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1"/>
  </p:notesMasterIdLst>
  <p:sldIdLst>
    <p:sldId id="256" r:id="rId2"/>
    <p:sldId id="257" r:id="rId3"/>
    <p:sldId id="258" r:id="rId4"/>
    <p:sldId id="275" r:id="rId5"/>
    <p:sldId id="263" r:id="rId6"/>
    <p:sldId id="265" r:id="rId7"/>
    <p:sldId id="269" r:id="rId8"/>
    <p:sldId id="260" r:id="rId9"/>
    <p:sldId id="271" r:id="rId10"/>
    <p:sldId id="259" r:id="rId11"/>
    <p:sldId id="261" r:id="rId12"/>
    <p:sldId id="266" r:id="rId13"/>
    <p:sldId id="267" r:id="rId14"/>
    <p:sldId id="268" r:id="rId15"/>
    <p:sldId id="274" r:id="rId16"/>
    <p:sldId id="272" r:id="rId17"/>
    <p:sldId id="262" r:id="rId18"/>
    <p:sldId id="26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690" autoAdjust="0"/>
  </p:normalViewPr>
  <p:slideViewPr>
    <p:cSldViewPr snapToGrid="0">
      <p:cViewPr varScale="1">
        <p:scale>
          <a:sx n="61" d="100"/>
          <a:sy n="61" d="100"/>
        </p:scale>
        <p:origin x="9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1A5A6D-4C3E-4A97-993E-87A66A34CB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4C9C35-093D-4F13-9EA3-C30D72ABB3D6}">
      <dgm:prSet/>
      <dgm:spPr/>
      <dgm:t>
        <a:bodyPr/>
        <a:lstStyle/>
        <a:p>
          <a:pPr algn="just"/>
          <a:r>
            <a:rPr lang="en-US" b="0" i="0" dirty="0">
              <a:latin typeface="Times New Roman" panose="02020603050405020304" pitchFamily="18" charset="0"/>
              <a:cs typeface="Times New Roman" panose="02020603050405020304" pitchFamily="18" charset="0"/>
            </a:rPr>
            <a:t>Python provides several benefits for stock prediction. It is a user-friendly and powerful language that allows for the development of complex models quickly. The language also has a vast community of developers that can offer support and guidance. Moreover, being open source, Python is free to use and can be customized to fit specific needs.</a:t>
          </a:r>
          <a:endParaRPr lang="en-US" dirty="0">
            <a:latin typeface="Times New Roman" panose="02020603050405020304" pitchFamily="18" charset="0"/>
            <a:cs typeface="Times New Roman" panose="02020603050405020304" pitchFamily="18" charset="0"/>
          </a:endParaRPr>
        </a:p>
      </dgm:t>
    </dgm:pt>
    <dgm:pt modelId="{777095E7-BDDB-403F-AB3E-86C202E04FD4}" type="parTrans" cxnId="{45920B60-E36E-4078-B768-DFF90047ADDB}">
      <dgm:prSet/>
      <dgm:spPr/>
      <dgm:t>
        <a:bodyPr/>
        <a:lstStyle/>
        <a:p>
          <a:endParaRPr lang="en-US"/>
        </a:p>
      </dgm:t>
    </dgm:pt>
    <dgm:pt modelId="{F24DCD07-DE9E-43F7-923E-3BCADFAE0614}" type="sibTrans" cxnId="{45920B60-E36E-4078-B768-DFF90047ADDB}">
      <dgm:prSet/>
      <dgm:spPr/>
      <dgm:t>
        <a:bodyPr/>
        <a:lstStyle/>
        <a:p>
          <a:endParaRPr lang="en-US"/>
        </a:p>
      </dgm:t>
    </dgm:pt>
    <dgm:pt modelId="{2939E9D1-E3A3-43B0-89B3-9F4D2EB5A92C}">
      <dgm:prSet custT="1"/>
      <dgm:spPr/>
      <dgm:t>
        <a:bodyPr/>
        <a:lstStyle/>
        <a:p>
          <a:pPr algn="just"/>
          <a:r>
            <a:rPr lang="en-US" sz="1800" b="0" i="0" dirty="0">
              <a:latin typeface="Times New Roman" panose="02020603050405020304" pitchFamily="18" charset="0"/>
              <a:cs typeface="Times New Roman" panose="02020603050405020304" pitchFamily="18" charset="0"/>
            </a:rPr>
            <a:t>However, Python has some drawbacks when used for stock prediction. Its processing speed is slower than some other programming languages, which can cause delays in building models. Additionally, Python has fewer features compared to some other languages, which may limit the complexity of the models that can be constructed.</a:t>
          </a:r>
          <a:endParaRPr lang="en-US" sz="1800" dirty="0">
            <a:latin typeface="Times New Roman" panose="02020603050405020304" pitchFamily="18" charset="0"/>
            <a:cs typeface="Times New Roman" panose="02020603050405020304" pitchFamily="18" charset="0"/>
          </a:endParaRPr>
        </a:p>
      </dgm:t>
    </dgm:pt>
    <dgm:pt modelId="{79822786-5501-43CB-9F19-4F4447E1BF8F}" type="parTrans" cxnId="{B0DA8320-9E29-48D9-806A-FEF11A112B53}">
      <dgm:prSet/>
      <dgm:spPr/>
      <dgm:t>
        <a:bodyPr/>
        <a:lstStyle/>
        <a:p>
          <a:endParaRPr lang="en-US"/>
        </a:p>
      </dgm:t>
    </dgm:pt>
    <dgm:pt modelId="{DF026DC7-D60C-4CA4-A9B1-CF155342094B}" type="sibTrans" cxnId="{B0DA8320-9E29-48D9-806A-FEF11A112B53}">
      <dgm:prSet/>
      <dgm:spPr/>
      <dgm:t>
        <a:bodyPr/>
        <a:lstStyle/>
        <a:p>
          <a:endParaRPr lang="en-US"/>
        </a:p>
      </dgm:t>
    </dgm:pt>
    <dgm:pt modelId="{AA78B238-2FA0-473B-A7A0-422B4AB48CCA}" type="pres">
      <dgm:prSet presAssocID="{991A5A6D-4C3E-4A97-993E-87A66A34CBD7}" presName="root" presStyleCnt="0">
        <dgm:presLayoutVars>
          <dgm:dir/>
          <dgm:resizeHandles val="exact"/>
        </dgm:presLayoutVars>
      </dgm:prSet>
      <dgm:spPr/>
    </dgm:pt>
    <dgm:pt modelId="{5E93FF68-F9F1-4538-9DB6-2A39694416E0}" type="pres">
      <dgm:prSet presAssocID="{3C4C9C35-093D-4F13-9EA3-C30D72ABB3D6}" presName="compNode" presStyleCnt="0"/>
      <dgm:spPr/>
    </dgm:pt>
    <dgm:pt modelId="{D5049A56-43B3-40C7-860E-E3C9A466E4EB}" type="pres">
      <dgm:prSet presAssocID="{3C4C9C35-093D-4F13-9EA3-C30D72ABB3D6}" presName="bgRect" presStyleLbl="bgShp" presStyleIdx="0" presStyleCnt="2" custScaleY="127357" custLinFactNeighborX="8827" custLinFactNeighborY="-11318"/>
      <dgm:spPr/>
    </dgm:pt>
    <dgm:pt modelId="{237ACAF8-CAB8-4650-81AE-AC4C988507B9}" type="pres">
      <dgm:prSet presAssocID="{3C4C9C35-093D-4F13-9EA3-C30D72ABB3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EB11AE0-48E6-4079-82C8-8E2E101A4FDC}" type="pres">
      <dgm:prSet presAssocID="{3C4C9C35-093D-4F13-9EA3-C30D72ABB3D6}" presName="spaceRect" presStyleCnt="0"/>
      <dgm:spPr/>
    </dgm:pt>
    <dgm:pt modelId="{A71C17E5-C8C1-4404-B438-EB73A5293014}" type="pres">
      <dgm:prSet presAssocID="{3C4C9C35-093D-4F13-9EA3-C30D72ABB3D6}" presName="parTx" presStyleLbl="revTx" presStyleIdx="0" presStyleCnt="2">
        <dgm:presLayoutVars>
          <dgm:chMax val="0"/>
          <dgm:chPref val="0"/>
        </dgm:presLayoutVars>
      </dgm:prSet>
      <dgm:spPr/>
    </dgm:pt>
    <dgm:pt modelId="{7FC7B1E9-294A-4302-BC9C-2A12F7F0D033}" type="pres">
      <dgm:prSet presAssocID="{F24DCD07-DE9E-43F7-923E-3BCADFAE0614}" presName="sibTrans" presStyleCnt="0"/>
      <dgm:spPr/>
    </dgm:pt>
    <dgm:pt modelId="{5A861FAC-2449-481A-9D9B-E1B3E1299A1E}" type="pres">
      <dgm:prSet presAssocID="{2939E9D1-E3A3-43B0-89B3-9F4D2EB5A92C}" presName="compNode" presStyleCnt="0"/>
      <dgm:spPr/>
    </dgm:pt>
    <dgm:pt modelId="{A05B1221-FF1F-43F9-BF24-F0B916860EFA}" type="pres">
      <dgm:prSet presAssocID="{2939E9D1-E3A3-43B0-89B3-9F4D2EB5A92C}" presName="bgRect" presStyleLbl="bgShp" presStyleIdx="1" presStyleCnt="2"/>
      <dgm:spPr/>
    </dgm:pt>
    <dgm:pt modelId="{EE97E4DE-35B3-497A-A793-B240F6FCC0B7}" type="pres">
      <dgm:prSet presAssocID="{2939E9D1-E3A3-43B0-89B3-9F4D2EB5A9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CCA7E13-BA33-40E2-B51B-F752B5ACACE2}" type="pres">
      <dgm:prSet presAssocID="{2939E9D1-E3A3-43B0-89B3-9F4D2EB5A92C}" presName="spaceRect" presStyleCnt="0"/>
      <dgm:spPr/>
    </dgm:pt>
    <dgm:pt modelId="{D14D3856-DA66-49AC-B280-CBCFFDDF43A7}" type="pres">
      <dgm:prSet presAssocID="{2939E9D1-E3A3-43B0-89B3-9F4D2EB5A92C}" presName="parTx" presStyleLbl="revTx" presStyleIdx="1" presStyleCnt="2" custScaleY="107256">
        <dgm:presLayoutVars>
          <dgm:chMax val="0"/>
          <dgm:chPref val="0"/>
        </dgm:presLayoutVars>
      </dgm:prSet>
      <dgm:spPr/>
    </dgm:pt>
  </dgm:ptLst>
  <dgm:cxnLst>
    <dgm:cxn modelId="{B0DA8320-9E29-48D9-806A-FEF11A112B53}" srcId="{991A5A6D-4C3E-4A97-993E-87A66A34CBD7}" destId="{2939E9D1-E3A3-43B0-89B3-9F4D2EB5A92C}" srcOrd="1" destOrd="0" parTransId="{79822786-5501-43CB-9F19-4F4447E1BF8F}" sibTransId="{DF026DC7-D60C-4CA4-A9B1-CF155342094B}"/>
    <dgm:cxn modelId="{F8123E2E-E637-4638-91C4-6011069AF29B}" type="presOf" srcId="{2939E9D1-E3A3-43B0-89B3-9F4D2EB5A92C}" destId="{D14D3856-DA66-49AC-B280-CBCFFDDF43A7}" srcOrd="0" destOrd="0" presId="urn:microsoft.com/office/officeart/2018/2/layout/IconVerticalSolidList"/>
    <dgm:cxn modelId="{45920B60-E36E-4078-B768-DFF90047ADDB}" srcId="{991A5A6D-4C3E-4A97-993E-87A66A34CBD7}" destId="{3C4C9C35-093D-4F13-9EA3-C30D72ABB3D6}" srcOrd="0" destOrd="0" parTransId="{777095E7-BDDB-403F-AB3E-86C202E04FD4}" sibTransId="{F24DCD07-DE9E-43F7-923E-3BCADFAE0614}"/>
    <dgm:cxn modelId="{23701886-2781-44CB-A775-36BB6CC3666A}" type="presOf" srcId="{3C4C9C35-093D-4F13-9EA3-C30D72ABB3D6}" destId="{A71C17E5-C8C1-4404-B438-EB73A5293014}" srcOrd="0" destOrd="0" presId="urn:microsoft.com/office/officeart/2018/2/layout/IconVerticalSolidList"/>
    <dgm:cxn modelId="{C9B2BDD4-B8E3-4980-BDCE-F522706E06C4}" type="presOf" srcId="{991A5A6D-4C3E-4A97-993E-87A66A34CBD7}" destId="{AA78B238-2FA0-473B-A7A0-422B4AB48CCA}" srcOrd="0" destOrd="0" presId="urn:microsoft.com/office/officeart/2018/2/layout/IconVerticalSolidList"/>
    <dgm:cxn modelId="{F773D525-6ED4-46BE-952B-18D7603E70DC}" type="presParOf" srcId="{AA78B238-2FA0-473B-A7A0-422B4AB48CCA}" destId="{5E93FF68-F9F1-4538-9DB6-2A39694416E0}" srcOrd="0" destOrd="0" presId="urn:microsoft.com/office/officeart/2018/2/layout/IconVerticalSolidList"/>
    <dgm:cxn modelId="{0573929E-3A07-4338-917E-E07E0F7B2871}" type="presParOf" srcId="{5E93FF68-F9F1-4538-9DB6-2A39694416E0}" destId="{D5049A56-43B3-40C7-860E-E3C9A466E4EB}" srcOrd="0" destOrd="0" presId="urn:microsoft.com/office/officeart/2018/2/layout/IconVerticalSolidList"/>
    <dgm:cxn modelId="{6E88C8C4-3B2F-4D18-9A18-A14BF7C7CD60}" type="presParOf" srcId="{5E93FF68-F9F1-4538-9DB6-2A39694416E0}" destId="{237ACAF8-CAB8-4650-81AE-AC4C988507B9}" srcOrd="1" destOrd="0" presId="urn:microsoft.com/office/officeart/2018/2/layout/IconVerticalSolidList"/>
    <dgm:cxn modelId="{A6BBD877-019E-4319-B2FC-3E2F420D99E5}" type="presParOf" srcId="{5E93FF68-F9F1-4538-9DB6-2A39694416E0}" destId="{0EB11AE0-48E6-4079-82C8-8E2E101A4FDC}" srcOrd="2" destOrd="0" presId="urn:microsoft.com/office/officeart/2018/2/layout/IconVerticalSolidList"/>
    <dgm:cxn modelId="{EB22AA78-A746-4F97-9414-4C65A0E22FE4}" type="presParOf" srcId="{5E93FF68-F9F1-4538-9DB6-2A39694416E0}" destId="{A71C17E5-C8C1-4404-B438-EB73A5293014}" srcOrd="3" destOrd="0" presId="urn:microsoft.com/office/officeart/2018/2/layout/IconVerticalSolidList"/>
    <dgm:cxn modelId="{DAC9F9ED-F57C-46E9-8DFC-357EF5D255B8}" type="presParOf" srcId="{AA78B238-2FA0-473B-A7A0-422B4AB48CCA}" destId="{7FC7B1E9-294A-4302-BC9C-2A12F7F0D033}" srcOrd="1" destOrd="0" presId="urn:microsoft.com/office/officeart/2018/2/layout/IconVerticalSolidList"/>
    <dgm:cxn modelId="{D94498A0-E017-4327-B1D5-C0DF0C9A792D}" type="presParOf" srcId="{AA78B238-2FA0-473B-A7A0-422B4AB48CCA}" destId="{5A861FAC-2449-481A-9D9B-E1B3E1299A1E}" srcOrd="2" destOrd="0" presId="urn:microsoft.com/office/officeart/2018/2/layout/IconVerticalSolidList"/>
    <dgm:cxn modelId="{D21913AC-AE95-4291-A91B-C9389E874B68}" type="presParOf" srcId="{5A861FAC-2449-481A-9D9B-E1B3E1299A1E}" destId="{A05B1221-FF1F-43F9-BF24-F0B916860EFA}" srcOrd="0" destOrd="0" presId="urn:microsoft.com/office/officeart/2018/2/layout/IconVerticalSolidList"/>
    <dgm:cxn modelId="{A07FA9FD-89E6-4573-8E41-4F3405C2A996}" type="presParOf" srcId="{5A861FAC-2449-481A-9D9B-E1B3E1299A1E}" destId="{EE97E4DE-35B3-497A-A793-B240F6FCC0B7}" srcOrd="1" destOrd="0" presId="urn:microsoft.com/office/officeart/2018/2/layout/IconVerticalSolidList"/>
    <dgm:cxn modelId="{7566686D-9FA3-40B1-BAA2-4802259BA467}" type="presParOf" srcId="{5A861FAC-2449-481A-9D9B-E1B3E1299A1E}" destId="{7CCA7E13-BA33-40E2-B51B-F752B5ACACE2}" srcOrd="2" destOrd="0" presId="urn:microsoft.com/office/officeart/2018/2/layout/IconVerticalSolidList"/>
    <dgm:cxn modelId="{5027DA95-9653-4B66-BFE1-8E67D5114029}" type="presParOf" srcId="{5A861FAC-2449-481A-9D9B-E1B3E1299A1E}" destId="{D14D3856-DA66-49AC-B280-CBCFFDDF43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49A56-43B3-40C7-860E-E3C9A466E4EB}">
      <dsp:nvSpPr>
        <dsp:cNvPr id="0" name=""/>
        <dsp:cNvSpPr/>
      </dsp:nvSpPr>
      <dsp:spPr>
        <a:xfrm>
          <a:off x="0" y="253486"/>
          <a:ext cx="9486899" cy="15468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ACAF8-CAB8-4650-81AE-AC4C988507B9}">
      <dsp:nvSpPr>
        <dsp:cNvPr id="0" name=""/>
        <dsp:cNvSpPr/>
      </dsp:nvSpPr>
      <dsp:spPr>
        <a:xfrm>
          <a:off x="367407" y="830365"/>
          <a:ext cx="668014" cy="668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1C17E5-C8C1-4404-B438-EB73A5293014}">
      <dsp:nvSpPr>
        <dsp:cNvPr id="0" name=""/>
        <dsp:cNvSpPr/>
      </dsp:nvSpPr>
      <dsp:spPr>
        <a:xfrm>
          <a:off x="1402829" y="557086"/>
          <a:ext cx="8084070" cy="1214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2" tIns="128542" rIns="128542" bIns="128542" numCol="1" spcCol="1270" anchor="ctr" anchorCtr="0">
          <a:noAutofit/>
        </a:bodyPr>
        <a:lstStyle/>
        <a:p>
          <a:pPr marL="0" lvl="0" indent="0" algn="just" defTabSz="75565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Python provides several benefits for stock prediction. It is a user-friendly and powerful language that allows for the development of complex models quickly. The language also has a vast community of developers that can offer support and guidance. Moreover, being open source, Python is free to use and can be customized to fit specific needs.</a:t>
          </a:r>
          <a:endParaRPr lang="en-US" sz="1700" kern="1200" dirty="0">
            <a:latin typeface="Times New Roman" panose="02020603050405020304" pitchFamily="18" charset="0"/>
            <a:cs typeface="Times New Roman" panose="02020603050405020304" pitchFamily="18" charset="0"/>
          </a:endParaRPr>
        </a:p>
      </dsp:txBody>
      <dsp:txXfrm>
        <a:off x="1402829" y="557086"/>
        <a:ext cx="8084070" cy="1214571"/>
      </dsp:txXfrm>
    </dsp:sp>
    <dsp:sp modelId="{A05B1221-FF1F-43F9-BF24-F0B916860EFA}">
      <dsp:nvSpPr>
        <dsp:cNvPr id="0" name=""/>
        <dsp:cNvSpPr/>
      </dsp:nvSpPr>
      <dsp:spPr>
        <a:xfrm>
          <a:off x="0" y="2276299"/>
          <a:ext cx="9486899" cy="1214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97E4DE-35B3-497A-A793-B240F6FCC0B7}">
      <dsp:nvSpPr>
        <dsp:cNvPr id="0" name=""/>
        <dsp:cNvSpPr/>
      </dsp:nvSpPr>
      <dsp:spPr>
        <a:xfrm>
          <a:off x="367407" y="2549577"/>
          <a:ext cx="668014" cy="668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D3856-DA66-49AC-B280-CBCFFDDF43A7}">
      <dsp:nvSpPr>
        <dsp:cNvPr id="0" name=""/>
        <dsp:cNvSpPr/>
      </dsp:nvSpPr>
      <dsp:spPr>
        <a:xfrm>
          <a:off x="1402829" y="2232234"/>
          <a:ext cx="8084070" cy="130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2" tIns="128542" rIns="128542" bIns="128542" numCol="1" spcCol="1270" anchor="ctr" anchorCtr="0">
          <a:noAutofit/>
        </a:bodyPr>
        <a:lstStyle/>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However, Python has some drawbacks when used for stock prediction. Its processing speed is slower than some other programming languages, which can cause delays in building models. Additionally, Python has fewer features compared to some other languages, which may limit the complexity of the models that can be constructed.</a:t>
          </a:r>
          <a:endParaRPr lang="en-US" sz="1800" kern="1200" dirty="0">
            <a:latin typeface="Times New Roman" panose="02020603050405020304" pitchFamily="18" charset="0"/>
            <a:cs typeface="Times New Roman" panose="02020603050405020304" pitchFamily="18" charset="0"/>
          </a:endParaRPr>
        </a:p>
      </dsp:txBody>
      <dsp:txXfrm>
        <a:off x="1402829" y="2232234"/>
        <a:ext cx="8084070" cy="1302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3E3EE-8A36-47EE-8AF6-B0FE22393350}" type="datetimeFigureOut">
              <a:rPr lang="en-IN" smtClean="0"/>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655AA-9E06-490B-A47B-30C7649B32EB}" type="slidenum">
              <a:rPr lang="en-IN" smtClean="0"/>
              <a:t>‹#›</a:t>
            </a:fld>
            <a:endParaRPr lang="en-IN"/>
          </a:p>
        </p:txBody>
      </p:sp>
    </p:spTree>
    <p:extLst>
      <p:ext uri="{BB962C8B-B14F-4D97-AF65-F5344CB8AC3E}">
        <p14:creationId xmlns:p14="http://schemas.microsoft.com/office/powerpoint/2010/main" val="376584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3</a:t>
            </a:fld>
            <a:endParaRPr lang="en-IN"/>
          </a:p>
        </p:txBody>
      </p:sp>
    </p:spTree>
    <p:extLst>
      <p:ext uri="{BB962C8B-B14F-4D97-AF65-F5344CB8AC3E}">
        <p14:creationId xmlns:p14="http://schemas.microsoft.com/office/powerpoint/2010/main" val="84160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Times New Roman" panose="02020603050405020304" pitchFamily="18" charset="0"/>
                <a:cs typeface="Times New Roman" panose="02020603050405020304" pitchFamily="18" charset="0"/>
              </a:rPr>
              <a:t>The data values appear to be numerical, ranging from 87.45 to 2476.83. It is unclear what the data represents, as there is no information on the context or domain of the data. However, it appears that the data may be related to some sort of measurement or observation of a numerical quantity over time. The time intervals are listed in chronological order, spanning from September 2, 1977 to August 29, 2017. There are 10 intervals of four years each, except for the last interval which is 4 years and 1 day. The counts vary between 39 and 632 for the data values and between 205 and 210 for the time intervals</a:t>
            </a:r>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5</a:t>
            </a:fld>
            <a:endParaRPr lang="en-IN"/>
          </a:p>
        </p:txBody>
      </p:sp>
    </p:spTree>
    <p:extLst>
      <p:ext uri="{BB962C8B-B14F-4D97-AF65-F5344CB8AC3E}">
        <p14:creationId xmlns:p14="http://schemas.microsoft.com/office/powerpoint/2010/main" val="393467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6</a:t>
            </a:fld>
            <a:endParaRPr lang="en-IN"/>
          </a:p>
        </p:txBody>
      </p:sp>
    </p:spTree>
    <p:extLst>
      <p:ext uri="{BB962C8B-B14F-4D97-AF65-F5344CB8AC3E}">
        <p14:creationId xmlns:p14="http://schemas.microsoft.com/office/powerpoint/2010/main" val="290228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8</a:t>
            </a:fld>
            <a:endParaRPr lang="en-IN"/>
          </a:p>
        </p:txBody>
      </p:sp>
    </p:spTree>
    <p:extLst>
      <p:ext uri="{BB962C8B-B14F-4D97-AF65-F5344CB8AC3E}">
        <p14:creationId xmlns:p14="http://schemas.microsoft.com/office/powerpoint/2010/main" val="27667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10</a:t>
            </a:fld>
            <a:endParaRPr lang="en-IN"/>
          </a:p>
        </p:txBody>
      </p:sp>
    </p:spTree>
    <p:extLst>
      <p:ext uri="{BB962C8B-B14F-4D97-AF65-F5344CB8AC3E}">
        <p14:creationId xmlns:p14="http://schemas.microsoft.com/office/powerpoint/2010/main" val="2267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2655AA-9E06-490B-A47B-30C7649B32EB}" type="slidenum">
              <a:rPr lang="en-IN" smtClean="0"/>
              <a:t>12</a:t>
            </a:fld>
            <a:endParaRPr lang="en-IN"/>
          </a:p>
        </p:txBody>
      </p:sp>
    </p:spTree>
    <p:extLst>
      <p:ext uri="{BB962C8B-B14F-4D97-AF65-F5344CB8AC3E}">
        <p14:creationId xmlns:p14="http://schemas.microsoft.com/office/powerpoint/2010/main" val="312439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3/6/2023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2137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40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52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66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30066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26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61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86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0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3/6/2023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07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3/6/2023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6047451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undana.janga@slu.edu" TargetMode="External"/><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hyperlink" Target="mailto:gurram.bhargav@slu.edu" TargetMode="External"/><Relationship Id="rId4" Type="http://schemas.openxmlformats.org/officeDocument/2006/relationships/hyperlink" Target="mailto:saivenkatkumar.gunnapaneni@sl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94F49AE6-B835-A9F1-31B4-BD8808D6E6C3}"/>
              </a:ext>
            </a:extLst>
          </p:cNvPr>
          <p:cNvPicPr>
            <a:picLocks noChangeAspect="1"/>
          </p:cNvPicPr>
          <p:nvPr/>
        </p:nvPicPr>
        <p:blipFill rotWithShape="1">
          <a:blip r:embed="rId2"/>
          <a:srcRect t="8884" r="-1" b="-1"/>
          <a:stretch/>
        </p:blipFill>
        <p:spPr>
          <a:xfrm>
            <a:off x="20" y="10"/>
            <a:ext cx="12188932" cy="6857990"/>
          </a:xfrm>
          <a:prstGeom prst="rect">
            <a:avLst/>
          </a:prstGeom>
        </p:spPr>
      </p:pic>
      <p:sp>
        <p:nvSpPr>
          <p:cNvPr id="25"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B44F1DE-13CB-2B8A-7135-8D1855D5852F}"/>
              </a:ext>
            </a:extLst>
          </p:cNvPr>
          <p:cNvSpPr>
            <a:spLocks noGrp="1"/>
          </p:cNvSpPr>
          <p:nvPr>
            <p:ph type="ctrTitle"/>
          </p:nvPr>
        </p:nvSpPr>
        <p:spPr>
          <a:xfrm>
            <a:off x="565151" y="1247140"/>
            <a:ext cx="3609982" cy="3450844"/>
          </a:xfrm>
        </p:spPr>
        <p:txBody>
          <a:bodyPr>
            <a:normAutofit/>
          </a:bodyPr>
          <a:lstStyle/>
          <a:p>
            <a:r>
              <a:rPr lang="en-US" sz="4800" dirty="0">
                <a:latin typeface="Times New Roman" panose="02020603050405020304" pitchFamily="18" charset="0"/>
                <a:cs typeface="Times New Roman" panose="02020603050405020304" pitchFamily="18" charset="0"/>
              </a:rPr>
              <a:t>Stock price prediction</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690F4BD-8446-66DB-EC5D-F049E1B39EF9}"/>
              </a:ext>
            </a:extLst>
          </p:cNvPr>
          <p:cNvSpPr>
            <a:spLocks noGrp="1"/>
          </p:cNvSpPr>
          <p:nvPr>
            <p:ph type="subTitle" idx="1"/>
          </p:nvPr>
        </p:nvSpPr>
        <p:spPr>
          <a:xfrm>
            <a:off x="565150" y="3429000"/>
            <a:ext cx="3870215" cy="2658110"/>
          </a:xfrm>
        </p:spPr>
        <p:txBody>
          <a:bodyPr>
            <a:normAutofit/>
          </a:bodyPr>
          <a:lstStyle/>
          <a:p>
            <a:r>
              <a:rPr lang="en-US" dirty="0">
                <a:latin typeface="Times New Roman" panose="02020603050405020304" pitchFamily="18" charset="0"/>
                <a:cs typeface="Times New Roman" panose="02020603050405020304" pitchFamily="18" charset="0"/>
              </a:rPr>
              <a:t>By Team 4:</a:t>
            </a:r>
          </a:p>
          <a:p>
            <a:r>
              <a:rPr lang="en-US" dirty="0">
                <a:latin typeface="Times New Roman" panose="02020603050405020304" pitchFamily="18" charset="0"/>
                <a:cs typeface="Times New Roman" panose="02020603050405020304" pitchFamily="18" charset="0"/>
              </a:rPr>
              <a:t>Sai Venkat </a:t>
            </a:r>
            <a:r>
              <a:rPr lang="en-US" dirty="0" err="1">
                <a:latin typeface="Times New Roman" panose="02020603050405020304" pitchFamily="18" charset="0"/>
                <a:cs typeface="Times New Roman" panose="02020603050405020304" pitchFamily="18" charset="0"/>
              </a:rPr>
              <a:t>Gunnapaneni</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Kundana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Janga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Bhargav </a:t>
            </a:r>
            <a:r>
              <a:rPr lang="en-IN" dirty="0" err="1">
                <a:latin typeface="Times New Roman" panose="02020603050405020304" pitchFamily="18" charset="0"/>
                <a:cs typeface="Times New Roman" panose="02020603050405020304" pitchFamily="18" charset="0"/>
              </a:rPr>
              <a:t>Gurram</a:t>
            </a:r>
            <a:endParaRPr lang="en-US" dirty="0">
              <a:latin typeface="Times New Roman" panose="02020603050405020304" pitchFamily="18" charset="0"/>
              <a:cs typeface="Times New Roman" panose="02020603050405020304" pitchFamily="18" charset="0"/>
            </a:endParaRPr>
          </a:p>
        </p:txBody>
      </p:sp>
      <p:sp>
        <p:nvSpPr>
          <p:cNvPr id="26"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81611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1CC5334-94B3-6D12-64D1-46197E2E58DC}"/>
              </a:ext>
            </a:extLst>
          </p:cNvPr>
          <p:cNvSpPr>
            <a:spLocks noGrp="1"/>
          </p:cNvSpPr>
          <p:nvPr>
            <p:ph type="title"/>
          </p:nvPr>
        </p:nvSpPr>
        <p:spPr>
          <a:xfrm>
            <a:off x="758952" y="455613"/>
            <a:ext cx="4767031" cy="1549400"/>
          </a:xfrm>
        </p:spPr>
        <p:txBody>
          <a:bodyPr>
            <a:normAutofit/>
          </a:bodyPr>
          <a:lstStyle/>
          <a:p>
            <a:pPr>
              <a:lnSpc>
                <a:spcPct val="90000"/>
              </a:lnSpc>
            </a:pPr>
            <a:r>
              <a:rPr lang="en-US" sz="3700" dirty="0">
                <a:latin typeface="Times New Roman" panose="02020603050405020304" pitchFamily="18" charset="0"/>
                <a:cs typeface="Times New Roman" panose="02020603050405020304" pitchFamily="18" charset="0"/>
              </a:rPr>
              <a:t>Model building and evaluation</a:t>
            </a:r>
            <a:endParaRPr lang="en-IN" sz="3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5F433-F9BE-F38B-FDF9-C788878FA976}"/>
              </a:ext>
            </a:extLst>
          </p:cNvPr>
          <p:cNvSpPr>
            <a:spLocks noGrp="1"/>
          </p:cNvSpPr>
          <p:nvPr>
            <p:ph idx="1"/>
          </p:nvPr>
        </p:nvSpPr>
        <p:spPr>
          <a:xfrm>
            <a:off x="471638" y="1742172"/>
            <a:ext cx="5342021" cy="4344303"/>
          </a:xfrm>
        </p:spPr>
        <p:txBody>
          <a:bodyPr>
            <a:noAutofit/>
          </a:bodyPr>
          <a:lstStyle/>
          <a:p>
            <a:pPr algn="just" rtl="0">
              <a:lnSpc>
                <a:spcPct val="100000"/>
              </a:lnSpc>
            </a:pPr>
            <a:r>
              <a:rPr lang="en-US" sz="1800" dirty="0">
                <a:latin typeface="Times New Roman" panose="02020603050405020304" pitchFamily="18" charset="0"/>
                <a:cs typeface="Times New Roman" panose="02020603050405020304" pitchFamily="18" charset="0"/>
              </a:rPr>
              <a:t>In this code, we are creating some new predictors for our model using rolling averages and trend calculations.</a:t>
            </a:r>
          </a:p>
          <a:p>
            <a:pPr algn="just" rtl="0">
              <a:lnSpc>
                <a:spcPct val="100000"/>
              </a:lnSpc>
            </a:pPr>
            <a:r>
              <a:rPr lang="en-US" sz="1800" dirty="0" err="1">
                <a:latin typeface="Times New Roman" panose="02020603050405020304" pitchFamily="18" charset="0"/>
                <a:cs typeface="Times New Roman" panose="02020603050405020304" pitchFamily="18" charset="0"/>
              </a:rPr>
              <a:t>ratio_column</a:t>
            </a:r>
            <a:r>
              <a:rPr lang="en-US" sz="1800" dirty="0">
                <a:latin typeface="Times New Roman" panose="02020603050405020304" pitchFamily="18" charset="0"/>
                <a:cs typeface="Times New Roman" panose="02020603050405020304" pitchFamily="18" charset="0"/>
              </a:rPr>
              <a:t>: This is the ratio of the current day's close price to the rolling average close price over the specified horizon.</a:t>
            </a:r>
          </a:p>
          <a:p>
            <a:pPr algn="just" rtl="0">
              <a:lnSpc>
                <a:spcPct val="100000"/>
              </a:lnSpc>
            </a:pPr>
            <a:r>
              <a:rPr lang="en-US" sz="1800" dirty="0" err="1">
                <a:latin typeface="Times New Roman" panose="02020603050405020304" pitchFamily="18" charset="0"/>
                <a:cs typeface="Times New Roman" panose="02020603050405020304" pitchFamily="18" charset="0"/>
              </a:rPr>
              <a:t>trend_column</a:t>
            </a:r>
            <a:r>
              <a:rPr lang="en-US" sz="1800" dirty="0">
                <a:latin typeface="Times New Roman" panose="02020603050405020304" pitchFamily="18" charset="0"/>
                <a:cs typeface="Times New Roman" panose="02020603050405020304" pitchFamily="18" charset="0"/>
              </a:rPr>
              <a:t>: This is the sum of the target values (whether the price went up or down) over the specified horizon.</a:t>
            </a:r>
          </a:p>
          <a:p>
            <a:pPr algn="just" rtl="0">
              <a:lnSpc>
                <a:spcPct val="100000"/>
              </a:lnSpc>
            </a:pPr>
            <a:r>
              <a:rPr lang="en-US" sz="1800" dirty="0">
                <a:latin typeface="Times New Roman" panose="02020603050405020304" pitchFamily="18" charset="0"/>
                <a:cs typeface="Times New Roman" panose="02020603050405020304" pitchFamily="18" charset="0"/>
              </a:rPr>
              <a:t>Finally, we are dropping any rows that have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in any column except for the "Tomorrow" column</a:t>
            </a:r>
            <a:r>
              <a:rPr lang="en-US" sz="16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60BA0086-01B8-CD45-3EAD-B351EF339D66}"/>
              </a:ext>
            </a:extLst>
          </p:cNvPr>
          <p:cNvPicPr>
            <a:picLocks noChangeAspect="1"/>
          </p:cNvPicPr>
          <p:nvPr/>
        </p:nvPicPr>
        <p:blipFill>
          <a:blip r:embed="rId3"/>
          <a:stretch>
            <a:fillRect/>
          </a:stretch>
        </p:blipFill>
        <p:spPr>
          <a:xfrm>
            <a:off x="6169169" y="1860239"/>
            <a:ext cx="4245788" cy="3704449"/>
          </a:xfrm>
          <a:prstGeom prst="rect">
            <a:avLst/>
          </a:prstGeom>
        </p:spPr>
      </p:pic>
    </p:spTree>
    <p:extLst>
      <p:ext uri="{BB962C8B-B14F-4D97-AF65-F5344CB8AC3E}">
        <p14:creationId xmlns:p14="http://schemas.microsoft.com/office/powerpoint/2010/main" val="135668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BC693-9E59-AB45-F46F-AC4B69EB5310}"/>
              </a:ext>
            </a:extLst>
          </p:cNvPr>
          <p:cNvSpPr>
            <a:spLocks noGrp="1"/>
          </p:cNvSpPr>
          <p:nvPr>
            <p:ph type="title"/>
          </p:nvPr>
        </p:nvSpPr>
        <p:spPr>
          <a:xfrm>
            <a:off x="1587710" y="455362"/>
            <a:ext cx="9486690" cy="1550419"/>
          </a:xfrm>
        </p:spPr>
        <p:txBody>
          <a:bodyPr>
            <a:normAutofit/>
          </a:bodyPr>
          <a:lstStyle/>
          <a:p>
            <a:r>
              <a:rPr lang="en-US" dirty="0">
                <a:latin typeface="Times New Roman" panose="02020603050405020304" pitchFamily="18" charset="0"/>
                <a:cs typeface="Times New Roman" panose="02020603050405020304" pitchFamily="18" charset="0"/>
              </a:rPr>
              <a:t>Advantages and disadvantages of stock prediction in python</a:t>
            </a:r>
            <a:endParaRPr lang="en-IN" dirty="0">
              <a:latin typeface="Times New Roman" panose="02020603050405020304" pitchFamily="18" charset="0"/>
              <a:cs typeface="Times New Roman" panose="02020603050405020304" pitchFamily="18" charset="0"/>
            </a:endParaRPr>
          </a:p>
        </p:txBody>
      </p:sp>
      <p:graphicFrame>
        <p:nvGraphicFramePr>
          <p:cNvPr id="10" name="Content Placeholder 2">
            <a:extLst>
              <a:ext uri="{FF2B5EF4-FFF2-40B4-BE49-F238E27FC236}">
                <a16:creationId xmlns:a16="http://schemas.microsoft.com/office/drawing/2014/main" id="{92F7CA2A-0C5A-56E7-8CF0-FD79D87642CD}"/>
              </a:ext>
            </a:extLst>
          </p:cNvPr>
          <p:cNvGraphicFramePr>
            <a:graphicFrameLocks noGrp="1"/>
          </p:cNvGraphicFramePr>
          <p:nvPr>
            <p:ph idx="1"/>
            <p:extLst>
              <p:ext uri="{D42A27DB-BD31-4B8C-83A1-F6EECF244321}">
                <p14:modId xmlns:p14="http://schemas.microsoft.com/office/powerpoint/2010/main" val="4264977924"/>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05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68D5-266F-D1C6-D342-C9D2F9F317D1}"/>
              </a:ext>
            </a:extLst>
          </p:cNvPr>
          <p:cNvSpPr>
            <a:spLocks noGrp="1"/>
          </p:cNvSpPr>
          <p:nvPr>
            <p:ph type="title"/>
          </p:nvPr>
        </p:nvSpPr>
        <p:spPr>
          <a:xfrm>
            <a:off x="1587710" y="455363"/>
            <a:ext cx="9486690" cy="1084680"/>
          </a:xfrm>
        </p:spPr>
        <p:txBody>
          <a:bodyPr>
            <a:noAutofit/>
          </a:bodyPr>
          <a:lstStyle/>
          <a:p>
            <a:r>
              <a:rPr lang="en-US" sz="3600" dirty="0">
                <a:latin typeface="Times New Roman" panose="02020603050405020304" pitchFamily="18" charset="0"/>
                <a:cs typeface="Times New Roman" panose="02020603050405020304" pitchFamily="18" charset="0"/>
              </a:rPr>
              <a:t>Challenges given: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2008 model </a:t>
            </a:r>
            <a:endParaRPr lang="en-IN" sz="3600" dirty="0">
              <a:latin typeface="Times New Roman" panose="02020603050405020304" pitchFamily="18" charset="0"/>
              <a:cs typeface="Times New Roman" panose="02020603050405020304" pitchFamily="18" charset="0"/>
            </a:endParaRPr>
          </a:p>
        </p:txBody>
      </p:sp>
      <p:sp>
        <p:nvSpPr>
          <p:cNvPr id="18" name="Content Placeholder 17">
            <a:extLst>
              <a:ext uri="{FF2B5EF4-FFF2-40B4-BE49-F238E27FC236}">
                <a16:creationId xmlns:a16="http://schemas.microsoft.com/office/drawing/2014/main" id="{98D514E4-534D-036A-6F29-6D1A36130F75}"/>
              </a:ext>
            </a:extLst>
          </p:cNvPr>
          <p:cNvSpPr>
            <a:spLocks noGrp="1"/>
          </p:cNvSpPr>
          <p:nvPr>
            <p:ph idx="1"/>
          </p:nvPr>
        </p:nvSpPr>
        <p:spPr/>
        <p:txBody>
          <a:bodyPr/>
          <a:lstStyle/>
          <a:p>
            <a:endParaRPr lang="en-IN" dirty="0"/>
          </a:p>
        </p:txBody>
      </p:sp>
      <p:pic>
        <p:nvPicPr>
          <p:cNvPr id="20" name="Picture 19">
            <a:extLst>
              <a:ext uri="{FF2B5EF4-FFF2-40B4-BE49-F238E27FC236}">
                <a16:creationId xmlns:a16="http://schemas.microsoft.com/office/drawing/2014/main" id="{538F2FCE-25FA-2602-1B73-1E98D2D61AF2}"/>
              </a:ext>
            </a:extLst>
          </p:cNvPr>
          <p:cNvPicPr>
            <a:picLocks noChangeAspect="1"/>
          </p:cNvPicPr>
          <p:nvPr/>
        </p:nvPicPr>
        <p:blipFill>
          <a:blip r:embed="rId3"/>
          <a:stretch>
            <a:fillRect/>
          </a:stretch>
        </p:blipFill>
        <p:spPr>
          <a:xfrm>
            <a:off x="1587710" y="1807779"/>
            <a:ext cx="9826524" cy="4372304"/>
          </a:xfrm>
          <a:prstGeom prst="rect">
            <a:avLst/>
          </a:prstGeom>
        </p:spPr>
      </p:pic>
    </p:spTree>
    <p:extLst>
      <p:ext uri="{BB962C8B-B14F-4D97-AF65-F5344CB8AC3E}">
        <p14:creationId xmlns:p14="http://schemas.microsoft.com/office/powerpoint/2010/main" val="110469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60A1-63AB-4D84-7EC9-0263F9E91857}"/>
              </a:ext>
            </a:extLst>
          </p:cNvPr>
          <p:cNvSpPr>
            <a:spLocks noGrp="1"/>
          </p:cNvSpPr>
          <p:nvPr>
            <p:ph type="title"/>
          </p:nvPr>
        </p:nvSpPr>
        <p:spPr>
          <a:xfrm>
            <a:off x="1618592" y="455362"/>
            <a:ext cx="9455807" cy="881825"/>
          </a:xfrm>
        </p:spPr>
        <p:txBody>
          <a:bodyPr>
            <a:normAutofit/>
          </a:bodyPr>
          <a:lstStyle/>
          <a:p>
            <a:r>
              <a:rPr lang="en-US" sz="4000" dirty="0">
                <a:latin typeface="Times New Roman" panose="02020603050405020304" pitchFamily="18" charset="0"/>
                <a:cs typeface="Times New Roman" panose="02020603050405020304" pitchFamily="18" charset="0"/>
              </a:rPr>
              <a:t>2020 model</a:t>
            </a:r>
            <a:endParaRPr lang="en-IN" sz="4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2D06857-6D84-BCD9-5524-4A5814FD4F93}"/>
              </a:ext>
            </a:extLst>
          </p:cNvPr>
          <p:cNvPicPr>
            <a:picLocks noGrp="1" noChangeAspect="1"/>
          </p:cNvPicPr>
          <p:nvPr>
            <p:ph idx="1"/>
          </p:nvPr>
        </p:nvPicPr>
        <p:blipFill>
          <a:blip r:embed="rId2"/>
          <a:stretch>
            <a:fillRect/>
          </a:stretch>
        </p:blipFill>
        <p:spPr>
          <a:xfrm>
            <a:off x="1618592" y="1660634"/>
            <a:ext cx="9543394" cy="4550980"/>
          </a:xfrm>
        </p:spPr>
      </p:pic>
    </p:spTree>
    <p:extLst>
      <p:ext uri="{BB962C8B-B14F-4D97-AF65-F5344CB8AC3E}">
        <p14:creationId xmlns:p14="http://schemas.microsoft.com/office/powerpoint/2010/main" val="335716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DA63-8837-A11D-4CB8-01F127B74F59}"/>
              </a:ext>
            </a:extLst>
          </p:cNvPr>
          <p:cNvSpPr>
            <a:spLocks noGrp="1"/>
          </p:cNvSpPr>
          <p:nvPr>
            <p:ph type="title"/>
          </p:nvPr>
        </p:nvSpPr>
        <p:spPr>
          <a:xfrm>
            <a:off x="1587710" y="455362"/>
            <a:ext cx="9486690" cy="1039141"/>
          </a:xfrm>
        </p:spPr>
        <p:txBody>
          <a:bodyPr/>
          <a:lstStyle/>
          <a:p>
            <a:r>
              <a:rPr lang="en-US" dirty="0">
                <a:latin typeface="Times New Roman" panose="02020603050405020304" pitchFamily="18" charset="0"/>
                <a:cs typeface="Times New Roman" panose="02020603050405020304" pitchFamily="18" charset="0"/>
              </a:rPr>
              <a:t>2022 model</a:t>
            </a:r>
            <a:endParaRPr lang="en-IN" dirty="0">
              <a:latin typeface="Times New Roman" panose="02020603050405020304" pitchFamily="18" charset="0"/>
              <a:cs typeface="Times New Roman" panose="02020603050405020304" pitchFamily="18" charset="0"/>
            </a:endParaRPr>
          </a:p>
        </p:txBody>
      </p:sp>
      <p:pic>
        <p:nvPicPr>
          <p:cNvPr id="9" name="Content Placeholder 6">
            <a:extLst>
              <a:ext uri="{FF2B5EF4-FFF2-40B4-BE49-F238E27FC236}">
                <a16:creationId xmlns:a16="http://schemas.microsoft.com/office/drawing/2014/main" id="{17CB545C-C9C9-0284-4244-6807AAD484A8}"/>
              </a:ext>
            </a:extLst>
          </p:cNvPr>
          <p:cNvPicPr>
            <a:picLocks noGrp="1" noChangeAspect="1"/>
          </p:cNvPicPr>
          <p:nvPr>
            <p:ph idx="1"/>
          </p:nvPr>
        </p:nvPicPr>
        <p:blipFill>
          <a:blip r:embed="rId2"/>
          <a:stretch>
            <a:fillRect/>
          </a:stretch>
        </p:blipFill>
        <p:spPr>
          <a:xfrm>
            <a:off x="1744718" y="1629103"/>
            <a:ext cx="9486690" cy="4773535"/>
          </a:xfrm>
        </p:spPr>
      </p:pic>
    </p:spTree>
    <p:extLst>
      <p:ext uri="{BB962C8B-B14F-4D97-AF65-F5344CB8AC3E}">
        <p14:creationId xmlns:p14="http://schemas.microsoft.com/office/powerpoint/2010/main" val="160985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7F68-8D68-7057-F455-3AF9F4E4DA10}"/>
              </a:ext>
            </a:extLst>
          </p:cNvPr>
          <p:cNvSpPr>
            <a:spLocks noGrp="1"/>
          </p:cNvSpPr>
          <p:nvPr>
            <p:ph type="title"/>
          </p:nvPr>
        </p:nvSpPr>
        <p:spPr>
          <a:xfrm>
            <a:off x="1587710" y="455363"/>
            <a:ext cx="9486690" cy="999812"/>
          </a:xfrm>
        </p:spPr>
        <p:txBody>
          <a:bodyPr/>
          <a:lstStyle/>
          <a:p>
            <a:r>
              <a:rPr lang="en-US" dirty="0">
                <a:latin typeface="Times New Roman" panose="02020603050405020304" pitchFamily="18" charset="0"/>
                <a:cs typeface="Times New Roman" panose="02020603050405020304" pitchFamily="18" charset="0"/>
              </a:rPr>
              <a:t>S&amp;P 500 Annual Returns</a:t>
            </a:r>
            <a:endParaRPr lang="en-IN" dirty="0">
              <a:latin typeface="Times New Roman" panose="02020603050405020304" pitchFamily="18" charset="0"/>
              <a:cs typeface="Times New Roman" panose="02020603050405020304" pitchFamily="18" charset="0"/>
            </a:endParaRPr>
          </a:p>
        </p:txBody>
      </p:sp>
      <p:pic>
        <p:nvPicPr>
          <p:cNvPr id="5" name="Content Placeholder 4" descr="Chart&#10;&#10;Description automatically generated">
            <a:extLst>
              <a:ext uri="{FF2B5EF4-FFF2-40B4-BE49-F238E27FC236}">
                <a16:creationId xmlns:a16="http://schemas.microsoft.com/office/drawing/2014/main" id="{98729211-296F-470C-BFED-5722A797F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258" y="1533832"/>
            <a:ext cx="8445909" cy="4868805"/>
          </a:xfrm>
        </p:spPr>
      </p:pic>
    </p:spTree>
    <p:extLst>
      <p:ext uri="{BB962C8B-B14F-4D97-AF65-F5344CB8AC3E}">
        <p14:creationId xmlns:p14="http://schemas.microsoft.com/office/powerpoint/2010/main" val="298831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Rectangle 3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8" name="Rectangle 3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8F0B0-AD90-8CBA-71AB-374738656E4E}"/>
              </a:ext>
            </a:extLst>
          </p:cNvPr>
          <p:cNvSpPr>
            <a:spLocks noGrp="1"/>
          </p:cNvSpPr>
          <p:nvPr>
            <p:ph type="title"/>
          </p:nvPr>
        </p:nvSpPr>
        <p:spPr>
          <a:xfrm>
            <a:off x="8018633" y="1247140"/>
            <a:ext cx="3608208" cy="3450844"/>
          </a:xfrm>
        </p:spPr>
        <p:txBody>
          <a:bodyPr vert="horz" lIns="91440" tIns="45720" rIns="91440" bIns="45720" rtlCol="0" anchor="t">
            <a:normAutofit/>
          </a:bodyPr>
          <a:lstStyle/>
          <a:p>
            <a:endParaRPr lang="en-US" sz="4800" dirty="0"/>
          </a:p>
        </p:txBody>
      </p:sp>
      <p:pic>
        <p:nvPicPr>
          <p:cNvPr id="7" name="Content Placeholder 6" descr="Chart&#10;&#10;Description automatically generated">
            <a:extLst>
              <a:ext uri="{FF2B5EF4-FFF2-40B4-BE49-F238E27FC236}">
                <a16:creationId xmlns:a16="http://schemas.microsoft.com/office/drawing/2014/main" id="{C88532E0-66F0-D5C4-1366-8B4764E204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6" r="-1" b="-1"/>
          <a:stretch/>
        </p:blipFill>
        <p:spPr>
          <a:xfrm>
            <a:off x="3359217" y="893712"/>
            <a:ext cx="8386147" cy="5482508"/>
          </a:xfrm>
          <a:prstGeom prst="rect">
            <a:avLst/>
          </a:prstGeom>
        </p:spPr>
      </p:pic>
      <p:sp>
        <p:nvSpPr>
          <p:cNvPr id="40" name="Rectangle 39">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Rectangle 41">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4528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12CF-0CA6-D493-B628-C45C9E8F0B92}"/>
              </a:ext>
            </a:extLst>
          </p:cNvPr>
          <p:cNvSpPr>
            <a:spLocks noGrp="1"/>
          </p:cNvSpPr>
          <p:nvPr>
            <p:ph type="title"/>
          </p:nvPr>
        </p:nvSpPr>
        <p:spPr>
          <a:xfrm>
            <a:off x="1808427" y="434341"/>
            <a:ext cx="9486690" cy="1550419"/>
          </a:xfrm>
        </p:spPr>
        <p:txBody>
          <a:bodyPr/>
          <a:lstStyle/>
          <a:p>
            <a:r>
              <a:rPr lang="en-US" dirty="0">
                <a:latin typeface="Times New Roman" panose="02020603050405020304" pitchFamily="18" charset="0"/>
                <a:cs typeface="Times New Roman" panose="02020603050405020304" pitchFamily="18" charset="0"/>
              </a:rPr>
              <a:t>Conclusion and 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AB9779-FFDA-9E31-2E31-3677293316D2}"/>
              </a:ext>
            </a:extLst>
          </p:cNvPr>
          <p:cNvSpPr>
            <a:spLocks noGrp="1"/>
          </p:cNvSpPr>
          <p:nvPr>
            <p:ph idx="1"/>
          </p:nvPr>
        </p:nvSpPr>
        <p:spPr>
          <a:xfrm>
            <a:off x="1587710" y="1559293"/>
            <a:ext cx="10251364" cy="5005135"/>
          </a:xfrm>
        </p:spPr>
        <p:txBody>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Forecasting stock market returns is challenging due to the multitude of factors that influence stock prices and the intricate patterns they create. The historical data provided on a company's website contains limited features, such as high, low, open, close, and adjusted close prices, as well as trading volume, which may not be adequate for precise predictions.</a:t>
            </a:r>
          </a:p>
          <a:p>
            <a:pPr algn="just"/>
            <a:r>
              <a:rPr lang="en-US" b="0" i="0" dirty="0">
                <a:solidFill>
                  <a:srgbClr val="D1D5DB"/>
                </a:solidFill>
                <a:effectLst/>
                <a:latin typeface="Times New Roman" panose="02020603050405020304" pitchFamily="18" charset="0"/>
                <a:cs typeface="Times New Roman" panose="02020603050405020304" pitchFamily="18" charset="0"/>
              </a:rPr>
              <a:t> To enhance the precision of projected prices, additional variables can be generated from the current ones.</a:t>
            </a:r>
          </a:p>
          <a:p>
            <a:pPr algn="just"/>
            <a:r>
              <a:rPr lang="en-US" b="0" i="0" dirty="0">
                <a:solidFill>
                  <a:srgbClr val="D1D5DB"/>
                </a:solidFill>
                <a:effectLst/>
                <a:latin typeface="Times New Roman" panose="02020603050405020304" pitchFamily="18" charset="0"/>
                <a:cs typeface="Times New Roman" panose="02020603050405020304" pitchFamily="18" charset="0"/>
              </a:rPr>
              <a:t>In future research, deep learning models that consider financial news articles in addition to financial parameters such as closing price, traded volume, profit and loss statements, could be developed for potentially better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08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ACBA-7DF4-F338-3EB7-8DFA69EB7B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C8C964-8680-E2FC-EDC4-0CB8BC7F7BD3}"/>
              </a:ext>
            </a:extLst>
          </p:cNvPr>
          <p:cNvSpPr>
            <a:spLocks noGrp="1"/>
          </p:cNvSpPr>
          <p:nvPr>
            <p:ph idx="1"/>
          </p:nvPr>
        </p:nvSpPr>
        <p:spPr>
          <a:xfrm>
            <a:off x="1587709" y="1740310"/>
            <a:ext cx="9866871" cy="4237703"/>
          </a:xfrm>
        </p:spPr>
        <p:txBody>
          <a:bodyPr>
            <a:normAutofit fontScale="85000" lnSpcReduction="10000"/>
          </a:bodyPr>
          <a:lstStyle/>
          <a:p>
            <a:pPr marL="0" indent="0" algn="just">
              <a:buNone/>
            </a:pPr>
            <a:r>
              <a:rPr lang="en-IN" dirty="0">
                <a:latin typeface="Times New Roman" panose="02020603050405020304" pitchFamily="18" charset="0"/>
                <a:cs typeface="Times New Roman" panose="02020603050405020304" pitchFamily="18" charset="0"/>
              </a:rPr>
              <a:t>[1] Masoud, </a:t>
            </a:r>
            <a:r>
              <a:rPr lang="en-IN" dirty="0" err="1">
                <a:latin typeface="Times New Roman" panose="02020603050405020304" pitchFamily="18" charset="0"/>
                <a:cs typeface="Times New Roman" panose="02020603050405020304" pitchFamily="18" charset="0"/>
              </a:rPr>
              <a:t>Najeb</a:t>
            </a:r>
            <a:r>
              <a:rPr lang="en-IN" dirty="0">
                <a:latin typeface="Times New Roman" panose="02020603050405020304" pitchFamily="18" charset="0"/>
                <a:cs typeface="Times New Roman" panose="02020603050405020304" pitchFamily="18" charset="0"/>
              </a:rPr>
              <a:t> MH. (2017) “The impact of stock market performance upon economic growth.” International Journal of Economics and Financial Issues 3 (4) : 788–798.</a:t>
            </a:r>
          </a:p>
          <a:p>
            <a:pPr marL="0" indent="0" algn="just">
              <a:buNone/>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Murkute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Amod</a:t>
            </a:r>
            <a:r>
              <a:rPr lang="en-IN" dirty="0">
                <a:latin typeface="Times New Roman" panose="02020603050405020304" pitchFamily="18" charset="0"/>
                <a:cs typeface="Times New Roman" panose="02020603050405020304" pitchFamily="18" charset="0"/>
              </a:rPr>
              <a:t>, and Tanuja </a:t>
            </a:r>
            <a:r>
              <a:rPr lang="en-IN" dirty="0" err="1">
                <a:latin typeface="Times New Roman" panose="02020603050405020304" pitchFamily="18" charset="0"/>
                <a:cs typeface="Times New Roman" panose="02020603050405020304" pitchFamily="18" charset="0"/>
              </a:rPr>
              <a:t>Sarode</a:t>
            </a:r>
            <a:r>
              <a:rPr lang="en-IN" dirty="0">
                <a:latin typeface="Times New Roman" panose="02020603050405020304" pitchFamily="18" charset="0"/>
                <a:cs typeface="Times New Roman" panose="02020603050405020304" pitchFamily="18" charset="0"/>
              </a:rPr>
              <a:t>. (2015) “Forecasting market price of stock using artificial neural network.” International Journal of Computer Applications 124 (12) : 11-15. </a:t>
            </a:r>
          </a:p>
          <a:p>
            <a:pPr marL="0" indent="0" algn="just">
              <a:buNone/>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Hur</a:t>
            </a:r>
            <a:r>
              <a:rPr lang="en-IN" dirty="0">
                <a:latin typeface="Times New Roman" panose="02020603050405020304" pitchFamily="18" charset="0"/>
                <a:cs typeface="Times New Roman" panose="02020603050405020304" pitchFamily="18" charset="0"/>
              </a:rPr>
              <a:t>, Jung, Manoj Raj, and </a:t>
            </a:r>
            <a:r>
              <a:rPr lang="en-IN" dirty="0" err="1">
                <a:latin typeface="Times New Roman" panose="02020603050405020304" pitchFamily="18" charset="0"/>
                <a:cs typeface="Times New Roman" panose="02020603050405020304" pitchFamily="18" charset="0"/>
              </a:rPr>
              <a:t>Yohanes</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Riyanto</a:t>
            </a:r>
            <a:r>
              <a:rPr lang="en-IN" dirty="0">
                <a:latin typeface="Times New Roman" panose="02020603050405020304" pitchFamily="18" charset="0"/>
                <a:cs typeface="Times New Roman" panose="02020603050405020304" pitchFamily="18" charset="0"/>
              </a:rPr>
              <a:t>. (2006) “Finance and trade: A cross-country empirical analysis on the impact of financial development and asset tangibility on international trade.” World Development 34 (10) : 1728-1741. </a:t>
            </a:r>
          </a:p>
          <a:p>
            <a:pPr marL="0" indent="0" algn="just">
              <a:buNone/>
            </a:pPr>
            <a:r>
              <a:rPr lang="en-IN" dirty="0">
                <a:latin typeface="Times New Roman" panose="02020603050405020304" pitchFamily="18" charset="0"/>
                <a:cs typeface="Times New Roman" panose="02020603050405020304" pitchFamily="18" charset="0"/>
              </a:rPr>
              <a:t>[4] Li, Lei, </a:t>
            </a:r>
            <a:r>
              <a:rPr lang="en-IN" dirty="0" err="1">
                <a:latin typeface="Times New Roman" panose="02020603050405020304" pitchFamily="18" charset="0"/>
                <a:cs typeface="Times New Roman" panose="02020603050405020304" pitchFamily="18" charset="0"/>
              </a:rPr>
              <a:t>Yabin</a:t>
            </a:r>
            <a:r>
              <a:rPr lang="en-IN" dirty="0">
                <a:latin typeface="Times New Roman" panose="02020603050405020304" pitchFamily="18" charset="0"/>
                <a:cs typeface="Times New Roman" panose="02020603050405020304" pitchFamily="18" charset="0"/>
              </a:rPr>
              <a:t> Wu, </a:t>
            </a:r>
            <a:r>
              <a:rPr lang="en-IN" dirty="0" err="1">
                <a:latin typeface="Times New Roman" panose="02020603050405020304" pitchFamily="18" charset="0"/>
                <a:cs typeface="Times New Roman" panose="02020603050405020304" pitchFamily="18" charset="0"/>
              </a:rPr>
              <a:t>Yihang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a:t>
            </a:r>
            <a:r>
              <a:rPr lang="en-IN" dirty="0">
                <a:latin typeface="Times New Roman" panose="02020603050405020304" pitchFamily="18" charset="0"/>
                <a:cs typeface="Times New Roman" panose="02020603050405020304" pitchFamily="18" charset="0"/>
              </a:rPr>
              <a:t>, Qi Li, </a:t>
            </a:r>
            <a:r>
              <a:rPr lang="en-IN" dirty="0" err="1">
                <a:latin typeface="Times New Roman" panose="02020603050405020304" pitchFamily="18" charset="0"/>
                <a:cs typeface="Times New Roman" panose="02020603050405020304" pitchFamily="18" charset="0"/>
              </a:rPr>
              <a:t>Yanquan</a:t>
            </a:r>
            <a:r>
              <a:rPr lang="en-IN" dirty="0">
                <a:latin typeface="Times New Roman" panose="02020603050405020304" pitchFamily="18" charset="0"/>
                <a:cs typeface="Times New Roman" panose="02020603050405020304" pitchFamily="18" charset="0"/>
              </a:rPr>
              <a:t> Zhou, and </a:t>
            </a:r>
            <a:r>
              <a:rPr lang="en-IN" dirty="0" err="1">
                <a:latin typeface="Times New Roman" panose="02020603050405020304" pitchFamily="18" charset="0"/>
                <a:cs typeface="Times New Roman" panose="02020603050405020304" pitchFamily="18" charset="0"/>
              </a:rPr>
              <a:t>Daoxin</a:t>
            </a:r>
            <a:r>
              <a:rPr lang="en-IN" dirty="0">
                <a:latin typeface="Times New Roman" panose="02020603050405020304" pitchFamily="18" charset="0"/>
                <a:cs typeface="Times New Roman" panose="02020603050405020304" pitchFamily="18" charset="0"/>
              </a:rPr>
              <a:t> Chen. (2017) “Research on machine learning algorithms and feature extraction for time series.” IEEE 28th Annual International Symposium on Personal, Indoor, and Mobile Radio Communications (PIMRC): 1-5.</a:t>
            </a:r>
          </a:p>
          <a:p>
            <a:pPr marL="0" indent="0" algn="just">
              <a:buNone/>
            </a:pPr>
            <a:r>
              <a:rPr lang="en-IN" dirty="0">
                <a:latin typeface="Times New Roman" panose="02020603050405020304" pitchFamily="18" charset="0"/>
                <a:cs typeface="Times New Roman" panose="02020603050405020304" pitchFamily="18" charset="0"/>
              </a:rPr>
              <a:t> [5] </a:t>
            </a:r>
            <a:r>
              <a:rPr lang="en-IN" dirty="0" err="1">
                <a:latin typeface="Times New Roman" panose="02020603050405020304" pitchFamily="18" charset="0"/>
                <a:cs typeface="Times New Roman" panose="02020603050405020304" pitchFamily="18" charset="0"/>
              </a:rPr>
              <a:t>Seber</a:t>
            </a:r>
            <a:r>
              <a:rPr lang="en-IN" dirty="0">
                <a:latin typeface="Times New Roman" panose="02020603050405020304" pitchFamily="18" charset="0"/>
                <a:cs typeface="Times New Roman" panose="02020603050405020304" pitchFamily="18" charset="0"/>
              </a:rPr>
              <a:t>, George AF and Lee, Alan J. (2012) “Linear regression analysis.” John Wiley &amp; Sons 329</a:t>
            </a:r>
          </a:p>
          <a:p>
            <a:endParaRPr lang="en-IN" dirty="0"/>
          </a:p>
        </p:txBody>
      </p:sp>
    </p:spTree>
    <p:extLst>
      <p:ext uri="{BB962C8B-B14F-4D97-AF65-F5344CB8AC3E}">
        <p14:creationId xmlns:p14="http://schemas.microsoft.com/office/powerpoint/2010/main" val="35017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des on papers">
            <a:extLst>
              <a:ext uri="{FF2B5EF4-FFF2-40B4-BE49-F238E27FC236}">
                <a16:creationId xmlns:a16="http://schemas.microsoft.com/office/drawing/2014/main" id="{496C5222-FAC8-9776-A9C5-50A1D2A768E2}"/>
              </a:ext>
            </a:extLst>
          </p:cNvPr>
          <p:cNvPicPr>
            <a:picLocks noChangeAspect="1"/>
          </p:cNvPicPr>
          <p:nvPr/>
        </p:nvPicPr>
        <p:blipFill rotWithShape="1">
          <a:blip r:embed="rId2"/>
          <a:srcRect l="28338" r="26390" b="-1"/>
          <a:stretch/>
        </p:blipFill>
        <p:spPr>
          <a:xfrm>
            <a:off x="20" y="10"/>
            <a:ext cx="4651228" cy="6857990"/>
          </a:xfrm>
          <a:prstGeom prst="rect">
            <a:avLst/>
          </a:prstGeom>
        </p:spPr>
      </p:pic>
      <p:sp>
        <p:nvSpPr>
          <p:cNvPr id="20" name="Rectangle 1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228FE-3983-49CA-35AC-86B2E4521FC9}"/>
              </a:ext>
            </a:extLst>
          </p:cNvPr>
          <p:cNvSpPr>
            <a:spLocks noGrp="1"/>
          </p:cNvSpPr>
          <p:nvPr>
            <p:ph idx="1"/>
          </p:nvPr>
        </p:nvSpPr>
        <p:spPr>
          <a:xfrm>
            <a:off x="5127362" y="2160016"/>
            <a:ext cx="6881728" cy="3926152"/>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 YOU</a:t>
            </a:r>
          </a:p>
          <a:p>
            <a:pPr marL="0" indent="0" algn="ctr">
              <a:buNone/>
            </a:pPr>
            <a:r>
              <a:rPr lang="en-US" sz="3200" dirty="0">
                <a:latin typeface="Times New Roman" panose="02020603050405020304" pitchFamily="18" charset="0"/>
                <a:cs typeface="Times New Roman" panose="02020603050405020304" pitchFamily="18" charset="0"/>
                <a:hlinkClick r:id="rId3"/>
              </a:rPr>
              <a:t>kundana.janga@slu.edu</a:t>
            </a: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hlinkClick r:id="rId4"/>
              </a:rPr>
              <a:t>saivenkatkumar.gunnapaneni@slu.edu</a:t>
            </a: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hlinkClick r:id="rId5"/>
              </a:rPr>
              <a:t>gurram.bhargav@slu.edu</a:t>
            </a: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35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8C57-CC46-9F0E-1AA8-5D6A8D5264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13E411-E743-AC8D-F2EA-AFE9D7A0589F}"/>
              </a:ext>
            </a:extLst>
          </p:cNvPr>
          <p:cNvSpPr>
            <a:spLocks noGrp="1"/>
          </p:cNvSpPr>
          <p:nvPr>
            <p:ph idx="1"/>
          </p:nvPr>
        </p:nvSpPr>
        <p:spPr>
          <a:xfrm>
            <a:off x="1587710" y="1443789"/>
            <a:ext cx="9486690" cy="4642379"/>
          </a:xfrm>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Data description</a:t>
            </a:r>
          </a:p>
          <a:p>
            <a:r>
              <a:rPr lang="en-US" sz="2400" dirty="0">
                <a:latin typeface="Times New Roman" panose="02020603050405020304" pitchFamily="18" charset="0"/>
                <a:cs typeface="Times New Roman" panose="02020603050405020304" pitchFamily="18" charset="0"/>
              </a:rPr>
              <a:t>Data collecting and pre-processing</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Model building and evaluation</a:t>
            </a:r>
          </a:p>
          <a:p>
            <a:r>
              <a:rPr lang="en-US" dirty="0">
                <a:latin typeface="Times New Roman" panose="02020603050405020304" pitchFamily="18" charset="0"/>
                <a:cs typeface="Times New Roman" panose="02020603050405020304" pitchFamily="18" charset="0"/>
              </a:rPr>
              <a:t>Advantages and disadvantages of stock prediction in python</a:t>
            </a:r>
          </a:p>
          <a:p>
            <a:r>
              <a:rPr lang="en-US" dirty="0">
                <a:latin typeface="Times New Roman" panose="02020603050405020304" pitchFamily="18" charset="0"/>
                <a:cs typeface="Times New Roman" panose="02020603050405020304" pitchFamily="18" charset="0"/>
              </a:rPr>
              <a:t>Challenge given</a:t>
            </a:r>
          </a:p>
          <a:p>
            <a:r>
              <a:rPr lang="en-US" dirty="0">
                <a:latin typeface="Times New Roman" panose="02020603050405020304" pitchFamily="18" charset="0"/>
                <a:cs typeface="Times New Roman" panose="02020603050405020304" pitchFamily="18" charset="0"/>
              </a:rPr>
              <a:t>Conclusion and future scope</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6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3E15C-FB62-AEC7-1A4F-A873FF81F977}"/>
              </a:ext>
            </a:extLst>
          </p:cNvPr>
          <p:cNvSpPr>
            <a:spLocks noGrp="1"/>
          </p:cNvSpPr>
          <p:nvPr>
            <p:ph type="title"/>
          </p:nvPr>
        </p:nvSpPr>
        <p:spPr>
          <a:xfrm>
            <a:off x="1349443" y="771832"/>
            <a:ext cx="9486690" cy="1550419"/>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C908C2-2FB8-6107-E20F-DE415B49AD96}"/>
              </a:ext>
            </a:extLst>
          </p:cNvPr>
          <p:cNvSpPr>
            <a:spLocks noGrp="1"/>
          </p:cNvSpPr>
          <p:nvPr>
            <p:ph idx="1"/>
          </p:nvPr>
        </p:nvSpPr>
        <p:spPr>
          <a:xfrm>
            <a:off x="1127432" y="2005781"/>
            <a:ext cx="9486690" cy="4080387"/>
          </a:xfrm>
        </p:spPr>
        <p:txBody>
          <a:bodyPr>
            <a:normAutofit/>
          </a:bodyPr>
          <a:lstStyle/>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S&amp;P 500 comprises 500 of the largest publicly traded companies in the United States and is commonly used by investors and analysts as a reference for the overall stock market. By accurately predicting the future performance of these stocks, investors can make well-informed decisions about their investments</a:t>
            </a:r>
            <a:r>
              <a:rPr lang="en-US" b="0" i="0" dirty="0">
                <a:effectLst/>
                <a:latin typeface="Söhne"/>
              </a:rPr>
              <a:t>. </a:t>
            </a:r>
            <a:endParaRPr lang="en-IN" dirty="0"/>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02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chart, treemap chart&#10;&#10;Description automatically generated">
            <a:extLst>
              <a:ext uri="{FF2B5EF4-FFF2-40B4-BE49-F238E27FC236}">
                <a16:creationId xmlns:a16="http://schemas.microsoft.com/office/drawing/2014/main" id="{ABE4E14D-0403-4A0D-2265-287ED81ED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7088" y="941879"/>
            <a:ext cx="4501353" cy="5219610"/>
          </a:xfrm>
        </p:spPr>
      </p:pic>
      <p:pic>
        <p:nvPicPr>
          <p:cNvPr id="5" name="Content Placeholder 4" descr="Table&#10;&#10;Description automatically generated">
            <a:extLst>
              <a:ext uri="{FF2B5EF4-FFF2-40B4-BE49-F238E27FC236}">
                <a16:creationId xmlns:a16="http://schemas.microsoft.com/office/drawing/2014/main" id="{313D5BBB-F314-F1F4-72A0-D3D4608F8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50" y="807063"/>
            <a:ext cx="6701427" cy="5243866"/>
          </a:xfrm>
          <a:prstGeom prst="rect">
            <a:avLst/>
          </a:prstGeom>
        </p:spPr>
      </p:pic>
    </p:spTree>
    <p:extLst>
      <p:ext uri="{BB962C8B-B14F-4D97-AF65-F5344CB8AC3E}">
        <p14:creationId xmlns:p14="http://schemas.microsoft.com/office/powerpoint/2010/main" val="301003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206-3B68-D157-A8DE-C6061C5ECE1F}"/>
              </a:ext>
            </a:extLst>
          </p:cNvPr>
          <p:cNvSpPr>
            <a:spLocks noGrp="1"/>
          </p:cNvSpPr>
          <p:nvPr>
            <p:ph type="title"/>
          </p:nvPr>
        </p:nvSpPr>
        <p:spPr>
          <a:xfrm>
            <a:off x="1587710" y="376704"/>
            <a:ext cx="9486690" cy="960483"/>
          </a:xfrm>
        </p:spPr>
        <p:txBody>
          <a:bodyPr/>
          <a:lstStyle/>
          <a:p>
            <a:r>
              <a:rPr lang="en-US" dirty="0">
                <a:latin typeface="Times New Roman" panose="02020603050405020304" pitchFamily="18" charset="0"/>
                <a:cs typeface="Times New Roman" panose="02020603050405020304" pitchFamily="18" charset="0"/>
              </a:rPr>
              <a:t>Data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01D3DA-5C7D-80AD-D4A9-E256DAAE3E97}"/>
              </a:ext>
            </a:extLst>
          </p:cNvPr>
          <p:cNvSpPr>
            <a:spLocks noGrp="1"/>
          </p:cNvSpPr>
          <p:nvPr>
            <p:ph idx="1"/>
          </p:nvPr>
        </p:nvSpPr>
        <p:spPr>
          <a:xfrm>
            <a:off x="1587709" y="1671484"/>
            <a:ext cx="9670225" cy="4483510"/>
          </a:xfrm>
        </p:spPr>
        <p:txBody>
          <a:bodyPr>
            <a:normAutofit/>
          </a:bodyPr>
          <a:lstStyle/>
          <a:p>
            <a:pPr algn="just"/>
            <a:r>
              <a:rPr lang="en-US" sz="2000" b="0" i="0" dirty="0">
                <a:solidFill>
                  <a:srgbClr val="D1D5DB"/>
                </a:solidFill>
                <a:effectLst/>
                <a:latin typeface="Times New Roman" panose="02020603050405020304" pitchFamily="18" charset="0"/>
                <a:cs typeface="Times New Roman" panose="02020603050405020304" pitchFamily="18" charset="0"/>
              </a:rPr>
              <a:t>The given dataset contains two sets of attributes:</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Time intervals and their corresponding count:</a:t>
            </a:r>
          </a:p>
          <a:p>
            <a:pPr marL="742950" lvl="1" indent="-285750" algn="just">
              <a:buFont typeface="+mj-lt"/>
              <a:buAutoNum type="arabicPeriod"/>
            </a:pPr>
            <a:r>
              <a:rPr lang="en-US" sz="2000" b="0" i="0" dirty="0" err="1">
                <a:solidFill>
                  <a:srgbClr val="D1D5DB"/>
                </a:solidFill>
                <a:effectLst/>
                <a:latin typeface="Times New Roman" panose="02020603050405020304" pitchFamily="18" charset="0"/>
                <a:cs typeface="Times New Roman" panose="02020603050405020304" pitchFamily="18" charset="0"/>
              </a:rPr>
              <a:t>DateTime</a:t>
            </a:r>
            <a:r>
              <a:rPr lang="en-US" sz="2000" b="0" i="0" dirty="0">
                <a:solidFill>
                  <a:srgbClr val="D1D5DB"/>
                </a:solidFill>
                <a:effectLst/>
                <a:latin typeface="Times New Roman" panose="02020603050405020304" pitchFamily="18" charset="0"/>
                <a:cs typeface="Times New Roman" panose="02020603050405020304" pitchFamily="18" charset="0"/>
              </a:rPr>
              <a:t>: A time interval represented by the start and end dates.</a:t>
            </a:r>
          </a:p>
          <a:p>
            <a:pPr marL="742950" lvl="1" indent="-285750"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Count: The number of data points in the given time interval.</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Data values and their corresponding count:</a:t>
            </a:r>
          </a:p>
          <a:p>
            <a:pPr marL="742950" lvl="1" indent="-285750"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Label: A range of data values represented by the start and end values.</a:t>
            </a:r>
          </a:p>
          <a:p>
            <a:pPr marL="742950" lvl="1" indent="-285750"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Count: The number of data points falling within the given data value range.</a:t>
            </a:r>
          </a:p>
        </p:txBody>
      </p:sp>
    </p:spTree>
    <p:extLst>
      <p:ext uri="{BB962C8B-B14F-4D97-AF65-F5344CB8AC3E}">
        <p14:creationId xmlns:p14="http://schemas.microsoft.com/office/powerpoint/2010/main" val="147921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2199-67E7-DAFD-3ADB-C53672515072}"/>
              </a:ext>
            </a:extLst>
          </p:cNvPr>
          <p:cNvSpPr>
            <a:spLocks noGrp="1"/>
          </p:cNvSpPr>
          <p:nvPr>
            <p:ph type="title"/>
          </p:nvPr>
        </p:nvSpPr>
        <p:spPr>
          <a:xfrm>
            <a:off x="1587710" y="455363"/>
            <a:ext cx="9486690" cy="1161682"/>
          </a:xfrm>
        </p:spPr>
        <p:txBody>
          <a:bodyPr>
            <a:normAutofit/>
          </a:bodyPr>
          <a:lstStyle/>
          <a:p>
            <a:r>
              <a:rPr lang="en-US" sz="4000" dirty="0">
                <a:latin typeface="Times New Roman" panose="02020603050405020304" pitchFamily="18" charset="0"/>
                <a:cs typeface="Times New Roman" panose="02020603050405020304" pitchFamily="18" charset="0"/>
              </a:rPr>
              <a:t>Data collecting and 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6A0D81-EE14-72DD-D649-172B1D1B36D6}"/>
              </a:ext>
            </a:extLst>
          </p:cNvPr>
          <p:cNvSpPr>
            <a:spLocks noGrp="1"/>
          </p:cNvSpPr>
          <p:nvPr>
            <p:ph idx="1"/>
          </p:nvPr>
        </p:nvSpPr>
        <p:spPr>
          <a:xfrm>
            <a:off x="1587709" y="1366787"/>
            <a:ext cx="10058859" cy="5035850"/>
          </a:xfrm>
        </p:spPr>
        <p:txBody>
          <a:bodyPr>
            <a:normAutofit/>
          </a:bodyPr>
          <a:lstStyle/>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Collect the S&amp;P 500 stock data, including the columns "Date", "Open", "High", "Low", "Close", "Volume", "Dividends", and "Stock Splits".</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Remove the columns "Dividends" and "Stock Splits" from the dataset as they are not needed for the analysis.</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Create a new column "Tomorrow" by shifting the "Close" column one row down to represent the closing price of the next day.</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Create a new column "Target" by comparing the "Tomorrow" and "Close" columns and converting the result into a binary variable where 1 indicates an increase in price and 0 indicates a decrease or no change in price.</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Filter out the rows before January 1, 1990, using the pandas </a:t>
            </a:r>
            <a:r>
              <a:rPr lang="en-US" sz="1800" b="0" i="0" dirty="0" err="1">
                <a:effectLst/>
                <a:latin typeface="Times New Roman" panose="02020603050405020304" pitchFamily="18" charset="0"/>
                <a:cs typeface="Times New Roman" panose="02020603050405020304" pitchFamily="18" charset="0"/>
              </a:rPr>
              <a:t>to_datetime</a:t>
            </a:r>
            <a:r>
              <a:rPr lang="en-US" sz="1800" b="0" i="0" dirty="0">
                <a:effectLst/>
                <a:latin typeface="Times New Roman" panose="02020603050405020304" pitchFamily="18" charset="0"/>
                <a:cs typeface="Times New Roman" panose="02020603050405020304" pitchFamily="18" charset="0"/>
              </a:rPr>
              <a:t> function to convert the date string into a datetime object and the loc method to select the rows after that date.</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Copy the filtered dataset into a new variable "sp500" for further analysis.</a:t>
            </a:r>
          </a:p>
          <a:p>
            <a:endParaRPr lang="en-IN" dirty="0"/>
          </a:p>
        </p:txBody>
      </p:sp>
    </p:spTree>
    <p:extLst>
      <p:ext uri="{BB962C8B-B14F-4D97-AF65-F5344CB8AC3E}">
        <p14:creationId xmlns:p14="http://schemas.microsoft.com/office/powerpoint/2010/main" val="206295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3" name="Rectangle 2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C428BAE-72E3-DC50-E363-C065AC03A243}"/>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77939D73-62AC-D07A-EF40-960E9839150E}"/>
              </a:ext>
            </a:extLst>
          </p:cNvPr>
          <p:cNvPicPr>
            <a:picLocks noChangeAspect="1"/>
          </p:cNvPicPr>
          <p:nvPr/>
        </p:nvPicPr>
        <p:blipFill>
          <a:blip r:embed="rId2"/>
          <a:stretch>
            <a:fillRect/>
          </a:stretch>
        </p:blipFill>
        <p:spPr>
          <a:xfrm>
            <a:off x="727587" y="410706"/>
            <a:ext cx="11248103" cy="6302810"/>
          </a:xfrm>
          <a:prstGeom prst="rect">
            <a:avLst/>
          </a:prstGeom>
        </p:spPr>
      </p:pic>
    </p:spTree>
    <p:extLst>
      <p:ext uri="{BB962C8B-B14F-4D97-AF65-F5344CB8AC3E}">
        <p14:creationId xmlns:p14="http://schemas.microsoft.com/office/powerpoint/2010/main" val="60720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8C5EF-A5AD-DC8F-163A-E72A4FEF1A0A}"/>
              </a:ext>
            </a:extLst>
          </p:cNvPr>
          <p:cNvSpPr>
            <a:spLocks noGrp="1"/>
          </p:cNvSpPr>
          <p:nvPr>
            <p:ph type="title"/>
          </p:nvPr>
        </p:nvSpPr>
        <p:spPr>
          <a:xfrm>
            <a:off x="1587710" y="455362"/>
            <a:ext cx="4067909" cy="1550419"/>
          </a:xfrm>
        </p:spPr>
        <p:txBody>
          <a:bodyPr>
            <a:normAutofit/>
          </a:bodyPr>
          <a:lstStyle/>
          <a:p>
            <a:r>
              <a:rPr lang="en-US" sz="3700" dirty="0">
                <a:latin typeface="Times New Roman" panose="02020603050405020304" pitchFamily="18" charset="0"/>
                <a:cs typeface="Times New Roman" panose="02020603050405020304" pitchFamily="18" charset="0"/>
              </a:rPr>
              <a:t>Implementation</a:t>
            </a:r>
            <a:endParaRPr lang="en-IN" sz="3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FD4167-E236-219F-D6B2-AC6E8D27585A}"/>
              </a:ext>
            </a:extLst>
          </p:cNvPr>
          <p:cNvSpPr>
            <a:spLocks noGrp="1"/>
          </p:cNvSpPr>
          <p:nvPr>
            <p:ph idx="1"/>
          </p:nvPr>
        </p:nvSpPr>
        <p:spPr>
          <a:xfrm>
            <a:off x="1587710" y="2005780"/>
            <a:ext cx="4067909" cy="4080387"/>
          </a:xfrm>
        </p:spPr>
        <p:txBody>
          <a:bodyPr>
            <a:normAutofit/>
          </a:bodyPr>
          <a:lstStyle/>
          <a:p>
            <a:pPr rtl="0">
              <a:lnSpc>
                <a:spcPct val="100000"/>
              </a:lnSpc>
            </a:pPr>
            <a:r>
              <a:rPr lang="en-US" sz="1800" dirty="0">
                <a:latin typeface="Times New Roman" panose="02020603050405020304" pitchFamily="18" charset="0"/>
                <a:cs typeface="Times New Roman" panose="02020603050405020304" pitchFamily="18" charset="0"/>
              </a:rPr>
              <a:t>This code trains a random forest classifier model using the </a:t>
            </a:r>
            <a:r>
              <a:rPr lang="en-US" sz="1800" dirty="0" err="1">
                <a:latin typeface="Times New Roman" panose="02020603050405020304" pitchFamily="18" charset="0"/>
                <a:cs typeface="Times New Roman" panose="02020603050405020304" pitchFamily="18" charset="0"/>
              </a:rPr>
              <a:t>RandomForestClassifier</a:t>
            </a:r>
            <a:r>
              <a:rPr lang="en-US" sz="1800" dirty="0">
                <a:latin typeface="Times New Roman" panose="02020603050405020304" pitchFamily="18" charset="0"/>
                <a:cs typeface="Times New Roman" panose="02020603050405020304" pitchFamily="18" charset="0"/>
              </a:rPr>
              <a:t> class from scikit-learn. The model is trained on the train dataset which consists of the S&amp;P 500 historical stock prices up to the second to last 100 days. The last 100 days of the dataset is used as the test dataset.</a:t>
            </a:r>
          </a:p>
          <a:p>
            <a:pPr marL="0" indent="0">
              <a:lnSpc>
                <a:spcPct val="100000"/>
              </a:lnSpc>
              <a:buNone/>
            </a:pPr>
            <a:endParaRPr lang="en-IN" sz="1500" dirty="0"/>
          </a:p>
        </p:txBody>
      </p:sp>
      <p:pic>
        <p:nvPicPr>
          <p:cNvPr id="7" name="Picture 6" descr="Text&#10;&#10;Description automatically generated">
            <a:extLst>
              <a:ext uri="{FF2B5EF4-FFF2-40B4-BE49-F238E27FC236}">
                <a16:creationId xmlns:a16="http://schemas.microsoft.com/office/drawing/2014/main" id="{B831D9F0-1D3B-1CBD-76FF-575186B630F9}"/>
              </a:ext>
            </a:extLst>
          </p:cNvPr>
          <p:cNvPicPr>
            <a:picLocks noChangeAspect="1"/>
          </p:cNvPicPr>
          <p:nvPr/>
        </p:nvPicPr>
        <p:blipFill>
          <a:blip r:embed="rId3"/>
          <a:stretch>
            <a:fillRect/>
          </a:stretch>
        </p:blipFill>
        <p:spPr>
          <a:xfrm>
            <a:off x="5919537" y="1406762"/>
            <a:ext cx="5711283" cy="4435773"/>
          </a:xfrm>
          <a:prstGeom prst="rect">
            <a:avLst/>
          </a:prstGeom>
        </p:spPr>
      </p:pic>
    </p:spTree>
    <p:extLst>
      <p:ext uri="{BB962C8B-B14F-4D97-AF65-F5344CB8AC3E}">
        <p14:creationId xmlns:p14="http://schemas.microsoft.com/office/powerpoint/2010/main" val="111216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E1E4FB-3F83-D924-6395-236896D468DA}"/>
              </a:ext>
            </a:extLst>
          </p:cNvPr>
          <p:cNvSpPr>
            <a:spLocks noGrp="1"/>
          </p:cNvSpPr>
          <p:nvPr>
            <p:ph idx="1"/>
          </p:nvPr>
        </p:nvSpPr>
        <p:spPr>
          <a:xfrm>
            <a:off x="7695727" y="1761423"/>
            <a:ext cx="3729459" cy="3301465"/>
          </a:xfrm>
        </p:spPr>
        <p:txBody>
          <a:bodyPr>
            <a:noAutofit/>
          </a:bodyPr>
          <a:lstStyle/>
          <a:p>
            <a:pPr rtl="0">
              <a:lnSpc>
                <a:spcPct val="100000"/>
              </a:lnSpc>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function from scikit-learn is used to compute the precision score of the predictions. The precision score is a measure of the accuracy of the positive predictions made by the model, and it is computed as the ratio of true positives to the sum of true positives and false positives</a:t>
            </a:r>
            <a:endParaRPr lang="en-IN" sz="1800" dirty="0">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B340AA59-6881-14D8-4421-B68F72333DB8}"/>
              </a:ext>
            </a:extLst>
          </p:cNvPr>
          <p:cNvPicPr>
            <a:picLocks noChangeAspect="1"/>
          </p:cNvPicPr>
          <p:nvPr/>
        </p:nvPicPr>
        <p:blipFill>
          <a:blip r:embed="rId2"/>
          <a:stretch>
            <a:fillRect/>
          </a:stretch>
        </p:blipFill>
        <p:spPr>
          <a:xfrm>
            <a:off x="1701327" y="1082021"/>
            <a:ext cx="5565250" cy="4493937"/>
          </a:xfrm>
          <a:prstGeom prst="rect">
            <a:avLst/>
          </a:prstGeom>
        </p:spPr>
      </p:pic>
    </p:spTree>
    <p:extLst>
      <p:ext uri="{BB962C8B-B14F-4D97-AF65-F5344CB8AC3E}">
        <p14:creationId xmlns:p14="http://schemas.microsoft.com/office/powerpoint/2010/main" val="2055261132"/>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213B36"/>
      </a:dk2>
      <a:lt2>
        <a:srgbClr val="E8E6E2"/>
      </a:lt2>
      <a:accent1>
        <a:srgbClr val="92A4C4"/>
      </a:accent1>
      <a:accent2>
        <a:srgbClr val="7AA9B7"/>
      </a:accent2>
      <a:accent3>
        <a:srgbClr val="80A9A1"/>
      </a:accent3>
      <a:accent4>
        <a:srgbClr val="77AE8C"/>
      </a:accent4>
      <a:accent5>
        <a:srgbClr val="82AC81"/>
      </a:accent5>
      <a:accent6>
        <a:srgbClr val="8CAA74"/>
      </a:accent6>
      <a:hlink>
        <a:srgbClr val="95805A"/>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1205</Words>
  <Application>Microsoft Office PowerPoint</Application>
  <PresentationFormat>Widescreen</PresentationFormat>
  <Paragraphs>69</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Neue Haas Grotesk Text Pro</vt:lpstr>
      <vt:lpstr>Söhne</vt:lpstr>
      <vt:lpstr>Times New Roman</vt:lpstr>
      <vt:lpstr>InterweaveVTI</vt:lpstr>
      <vt:lpstr>Stock price prediction </vt:lpstr>
      <vt:lpstr>Contents</vt:lpstr>
      <vt:lpstr>Introduction</vt:lpstr>
      <vt:lpstr>PowerPoint Presentation</vt:lpstr>
      <vt:lpstr>Data Description</vt:lpstr>
      <vt:lpstr>Data collecting and pre-processing</vt:lpstr>
      <vt:lpstr>PowerPoint Presentation</vt:lpstr>
      <vt:lpstr>Implementation</vt:lpstr>
      <vt:lpstr>PowerPoint Presentation</vt:lpstr>
      <vt:lpstr>Model building and evaluation</vt:lpstr>
      <vt:lpstr>Advantages and disadvantages of stock prediction in python</vt:lpstr>
      <vt:lpstr>Challenges given:  2008 model </vt:lpstr>
      <vt:lpstr>2020 model</vt:lpstr>
      <vt:lpstr>2022 model</vt:lpstr>
      <vt:lpstr>S&amp;P 500 Annual Returns</vt:lpstr>
      <vt:lpstr>PowerPoint Presentation</vt:lpstr>
      <vt:lpstr>Conclusion and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kundana.janga@gmail.com</dc:creator>
  <cp:lastModifiedBy>kundana.janga@gmail.com</cp:lastModifiedBy>
  <cp:revision>9</cp:revision>
  <dcterms:created xsi:type="dcterms:W3CDTF">2023-03-06T06:15:20Z</dcterms:created>
  <dcterms:modified xsi:type="dcterms:W3CDTF">2023-03-07T01:30:50Z</dcterms:modified>
</cp:coreProperties>
</file>