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69" r:id="rId2"/>
    <p:sldId id="271" r:id="rId3"/>
    <p:sldId id="278" r:id="rId4"/>
    <p:sldId id="272" r:id="rId5"/>
    <p:sldId id="279" r:id="rId6"/>
    <p:sldId id="280" r:id="rId7"/>
    <p:sldId id="273" r:id="rId8"/>
    <p:sldId id="274" r:id="rId9"/>
    <p:sldId id="275" r:id="rId10"/>
    <p:sldId id="276"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82" y="-9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5/25/2020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5/25/2020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5/25/2020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Clustering Cities in </a:t>
            </a:r>
            <a:r>
              <a:rPr lang="en-US" dirty="0" smtClean="0"/>
              <a:t>SHANGAI</a:t>
            </a:r>
            <a:r>
              <a:rPr lang="en-US" dirty="0"/>
              <a:t/>
            </a:r>
            <a:br>
              <a:rPr lang="en-US" dirty="0"/>
            </a:br>
            <a:endParaRPr lang="en-US" dirty="0"/>
          </a:p>
        </p:txBody>
      </p:sp>
      <p:sp>
        <p:nvSpPr>
          <p:cNvPr id="5" name="Subtitle 4"/>
          <p:cNvSpPr>
            <a:spLocks noGrp="1"/>
          </p:cNvSpPr>
          <p:nvPr>
            <p:ph type="subTitle" idx="1"/>
          </p:nvPr>
        </p:nvSpPr>
        <p:spPr/>
        <p:txBody>
          <a:bodyPr/>
          <a:lstStyle/>
          <a:p>
            <a:r>
              <a:rPr lang="en-US" dirty="0" err="1" smtClean="0"/>
              <a:t>Hemanth</a:t>
            </a:r>
            <a:r>
              <a:rPr lang="en-US" dirty="0" smtClean="0"/>
              <a:t> </a:t>
            </a:r>
            <a:r>
              <a:rPr lang="en-US" dirty="0" err="1" smtClean="0"/>
              <a:t>Sai</a:t>
            </a:r>
            <a:r>
              <a:rPr lang="en-US" dirty="0" smtClean="0"/>
              <a:t> </a:t>
            </a:r>
            <a:r>
              <a:rPr lang="en-US" dirty="0" err="1" smtClean="0"/>
              <a:t>Srinivas</a:t>
            </a:r>
            <a:r>
              <a:rPr lang="en-US" dirty="0" smtClean="0"/>
              <a:t> </a:t>
            </a:r>
            <a:r>
              <a:rPr lang="en-US" dirty="0" err="1" smtClean="0"/>
              <a:t>Kadiyala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8DBA566-B6F1-4350-9DC3-931619173956}"/>
              </a:ext>
            </a:extLst>
          </p:cNvPr>
          <p:cNvSpPr>
            <a:spLocks noGrp="1"/>
          </p:cNvSpPr>
          <p:nvPr>
            <p:ph type="title"/>
          </p:nvPr>
        </p:nvSpPr>
        <p:spPr>
          <a:xfrm>
            <a:off x="837828" y="548680"/>
            <a:ext cx="9753600" cy="1325562"/>
          </a:xfrm>
        </p:spPr>
        <p:txBody>
          <a:bodyPr>
            <a:normAutofit fontScale="90000"/>
          </a:bodyPr>
          <a:lstStyle/>
          <a:p>
            <a:r>
              <a:rPr lang="en-IN" dirty="0"/>
              <a:t>4.Visualising</a:t>
            </a:r>
            <a:br>
              <a:rPr lang="en-IN" dirty="0"/>
            </a:br>
            <a:r>
              <a:rPr lang="en-IN" dirty="0"/>
              <a:t/>
            </a:r>
            <a:br>
              <a:rPr lang="en-IN" dirty="0"/>
            </a:br>
            <a:endParaRPr lang="en-IN" dirty="0"/>
          </a:p>
        </p:txBody>
      </p:sp>
      <p:sp>
        <p:nvSpPr>
          <p:cNvPr id="6" name="TextBox 5">
            <a:extLst>
              <a:ext uri="{FF2B5EF4-FFF2-40B4-BE49-F238E27FC236}">
                <a16:creationId xmlns:a16="http://schemas.microsoft.com/office/drawing/2014/main" xmlns="" id="{0DFFDE65-60FD-4FF1-8C0C-1A9E837F539E}"/>
              </a:ext>
            </a:extLst>
          </p:cNvPr>
          <p:cNvSpPr txBox="1"/>
          <p:nvPr/>
        </p:nvSpPr>
        <p:spPr>
          <a:xfrm>
            <a:off x="6964326" y="980728"/>
            <a:ext cx="4320480" cy="424732"/>
          </a:xfrm>
          <a:prstGeom prst="rect">
            <a:avLst/>
          </a:prstGeom>
          <a:noFill/>
          <a:ln>
            <a:solidFill>
              <a:schemeClr val="bg2"/>
            </a:solidFill>
          </a:ln>
        </p:spPr>
        <p:txBody>
          <a:bodyPr wrap="square" rtlCol="0">
            <a:spAutoFit/>
          </a:bodyPr>
          <a:lstStyle/>
          <a:p>
            <a:pPr>
              <a:lnSpc>
                <a:spcPct val="90000"/>
              </a:lnSpc>
            </a:pPr>
            <a:r>
              <a:rPr lang="en-IN" sz="2400" dirty="0" err="1" smtClean="0"/>
              <a:t>Shangai</a:t>
            </a:r>
            <a:r>
              <a:rPr lang="en-IN" sz="2400" dirty="0" smtClean="0"/>
              <a:t> Clusters Zoomed in</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6" y="1484784"/>
            <a:ext cx="5843190" cy="349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8" y="1520231"/>
            <a:ext cx="5772277" cy="346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xmlns="" id="{0DFFDE65-60FD-4FF1-8C0C-1A9E837F539E}"/>
              </a:ext>
            </a:extLst>
          </p:cNvPr>
          <p:cNvSpPr txBox="1"/>
          <p:nvPr/>
        </p:nvSpPr>
        <p:spPr>
          <a:xfrm>
            <a:off x="532197" y="967193"/>
            <a:ext cx="5158308" cy="424732"/>
          </a:xfrm>
          <a:prstGeom prst="rect">
            <a:avLst/>
          </a:prstGeom>
          <a:noFill/>
          <a:ln>
            <a:solidFill>
              <a:schemeClr val="bg2"/>
            </a:solidFill>
          </a:ln>
        </p:spPr>
        <p:txBody>
          <a:bodyPr wrap="square" rtlCol="0">
            <a:spAutoFit/>
          </a:bodyPr>
          <a:lstStyle/>
          <a:p>
            <a:pPr>
              <a:lnSpc>
                <a:spcPct val="90000"/>
              </a:lnSpc>
            </a:pPr>
            <a:r>
              <a:rPr lang="en-IN" sz="2400" dirty="0" smtClean="0"/>
              <a:t>Outlook of </a:t>
            </a:r>
            <a:r>
              <a:rPr lang="en-IN" sz="2400" dirty="0" err="1" smtClean="0"/>
              <a:t>Shangai</a:t>
            </a:r>
            <a:r>
              <a:rPr lang="en-IN" sz="2400" dirty="0" smtClean="0"/>
              <a:t> Clusters</a:t>
            </a:r>
          </a:p>
        </p:txBody>
      </p:sp>
    </p:spTree>
    <p:extLst>
      <p:ext uri="{BB962C8B-B14F-4D97-AF65-F5344CB8AC3E}">
        <p14:creationId xmlns:p14="http://schemas.microsoft.com/office/powerpoint/2010/main" val="255849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7EB32-CB58-4EC4-8905-340B61599277}"/>
              </a:ext>
            </a:extLst>
          </p:cNvPr>
          <p:cNvSpPr>
            <a:spLocks noGrp="1"/>
          </p:cNvSpPr>
          <p:nvPr>
            <p:ph type="title"/>
          </p:nvPr>
        </p:nvSpPr>
        <p:spPr>
          <a:xfrm>
            <a:off x="693812" y="260648"/>
            <a:ext cx="9001000" cy="1052736"/>
          </a:xfrm>
        </p:spPr>
        <p:txBody>
          <a:bodyPr/>
          <a:lstStyle/>
          <a:p>
            <a:r>
              <a:rPr lang="en-IN" dirty="0"/>
              <a:t>1.Introduction</a:t>
            </a:r>
          </a:p>
        </p:txBody>
      </p:sp>
      <p:sp>
        <p:nvSpPr>
          <p:cNvPr id="3" name="Content Placeholder 2">
            <a:extLst>
              <a:ext uri="{FF2B5EF4-FFF2-40B4-BE49-F238E27FC236}">
                <a16:creationId xmlns:a16="http://schemas.microsoft.com/office/drawing/2014/main" xmlns="" id="{61932FCC-E8C6-4EEA-8E02-2746DBA974CC}"/>
              </a:ext>
            </a:extLst>
          </p:cNvPr>
          <p:cNvSpPr>
            <a:spLocks noGrp="1"/>
          </p:cNvSpPr>
          <p:nvPr>
            <p:ph idx="1"/>
          </p:nvPr>
        </p:nvSpPr>
        <p:spPr>
          <a:xfrm>
            <a:off x="693812" y="1556792"/>
            <a:ext cx="10801200" cy="5112568"/>
          </a:xfrm>
        </p:spPr>
        <p:txBody>
          <a:bodyPr>
            <a:normAutofit fontScale="85000" lnSpcReduction="20000"/>
          </a:bodyPr>
          <a:lstStyle/>
          <a:p>
            <a:pPr marL="45720" indent="0">
              <a:buNone/>
            </a:pPr>
            <a:r>
              <a:rPr lang="en-US" dirty="0" smtClean="0"/>
              <a:t>Shanghai is</a:t>
            </a:r>
            <a:r>
              <a:rPr lang="en-US" altLang="ja-JP" dirty="0" smtClean="0"/>
              <a:t> </a:t>
            </a:r>
            <a:r>
              <a:rPr lang="en-US" dirty="0"/>
              <a:t>the most populous city in China as well as one of the most prosperous and modern cities in the world, is a splendid gem carved by generations of Chinese people and city planners with their remarkable wisdom. Over the past hundred years, Shanghai has thrown off shackles of pain and indignity imposed by feudalists, warlords and imperialists, and has gradually transitioned itself into the economic and financial hub in the world. Known as “Pearl of the Orient” </a:t>
            </a:r>
            <a:r>
              <a:rPr lang="en-US" dirty="0" smtClean="0"/>
              <a:t> or </a:t>
            </a:r>
            <a:r>
              <a:rPr lang="en-US" dirty="0"/>
              <a:t>“Paris of the East” </a:t>
            </a:r>
            <a:r>
              <a:rPr lang="en-US" altLang="ja-JP" dirty="0" smtClean="0"/>
              <a:t>, </a:t>
            </a:r>
            <a:r>
              <a:rPr lang="en-US" dirty="0"/>
              <a:t>Shanghai at present days has attracted millions of adventurous people from the globe to study, tour, and live in this city. </a:t>
            </a:r>
          </a:p>
          <a:p>
            <a:pPr marL="45720" indent="0">
              <a:buNone/>
            </a:pPr>
            <a:r>
              <a:rPr lang="en-US" dirty="0"/>
              <a:t>Nevertheless, for people—especially “Westerners”—who are strangers to both Shanghai and mainland China at large, starting a new life on this mysterious piece of land is difficult. For them, questions like which neighborhood to live in, basic statistics of each neighborhood, where prominent venues are located at, among others, remain unanswered. </a:t>
            </a:r>
          </a:p>
          <a:p>
            <a:pPr marL="45720" indent="0">
              <a:buNone/>
            </a:pPr>
            <a:r>
              <a:rPr lang="en-US" dirty="0"/>
              <a:t>There is a growing body of articles and </a:t>
            </a:r>
            <a:r>
              <a:rPr lang="en-US" dirty="0" err="1"/>
              <a:t>blogposts</a:t>
            </a:r>
            <a:r>
              <a:rPr lang="en-US" dirty="0"/>
              <a:t> on the Internet providing rudimentary city-wise information to the audience who is unfamiliar with the nuts and bolts of Shanghai. Nevertheless, they are mainly qualitative and subjective. In essence, they are not quantitatively rigorous in terms of methodology. Therefore, they run the risk of being unreliable, at least from a data analyst’s perspective. This guide, namely A Guide to Living in Shanghai, is deemed to answer the questions above and to provide an alternative, big data and machine learning-based solution to the potential trailblazers who are about to embark on a new chapter of life in Shanghai.</a:t>
            </a:r>
            <a:endParaRPr lang="en-US" dirty="0"/>
          </a:p>
        </p:txBody>
      </p:sp>
    </p:spTree>
    <p:extLst>
      <p:ext uri="{BB962C8B-B14F-4D97-AF65-F5344CB8AC3E}">
        <p14:creationId xmlns:p14="http://schemas.microsoft.com/office/powerpoint/2010/main" val="257576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01334" cy="634082"/>
          </a:xfrm>
        </p:spPr>
        <p:txBody>
          <a:bodyPr>
            <a:normAutofit fontScale="90000"/>
          </a:bodyPr>
          <a:lstStyle/>
          <a:p>
            <a:r>
              <a:rPr lang="en-IN" dirty="0" smtClean="0"/>
              <a:t>DATA</a:t>
            </a:r>
            <a:endParaRPr lang="en-IN" dirty="0"/>
          </a:p>
        </p:txBody>
      </p:sp>
      <p:sp>
        <p:nvSpPr>
          <p:cNvPr id="3" name="Content Placeholder 2"/>
          <p:cNvSpPr>
            <a:spLocks noGrp="1"/>
          </p:cNvSpPr>
          <p:nvPr>
            <p:ph idx="1"/>
          </p:nvPr>
        </p:nvSpPr>
        <p:spPr>
          <a:xfrm>
            <a:off x="981844" y="836712"/>
            <a:ext cx="9989370" cy="5904656"/>
          </a:xfrm>
        </p:spPr>
        <p:txBody>
          <a:bodyPr>
            <a:normAutofit fontScale="92500" lnSpcReduction="20000"/>
          </a:bodyPr>
          <a:lstStyle/>
          <a:p>
            <a:pPr marL="45720" indent="0">
              <a:buNone/>
            </a:pPr>
            <a:r>
              <a:rPr lang="en-IN" dirty="0" smtClean="0"/>
              <a:t>The </a:t>
            </a:r>
            <a:r>
              <a:rPr lang="en-IN" dirty="0"/>
              <a:t>project uses two datasets: </a:t>
            </a:r>
            <a:r>
              <a:rPr lang="en-IN" dirty="0" err="1"/>
              <a:t>shanghai_econ</a:t>
            </a:r>
            <a:r>
              <a:rPr lang="en-IN" dirty="0"/>
              <a:t> and </a:t>
            </a:r>
            <a:r>
              <a:rPr lang="en-IN" dirty="0" err="1"/>
              <a:t>shanghai_data</a:t>
            </a:r>
            <a:r>
              <a:rPr lang="en-IN" dirty="0"/>
              <a:t>. </a:t>
            </a:r>
          </a:p>
          <a:p>
            <a:pPr marL="45720" indent="0">
              <a:buNone/>
            </a:pPr>
            <a:r>
              <a:rPr lang="en-IN" b="1" dirty="0" err="1" smtClean="0">
                <a:solidFill>
                  <a:srgbClr val="FF0000"/>
                </a:solidFill>
              </a:rPr>
              <a:t>Shanghai_econ</a:t>
            </a:r>
            <a:r>
              <a:rPr lang="en-IN" dirty="0" smtClean="0"/>
              <a:t> </a:t>
            </a:r>
            <a:r>
              <a:rPr lang="en-IN" dirty="0"/>
              <a:t>includes economic and geographic data of all 16 districts </a:t>
            </a:r>
            <a:r>
              <a:rPr lang="en-IN" dirty="0" smtClean="0"/>
              <a:t>in </a:t>
            </a:r>
            <a:r>
              <a:rPr lang="en-IN" dirty="0"/>
              <a:t>Shanghai. It has 6 variables: District, Population Density, Salary, Home Price, GDP and GDP Per Capita. </a:t>
            </a:r>
          </a:p>
          <a:p>
            <a:pPr marL="45720" indent="0">
              <a:buNone/>
            </a:pPr>
            <a:r>
              <a:rPr lang="en-IN" dirty="0"/>
              <a:t>District is a character variable. This column lists Shanghai’s 16 districts. Population Density (person/square </a:t>
            </a:r>
            <a:r>
              <a:rPr lang="en-IN" dirty="0" err="1"/>
              <a:t>kilometer</a:t>
            </a:r>
            <a:r>
              <a:rPr lang="en-IN" dirty="0"/>
              <a:t>) is density of population in 2017 (data source: Shanghai Statistical Yearbook 2018). Salary (RMB/month) stands for personal monthly salary in 2019 (data source: </a:t>
            </a:r>
            <a:r>
              <a:rPr lang="en-IN" dirty="0" err="1"/>
              <a:t>Sohu</a:t>
            </a:r>
            <a:r>
              <a:rPr lang="en-IN" dirty="0"/>
              <a:t>). Home Price (RMB/square meter) is from the same source (</a:t>
            </a:r>
            <a:r>
              <a:rPr lang="en-IN" dirty="0" err="1"/>
              <a:t>Sohu</a:t>
            </a:r>
            <a:r>
              <a:rPr lang="en-IN" dirty="0"/>
              <a:t>). GDP </a:t>
            </a:r>
            <a:r>
              <a:rPr lang="en-IN" dirty="0" smtClean="0"/>
              <a:t>(</a:t>
            </a:r>
            <a:r>
              <a:rPr lang="en-IN" dirty="0"/>
              <a:t>billion RMB) column has district level GDP in 2018 (data source: </a:t>
            </a:r>
            <a:r>
              <a:rPr lang="en-IN" dirty="0" err="1"/>
              <a:t>Sohu</a:t>
            </a:r>
            <a:r>
              <a:rPr lang="en-IN" dirty="0"/>
              <a:t>). Finally, GDP Per Capita (RMB) (year 2017 data) is sourced from </a:t>
            </a:r>
            <a:r>
              <a:rPr lang="en-IN" dirty="0" err="1"/>
              <a:t>Haojingui</a:t>
            </a:r>
            <a:r>
              <a:rPr lang="en-IN" dirty="0"/>
              <a:t> Finance. </a:t>
            </a:r>
          </a:p>
          <a:p>
            <a:pPr marL="45720" indent="0">
              <a:buNone/>
            </a:pPr>
            <a:r>
              <a:rPr lang="en-IN" dirty="0"/>
              <a:t>Note that all data are from different sources and are in different years. This is because it is extremely hard to find one single, reliable source providing related district-level data, which turns out to be the most severe fallacy of this project. Nevertheless, it is believed that this would not affect the results too greatly given that the data usually does not change too much within 1 to 2 years if its accuracy can be fully guaranteed. </a:t>
            </a:r>
          </a:p>
          <a:p>
            <a:pPr marL="45720" indent="0">
              <a:buNone/>
            </a:pPr>
            <a:r>
              <a:rPr lang="en-IN" dirty="0"/>
              <a:t>The full dataset of </a:t>
            </a:r>
            <a:r>
              <a:rPr lang="en-IN" dirty="0" err="1"/>
              <a:t>shanghai_econ</a:t>
            </a:r>
            <a:r>
              <a:rPr lang="en-IN" dirty="0"/>
              <a:t> is: </a:t>
            </a:r>
          </a:p>
        </p:txBody>
      </p:sp>
    </p:spTree>
    <p:extLst>
      <p:ext uri="{BB962C8B-B14F-4D97-AF65-F5344CB8AC3E}">
        <p14:creationId xmlns:p14="http://schemas.microsoft.com/office/powerpoint/2010/main" val="185251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5D403-EB57-404C-97AF-D9E6D9B255E3}"/>
              </a:ext>
            </a:extLst>
          </p:cNvPr>
          <p:cNvSpPr>
            <a:spLocks noGrp="1"/>
          </p:cNvSpPr>
          <p:nvPr>
            <p:ph type="title"/>
          </p:nvPr>
        </p:nvSpPr>
        <p:spPr>
          <a:xfrm>
            <a:off x="981844" y="332656"/>
            <a:ext cx="9793088" cy="764704"/>
          </a:xfrm>
        </p:spPr>
        <p:txBody>
          <a:bodyPr>
            <a:normAutofit/>
          </a:bodyPr>
          <a:lstStyle/>
          <a:p>
            <a:r>
              <a:rPr lang="en-IN" dirty="0" err="1" smtClean="0"/>
              <a:t>Shangai_econ</a:t>
            </a:r>
            <a:r>
              <a:rPr lang="en-IN" dirty="0" smtClean="0"/>
              <a:t> district level data</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076" y="1196752"/>
            <a:ext cx="5904656" cy="541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9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260648"/>
            <a:ext cx="9753600" cy="706090"/>
          </a:xfrm>
        </p:spPr>
        <p:txBody>
          <a:bodyPr/>
          <a:lstStyle/>
          <a:p>
            <a:r>
              <a:rPr lang="en-IN" dirty="0" smtClean="0"/>
              <a:t>About </a:t>
            </a:r>
            <a:r>
              <a:rPr lang="en-IN" dirty="0" err="1" smtClean="0"/>
              <a:t>Shangai_data</a:t>
            </a:r>
            <a:endParaRPr lang="en-IN" dirty="0"/>
          </a:p>
        </p:txBody>
      </p:sp>
      <p:sp>
        <p:nvSpPr>
          <p:cNvPr id="3" name="Content Placeholder 2"/>
          <p:cNvSpPr>
            <a:spLocks noGrp="1"/>
          </p:cNvSpPr>
          <p:nvPr>
            <p:ph idx="1"/>
          </p:nvPr>
        </p:nvSpPr>
        <p:spPr>
          <a:xfrm>
            <a:off x="549796" y="980728"/>
            <a:ext cx="10421418" cy="5191472"/>
          </a:xfrm>
        </p:spPr>
        <p:txBody>
          <a:bodyPr>
            <a:normAutofit fontScale="85000" lnSpcReduction="20000"/>
          </a:bodyPr>
          <a:lstStyle/>
          <a:p>
            <a:r>
              <a:rPr lang="en-IN" b="1" dirty="0" err="1">
                <a:solidFill>
                  <a:srgbClr val="FF0000"/>
                </a:solidFill>
              </a:rPr>
              <a:t>shanghai_data</a:t>
            </a:r>
            <a:r>
              <a:rPr lang="en-IN" dirty="0">
                <a:solidFill>
                  <a:srgbClr val="FF0000"/>
                </a:solidFill>
              </a:rPr>
              <a:t> </a:t>
            </a:r>
            <a:r>
              <a:rPr lang="en-IN" dirty="0"/>
              <a:t>lists prominent </a:t>
            </a:r>
            <a:r>
              <a:rPr lang="en-IN" dirty="0" err="1"/>
              <a:t>neighborhoods</a:t>
            </a:r>
            <a:r>
              <a:rPr lang="en-IN" dirty="0"/>
              <a:t> in Shanghai (in both English and Chinese) as well as the districts they are located in. It has three variables: District, </a:t>
            </a:r>
            <a:r>
              <a:rPr lang="en-IN" dirty="0" err="1"/>
              <a:t>Neighborhood</a:t>
            </a:r>
            <a:r>
              <a:rPr lang="en-IN" dirty="0"/>
              <a:t> and </a:t>
            </a:r>
            <a:r>
              <a:rPr lang="en-IN" dirty="0" err="1"/>
              <a:t>Neighborhood</a:t>
            </a:r>
            <a:r>
              <a:rPr lang="en-IN" dirty="0"/>
              <a:t> Chinese Name. </a:t>
            </a:r>
          </a:p>
          <a:p>
            <a:r>
              <a:rPr lang="en-IN" dirty="0"/>
              <a:t>Honestly, “</a:t>
            </a:r>
            <a:r>
              <a:rPr lang="en-IN" dirty="0" err="1"/>
              <a:t>neighborhood</a:t>
            </a:r>
            <a:r>
              <a:rPr lang="en-IN" dirty="0"/>
              <a:t>” (</a:t>
            </a:r>
            <a:r>
              <a:rPr lang="ja-JP" altLang="en-US" dirty="0"/>
              <a:t>社区</a:t>
            </a:r>
            <a:r>
              <a:rPr lang="en-US" altLang="ja-JP" dirty="0"/>
              <a:t>) </a:t>
            </a:r>
            <a:r>
              <a:rPr lang="en-IN" dirty="0"/>
              <a:t>is essentially a “western” concept and is not used to indicate the same thing in China. In the country, a “</a:t>
            </a:r>
            <a:r>
              <a:rPr lang="en-IN" dirty="0" err="1"/>
              <a:t>neighborhood</a:t>
            </a:r>
            <a:r>
              <a:rPr lang="en-IN" dirty="0"/>
              <a:t>” is no more than a “residential community” (</a:t>
            </a:r>
            <a:r>
              <a:rPr lang="ja-JP" altLang="en-US" dirty="0"/>
              <a:t>小区</a:t>
            </a:r>
            <a:r>
              <a:rPr lang="en-US" altLang="ja-JP" dirty="0"/>
              <a:t>) </a:t>
            </a:r>
            <a:r>
              <a:rPr lang="en-IN" dirty="0"/>
              <a:t>that comprises residential buildings only rather than a spacious area that has shopping malls, stores, restaurants and attractions (and of course residential communities) in the western world. An equivalent concept in Shanghai is “</a:t>
            </a:r>
            <a:r>
              <a:rPr lang="en-IN" dirty="0" err="1"/>
              <a:t>subdistrict</a:t>
            </a:r>
            <a:r>
              <a:rPr lang="en-IN" dirty="0"/>
              <a:t>” (</a:t>
            </a:r>
            <a:r>
              <a:rPr lang="ja-JP" altLang="en-US" dirty="0"/>
              <a:t>街道</a:t>
            </a:r>
            <a:r>
              <a:rPr lang="en-US" altLang="ja-JP" dirty="0"/>
              <a:t>). </a:t>
            </a:r>
          </a:p>
          <a:p>
            <a:r>
              <a:rPr lang="en-US" altLang="ja-JP" dirty="0"/>
              <a:t>“</a:t>
            </a:r>
            <a:r>
              <a:rPr lang="en-IN" dirty="0" err="1"/>
              <a:t>Subdistrict</a:t>
            </a:r>
            <a:r>
              <a:rPr lang="en-IN" dirty="0"/>
              <a:t>,” however, is still not entirely the same as “</a:t>
            </a:r>
            <a:r>
              <a:rPr lang="en-IN" dirty="0" err="1"/>
              <a:t>neighborhood</a:t>
            </a:r>
            <a:r>
              <a:rPr lang="en-IN" dirty="0"/>
              <a:t>.” For instance, </a:t>
            </a:r>
            <a:r>
              <a:rPr lang="en-IN" dirty="0" err="1"/>
              <a:t>Wujiaochang</a:t>
            </a:r>
            <a:r>
              <a:rPr lang="en-IN" dirty="0"/>
              <a:t> (</a:t>
            </a:r>
            <a:r>
              <a:rPr lang="ja-JP" altLang="en-US" dirty="0"/>
              <a:t>五角场</a:t>
            </a:r>
            <a:r>
              <a:rPr lang="en-US" altLang="ja-JP" dirty="0"/>
              <a:t>) </a:t>
            </a:r>
            <a:r>
              <a:rPr lang="en-IN" dirty="0"/>
              <a:t>in </a:t>
            </a:r>
            <a:r>
              <a:rPr lang="en-IN" dirty="0" err="1"/>
              <a:t>Yangpu</a:t>
            </a:r>
            <a:r>
              <a:rPr lang="en-IN" dirty="0"/>
              <a:t> District is a </a:t>
            </a:r>
            <a:r>
              <a:rPr lang="en-IN" dirty="0" err="1"/>
              <a:t>subdistrict</a:t>
            </a:r>
            <a:r>
              <a:rPr lang="en-IN" dirty="0"/>
              <a:t> (</a:t>
            </a:r>
            <a:r>
              <a:rPr lang="ja-JP" altLang="en-US" dirty="0"/>
              <a:t>五角场街道</a:t>
            </a:r>
            <a:r>
              <a:rPr lang="en-US" altLang="ja-JP" dirty="0"/>
              <a:t>) </a:t>
            </a:r>
            <a:r>
              <a:rPr lang="en-IN" dirty="0"/>
              <a:t>in Shanghai’s township-level divisions hierarchy and can be treated as a </a:t>
            </a:r>
            <a:r>
              <a:rPr lang="en-IN" dirty="0" err="1"/>
              <a:t>neighborhood</a:t>
            </a:r>
            <a:r>
              <a:rPr lang="en-IN" dirty="0"/>
              <a:t> to an extent. In contrast, the famous </a:t>
            </a:r>
            <a:r>
              <a:rPr lang="en-IN" dirty="0" err="1"/>
              <a:t>Xintiandi</a:t>
            </a:r>
            <a:r>
              <a:rPr lang="en-IN" dirty="0"/>
              <a:t> (</a:t>
            </a:r>
            <a:r>
              <a:rPr lang="ja-JP" altLang="en-US" dirty="0"/>
              <a:t>新天地</a:t>
            </a:r>
            <a:r>
              <a:rPr lang="en-US" altLang="ja-JP" dirty="0"/>
              <a:t>), </a:t>
            </a:r>
            <a:r>
              <a:rPr lang="en-IN" dirty="0"/>
              <a:t>an area full of delicacy, decent food and fashion in Huangpu District, is not a </a:t>
            </a:r>
            <a:r>
              <a:rPr lang="en-IN" dirty="0" err="1"/>
              <a:t>subdistrict</a:t>
            </a:r>
            <a:r>
              <a:rPr lang="en-IN" dirty="0"/>
              <a:t> but can be regarded as a </a:t>
            </a:r>
            <a:r>
              <a:rPr lang="en-IN" dirty="0" err="1"/>
              <a:t>neighborhood</a:t>
            </a:r>
            <a:r>
              <a:rPr lang="en-IN" dirty="0"/>
              <a:t>. </a:t>
            </a:r>
          </a:p>
          <a:p>
            <a:r>
              <a:rPr lang="en-IN" dirty="0"/>
              <a:t>The report adopts the western convention and focuses on a total of 47 </a:t>
            </a:r>
            <a:r>
              <a:rPr lang="en-IN" dirty="0" err="1"/>
              <a:t>neighborhoods</a:t>
            </a:r>
            <a:r>
              <a:rPr lang="en-IN" dirty="0"/>
              <a:t> (</a:t>
            </a:r>
            <a:r>
              <a:rPr lang="en-IN" dirty="0" err="1"/>
              <a:t>subdistricts</a:t>
            </a:r>
            <a:r>
              <a:rPr lang="en-IN" dirty="0"/>
              <a:t>/towns) across 16 districts in Shanghai. The author built </a:t>
            </a:r>
            <a:r>
              <a:rPr lang="en-IN" dirty="0" err="1"/>
              <a:t>shanghai_data</a:t>
            </a:r>
            <a:r>
              <a:rPr lang="en-IN" dirty="0"/>
              <a:t> based on his own discretion. </a:t>
            </a:r>
          </a:p>
          <a:p>
            <a:r>
              <a:rPr lang="en-IN" dirty="0"/>
              <a:t>The top 10 rows of raw </a:t>
            </a:r>
            <a:r>
              <a:rPr lang="en-IN" dirty="0" err="1"/>
              <a:t>shanghai_data</a:t>
            </a:r>
            <a:r>
              <a:rPr lang="en-IN" dirty="0"/>
              <a:t> is: </a:t>
            </a:r>
          </a:p>
        </p:txBody>
      </p:sp>
    </p:spTree>
    <p:extLst>
      <p:ext uri="{BB962C8B-B14F-4D97-AF65-F5344CB8AC3E}">
        <p14:creationId xmlns:p14="http://schemas.microsoft.com/office/powerpoint/2010/main" val="403509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06090"/>
          </a:xfrm>
        </p:spPr>
        <p:txBody>
          <a:bodyPr/>
          <a:lstStyle/>
          <a:p>
            <a:r>
              <a:rPr lang="en-IN" dirty="0" err="1" smtClean="0"/>
              <a:t>Shangai_data</a:t>
            </a:r>
            <a:r>
              <a:rPr lang="en-IN" dirty="0" smtClean="0"/>
              <a:t> top 10 rows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964" y="1196752"/>
            <a:ext cx="7848871" cy="498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90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59FEC49-624F-44D8-9859-9102B46669A3}"/>
              </a:ext>
            </a:extLst>
          </p:cNvPr>
          <p:cNvSpPr txBox="1"/>
          <p:nvPr/>
        </p:nvSpPr>
        <p:spPr>
          <a:xfrm>
            <a:off x="6575725" y="548680"/>
            <a:ext cx="4392488" cy="1421928"/>
          </a:xfrm>
          <a:prstGeom prst="rect">
            <a:avLst/>
          </a:prstGeom>
          <a:noFill/>
          <a:ln>
            <a:solidFill>
              <a:schemeClr val="bg2"/>
            </a:solidFill>
          </a:ln>
        </p:spPr>
        <p:txBody>
          <a:bodyPr wrap="square" rtlCol="0">
            <a:spAutoFit/>
          </a:bodyPr>
          <a:lstStyle/>
          <a:p>
            <a:pPr>
              <a:lnSpc>
                <a:spcPct val="90000"/>
              </a:lnSpc>
            </a:pPr>
            <a:r>
              <a:rPr lang="en-IN" sz="2400" dirty="0"/>
              <a:t>Using Geolocator we added longitude and latitude data to the </a:t>
            </a:r>
            <a:r>
              <a:rPr lang="en-IN" sz="2400" dirty="0" err="1"/>
              <a:t>dataframe</a:t>
            </a:r>
            <a:endParaRPr lang="en-IN" sz="2400" dirty="0"/>
          </a:p>
        </p:txBody>
      </p:sp>
      <p:sp>
        <p:nvSpPr>
          <p:cNvPr id="7" name="TextBox 6">
            <a:extLst>
              <a:ext uri="{FF2B5EF4-FFF2-40B4-BE49-F238E27FC236}">
                <a16:creationId xmlns:a16="http://schemas.microsoft.com/office/drawing/2014/main" xmlns="" id="{F39A758E-E497-491B-803C-0402A1517421}"/>
              </a:ext>
            </a:extLst>
          </p:cNvPr>
          <p:cNvSpPr txBox="1"/>
          <p:nvPr/>
        </p:nvSpPr>
        <p:spPr>
          <a:xfrm>
            <a:off x="7606580" y="2924944"/>
            <a:ext cx="4142545" cy="1089529"/>
          </a:xfrm>
          <a:prstGeom prst="rect">
            <a:avLst/>
          </a:prstGeom>
          <a:noFill/>
          <a:ln>
            <a:solidFill>
              <a:schemeClr val="bg2"/>
            </a:solidFill>
          </a:ln>
        </p:spPr>
        <p:txBody>
          <a:bodyPr wrap="square" rtlCol="0">
            <a:spAutoFit/>
          </a:bodyPr>
          <a:lstStyle/>
          <a:p>
            <a:pPr>
              <a:lnSpc>
                <a:spcPct val="90000"/>
              </a:lnSpc>
            </a:pPr>
            <a:r>
              <a:rPr lang="en-IN" sz="2400" dirty="0"/>
              <a:t>Using </a:t>
            </a:r>
            <a:r>
              <a:rPr lang="en-IN" sz="2400" dirty="0" err="1"/>
              <a:t>FourSquare</a:t>
            </a:r>
            <a:r>
              <a:rPr lang="en-IN" sz="2400" dirty="0"/>
              <a:t> </a:t>
            </a:r>
            <a:r>
              <a:rPr lang="en-IN" sz="2400" dirty="0" err="1"/>
              <a:t>api</a:t>
            </a:r>
            <a:r>
              <a:rPr lang="en-IN" sz="2400" dirty="0"/>
              <a:t> obtained venues in each city.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26" y="529059"/>
            <a:ext cx="59817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5024"/>
            <a:ext cx="94392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43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BF7BE0-B945-4F46-A184-267610937AB7}"/>
              </a:ext>
            </a:extLst>
          </p:cNvPr>
          <p:cNvSpPr txBox="1"/>
          <p:nvPr/>
        </p:nvSpPr>
        <p:spPr>
          <a:xfrm>
            <a:off x="318901" y="1412776"/>
            <a:ext cx="10585176" cy="424732"/>
          </a:xfrm>
          <a:prstGeom prst="rect">
            <a:avLst/>
          </a:prstGeom>
          <a:noFill/>
          <a:ln>
            <a:solidFill>
              <a:schemeClr val="bg2"/>
            </a:solidFill>
          </a:ln>
        </p:spPr>
        <p:txBody>
          <a:bodyPr wrap="square" rtlCol="0">
            <a:spAutoFit/>
          </a:bodyPr>
          <a:lstStyle/>
          <a:p>
            <a:pPr>
              <a:lnSpc>
                <a:spcPct val="90000"/>
              </a:lnSpc>
            </a:pPr>
            <a:r>
              <a:rPr lang="en-IN" sz="2400" dirty="0"/>
              <a:t>Converted data frame to categorical  on basis of venue categories</a:t>
            </a:r>
          </a:p>
        </p:txBody>
      </p:sp>
      <p:sp>
        <p:nvSpPr>
          <p:cNvPr id="7" name="TextBox 6">
            <a:extLst>
              <a:ext uri="{FF2B5EF4-FFF2-40B4-BE49-F238E27FC236}">
                <a16:creationId xmlns:a16="http://schemas.microsoft.com/office/drawing/2014/main" xmlns="" id="{1B8EB631-4BD8-4E16-87C5-D34AF28D38FB}"/>
              </a:ext>
            </a:extLst>
          </p:cNvPr>
          <p:cNvSpPr txBox="1"/>
          <p:nvPr/>
        </p:nvSpPr>
        <p:spPr>
          <a:xfrm>
            <a:off x="621804" y="5085183"/>
            <a:ext cx="10585176" cy="424732"/>
          </a:xfrm>
          <a:prstGeom prst="rect">
            <a:avLst/>
          </a:prstGeom>
          <a:noFill/>
          <a:ln>
            <a:solidFill>
              <a:schemeClr val="bg2"/>
            </a:solidFill>
          </a:ln>
        </p:spPr>
        <p:txBody>
          <a:bodyPr wrap="square" rtlCol="0">
            <a:spAutoFit/>
          </a:bodyPr>
          <a:lstStyle/>
          <a:p>
            <a:pPr>
              <a:lnSpc>
                <a:spcPct val="90000"/>
              </a:lnSpc>
            </a:pPr>
            <a:r>
              <a:rPr lang="en-IN" sz="2400" dirty="0"/>
              <a:t>This data frame  is then grouped by cities with function mean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60" y="2132856"/>
            <a:ext cx="94488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5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EE18361-2F88-4FEC-8FC8-839DAD9402BE}"/>
              </a:ext>
            </a:extLst>
          </p:cNvPr>
          <p:cNvSpPr>
            <a:spLocks noGrp="1"/>
          </p:cNvSpPr>
          <p:nvPr>
            <p:ph type="title"/>
          </p:nvPr>
        </p:nvSpPr>
        <p:spPr>
          <a:xfrm>
            <a:off x="837828" y="250213"/>
            <a:ext cx="9753600" cy="1325562"/>
          </a:xfrm>
        </p:spPr>
        <p:txBody>
          <a:bodyPr/>
          <a:lstStyle/>
          <a:p>
            <a:r>
              <a:rPr lang="en-IN" dirty="0"/>
              <a:t>3.Modeling</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076" y="1124744"/>
            <a:ext cx="53816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73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868</Words>
  <Application>Microsoft Office PowerPoint</Application>
  <PresentationFormat>Custom</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World country report presentation</vt:lpstr>
      <vt:lpstr>Clustering Cities in SHANGAI </vt:lpstr>
      <vt:lpstr>1.Introduction</vt:lpstr>
      <vt:lpstr>DATA</vt:lpstr>
      <vt:lpstr>Shangai_econ district level data</vt:lpstr>
      <vt:lpstr>About Shangai_data</vt:lpstr>
      <vt:lpstr>Shangai_data top 10 rows</vt:lpstr>
      <vt:lpstr>PowerPoint Presentation</vt:lpstr>
      <vt:lpstr>PowerPoint Presentation</vt:lpstr>
      <vt:lpstr>3.Modeling </vt:lpstr>
      <vt:lpstr>4.Visualising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Cities in india</dc:title>
  <dc:creator>Aneel AAryan</dc:creator>
  <cp:lastModifiedBy>Hemanth Sai Srinivas</cp:lastModifiedBy>
  <cp:revision>8</cp:revision>
  <dcterms:created xsi:type="dcterms:W3CDTF">2020-05-22T03:23:26Z</dcterms:created>
  <dcterms:modified xsi:type="dcterms:W3CDTF">2020-05-25T05:03:24Z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