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76" r:id="rId9"/>
    <p:sldId id="263" r:id="rId10"/>
    <p:sldId id="264" r:id="rId11"/>
    <p:sldId id="265" r:id="rId12"/>
    <p:sldId id="277" r:id="rId13"/>
    <p:sldId id="278" r:id="rId14"/>
    <p:sldId id="266" r:id="rId15"/>
    <p:sldId id="267" r:id="rId16"/>
    <p:sldId id="268" r:id="rId17"/>
    <p:sldId id="269" r:id="rId18"/>
    <p:sldId id="270" r:id="rId19"/>
    <p:sldId id="271" r:id="rId20"/>
    <p:sldId id="272" r:id="rId21"/>
    <p:sldId id="279" r:id="rId22"/>
    <p:sldId id="273" r:id="rId23"/>
    <p:sldId id="274" r:id="rId24"/>
    <p:sldId id="275"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6" d="100"/>
          <a:sy n="86" d="100"/>
        </p:scale>
        <p:origin x="-822" y="-7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85efa09c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85efa09c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85efa09c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85efa09c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85efa09c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85efa09c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85efa09c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85efa09c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85efa09c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85efa09c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85efa09c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85efa09c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85efa09cf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85efa09c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85efa09cf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85efa09cf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85efa09cf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85efa09cf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85efa09cf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85efa09cf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85efa09c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85efa09c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85efa09cf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85efa09cf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85efa09c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85efa09c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85efa09c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85efa09c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85efa09c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85efa09c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85efa09c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85efa09c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85efa09c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85efa09c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85efa09cf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85efa09c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85efa09c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85efa09c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12556" y="336951"/>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000" dirty="0">
                <a:latin typeface="Times New Roman"/>
                <a:ea typeface="Times New Roman"/>
                <a:cs typeface="Times New Roman"/>
                <a:sym typeface="Times New Roman"/>
              </a:rPr>
              <a:t>REALISTIC FACE IMAGE </a:t>
            </a:r>
            <a:r>
              <a:rPr lang="en-GB" sz="3000" dirty="0" smtClean="0">
                <a:latin typeface="Times New Roman"/>
                <a:ea typeface="Times New Roman"/>
                <a:cs typeface="Times New Roman"/>
                <a:sym typeface="Times New Roman"/>
              </a:rPr>
              <a:t>GENERATOR BASED </a:t>
            </a:r>
            <a:r>
              <a:rPr lang="en-GB" sz="3000" dirty="0">
                <a:latin typeface="Times New Roman"/>
                <a:ea typeface="Times New Roman"/>
                <a:cs typeface="Times New Roman"/>
                <a:sym typeface="Times New Roman"/>
              </a:rPr>
              <a:t>ON GENERATIVE ADVERSARIAL NETWORK</a:t>
            </a:r>
            <a:endParaRPr sz="290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157464" y="2459551"/>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300" dirty="0" smtClean="0">
                <a:solidFill>
                  <a:srgbClr val="000000"/>
                </a:solidFill>
                <a:latin typeface="Times New Roman"/>
                <a:ea typeface="Times New Roman"/>
                <a:cs typeface="Times New Roman"/>
                <a:sym typeface="Times New Roman"/>
              </a:rPr>
              <a:t>By </a:t>
            </a:r>
            <a:endParaRPr sz="23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GB" sz="2300" dirty="0" err="1">
                <a:solidFill>
                  <a:srgbClr val="000000"/>
                </a:solidFill>
                <a:latin typeface="Times New Roman"/>
                <a:ea typeface="Times New Roman"/>
                <a:cs typeface="Times New Roman"/>
                <a:sym typeface="Times New Roman"/>
              </a:rPr>
              <a:t>P.Sai</a:t>
            </a:r>
            <a:r>
              <a:rPr lang="en-GB" sz="2300" dirty="0">
                <a:solidFill>
                  <a:srgbClr val="000000"/>
                </a:solidFill>
                <a:latin typeface="Times New Roman"/>
                <a:ea typeface="Times New Roman"/>
                <a:cs typeface="Times New Roman"/>
                <a:sym typeface="Times New Roman"/>
              </a:rPr>
              <a:t> </a:t>
            </a:r>
            <a:r>
              <a:rPr lang="en-GB" sz="2300" dirty="0" err="1">
                <a:solidFill>
                  <a:srgbClr val="000000"/>
                </a:solidFill>
                <a:latin typeface="Times New Roman"/>
                <a:ea typeface="Times New Roman"/>
                <a:cs typeface="Times New Roman"/>
                <a:sym typeface="Times New Roman"/>
              </a:rPr>
              <a:t>V</a:t>
            </a:r>
            <a:r>
              <a:rPr lang="en-GB" sz="2300" dirty="0" err="1" smtClean="0">
                <a:solidFill>
                  <a:srgbClr val="000000"/>
                </a:solidFill>
                <a:latin typeface="Times New Roman"/>
                <a:ea typeface="Times New Roman"/>
                <a:cs typeface="Times New Roman"/>
                <a:sym typeface="Times New Roman"/>
              </a:rPr>
              <a:t>enunath</a:t>
            </a:r>
            <a:endParaRPr sz="23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GB" sz="2300" dirty="0" smtClean="0">
                <a:solidFill>
                  <a:srgbClr val="000000"/>
                </a:solidFill>
                <a:latin typeface="Times New Roman"/>
                <a:ea typeface="Times New Roman"/>
                <a:cs typeface="Times New Roman"/>
                <a:sym typeface="Times New Roman"/>
              </a:rPr>
              <a:t>1602-16-737-038</a:t>
            </a:r>
          </a:p>
          <a:p>
            <a:pPr marL="0" lvl="0" indent="0" algn="ctr" rtl="0">
              <a:spcBef>
                <a:spcPts val="0"/>
              </a:spcBef>
              <a:spcAft>
                <a:spcPts val="0"/>
              </a:spcAft>
              <a:buNone/>
            </a:pPr>
            <a:r>
              <a:rPr lang="en-GB" sz="2300" dirty="0" err="1" smtClean="0">
                <a:solidFill>
                  <a:srgbClr val="000000"/>
                </a:solidFill>
                <a:latin typeface="Times New Roman"/>
                <a:ea typeface="Times New Roman"/>
                <a:cs typeface="Times New Roman"/>
                <a:sym typeface="Times New Roman"/>
              </a:rPr>
              <a:t>N.Sri</a:t>
            </a:r>
            <a:r>
              <a:rPr lang="en-GB" sz="2300" dirty="0" smtClean="0">
                <a:solidFill>
                  <a:srgbClr val="000000"/>
                </a:solidFill>
                <a:latin typeface="Times New Roman"/>
                <a:ea typeface="Times New Roman"/>
                <a:cs typeface="Times New Roman"/>
                <a:sym typeface="Times New Roman"/>
              </a:rPr>
              <a:t> </a:t>
            </a:r>
            <a:r>
              <a:rPr lang="en-GB" sz="2300" dirty="0" err="1" smtClean="0">
                <a:solidFill>
                  <a:srgbClr val="000000"/>
                </a:solidFill>
                <a:latin typeface="Times New Roman"/>
                <a:ea typeface="Times New Roman"/>
                <a:cs typeface="Times New Roman"/>
                <a:sym typeface="Times New Roman"/>
              </a:rPr>
              <a:t>surya</a:t>
            </a:r>
            <a:endParaRPr lang="en-GB" sz="2300" dirty="0" smtClean="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GB" sz="2300" dirty="0" smtClean="0">
                <a:solidFill>
                  <a:srgbClr val="000000"/>
                </a:solidFill>
                <a:latin typeface="Times New Roman"/>
                <a:ea typeface="Times New Roman"/>
                <a:cs typeface="Times New Roman"/>
                <a:sym typeface="Times New Roman"/>
              </a:rPr>
              <a:t>1602-17-737-049</a:t>
            </a:r>
          </a:p>
          <a:p>
            <a:pPr marL="0" lvl="0" indent="0" algn="ctr" rtl="0">
              <a:spcBef>
                <a:spcPts val="0"/>
              </a:spcBef>
              <a:spcAft>
                <a:spcPts val="0"/>
              </a:spcAft>
              <a:buNone/>
            </a:pPr>
            <a:r>
              <a:rPr lang="en-GB" sz="2300" dirty="0" smtClean="0">
                <a:solidFill>
                  <a:srgbClr val="000000"/>
                </a:solidFill>
                <a:latin typeface="Times New Roman"/>
                <a:ea typeface="Times New Roman"/>
                <a:cs typeface="Times New Roman"/>
                <a:sym typeface="Times New Roman"/>
              </a:rPr>
              <a:t>A18 Team</a:t>
            </a:r>
            <a:endParaRPr sz="23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a:ea typeface="Times New Roman"/>
                <a:cs typeface="Times New Roman"/>
                <a:sym typeface="Times New Roman"/>
              </a:rPr>
              <a:t>Discriminator Network</a:t>
            </a:r>
            <a:endParaRPr b="1">
              <a:latin typeface="Times New Roman"/>
              <a:ea typeface="Times New Roman"/>
              <a:cs typeface="Times New Roman"/>
              <a:sym typeface="Times New Roman"/>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5" name="Google Shape;105;p21"/>
          <p:cNvPicPr preferRelativeResize="0"/>
          <p:nvPr/>
        </p:nvPicPr>
        <p:blipFill>
          <a:blip r:embed="rId3">
            <a:alphaModFix/>
          </a:blip>
          <a:stretch>
            <a:fillRect/>
          </a:stretch>
        </p:blipFill>
        <p:spPr>
          <a:xfrm>
            <a:off x="998225" y="1245175"/>
            <a:ext cx="6864150" cy="22546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itchFamily="18" charset="0"/>
                <a:cs typeface="Times New Roman" pitchFamily="18" charset="0"/>
              </a:rPr>
              <a:t>Generator Network</a:t>
            </a:r>
            <a:endParaRPr b="1">
              <a:latin typeface="Times New Roman" pitchFamily="18" charset="0"/>
              <a:cs typeface="Times New Roman" pitchFamily="18" charset="0"/>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2" name="Google Shape;112;p22"/>
          <p:cNvPicPr preferRelativeResize="0"/>
          <p:nvPr/>
        </p:nvPicPr>
        <p:blipFill>
          <a:blip r:embed="rId3">
            <a:alphaModFix/>
          </a:blip>
          <a:stretch>
            <a:fillRect/>
          </a:stretch>
        </p:blipFill>
        <p:spPr>
          <a:xfrm>
            <a:off x="813350" y="1515775"/>
            <a:ext cx="7295475" cy="28344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Math Behind GANs</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descr="Capture1.PNG"/>
          <p:cNvPicPr>
            <a:picLocks noChangeAspect="1"/>
          </p:cNvPicPr>
          <p:nvPr/>
        </p:nvPicPr>
        <p:blipFill>
          <a:blip r:embed="rId2"/>
          <a:stretch>
            <a:fillRect/>
          </a:stretch>
        </p:blipFill>
        <p:spPr>
          <a:xfrm>
            <a:off x="429658" y="1035586"/>
            <a:ext cx="8538071" cy="395505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Parameters</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r>
              <a:rPr lang="en-US" dirty="0" smtClean="0">
                <a:solidFill>
                  <a:schemeClr val="tx1"/>
                </a:solidFill>
                <a:latin typeface="Times New Roman" pitchFamily="18" charset="0"/>
                <a:cs typeface="Times New Roman" pitchFamily="18" charset="0"/>
              </a:rPr>
              <a:t>X= Actual Data</a:t>
            </a:r>
          </a:p>
          <a:p>
            <a:r>
              <a:rPr lang="en-US" dirty="0" smtClean="0">
                <a:solidFill>
                  <a:schemeClr val="tx1"/>
                </a:solidFill>
                <a:latin typeface="Times New Roman" pitchFamily="18" charset="0"/>
                <a:cs typeface="Times New Roman" pitchFamily="18" charset="0"/>
              </a:rPr>
              <a:t>Z=Random Noise</a:t>
            </a:r>
          </a:p>
          <a:p>
            <a:r>
              <a:rPr lang="en-US" dirty="0" smtClean="0">
                <a:solidFill>
                  <a:schemeClr val="tx1"/>
                </a:solidFill>
                <a:latin typeface="Times New Roman" pitchFamily="18" charset="0"/>
                <a:cs typeface="Times New Roman" pitchFamily="18" charset="0"/>
              </a:rPr>
              <a:t>D=Discriminator</a:t>
            </a:r>
          </a:p>
          <a:p>
            <a:r>
              <a:rPr lang="en-US" dirty="0" smtClean="0">
                <a:solidFill>
                  <a:schemeClr val="tx1"/>
                </a:solidFill>
                <a:latin typeface="Times New Roman" pitchFamily="18" charset="0"/>
                <a:cs typeface="Times New Roman" pitchFamily="18" charset="0"/>
              </a:rPr>
              <a:t>G=Generator</a:t>
            </a:r>
          </a:p>
          <a:p>
            <a:r>
              <a:rPr lang="en-US" dirty="0" smtClean="0">
                <a:solidFill>
                  <a:schemeClr val="tx1"/>
                </a:solidFill>
                <a:latin typeface="Times New Roman" pitchFamily="18" charset="0"/>
                <a:cs typeface="Times New Roman" pitchFamily="18" charset="0"/>
              </a:rPr>
              <a:t>X’=Synthetic Data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a:ea typeface="Times New Roman"/>
                <a:cs typeface="Times New Roman"/>
                <a:sym typeface="Times New Roman"/>
              </a:rPr>
              <a:t>Hyper </a:t>
            </a:r>
            <a:r>
              <a:rPr lang="en-GB" b="1" dirty="0" smtClean="0">
                <a:latin typeface="Times New Roman"/>
                <a:ea typeface="Times New Roman"/>
                <a:cs typeface="Times New Roman"/>
                <a:sym typeface="Times New Roman"/>
              </a:rPr>
              <a:t>parameter</a:t>
            </a:r>
            <a:endParaRPr b="1">
              <a:latin typeface="Times New Roman"/>
              <a:ea typeface="Times New Roman"/>
              <a:cs typeface="Times New Roman"/>
              <a:sym typeface="Times New Roman"/>
            </a:endParaRPr>
          </a:p>
        </p:txBody>
      </p:sp>
      <p:sp>
        <p:nvSpPr>
          <p:cNvPr id="118" name="Google Shape;11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GB" sz="2100" dirty="0" smtClean="0">
                <a:solidFill>
                  <a:schemeClr val="tx1"/>
                </a:solidFill>
                <a:latin typeface="Times New Roman"/>
                <a:ea typeface="Times New Roman"/>
                <a:cs typeface="Times New Roman"/>
                <a:sym typeface="Times New Roman"/>
              </a:rPr>
              <a:t>For </a:t>
            </a:r>
            <a:r>
              <a:rPr lang="en-GB" sz="2100" dirty="0">
                <a:solidFill>
                  <a:schemeClr val="tx1"/>
                </a:solidFill>
                <a:latin typeface="Times New Roman"/>
                <a:ea typeface="Times New Roman"/>
                <a:cs typeface="Times New Roman"/>
                <a:sym typeface="Times New Roman"/>
              </a:rPr>
              <a:t>measuring the quality of the generated image we use hyper-parameter</a:t>
            </a:r>
            <a:endParaRPr sz="2100">
              <a:solidFill>
                <a:schemeClr val="tx1"/>
              </a:solidFill>
              <a:latin typeface="Times New Roman"/>
              <a:ea typeface="Times New Roman"/>
              <a:cs typeface="Times New Roman"/>
              <a:sym typeface="Times New Roman"/>
            </a:endParaRPr>
          </a:p>
          <a:p>
            <a:pPr marL="0" lvl="0" indent="0" algn="l" rtl="0">
              <a:spcBef>
                <a:spcPts val="1600"/>
              </a:spcBef>
              <a:spcAft>
                <a:spcPts val="0"/>
              </a:spcAft>
              <a:buNone/>
            </a:pPr>
            <a:endParaRPr sz="2100">
              <a:solidFill>
                <a:schemeClr val="tx1"/>
              </a:solidFill>
              <a:latin typeface="Times New Roman"/>
              <a:ea typeface="Times New Roman"/>
              <a:cs typeface="Times New Roman"/>
              <a:sym typeface="Times New Roman"/>
            </a:endParaRPr>
          </a:p>
          <a:p>
            <a:pPr marL="0" lvl="0" indent="0" algn="l" rtl="0">
              <a:spcBef>
                <a:spcPts val="1600"/>
              </a:spcBef>
              <a:spcAft>
                <a:spcPts val="0"/>
              </a:spcAft>
              <a:buNone/>
            </a:pPr>
            <a:r>
              <a:rPr lang="en-GB" sz="2100" dirty="0">
                <a:solidFill>
                  <a:schemeClr val="tx1"/>
                </a:solidFill>
                <a:latin typeface="Times New Roman"/>
                <a:ea typeface="Times New Roman"/>
                <a:cs typeface="Times New Roman"/>
                <a:sym typeface="Times New Roman"/>
              </a:rPr>
              <a:t>However, there is a problem at this time: if the discriminator cannot discriminate between the generated sample and the real sample, then their error distribution and their expected errors will be the same. </a:t>
            </a:r>
            <a:endParaRPr sz="2100">
              <a:solidFill>
                <a:schemeClr val="tx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endParaRPr sz="2100">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100" dirty="0">
                <a:latin typeface="Times New Roman"/>
                <a:ea typeface="Times New Roman"/>
                <a:cs typeface="Times New Roman"/>
                <a:sym typeface="Times New Roman"/>
              </a:rPr>
              <a:t> </a:t>
            </a:r>
            <a:r>
              <a:rPr lang="en-GB" sz="2100" dirty="0">
                <a:solidFill>
                  <a:schemeClr val="tx1"/>
                </a:solidFill>
                <a:latin typeface="Times New Roman"/>
                <a:ea typeface="Times New Roman"/>
                <a:cs typeface="Times New Roman"/>
                <a:sym typeface="Times New Roman"/>
              </a:rPr>
              <a:t>To solve this problem, we introduce a hyper-parameter γ that can help the generator and the discriminator balance the assignment tasks so that the two sides are balanced and the above problem does not occur. </a:t>
            </a:r>
            <a:endParaRPr sz="2100">
              <a:solidFill>
                <a:schemeClr val="tx1"/>
              </a:solidFill>
              <a:latin typeface="Times New Roman"/>
              <a:ea typeface="Times New Roman"/>
              <a:cs typeface="Times New Roman"/>
              <a:sym typeface="Times New Roman"/>
            </a:endParaRPr>
          </a:p>
          <a:p>
            <a:pPr marL="0" lvl="0" indent="0" algn="l" rtl="0">
              <a:spcBef>
                <a:spcPts val="1600"/>
              </a:spcBef>
              <a:spcAft>
                <a:spcPts val="0"/>
              </a:spcAft>
              <a:buNone/>
            </a:pPr>
            <a:endParaRPr>
              <a:solidFill>
                <a:schemeClr val="tx1"/>
              </a:solidFill>
            </a:endParaRPr>
          </a:p>
          <a:p>
            <a:pPr marL="0" lvl="0" indent="0" algn="l" rtl="0">
              <a:spcBef>
                <a:spcPts val="1600"/>
              </a:spcBef>
              <a:spcAft>
                <a:spcPts val="1600"/>
              </a:spcAft>
              <a:buNone/>
            </a:pPr>
            <a:r>
              <a:rPr lang="en-GB" dirty="0">
                <a:solidFill>
                  <a:schemeClr val="tx1"/>
                </a:solidFill>
                <a:latin typeface="Times New Roman"/>
                <a:ea typeface="Times New Roman"/>
                <a:cs typeface="Times New Roman"/>
                <a:sym typeface="Times New Roman"/>
              </a:rPr>
              <a:t> </a:t>
            </a:r>
            <a:r>
              <a:rPr lang="en-GB" sz="2000" dirty="0">
                <a:solidFill>
                  <a:schemeClr val="tx1"/>
                </a:solidFill>
                <a:latin typeface="Times New Roman"/>
                <a:ea typeface="Times New Roman"/>
                <a:cs typeface="Times New Roman"/>
                <a:sym typeface="Times New Roman"/>
              </a:rPr>
              <a:t>The low γ value will result in poor image diversity, because the discriminator is too concerned about self-encoding the real image, so the best value of γ is between [0, 1].</a:t>
            </a:r>
            <a:endParaRPr sz="2000">
              <a:solidFill>
                <a:schemeClr val="tx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a:ea typeface="Times New Roman"/>
                <a:cs typeface="Times New Roman"/>
                <a:sym typeface="Times New Roman"/>
              </a:rPr>
              <a:t>Dataset-</a:t>
            </a:r>
            <a:r>
              <a:rPr lang="en-GB" b="1" dirty="0" err="1">
                <a:latin typeface="Times New Roman"/>
                <a:ea typeface="Times New Roman"/>
                <a:cs typeface="Times New Roman"/>
                <a:sym typeface="Times New Roman"/>
              </a:rPr>
              <a:t>CelebA</a:t>
            </a:r>
            <a:endParaRPr b="1">
              <a:latin typeface="Times New Roman"/>
              <a:ea typeface="Times New Roman"/>
              <a:cs typeface="Times New Roman"/>
              <a:sym typeface="Times New Roman"/>
            </a:endParaRPr>
          </a:p>
        </p:txBody>
      </p:sp>
      <p:sp>
        <p:nvSpPr>
          <p:cNvPr id="130" name="Google Shape;130;p25"/>
          <p:cNvSpPr txBox="1">
            <a:spLocks noGrp="1"/>
          </p:cNvSpPr>
          <p:nvPr>
            <p:ph type="body" idx="1"/>
          </p:nvPr>
        </p:nvSpPr>
        <p:spPr>
          <a:xfrm>
            <a:off x="267633" y="1053323"/>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1600"/>
              </a:spcBef>
              <a:spcAft>
                <a:spcPts val="1600"/>
              </a:spcAft>
              <a:buNone/>
            </a:pPr>
            <a:r>
              <a:rPr lang="en-GB" sz="2000" dirty="0">
                <a:solidFill>
                  <a:schemeClr val="tx1"/>
                </a:solidFill>
                <a:latin typeface="Times New Roman"/>
                <a:ea typeface="Times New Roman"/>
                <a:cs typeface="Times New Roman"/>
                <a:sym typeface="Times New Roman"/>
              </a:rPr>
              <a:t>This paper conducted training and testing of the model on the CelebA dataset. The CelebA Face Dataset [2] is the open data of The Chinese University of Hong Kong, which contains 202,599 face images of 10,177 celebrity identities, all of which have been feature-marked, which is a very useful dataset for face-related experiments</a:t>
            </a:r>
            <a:r>
              <a:rPr lang="en-GB" dirty="0">
                <a:solidFill>
                  <a:schemeClr val="tx1"/>
                </a:solidFill>
              </a:rPr>
              <a:t>. </a:t>
            </a:r>
            <a:endParaRPr>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a:ea typeface="Times New Roman"/>
                <a:cs typeface="Times New Roman"/>
                <a:sym typeface="Times New Roman"/>
              </a:rPr>
              <a:t>Experiment</a:t>
            </a:r>
            <a:endParaRPr b="1">
              <a:latin typeface="Times New Roman"/>
              <a:ea typeface="Times New Roman"/>
              <a:cs typeface="Times New Roman"/>
              <a:sym typeface="Times New Roman"/>
            </a:endParaRPr>
          </a:p>
        </p:txBody>
      </p:sp>
      <p:sp>
        <p:nvSpPr>
          <p:cNvPr id="136" name="Google Shape;13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1600"/>
              </a:spcBef>
              <a:spcAft>
                <a:spcPts val="1600"/>
              </a:spcAft>
              <a:buNone/>
            </a:pPr>
            <a:r>
              <a:rPr lang="en-GB" sz="2000" dirty="0">
                <a:solidFill>
                  <a:schemeClr val="tx1"/>
                </a:solidFill>
                <a:latin typeface="Times New Roman"/>
                <a:ea typeface="Times New Roman"/>
                <a:cs typeface="Times New Roman"/>
                <a:sym typeface="Times New Roman"/>
              </a:rPr>
              <a:t>In this section, we will introduce the train and test results of our two models (64×64 and 128×128) on the </a:t>
            </a:r>
            <a:r>
              <a:rPr lang="en-GB" sz="2000" dirty="0" err="1">
                <a:solidFill>
                  <a:schemeClr val="tx1"/>
                </a:solidFill>
                <a:latin typeface="Times New Roman"/>
                <a:ea typeface="Times New Roman"/>
                <a:cs typeface="Times New Roman"/>
                <a:sym typeface="Times New Roman"/>
              </a:rPr>
              <a:t>celebA</a:t>
            </a:r>
            <a:r>
              <a:rPr lang="en-GB" sz="2000" dirty="0">
                <a:solidFill>
                  <a:schemeClr val="tx1"/>
                </a:solidFill>
                <a:latin typeface="Times New Roman"/>
                <a:ea typeface="Times New Roman"/>
                <a:cs typeface="Times New Roman"/>
                <a:sym typeface="Times New Roman"/>
              </a:rPr>
              <a:t> dataset, and we will compare the results with the classic DCGAN and WGAN architecture. The specific experimental procedures and results are as follows</a:t>
            </a:r>
            <a:endParaRPr sz="2000">
              <a:solidFill>
                <a:schemeClr val="tx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3" name="Google Shape;143;p27"/>
          <p:cNvPicPr preferRelativeResize="0"/>
          <p:nvPr/>
        </p:nvPicPr>
        <p:blipFill>
          <a:blip r:embed="rId3">
            <a:alphaModFix/>
          </a:blip>
          <a:stretch>
            <a:fillRect/>
          </a:stretch>
        </p:blipFill>
        <p:spPr>
          <a:xfrm>
            <a:off x="683046" y="165254"/>
            <a:ext cx="5706737" cy="483640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itchFamily="18" charset="0"/>
                <a:cs typeface="Times New Roman" pitchFamily="18" charset="0"/>
              </a:rPr>
              <a:t>Test/Verify</a:t>
            </a:r>
            <a:endParaRPr b="1">
              <a:latin typeface="Times New Roman" pitchFamily="18" charset="0"/>
              <a:cs typeface="Times New Roman" pitchFamily="18" charset="0"/>
            </a:endParaRPr>
          </a:p>
        </p:txBody>
      </p:sp>
      <p:sp>
        <p:nvSpPr>
          <p:cNvPr id="149" name="Google Shape;14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0" name="Google Shape;150;p28"/>
          <p:cNvPicPr preferRelativeResize="0"/>
          <p:nvPr/>
        </p:nvPicPr>
        <p:blipFill rotWithShape="1">
          <a:blip r:embed="rId3">
            <a:alphaModFix/>
          </a:blip>
          <a:srcRect t="5446"/>
          <a:stretch/>
        </p:blipFill>
        <p:spPr>
          <a:xfrm>
            <a:off x="583895" y="1873150"/>
            <a:ext cx="7910110" cy="2467496"/>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a:ea typeface="Times New Roman"/>
                <a:cs typeface="Times New Roman"/>
                <a:sym typeface="Times New Roman"/>
              </a:rPr>
              <a:t>Contents</a:t>
            </a:r>
            <a:endParaRPr b="1">
              <a:latin typeface="Times New Roman"/>
              <a:ea typeface="Times New Roman"/>
              <a:cs typeface="Times New Roman"/>
              <a:sym typeface="Times New Roman"/>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--&gt;</a:t>
            </a:r>
            <a:r>
              <a:rPr lang="en-GB" sz="2000" dirty="0">
                <a:solidFill>
                  <a:schemeClr val="tx1"/>
                </a:solidFill>
                <a:latin typeface="Times New Roman"/>
                <a:ea typeface="Times New Roman"/>
                <a:cs typeface="Times New Roman"/>
                <a:sym typeface="Times New Roman"/>
              </a:rPr>
              <a:t>Introduction</a:t>
            </a:r>
            <a:endParaRPr sz="2000">
              <a:solidFill>
                <a:schemeClr val="tx1"/>
              </a:solidFill>
              <a:latin typeface="Times New Roman"/>
              <a:ea typeface="Times New Roman"/>
              <a:cs typeface="Times New Roman"/>
              <a:sym typeface="Times New Roman"/>
            </a:endParaRPr>
          </a:p>
          <a:p>
            <a:pPr marL="0" lvl="0" indent="0" algn="l" rtl="0">
              <a:spcBef>
                <a:spcPts val="1600"/>
              </a:spcBef>
              <a:spcAft>
                <a:spcPts val="0"/>
              </a:spcAft>
              <a:buNone/>
            </a:pPr>
            <a:r>
              <a:rPr lang="en-GB" dirty="0">
                <a:solidFill>
                  <a:srgbClr val="FF0000"/>
                </a:solidFill>
              </a:rPr>
              <a:t>--&gt;</a:t>
            </a:r>
            <a:r>
              <a:rPr lang="en-GB" sz="2000" dirty="0">
                <a:solidFill>
                  <a:schemeClr val="tx1"/>
                </a:solidFill>
                <a:latin typeface="Times New Roman"/>
                <a:ea typeface="Times New Roman"/>
                <a:cs typeface="Times New Roman"/>
                <a:sym typeface="Times New Roman"/>
              </a:rPr>
              <a:t>Literature</a:t>
            </a:r>
            <a:endParaRPr sz="2000">
              <a:solidFill>
                <a:schemeClr val="tx1"/>
              </a:solidFill>
              <a:latin typeface="Times New Roman"/>
              <a:ea typeface="Times New Roman"/>
              <a:cs typeface="Times New Roman"/>
              <a:sym typeface="Times New Roman"/>
            </a:endParaRPr>
          </a:p>
          <a:p>
            <a:pPr marL="0" lvl="0" indent="0" algn="l" rtl="0">
              <a:spcBef>
                <a:spcPts val="1600"/>
              </a:spcBef>
              <a:spcAft>
                <a:spcPts val="0"/>
              </a:spcAft>
              <a:buNone/>
            </a:pPr>
            <a:r>
              <a:rPr lang="en-GB" dirty="0">
                <a:solidFill>
                  <a:srgbClr val="FF0000"/>
                </a:solidFill>
              </a:rPr>
              <a:t>--&gt;</a:t>
            </a:r>
            <a:r>
              <a:rPr lang="en-GB" sz="2000" dirty="0">
                <a:solidFill>
                  <a:schemeClr val="tx1"/>
                </a:solidFill>
                <a:latin typeface="Times New Roman"/>
                <a:ea typeface="Times New Roman"/>
                <a:cs typeface="Times New Roman"/>
                <a:sym typeface="Times New Roman"/>
              </a:rPr>
              <a:t>Method Description</a:t>
            </a:r>
            <a:endParaRPr sz="2000">
              <a:solidFill>
                <a:schemeClr val="tx1"/>
              </a:solidFill>
              <a:latin typeface="Times New Roman"/>
              <a:ea typeface="Times New Roman"/>
              <a:cs typeface="Times New Roman"/>
              <a:sym typeface="Times New Roman"/>
            </a:endParaRPr>
          </a:p>
          <a:p>
            <a:pPr marL="0" lvl="0" indent="0" algn="l" rtl="0">
              <a:spcBef>
                <a:spcPts val="1600"/>
              </a:spcBef>
              <a:spcAft>
                <a:spcPts val="0"/>
              </a:spcAft>
              <a:buNone/>
            </a:pPr>
            <a:r>
              <a:rPr lang="en-GB" dirty="0">
                <a:solidFill>
                  <a:srgbClr val="FF0000"/>
                </a:solidFill>
              </a:rPr>
              <a:t>--&gt;</a:t>
            </a:r>
            <a:r>
              <a:rPr lang="en-GB" sz="2000" dirty="0">
                <a:solidFill>
                  <a:schemeClr val="tx1"/>
                </a:solidFill>
                <a:latin typeface="Times New Roman"/>
                <a:ea typeface="Times New Roman"/>
                <a:cs typeface="Times New Roman"/>
                <a:sym typeface="Times New Roman"/>
              </a:rPr>
              <a:t>Implementation</a:t>
            </a:r>
            <a:endParaRPr sz="2000">
              <a:solidFill>
                <a:schemeClr val="tx1"/>
              </a:solidFill>
              <a:latin typeface="Times New Roman"/>
              <a:ea typeface="Times New Roman"/>
              <a:cs typeface="Times New Roman"/>
              <a:sym typeface="Times New Roman"/>
            </a:endParaRPr>
          </a:p>
          <a:p>
            <a:pPr marL="0" lvl="0" indent="0" algn="l" rtl="0">
              <a:spcBef>
                <a:spcPts val="1600"/>
              </a:spcBef>
              <a:spcAft>
                <a:spcPts val="0"/>
              </a:spcAft>
              <a:buNone/>
            </a:pPr>
            <a:r>
              <a:rPr lang="en-GB" dirty="0">
                <a:solidFill>
                  <a:srgbClr val="FF0000"/>
                </a:solidFill>
              </a:rPr>
              <a:t>--&gt;</a:t>
            </a:r>
            <a:r>
              <a:rPr lang="en-GB" sz="2000" dirty="0">
                <a:solidFill>
                  <a:schemeClr val="tx1"/>
                </a:solidFill>
                <a:latin typeface="Times New Roman"/>
                <a:ea typeface="Times New Roman"/>
                <a:cs typeface="Times New Roman"/>
                <a:sym typeface="Times New Roman"/>
              </a:rPr>
              <a:t>Technology Stack</a:t>
            </a:r>
            <a:endParaRPr sz="2000">
              <a:solidFill>
                <a:schemeClr val="tx1"/>
              </a:solidFill>
              <a:latin typeface="Times New Roman"/>
              <a:ea typeface="Times New Roman"/>
              <a:cs typeface="Times New Roman"/>
              <a:sym typeface="Times New Roman"/>
            </a:endParaRPr>
          </a:p>
          <a:p>
            <a:pPr marL="0" lvl="0" indent="0" algn="l" rtl="0">
              <a:spcBef>
                <a:spcPts val="1600"/>
              </a:spcBef>
              <a:spcAft>
                <a:spcPts val="1600"/>
              </a:spcAft>
              <a:buNone/>
            </a:pPr>
            <a:r>
              <a:rPr lang="en-GB" dirty="0">
                <a:solidFill>
                  <a:srgbClr val="FF0000"/>
                </a:solidFill>
              </a:rPr>
              <a:t>--&gt;</a:t>
            </a:r>
            <a:r>
              <a:rPr lang="en-GB" sz="2000" dirty="0">
                <a:solidFill>
                  <a:schemeClr val="tx1"/>
                </a:solidFill>
                <a:latin typeface="Times New Roman"/>
                <a:ea typeface="Times New Roman"/>
                <a:cs typeface="Times New Roman"/>
                <a:sym typeface="Times New Roman"/>
              </a:rPr>
              <a:t>Results</a:t>
            </a:r>
            <a:endParaRPr sz="2000">
              <a:solidFill>
                <a:schemeClr val="tx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itchFamily="18" charset="0"/>
                <a:cs typeface="Times New Roman" pitchFamily="18" charset="0"/>
              </a:rPr>
              <a:t>Technology </a:t>
            </a:r>
            <a:r>
              <a:rPr lang="en-GB" b="1" dirty="0" smtClean="0">
                <a:latin typeface="Times New Roman" pitchFamily="18" charset="0"/>
                <a:cs typeface="Times New Roman" pitchFamily="18" charset="0"/>
              </a:rPr>
              <a:t>Stack</a:t>
            </a:r>
            <a:br>
              <a:rPr lang="en-GB" b="1" dirty="0" smtClean="0">
                <a:latin typeface="Times New Roman" pitchFamily="18" charset="0"/>
                <a:cs typeface="Times New Roman" pitchFamily="18" charset="0"/>
              </a:rPr>
            </a:br>
            <a:r>
              <a:rPr lang="en-GB" b="1" dirty="0" smtClean="0">
                <a:latin typeface="Times New Roman" pitchFamily="18" charset="0"/>
                <a:cs typeface="Times New Roman" pitchFamily="18" charset="0"/>
              </a:rPr>
              <a:t/>
            </a:r>
            <a:br>
              <a:rPr lang="en-GB" b="1" dirty="0" smtClean="0">
                <a:latin typeface="Times New Roman" pitchFamily="18" charset="0"/>
                <a:cs typeface="Times New Roman" pitchFamily="18" charset="0"/>
              </a:rPr>
            </a:br>
            <a:endParaRPr b="1">
              <a:latin typeface="Times New Roman" pitchFamily="18" charset="0"/>
              <a:cs typeface="Times New Roman" pitchFamily="18" charset="0"/>
            </a:endParaRPr>
          </a:p>
        </p:txBody>
      </p:sp>
      <p:sp>
        <p:nvSpPr>
          <p:cNvPr id="156" name="Google Shape;15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24292E"/>
              </a:buClr>
              <a:buSzPts val="2000"/>
              <a:buNone/>
            </a:pPr>
            <a:r>
              <a:rPr lang="en-GB" sz="2000" b="1" dirty="0" smtClean="0">
                <a:solidFill>
                  <a:srgbClr val="0070C0"/>
                </a:solidFill>
                <a:highlight>
                  <a:srgbClr val="FFFFFF"/>
                </a:highlight>
                <a:uFill>
                  <a:noFill/>
                </a:uFill>
                <a:latin typeface="Times New Roman"/>
                <a:ea typeface="Times New Roman"/>
                <a:cs typeface="Times New Roman"/>
                <a:sym typeface="Times New Roman"/>
              </a:rPr>
              <a:t>Software Requirements</a:t>
            </a:r>
          </a:p>
          <a:p>
            <a:pPr marL="457200" lvl="0" indent="-355600" algn="l" rtl="0">
              <a:spcBef>
                <a:spcPts val="0"/>
              </a:spcBef>
              <a:spcAft>
                <a:spcPts val="0"/>
              </a:spcAft>
              <a:buClr>
                <a:srgbClr val="24292E"/>
              </a:buClr>
              <a:buSzPts val="2000"/>
              <a:buNone/>
            </a:pPr>
            <a:r>
              <a:rPr lang="en-GB" sz="2000" dirty="0" smtClean="0">
                <a:solidFill>
                  <a:schemeClr val="tx1"/>
                </a:solidFill>
                <a:highlight>
                  <a:srgbClr val="FFFFFF"/>
                </a:highlight>
                <a:uFill>
                  <a:noFill/>
                </a:uFill>
                <a:latin typeface="Times New Roman"/>
                <a:ea typeface="Times New Roman"/>
                <a:cs typeface="Times New Roman"/>
                <a:sym typeface="Times New Roman"/>
              </a:rPr>
              <a:t> Labelled Faces in the Wild</a:t>
            </a:r>
            <a:r>
              <a:rPr lang="en-GB" sz="2000" dirty="0" smtClean="0">
                <a:solidFill>
                  <a:schemeClr val="tx1"/>
                </a:solidFill>
                <a:highlight>
                  <a:srgbClr val="FFFFFF"/>
                </a:highlight>
                <a:latin typeface="Times New Roman"/>
                <a:ea typeface="Times New Roman"/>
                <a:cs typeface="Times New Roman"/>
                <a:sym typeface="Times New Roman"/>
              </a:rPr>
              <a:t> </a:t>
            </a:r>
            <a:r>
              <a:rPr lang="en-GB" sz="2000" dirty="0">
                <a:solidFill>
                  <a:schemeClr val="tx1"/>
                </a:solidFill>
                <a:highlight>
                  <a:srgbClr val="FFFFFF"/>
                </a:highlight>
                <a:latin typeface="Times New Roman"/>
                <a:ea typeface="Times New Roman"/>
                <a:cs typeface="Times New Roman"/>
                <a:sym typeface="Times New Roman"/>
              </a:rPr>
              <a:t>(original dataset without </a:t>
            </a:r>
            <a:r>
              <a:rPr lang="en-GB" sz="2000" dirty="0" smtClean="0">
                <a:solidFill>
                  <a:schemeClr val="tx1"/>
                </a:solidFill>
                <a:highlight>
                  <a:srgbClr val="FFFFFF"/>
                </a:highlight>
                <a:latin typeface="Times New Roman"/>
                <a:ea typeface="Times New Roman"/>
                <a:cs typeface="Times New Roman"/>
                <a:sym typeface="Times New Roman"/>
              </a:rPr>
              <a:t>funnelling)</a:t>
            </a:r>
            <a:endParaRPr sz="2000">
              <a:solidFill>
                <a:schemeClr val="tx1"/>
              </a:solidFill>
              <a:highlight>
                <a:srgbClr val="FFFFFF"/>
              </a:highlight>
              <a:latin typeface="Times New Roman"/>
              <a:ea typeface="Times New Roman"/>
              <a:cs typeface="Times New Roman"/>
              <a:sym typeface="Times New Roman"/>
            </a:endParaRPr>
          </a:p>
          <a:p>
            <a:pPr marL="457200" lvl="0" indent="-355600" algn="l" rtl="0">
              <a:spcBef>
                <a:spcPts val="0"/>
              </a:spcBef>
              <a:spcAft>
                <a:spcPts val="0"/>
              </a:spcAft>
              <a:buClr>
                <a:srgbClr val="24292E"/>
              </a:buClr>
              <a:buSzPts val="2000"/>
              <a:buFont typeface="Times New Roman"/>
              <a:buChar char="●"/>
            </a:pPr>
            <a:r>
              <a:rPr lang="en-GB" sz="2000" dirty="0">
                <a:solidFill>
                  <a:schemeClr val="tx1"/>
                </a:solidFill>
                <a:highlight>
                  <a:srgbClr val="FFFFFF"/>
                </a:highlight>
                <a:latin typeface="Times New Roman"/>
                <a:ea typeface="Times New Roman"/>
                <a:cs typeface="Times New Roman"/>
                <a:sym typeface="Times New Roman"/>
              </a:rPr>
              <a:t>Python Notebook</a:t>
            </a:r>
            <a:endParaRPr sz="2000">
              <a:solidFill>
                <a:schemeClr val="tx1"/>
              </a:solidFill>
              <a:highlight>
                <a:srgbClr val="FFFFFF"/>
              </a:highlight>
              <a:latin typeface="Times New Roman"/>
              <a:ea typeface="Times New Roman"/>
              <a:cs typeface="Times New Roman"/>
              <a:sym typeface="Times New Roman"/>
            </a:endParaRPr>
          </a:p>
          <a:p>
            <a:pPr marL="457200" lvl="0" indent="-355600" algn="l" rtl="0">
              <a:spcBef>
                <a:spcPts val="0"/>
              </a:spcBef>
              <a:spcAft>
                <a:spcPts val="0"/>
              </a:spcAft>
              <a:buClr>
                <a:srgbClr val="24292E"/>
              </a:buClr>
              <a:buSzPts val="2000"/>
              <a:buFont typeface="Times New Roman"/>
              <a:buChar char="●"/>
            </a:pPr>
            <a:r>
              <a:rPr lang="en-GB" sz="2000" dirty="0">
                <a:solidFill>
                  <a:schemeClr val="tx1"/>
                </a:solidFill>
                <a:highlight>
                  <a:srgbClr val="FFFFFF"/>
                </a:highlight>
                <a:latin typeface="Times New Roman"/>
                <a:ea typeface="Times New Roman"/>
                <a:cs typeface="Times New Roman"/>
                <a:sym typeface="Times New Roman"/>
              </a:rPr>
              <a:t>Python 2.7 (only tested with that version)</a:t>
            </a:r>
            <a:endParaRPr sz="2000">
              <a:solidFill>
                <a:schemeClr val="tx1"/>
              </a:solidFill>
              <a:highlight>
                <a:srgbClr val="FFFFFF"/>
              </a:highlight>
              <a:latin typeface="Times New Roman"/>
              <a:ea typeface="Times New Roman"/>
              <a:cs typeface="Times New Roman"/>
              <a:sym typeface="Times New Roman"/>
            </a:endParaRPr>
          </a:p>
          <a:p>
            <a:pPr marL="914400" lvl="1" indent="-355600" algn="l" rtl="0">
              <a:spcBef>
                <a:spcPts val="0"/>
              </a:spcBef>
              <a:spcAft>
                <a:spcPts val="0"/>
              </a:spcAft>
              <a:buClr>
                <a:srgbClr val="24292E"/>
              </a:buClr>
              <a:buSzPts val="2000"/>
              <a:buFont typeface="Times New Roman"/>
              <a:buChar char="○"/>
            </a:pPr>
            <a:r>
              <a:rPr lang="en-GB" sz="2000" dirty="0" err="1">
                <a:solidFill>
                  <a:schemeClr val="tx1"/>
                </a:solidFill>
                <a:highlight>
                  <a:srgbClr val="FFFFFF"/>
                </a:highlight>
                <a:latin typeface="Times New Roman"/>
                <a:ea typeface="Times New Roman"/>
                <a:cs typeface="Times New Roman"/>
                <a:sym typeface="Times New Roman"/>
              </a:rPr>
              <a:t>Scipy</a:t>
            </a:r>
            <a:endParaRPr sz="2000">
              <a:solidFill>
                <a:schemeClr val="tx1"/>
              </a:solidFill>
              <a:highlight>
                <a:srgbClr val="FFFFFF"/>
              </a:highlight>
              <a:latin typeface="Times New Roman"/>
              <a:ea typeface="Times New Roman"/>
              <a:cs typeface="Times New Roman"/>
              <a:sym typeface="Times New Roman"/>
            </a:endParaRPr>
          </a:p>
          <a:p>
            <a:pPr marL="914400" lvl="1" indent="-355600" algn="l" rtl="0">
              <a:spcBef>
                <a:spcPts val="0"/>
              </a:spcBef>
              <a:spcAft>
                <a:spcPts val="0"/>
              </a:spcAft>
              <a:buClr>
                <a:srgbClr val="24292E"/>
              </a:buClr>
              <a:buSzPts val="2000"/>
              <a:buFont typeface="Times New Roman"/>
              <a:buChar char="○"/>
            </a:pPr>
            <a:r>
              <a:rPr lang="en-GB" sz="2000" dirty="0" err="1">
                <a:solidFill>
                  <a:schemeClr val="tx1"/>
                </a:solidFill>
                <a:highlight>
                  <a:srgbClr val="FFFFFF"/>
                </a:highlight>
                <a:latin typeface="Times New Roman"/>
                <a:ea typeface="Times New Roman"/>
                <a:cs typeface="Times New Roman"/>
                <a:sym typeface="Times New Roman"/>
              </a:rPr>
              <a:t>Numpy</a:t>
            </a:r>
            <a:endParaRPr sz="2000">
              <a:solidFill>
                <a:schemeClr val="tx1"/>
              </a:solidFill>
              <a:highlight>
                <a:srgbClr val="FFFFFF"/>
              </a:highlight>
              <a:latin typeface="Times New Roman"/>
              <a:ea typeface="Times New Roman"/>
              <a:cs typeface="Times New Roman"/>
              <a:sym typeface="Times New Roman"/>
            </a:endParaRPr>
          </a:p>
          <a:p>
            <a:pPr marL="914400" lvl="1" indent="-355600" algn="l" rtl="0">
              <a:spcBef>
                <a:spcPts val="0"/>
              </a:spcBef>
              <a:spcAft>
                <a:spcPts val="0"/>
              </a:spcAft>
              <a:buClr>
                <a:srgbClr val="24292E"/>
              </a:buClr>
              <a:buSzPts val="2000"/>
              <a:buFont typeface="Times New Roman"/>
              <a:buChar char="○"/>
            </a:pPr>
            <a:r>
              <a:rPr lang="en-GB" sz="2000" dirty="0" err="1" smtClean="0">
                <a:solidFill>
                  <a:schemeClr val="tx1"/>
                </a:solidFill>
                <a:highlight>
                  <a:srgbClr val="FFFFFF"/>
                </a:highlight>
                <a:latin typeface="Times New Roman"/>
                <a:ea typeface="Times New Roman"/>
                <a:cs typeface="Times New Roman"/>
                <a:sym typeface="Times New Roman"/>
              </a:rPr>
              <a:t>scikit</a:t>
            </a:r>
            <a:r>
              <a:rPr lang="en-GB" sz="2000" dirty="0" smtClean="0">
                <a:solidFill>
                  <a:schemeClr val="tx1"/>
                </a:solidFill>
                <a:highlight>
                  <a:srgbClr val="FFFFFF"/>
                </a:highlight>
                <a:latin typeface="Times New Roman"/>
                <a:ea typeface="Times New Roman"/>
                <a:cs typeface="Times New Roman"/>
                <a:sym typeface="Times New Roman"/>
              </a:rPr>
              <a:t>-image</a:t>
            </a:r>
            <a:endParaRPr sz="2000">
              <a:solidFill>
                <a:schemeClr val="tx1"/>
              </a:solidFill>
              <a:highlight>
                <a:srgbClr val="FFFFFF"/>
              </a:highlight>
              <a:latin typeface="Times New Roman"/>
              <a:ea typeface="Times New Roman"/>
              <a:cs typeface="Times New Roman"/>
              <a:sym typeface="Times New Roman"/>
            </a:endParaRPr>
          </a:p>
          <a:p>
            <a:pPr marL="0" lvl="0" indent="0" algn="l" rtl="0">
              <a:spcBef>
                <a:spcPts val="1200"/>
              </a:spcBef>
              <a:spcAft>
                <a:spcPts val="1600"/>
              </a:spcAft>
              <a:buNone/>
            </a:pPr>
            <a:endParaRPr sz="19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buNone/>
            </a:pPr>
            <a:r>
              <a:rPr lang="en-US" sz="2000" b="1" dirty="0" smtClean="0">
                <a:solidFill>
                  <a:srgbClr val="0070C0"/>
                </a:solidFill>
                <a:latin typeface="Times New Roman" pitchFamily="18" charset="0"/>
                <a:cs typeface="Times New Roman" pitchFamily="18" charset="0"/>
              </a:rPr>
              <a:t>System Requirements</a:t>
            </a:r>
          </a:p>
          <a:p>
            <a:pPr>
              <a:buNone/>
            </a:pPr>
            <a:r>
              <a:rPr lang="en-US" sz="2000" dirty="0" smtClean="0">
                <a:solidFill>
                  <a:schemeClr val="tx1"/>
                </a:solidFill>
                <a:latin typeface="Times New Roman" pitchFamily="18" charset="0"/>
                <a:cs typeface="Times New Roman" pitchFamily="18" charset="0"/>
              </a:rPr>
              <a:t>Tensor flow framework  1.10.0</a:t>
            </a:r>
          </a:p>
          <a:p>
            <a:pPr>
              <a:buNone/>
            </a:pPr>
            <a:r>
              <a:rPr lang="en-US" sz="2000" dirty="0" smtClean="0">
                <a:solidFill>
                  <a:schemeClr val="tx1"/>
                </a:solidFill>
                <a:latin typeface="Times New Roman" pitchFamily="18" charset="0"/>
                <a:cs typeface="Times New Roman" pitchFamily="18" charset="0"/>
              </a:rPr>
              <a:t>11 Gb DRAM</a:t>
            </a:r>
          </a:p>
          <a:p>
            <a:pPr>
              <a:buNone/>
            </a:pPr>
            <a:r>
              <a:rPr lang="en-US" sz="2000" dirty="0" smtClean="0">
                <a:solidFill>
                  <a:schemeClr val="tx1"/>
                </a:solidFill>
                <a:latin typeface="Times New Roman" pitchFamily="18" charset="0"/>
                <a:cs typeface="Times New Roman" pitchFamily="18" charset="0"/>
              </a:rPr>
              <a:t>Anaconda3 </a:t>
            </a:r>
          </a:p>
          <a:p>
            <a:pPr>
              <a:buNone/>
            </a:pPr>
            <a:r>
              <a:rPr lang="en-US" sz="2000" dirty="0" smtClean="0">
                <a:solidFill>
                  <a:schemeClr val="tx1"/>
                </a:solidFill>
                <a:latin typeface="Times New Roman" pitchFamily="18" charset="0"/>
                <a:cs typeface="Times New Roman" pitchFamily="18" charset="0"/>
              </a:rPr>
              <a:t>64-bit Python 3.6 </a:t>
            </a:r>
          </a:p>
          <a:p>
            <a:pPr>
              <a:buNone/>
            </a:pPr>
            <a:endParaRPr lang="en-US" sz="20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itchFamily="18" charset="0"/>
                <a:cs typeface="Times New Roman" pitchFamily="18" charset="0"/>
              </a:rPr>
              <a:t>Results</a:t>
            </a:r>
            <a:endParaRPr b="1">
              <a:latin typeface="Times New Roman" pitchFamily="18" charset="0"/>
              <a:cs typeface="Times New Roman" pitchFamily="18" charset="0"/>
            </a:endParaRPr>
          </a:p>
        </p:txBody>
      </p:sp>
      <p:sp>
        <p:nvSpPr>
          <p:cNvPr id="162" name="Google Shape;16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3" name="Google Shape;163;p30"/>
          <p:cNvPicPr preferRelativeResize="0"/>
          <p:nvPr/>
        </p:nvPicPr>
        <p:blipFill rotWithShape="1">
          <a:blip r:embed="rId3">
            <a:alphaModFix/>
          </a:blip>
          <a:srcRect t="2305"/>
          <a:stretch/>
        </p:blipFill>
        <p:spPr>
          <a:xfrm>
            <a:off x="1109100" y="1220025"/>
            <a:ext cx="7024375" cy="327802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itchFamily="18" charset="0"/>
                <a:cs typeface="Times New Roman" pitchFamily="18" charset="0"/>
              </a:rPr>
              <a:t>Conclusion</a:t>
            </a:r>
            <a:endParaRPr b="1">
              <a:latin typeface="Times New Roman" pitchFamily="18" charset="0"/>
              <a:cs typeface="Times New Roman" pitchFamily="18" charset="0"/>
            </a:endParaRPr>
          </a:p>
        </p:txBody>
      </p:sp>
      <p:sp>
        <p:nvSpPr>
          <p:cNvPr id="169" name="Google Shape;16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GB" dirty="0" smtClean="0">
                <a:solidFill>
                  <a:schemeClr val="tx1"/>
                </a:solidFill>
                <a:latin typeface="Times New Roman"/>
                <a:ea typeface="Times New Roman"/>
                <a:cs typeface="Times New Roman"/>
                <a:sym typeface="Times New Roman"/>
              </a:rPr>
              <a:t>This </a:t>
            </a:r>
            <a:r>
              <a:rPr lang="en-GB" dirty="0">
                <a:solidFill>
                  <a:schemeClr val="tx1"/>
                </a:solidFill>
                <a:latin typeface="Times New Roman"/>
                <a:ea typeface="Times New Roman"/>
                <a:cs typeface="Times New Roman"/>
                <a:sym typeface="Times New Roman"/>
              </a:rPr>
              <a:t>paper proposes a new network architecture based on the Generative Adversarial Network, and designs the image generation model based on the TensorFlow deep learning framework. In the experiment, we used the CelebA dataset to train DCGAN, WGAN, and our model</a:t>
            </a:r>
            <a:endParaRPr>
              <a:solidFill>
                <a:schemeClr val="tx1"/>
              </a:solidFill>
              <a:latin typeface="Times New Roman"/>
              <a:ea typeface="Times New Roman"/>
              <a:cs typeface="Times New Roman"/>
              <a:sym typeface="Times New Roman"/>
            </a:endParaRPr>
          </a:p>
          <a:p>
            <a:pPr marL="0" lvl="0" indent="0" algn="l" rtl="0">
              <a:spcBef>
                <a:spcPts val="1600"/>
              </a:spcBef>
              <a:spcAft>
                <a:spcPts val="1600"/>
              </a:spcAft>
              <a:buNone/>
            </a:pPr>
            <a:r>
              <a:rPr lang="en-GB" dirty="0">
                <a:solidFill>
                  <a:schemeClr val="tx1"/>
                </a:solidFill>
                <a:latin typeface="Times New Roman"/>
                <a:ea typeface="Times New Roman"/>
                <a:cs typeface="Times New Roman"/>
                <a:sym typeface="Times New Roman"/>
              </a:rPr>
              <a:t>The results show that our model has a better performance in face image generation.</a:t>
            </a:r>
            <a:endParaRPr>
              <a:solidFill>
                <a:schemeClr val="tx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GB" dirty="0"/>
              <a:t>                                             </a:t>
            </a:r>
            <a:r>
              <a:rPr lang="en-GB" sz="2900" dirty="0">
                <a:solidFill>
                  <a:srgbClr val="FF0000"/>
                </a:solidFill>
              </a:rPr>
              <a:t>THANK YOU</a:t>
            </a:r>
            <a:endParaRPr sz="290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1600"/>
              </a:spcBef>
              <a:spcAft>
                <a:spcPts val="1600"/>
              </a:spcAft>
              <a:buNone/>
            </a:pPr>
            <a:r>
              <a:rPr lang="en-GB" sz="2000" dirty="0">
                <a:solidFill>
                  <a:schemeClr val="tx1"/>
                </a:solidFill>
                <a:latin typeface="Times New Roman"/>
                <a:ea typeface="Times New Roman"/>
                <a:cs typeface="Times New Roman"/>
                <a:sym typeface="Times New Roman"/>
              </a:rPr>
              <a:t>Generative adversarial networks (GANs) are algorithmic architectures that use two neural networks, pitting one against the other (thus the “adversarial”) in order to generate new, synthetic instances of data that can match for real data. They are used widely in image generation, video generation and voice generation</a:t>
            </a:r>
            <a:endParaRPr sz="2000">
              <a:solidFill>
                <a:schemeClr val="tx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7741630" cy="4142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solidFill>
                  <a:srgbClr val="FF0000"/>
                </a:solidFill>
                <a:latin typeface="Times New Roman"/>
                <a:ea typeface="Times New Roman"/>
                <a:cs typeface="Times New Roman"/>
                <a:sym typeface="Times New Roman"/>
              </a:rPr>
              <a:t>---&gt;</a:t>
            </a:r>
            <a:r>
              <a:rPr lang="en-GB" sz="2000" dirty="0">
                <a:solidFill>
                  <a:schemeClr val="tx1"/>
                </a:solidFill>
                <a:latin typeface="Times New Roman"/>
                <a:ea typeface="Times New Roman"/>
                <a:cs typeface="Times New Roman"/>
                <a:sym typeface="Times New Roman"/>
              </a:rPr>
              <a:t>In the current research on the automatic generation of images, the idea of using GAN is widely adopted. </a:t>
            </a:r>
            <a:endParaRPr sz="2000">
              <a:solidFill>
                <a:schemeClr val="tx1"/>
              </a:solidFill>
              <a:latin typeface="Times New Roman"/>
              <a:ea typeface="Times New Roman"/>
              <a:cs typeface="Times New Roman"/>
              <a:sym typeface="Times New Roman"/>
            </a:endParaRPr>
          </a:p>
          <a:p>
            <a:pPr marL="0" lvl="0" indent="0" algn="l" rtl="0">
              <a:spcBef>
                <a:spcPts val="1600"/>
              </a:spcBef>
              <a:spcAft>
                <a:spcPts val="0"/>
              </a:spcAft>
              <a:buNone/>
            </a:pPr>
            <a:endParaRPr/>
          </a:p>
          <a:p>
            <a:pPr marL="0" lvl="0" indent="0" algn="l" rtl="0">
              <a:spcBef>
                <a:spcPts val="1600"/>
              </a:spcBef>
              <a:spcAft>
                <a:spcPts val="1600"/>
              </a:spcAft>
              <a:buNone/>
            </a:pPr>
            <a:r>
              <a:rPr lang="en-GB" sz="2000" dirty="0">
                <a:solidFill>
                  <a:srgbClr val="FF0000"/>
                </a:solidFill>
                <a:latin typeface="Times New Roman"/>
                <a:ea typeface="Times New Roman"/>
                <a:cs typeface="Times New Roman"/>
                <a:sym typeface="Times New Roman"/>
              </a:rPr>
              <a:t>---&gt;</a:t>
            </a:r>
            <a:r>
              <a:rPr lang="en-GB" sz="2000" dirty="0">
                <a:solidFill>
                  <a:schemeClr val="tx1"/>
                </a:solidFill>
                <a:latin typeface="Times New Roman"/>
                <a:ea typeface="Times New Roman"/>
                <a:cs typeface="Times New Roman"/>
                <a:sym typeface="Times New Roman"/>
              </a:rPr>
              <a:t>We create an image generation model based on GAN, tests it on the CelebA dataset, and compares the model with the results of Deep Convolution Generative Adversarial Networks (DCGAN) and Wasserstein Generative Adversarial Networks (WGAN). The experimental results show that our model has better performance on image generation. </a:t>
            </a:r>
            <a:endParaRPr sz="2000">
              <a:solidFill>
                <a:schemeClr val="tx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smtClean="0">
                <a:latin typeface="Times New Roman"/>
                <a:ea typeface="Times New Roman"/>
                <a:cs typeface="Times New Roman"/>
                <a:sym typeface="Times New Roman"/>
              </a:rPr>
              <a:t>Literature</a:t>
            </a:r>
            <a:endParaRPr b="1">
              <a:latin typeface="Times New Roman"/>
              <a:ea typeface="Times New Roman"/>
              <a:cs typeface="Times New Roman"/>
              <a:sym typeface="Times New Roman"/>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GB" sz="2000" dirty="0" smtClean="0">
                <a:solidFill>
                  <a:schemeClr val="tx1"/>
                </a:solidFill>
                <a:latin typeface="Times New Roman"/>
                <a:ea typeface="Times New Roman"/>
                <a:cs typeface="Times New Roman"/>
                <a:sym typeface="Times New Roman"/>
              </a:rPr>
              <a:t>As </a:t>
            </a:r>
            <a:r>
              <a:rPr lang="en-GB" sz="2000" dirty="0">
                <a:solidFill>
                  <a:schemeClr val="tx1"/>
                </a:solidFill>
                <a:latin typeface="Times New Roman"/>
                <a:ea typeface="Times New Roman"/>
                <a:cs typeface="Times New Roman"/>
                <a:sym typeface="Times New Roman"/>
              </a:rPr>
              <a:t>a new generation model framework, the Generative Adversarial Network proposed  can generate a composite image that is better than the previous generation model, and has since become one of the most popular research fields. The Generative Adversarial Network includes two neural networks, a generator and a discriminator, wherein the generator attempts to generate a real sample discriminator attempts to distinguish between the real sample and the generated sample from the generator</a:t>
            </a:r>
            <a:r>
              <a:rPr lang="en-GB" dirty="0">
                <a:solidFill>
                  <a:schemeClr val="tx1"/>
                </a:solidFill>
              </a:rPr>
              <a:t> </a:t>
            </a:r>
            <a:endParaRPr>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smtClean="0">
                <a:latin typeface="Times New Roman" pitchFamily="18" charset="0"/>
                <a:cs typeface="Times New Roman" pitchFamily="18" charset="0"/>
              </a:rPr>
              <a:t>Method</a:t>
            </a:r>
            <a:endParaRPr b="1"/>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Clr>
                <a:schemeClr val="dk1"/>
              </a:buClr>
              <a:buSzPts val="1100"/>
              <a:buFont typeface="Arial"/>
              <a:buNone/>
            </a:pPr>
            <a:r>
              <a:rPr lang="en-GB" sz="2000" dirty="0">
                <a:solidFill>
                  <a:schemeClr val="tx1"/>
                </a:solidFill>
                <a:latin typeface="Times New Roman"/>
                <a:ea typeface="Times New Roman"/>
                <a:cs typeface="Times New Roman"/>
                <a:sym typeface="Times New Roman"/>
              </a:rPr>
              <a:t>GAN inspires from the two-player game in game theory.</a:t>
            </a:r>
            <a:endParaRPr sz="2000">
              <a:solidFill>
                <a:schemeClr val="tx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GB" sz="2000" dirty="0">
                <a:solidFill>
                  <a:schemeClr val="tx1"/>
                </a:solidFill>
                <a:latin typeface="Times New Roman"/>
                <a:ea typeface="Times New Roman"/>
                <a:cs typeface="Times New Roman"/>
                <a:sym typeface="Times New Roman"/>
              </a:rPr>
              <a:t>The two players in the GAN model are respectively</a:t>
            </a:r>
            <a:endParaRPr sz="2000">
              <a:solidFill>
                <a:schemeClr val="tx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GB" sz="2000" dirty="0">
                <a:solidFill>
                  <a:schemeClr val="tx1"/>
                </a:solidFill>
                <a:latin typeface="Times New Roman"/>
                <a:ea typeface="Times New Roman"/>
                <a:cs typeface="Times New Roman"/>
                <a:sym typeface="Times New Roman"/>
              </a:rPr>
              <a:t>composed of a generative model and a discriminative model.</a:t>
            </a:r>
            <a:endParaRPr sz="2000">
              <a:solidFill>
                <a:schemeClr val="tx1"/>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smtClean="0">
                <a:latin typeface="Times New Roman" pitchFamily="18" charset="0"/>
                <a:cs typeface="Times New Roman" pitchFamily="18" charset="0"/>
              </a:rPr>
              <a:t>Implementation</a:t>
            </a:r>
            <a:endParaRPr b="1">
              <a:latin typeface="Times New Roman" pitchFamily="18" charset="0"/>
              <a:cs typeface="Times New Roman" pitchFamily="18" charset="0"/>
            </a:endParaRPr>
          </a:p>
        </p:txBody>
      </p:sp>
      <p:sp>
        <p:nvSpPr>
          <p:cNvPr id="91" name="Google Shape;91;p19"/>
          <p:cNvSpPr txBox="1">
            <a:spLocks noGrp="1"/>
          </p:cNvSpPr>
          <p:nvPr>
            <p:ph type="body" idx="1"/>
          </p:nvPr>
        </p:nvSpPr>
        <p:spPr>
          <a:xfrm>
            <a:off x="344751" y="1229593"/>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2000" dirty="0">
                <a:solidFill>
                  <a:schemeClr val="tx1"/>
                </a:solidFill>
                <a:latin typeface="Times New Roman"/>
                <a:ea typeface="Times New Roman"/>
                <a:cs typeface="Times New Roman"/>
                <a:sym typeface="Times New Roman"/>
              </a:rPr>
              <a:t>We </a:t>
            </a:r>
            <a:r>
              <a:rPr lang="en-GB" sz="2000" dirty="0" smtClean="0">
                <a:solidFill>
                  <a:schemeClr val="tx1"/>
                </a:solidFill>
                <a:latin typeface="Times New Roman"/>
                <a:ea typeface="Times New Roman"/>
                <a:cs typeface="Times New Roman"/>
                <a:sym typeface="Times New Roman"/>
              </a:rPr>
              <a:t> </a:t>
            </a:r>
            <a:r>
              <a:rPr lang="en-GB" sz="2000" dirty="0">
                <a:solidFill>
                  <a:schemeClr val="tx1"/>
                </a:solidFill>
                <a:latin typeface="Times New Roman"/>
                <a:ea typeface="Times New Roman"/>
                <a:cs typeface="Times New Roman"/>
                <a:sym typeface="Times New Roman"/>
              </a:rPr>
              <a:t>create</a:t>
            </a:r>
            <a:endParaRPr sz="2000">
              <a:solidFill>
                <a:schemeClr val="tx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GB" sz="2000" dirty="0">
                <a:solidFill>
                  <a:schemeClr val="tx1"/>
                </a:solidFill>
                <a:latin typeface="Times New Roman"/>
                <a:ea typeface="Times New Roman"/>
                <a:cs typeface="Times New Roman"/>
                <a:sym typeface="Times New Roman"/>
              </a:rPr>
              <a:t>1) Model</a:t>
            </a:r>
            <a:endParaRPr sz="2000">
              <a:solidFill>
                <a:schemeClr val="tx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GB" sz="2000" dirty="0">
                <a:solidFill>
                  <a:schemeClr val="tx1"/>
                </a:solidFill>
                <a:latin typeface="Times New Roman"/>
                <a:ea typeface="Times New Roman"/>
                <a:cs typeface="Times New Roman"/>
                <a:sym typeface="Times New Roman"/>
              </a:rPr>
              <a:t>2) Discriminator Network</a:t>
            </a:r>
            <a:endParaRPr sz="2000">
              <a:solidFill>
                <a:schemeClr val="tx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GB" sz="2000" dirty="0">
                <a:solidFill>
                  <a:schemeClr val="tx1"/>
                </a:solidFill>
                <a:latin typeface="Times New Roman"/>
                <a:ea typeface="Times New Roman"/>
                <a:cs typeface="Times New Roman"/>
                <a:sym typeface="Times New Roman"/>
              </a:rPr>
              <a:t>3) Generator </a:t>
            </a:r>
            <a:r>
              <a:rPr lang="en-GB" sz="2000" dirty="0" smtClean="0">
                <a:solidFill>
                  <a:schemeClr val="tx1"/>
                </a:solidFill>
                <a:latin typeface="Times New Roman"/>
                <a:ea typeface="Times New Roman"/>
                <a:cs typeface="Times New Roman"/>
                <a:sym typeface="Times New Roman"/>
              </a:rPr>
              <a:t>network</a:t>
            </a:r>
            <a:endParaRPr>
              <a:solidFill>
                <a:schemeClr val="tx1"/>
              </a:solidFill>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r>
              <a:rPr lang="en-US" sz="2000" dirty="0" smtClean="0">
                <a:solidFill>
                  <a:schemeClr val="tx1"/>
                </a:solidFill>
                <a:latin typeface="Times New Roman" pitchFamily="18" charset="0"/>
                <a:cs typeface="Times New Roman" pitchFamily="18" charset="0"/>
              </a:rPr>
              <a:t>The Generator’s job is to create realistic-looking fake images, while the Discriminator’s job is to distinguish between real images and fake images. If both are functioning at high levels, the result is images that are seemingly identical real-life photos</a:t>
            </a:r>
          </a:p>
          <a:p>
            <a:endParaRPr lang="en-US" sz="2000" dirty="0" smtClean="0">
              <a:solidFill>
                <a:schemeClr val="tx1"/>
              </a:solidFill>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a:p>
            <a:r>
              <a:rPr lang="en-US" sz="2000" dirty="0" smtClean="0">
                <a:solidFill>
                  <a:schemeClr val="tx1"/>
                </a:solidFill>
                <a:latin typeface="Times New Roman" pitchFamily="18" charset="0"/>
                <a:cs typeface="Times New Roman" pitchFamily="18" charset="0"/>
              </a:rPr>
              <a:t>For measuring the quality of the generated image we use hyper- parameter</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8" name="Google Shape;98;p20"/>
          <p:cNvPicPr preferRelativeResize="0"/>
          <p:nvPr/>
        </p:nvPicPr>
        <p:blipFill>
          <a:blip r:embed="rId3">
            <a:alphaModFix/>
          </a:blip>
          <a:stretch>
            <a:fillRect/>
          </a:stretch>
        </p:blipFill>
        <p:spPr>
          <a:xfrm>
            <a:off x="147875" y="0"/>
            <a:ext cx="8922176" cy="51435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706</Words>
  <PresentationFormat>On-screen Show (16:9)</PresentationFormat>
  <Paragraphs>79</Paragraphs>
  <Slides>24</Slides>
  <Notes>20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Simple Light</vt:lpstr>
      <vt:lpstr>REALISTIC FACE IMAGE GENERATOR BASED ON GENERATIVE ADVERSARIAL NETWORK</vt:lpstr>
      <vt:lpstr>Contents</vt:lpstr>
      <vt:lpstr>Introduction</vt:lpstr>
      <vt:lpstr>Slide 4</vt:lpstr>
      <vt:lpstr>Literature</vt:lpstr>
      <vt:lpstr>Method</vt:lpstr>
      <vt:lpstr>Implementation</vt:lpstr>
      <vt:lpstr>Slide 8</vt:lpstr>
      <vt:lpstr>Slide 9</vt:lpstr>
      <vt:lpstr>Discriminator Network</vt:lpstr>
      <vt:lpstr>Generator Network</vt:lpstr>
      <vt:lpstr>Math Behind GANs</vt:lpstr>
      <vt:lpstr>Parameters</vt:lpstr>
      <vt:lpstr>Hyper parameter</vt:lpstr>
      <vt:lpstr>Slide 15</vt:lpstr>
      <vt:lpstr>Dataset-CelebA</vt:lpstr>
      <vt:lpstr>Experiment</vt:lpstr>
      <vt:lpstr>Slide 18</vt:lpstr>
      <vt:lpstr>Test/Verify</vt:lpstr>
      <vt:lpstr>Technology Stack  </vt:lpstr>
      <vt:lpstr>Slide 21</vt:lpstr>
      <vt:lpstr>Results</vt:lpstr>
      <vt:lpstr>Conclusion</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REALISTIC FACE IMAGE GENERATION BASED ON GENERATIVE ADVERSARIAL NETWORK</dc:title>
  <cp:lastModifiedBy>Sai Venunath</cp:lastModifiedBy>
  <cp:revision>15</cp:revision>
  <dcterms:modified xsi:type="dcterms:W3CDTF">2021-03-30T07:51:23Z</dcterms:modified>
</cp:coreProperties>
</file>