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latin typeface="Trebuchet MS" panose="020B0603020202020204" pitchFamily="34" charset="0"/>
              </a:rPr>
              <a:t>STUDENT NAME: SAI VIGNESH G</a:t>
            </a:r>
          </a:p>
          <a:p>
            <a:r>
              <a:rPr lang="en-US" sz="2400" b="1" dirty="0">
                <a:latin typeface="Trebuchet MS" panose="020B0603020202020204" pitchFamily="34" charset="0"/>
              </a:rPr>
              <a:t>REGISTER NO: 312200280		</a:t>
            </a:r>
          </a:p>
          <a:p>
            <a:r>
              <a:rPr lang="en-US" sz="2400" b="1" dirty="0">
                <a:latin typeface="Trebuchet MS" panose="020B0603020202020204" pitchFamily="34" charset="0"/>
              </a:rPr>
              <a:t>DEPARTMENT: B.COM (ACCOUNTING &amp; FINANCE)</a:t>
            </a:r>
          </a:p>
          <a:p>
            <a:r>
              <a:rPr lang="en-US" sz="2400" b="1">
                <a:latin typeface="Trebuchet MS" panose="020B0603020202020204" pitchFamily="34" charset="0"/>
              </a:rPr>
              <a:t>NAAN MUDHALVAN ID: asunm103unm103312200280</a:t>
            </a:r>
            <a:endParaRPr lang="en-US" sz="2400" b="1" dirty="0">
              <a:latin typeface="Trebuchet MS" panose="020B0603020202020204" pitchFamily="34" charset="0"/>
            </a:endParaRPr>
          </a:p>
          <a:p>
            <a:r>
              <a:rPr lang="en-US" sz="2400" b="1" dirty="0">
                <a:latin typeface="Trebuchet MS" panose="020B0603020202020204" pitchFamily="34" charset="0"/>
              </a:rPr>
              <a:t>COLLEGE: S.I.V.E.T.COLLEGE</a:t>
            </a:r>
          </a:p>
          <a:p>
            <a:r>
              <a:rPr lang="en-US" sz="2400" b="1" dirty="0">
                <a:latin typeface="Trebuchet MS" panose="020B0603020202020204" pitchFamily="34" charset="0"/>
              </a:rPr>
              <a:t>           </a:t>
            </a:r>
            <a:endParaRPr lang="en-IN" sz="2400" b="1"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b="1"/>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b="1" spc="10" dirty="0">
                <a:solidFill>
                  <a:srgbClr val="2D936B"/>
                </a:solidFill>
                <a:latin typeface="Trebuchet MS"/>
                <a:cs typeface="Trebuchet MS"/>
              </a:rPr>
              <a:t>10</a:t>
            </a:fld>
            <a:endParaRPr sz="1100" b="1">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b="1"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b="1"/>
          </a:p>
        </p:txBody>
      </p:sp>
      <p:sp>
        <p:nvSpPr>
          <p:cNvPr id="2" name="TextBox 1">
            <a:extLst>
              <a:ext uri="{FF2B5EF4-FFF2-40B4-BE49-F238E27FC236}">
                <a16:creationId xmlns:a16="http://schemas.microsoft.com/office/drawing/2014/main" id="{4E3C7742-1723-4DAD-A5BB-19D7334AD0D8}"/>
              </a:ext>
            </a:extLst>
          </p:cNvPr>
          <p:cNvSpPr txBox="1"/>
          <p:nvPr/>
        </p:nvSpPr>
        <p:spPr>
          <a:xfrm>
            <a:off x="838200" y="1600200"/>
            <a:ext cx="5638800" cy="4941546"/>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Define Objectives</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Collection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Preprocessing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Exploratory Data Analysis (EDA)</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Feature Engineering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Selection</a:t>
            </a: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Training and Evaluation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Interpretability and Insights</a:t>
            </a:r>
          </a:p>
          <a:p>
            <a:pPr>
              <a:lnSpc>
                <a:spcPct val="107000"/>
              </a:lnSpc>
              <a:spcAft>
                <a:spcPts val="800"/>
              </a:spcAft>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 </a:t>
            </a:r>
          </a:p>
          <a:p>
            <a:endParaRPr lang="en-IN" sz="2400" b="1"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FA337812-AAF6-9C3B-573F-5AC99E8310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332" y="2085080"/>
            <a:ext cx="7772400" cy="43702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535E7E-DB77-0CA1-903F-45E59895A0D3}"/>
              </a:ext>
            </a:extLst>
          </p:cNvPr>
          <p:cNvSpPr txBox="1"/>
          <p:nvPr/>
        </p:nvSpPr>
        <p:spPr>
          <a:xfrm>
            <a:off x="914400" y="1676400"/>
            <a:ext cx="4724400" cy="1905000"/>
          </a:xfrm>
          <a:prstGeom prst="rect">
            <a:avLst/>
          </a:prstGeom>
          <a:noFill/>
        </p:spPr>
        <p:txBody>
          <a:bodyPr wrap="square" rtlCol="0">
            <a:spAutoFit/>
          </a:bodyPr>
          <a:lstStyle/>
          <a:p>
            <a:endParaRPr lang="en-IN" dirty="0"/>
          </a:p>
        </p:txBody>
      </p:sp>
      <p:sp>
        <p:nvSpPr>
          <p:cNvPr id="8" name="Rectangle 3">
            <a:extLst>
              <a:ext uri="{FF2B5EF4-FFF2-40B4-BE49-F238E27FC236}">
                <a16:creationId xmlns:a16="http://schemas.microsoft.com/office/drawing/2014/main" id="{11CFD046-0859-2E50-3E47-31E773AEB6DF}"/>
              </a:ext>
            </a:extLst>
          </p:cNvPr>
          <p:cNvSpPr>
            <a:spLocks noChangeArrowheads="1"/>
          </p:cNvSpPr>
          <p:nvPr/>
        </p:nvSpPr>
        <p:spPr bwMode="auto">
          <a:xfrm>
            <a:off x="755332" y="1319242"/>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rebuchet MS" panose="020B0603020202020204" pitchFamily="34" charset="0"/>
              </a:rPr>
              <a:t>Key Findings: Summarize the main insights from the analysis, such as average salaries by role, department, or level of experience. Highlight any disparities or trends observed, such as gender pay gaps or inconsistencies across different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Salary Trends: Discuss any patterns, such as increasing or decreasing salary trends over time, which could relate to market demands, company growth, or internal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Performance vs. Compensation: Mention if there’s a correlation between performance metrics and salary levels, indicating whether higher performers are adequately rewarded.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Equity and Fairness: Address any disparities, such as pay inequities related to gender, ethnicity, or other demographic factors. Recommend corrective actions if such disparities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Comparison with Industry Standards: Compare the company’s salary levels with industry benchmarks to determine competitiveness. Highlight areas where the company is leading or lagging.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w Cen MT" panose="020B0602020104020603" pitchFamily="34" charset="0"/>
                <a:cs typeface="Times New Roman" panose="02020603050405020304" pitchFamily="18" charset="0"/>
              </a:rPr>
              <a:t>Analysis of Employee using Excel</a:t>
            </a:r>
            <a:endParaRPr lang="en-IN" sz="2800" dirty="0">
              <a:solidFill>
                <a:srgbClr val="7030A0"/>
              </a:solidFill>
              <a:latin typeface="Tw Cen MT" panose="020B0602020104020603"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rebuchet MS" panose="020B0603020202020204" pitchFamily="34" charset="0"/>
                <a:cs typeface="Times New Roman" panose="02020603050405020304" pitchFamily="18" charset="0"/>
              </a:rPr>
              <a:t>Dataset Description</a:t>
            </a:r>
            <a:endParaRPr lang="en-US" sz="2800" b="1"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Results and </a:t>
            </a:r>
            <a:r>
              <a:rPr lang="en-US" sz="2800" b="1" dirty="0">
                <a:solidFill>
                  <a:srgbClr val="0D0D0D"/>
                </a:solidFill>
                <a:latin typeface="Trebuchet MS" panose="020B0603020202020204" pitchFamily="34" charset="0"/>
                <a:cs typeface="Times New Roman" panose="02020603050405020304" pitchFamily="18" charset="0"/>
              </a:rPr>
              <a:t>Discussion</a:t>
            </a:r>
            <a:endParaRPr lang="en-US" sz="2800" b="1"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1" i="0" dirty="0">
                <a:solidFill>
                  <a:srgbClr val="0D0D0D"/>
                </a:solidFill>
                <a:effectLst/>
                <a:latin typeface="Trebuchet MS" panose="020B0603020202020204" pitchFamily="34" charset="0"/>
                <a:cs typeface="Times New Roman" panose="02020603050405020304" pitchFamily="18" charset="0"/>
              </a:rPr>
              <a:t>Conclusion</a:t>
            </a:r>
          </a:p>
          <a:p>
            <a:endParaRPr lang="en-IN" sz="2800" b="1" dirty="0">
              <a:latin typeface="Trebuchet MS" panose="020B0603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423B2F7-25B1-F8E4-E51E-8E6E2C8824B6}"/>
              </a:ext>
            </a:extLst>
          </p:cNvPr>
          <p:cNvSpPr txBox="1"/>
          <p:nvPr/>
        </p:nvSpPr>
        <p:spPr>
          <a:xfrm>
            <a:off x="676275" y="1695450"/>
            <a:ext cx="5267325" cy="4524315"/>
          </a:xfrm>
          <a:prstGeom prst="rect">
            <a:avLst/>
          </a:prstGeom>
          <a:noFill/>
        </p:spPr>
        <p:txBody>
          <a:bodyPr wrap="square" rtlCol="0">
            <a:spAutoFit/>
          </a:bodyPr>
          <a:lstStyle/>
          <a:p>
            <a:r>
              <a:rPr lang="en-US" sz="2400" b="1" i="0" dirty="0">
                <a:effectLst/>
                <a:latin typeface="Trebuchet MS" panose="020B0603020202020204" pitchFamily="34" charset="0"/>
              </a:rPr>
              <a:t>Employee compensation involves all the ways your organization gives back to team members for their hard work. The obvious form of compensation is pay, whether it’s salaried, hourly, or sales-based. It’s important that how much an organization financially compensates an employee is fair, especially in terms of balancing the job role itself and the organization’s budget. </a:t>
            </a:r>
            <a:endParaRPr lang="en-IN" sz="2400" b="1"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C7AA95-BA4A-9544-8463-BC118DED3327}"/>
              </a:ext>
            </a:extLst>
          </p:cNvPr>
          <p:cNvSpPr txBox="1"/>
          <p:nvPr/>
        </p:nvSpPr>
        <p:spPr>
          <a:xfrm>
            <a:off x="739775" y="2438400"/>
            <a:ext cx="5263515" cy="1692771"/>
          </a:xfrm>
          <a:prstGeom prst="rect">
            <a:avLst/>
          </a:prstGeom>
          <a:noFill/>
        </p:spPr>
        <p:txBody>
          <a:bodyPr wrap="square" rtlCol="0">
            <a:spAutoFit/>
          </a:bodyPr>
          <a:lstStyle/>
          <a:p>
            <a:r>
              <a:rPr lang="en-IN" sz="2600" b="1" dirty="0">
                <a:latin typeface="Trebuchet MS" panose="020B0603020202020204" pitchFamily="34" charset="0"/>
              </a:rPr>
              <a:t>Using this we can able to get knowledge about Conditional Formatting ,Pivot Table, Data </a:t>
            </a:r>
            <a:r>
              <a:rPr lang="en-IN" sz="2600" b="1" dirty="0" err="1">
                <a:latin typeface="Trebuchet MS" panose="020B0603020202020204" pitchFamily="34" charset="0"/>
              </a:rPr>
              <a:t>Manupulation</a:t>
            </a:r>
            <a:r>
              <a:rPr lang="en-IN" sz="2600" b="1" dirty="0">
                <a:latin typeface="Trebuchet MS" panose="020B0603020202020204" pitchFamily="34" charset="0"/>
              </a:rPr>
              <a:t>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15F8096-8FC4-B652-7033-5073F540115D}"/>
              </a:ext>
            </a:extLst>
          </p:cNvPr>
          <p:cNvSpPr txBox="1"/>
          <p:nvPr/>
        </p:nvSpPr>
        <p:spPr>
          <a:xfrm>
            <a:off x="838200" y="1905000"/>
            <a:ext cx="4724400" cy="3785652"/>
          </a:xfrm>
          <a:prstGeom prst="rect">
            <a:avLst/>
          </a:prstGeom>
          <a:noFill/>
        </p:spPr>
        <p:txBody>
          <a:bodyPr wrap="square" rtlCol="0">
            <a:spAutoFit/>
          </a:bodyPr>
          <a:lstStyle/>
          <a:p>
            <a:r>
              <a:rPr lang="en-US" sz="2400" b="1" dirty="0">
                <a:latin typeface="Trebuchet MS" panose="020B0603020202020204" pitchFamily="34" charset="0"/>
              </a:rPr>
              <a:t>HR Department: Ensures fair and competitive pay.</a:t>
            </a:r>
          </a:p>
          <a:p>
            <a:r>
              <a:rPr lang="en-US" sz="2400" b="1" dirty="0">
                <a:latin typeface="Trebuchet MS" panose="020B0603020202020204" pitchFamily="34" charset="0"/>
              </a:rPr>
              <a:t>Executives: Informs salary-related decisions.</a:t>
            </a:r>
          </a:p>
          <a:p>
            <a:r>
              <a:rPr lang="en-US" sz="2400" b="1" dirty="0">
                <a:latin typeface="Trebuchet MS" panose="020B0603020202020204" pitchFamily="34" charset="0"/>
              </a:rPr>
              <a:t>Finance: Aligns salary costs with budgets.</a:t>
            </a:r>
          </a:p>
          <a:p>
            <a:r>
              <a:rPr lang="en-US" sz="2400" b="1" dirty="0">
                <a:latin typeface="Trebuchet MS" panose="020B0603020202020204" pitchFamily="34" charset="0"/>
              </a:rPr>
              <a:t>Diversity Teams: Monitors pay equity.</a:t>
            </a:r>
          </a:p>
          <a:p>
            <a:r>
              <a:rPr lang="en-US" sz="2400" b="1" dirty="0">
                <a:latin typeface="Trebuchet MS" panose="020B0603020202020204" pitchFamily="34" charset="0"/>
              </a:rPr>
              <a:t>Legal Teams: Ensures compliance with regulations.</a:t>
            </a:r>
            <a:endParaRPr lang="en-IN"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A08E50F-FA18-1DE4-3C1F-AA750A5D4C44}"/>
              </a:ext>
            </a:extLst>
          </p:cNvPr>
          <p:cNvSpPr txBox="1"/>
          <p:nvPr/>
        </p:nvSpPr>
        <p:spPr>
          <a:xfrm>
            <a:off x="3276600" y="2667000"/>
            <a:ext cx="4267200" cy="2677656"/>
          </a:xfrm>
          <a:prstGeom prst="rect">
            <a:avLst/>
          </a:prstGeom>
          <a:noFill/>
        </p:spPr>
        <p:txBody>
          <a:bodyPr wrap="square" rtlCol="0">
            <a:spAutoFit/>
          </a:bodyPr>
          <a:lstStyle/>
          <a:p>
            <a:r>
              <a:rPr lang="en-IN" sz="2400" b="1" dirty="0">
                <a:latin typeface="Trebuchet MS" panose="020B0603020202020204" pitchFamily="34" charset="0"/>
              </a:rPr>
              <a:t>Conditional Formatting: Missing </a:t>
            </a:r>
          </a:p>
          <a:p>
            <a:r>
              <a:rPr lang="en-IN" sz="2400" b="1" dirty="0">
                <a:latin typeface="Trebuchet MS" panose="020B0603020202020204" pitchFamily="34" charset="0"/>
              </a:rPr>
              <a:t>Pivot Table: Summary</a:t>
            </a:r>
          </a:p>
          <a:p>
            <a:r>
              <a:rPr lang="en-IN" sz="2400" b="1" dirty="0">
                <a:latin typeface="Trebuchet MS" panose="020B0603020202020204" pitchFamily="34" charset="0"/>
              </a:rPr>
              <a:t>Data </a:t>
            </a:r>
            <a:r>
              <a:rPr lang="en-IN" sz="2400" b="1" dirty="0" err="1">
                <a:latin typeface="Trebuchet MS" panose="020B0603020202020204" pitchFamily="34" charset="0"/>
              </a:rPr>
              <a:t>Manupulation</a:t>
            </a:r>
            <a:r>
              <a:rPr lang="en-IN" sz="2400" b="1" dirty="0">
                <a:latin typeface="Trebuchet MS" panose="020B0603020202020204" pitchFamily="34" charset="0"/>
              </a:rPr>
              <a:t>: Representing data</a:t>
            </a:r>
          </a:p>
          <a:p>
            <a:r>
              <a:rPr lang="en-IN" sz="2400" b="1" dirty="0">
                <a:latin typeface="Trebuchet MS" panose="020B0603020202020204" pitchFamily="34" charset="0"/>
              </a:rPr>
              <a:t>These tools are used in this project.</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B5A85B9-B050-FA58-6565-0F366A3719AC}"/>
              </a:ext>
            </a:extLst>
          </p:cNvPr>
          <p:cNvSpPr txBox="1"/>
          <p:nvPr/>
        </p:nvSpPr>
        <p:spPr>
          <a:xfrm>
            <a:off x="755332" y="1600200"/>
            <a:ext cx="5035868"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 ID</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Name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Gender</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Department</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Salary</a:t>
            </a:r>
            <a:r>
              <a:rPr lang="en-US" sz="2400" b="1" dirty="0">
                <a:latin typeface="Trebuchet MS" panose="020B0603020202020204" pitchFamily="34" charset="0"/>
              </a:rPr>
              <a:t> </a:t>
            </a:r>
            <a:r>
              <a:rPr lang="en-US" sz="2400" b="1" i="0" u="none" strike="noStrike" dirty="0">
                <a:solidFill>
                  <a:srgbClr val="000000"/>
                </a:solidFill>
                <a:effectLst/>
                <a:latin typeface="Trebuchet MS" panose="020B0603020202020204" pitchFamily="34" charset="0"/>
              </a:rPr>
              <a:t>Start Date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FTE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Employee type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Work location</a:t>
            </a:r>
            <a:r>
              <a:rPr lang="en-US" sz="2400" b="1" dirty="0">
                <a:latin typeface="Trebuchet MS" panose="020B0603020202020204" pitchFamily="34" charset="0"/>
              </a:rPr>
              <a:t> </a:t>
            </a:r>
            <a:endParaRPr lang="en-IN" sz="2400" b="1"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529650D-DDC0-4329-EF8B-36D04B9B2307}"/>
              </a:ext>
            </a:extLst>
          </p:cNvPr>
          <p:cNvSpPr txBox="1"/>
          <p:nvPr/>
        </p:nvSpPr>
        <p:spPr>
          <a:xfrm>
            <a:off x="2526030" y="2514600"/>
            <a:ext cx="5627370" cy="2308324"/>
          </a:xfrm>
          <a:prstGeom prst="rect">
            <a:avLst/>
          </a:prstGeom>
          <a:noFill/>
        </p:spPr>
        <p:txBody>
          <a:bodyPr wrap="square" rtlCol="0">
            <a:spAutoFit/>
          </a:bodyPr>
          <a:lstStyle/>
          <a:p>
            <a:r>
              <a:rPr lang="en-US" sz="2400" b="1" dirty="0">
                <a:latin typeface="Trebuchet MS" panose="020B0603020202020204" pitchFamily="34" charset="0"/>
              </a:rPr>
              <a:t>It helps the management to analyze the data’s of the employee and their salaries, for the record and understanding the information that have been recorded and it can be used for future purposes</a:t>
            </a:r>
            <a:endParaRPr lang="en-IN" sz="2400" b="1"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490</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Tw Cen MT</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Gopalakrishnan Ganesan</cp:lastModifiedBy>
  <cp:revision>24</cp:revision>
  <dcterms:created xsi:type="dcterms:W3CDTF">2024-03-29T15:07:22Z</dcterms:created>
  <dcterms:modified xsi:type="dcterms:W3CDTF">2024-09-04T14:22:47Z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