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5" r:id="rId17"/>
    <p:sldId id="277" r:id="rId18"/>
    <p:sldId id="278" r:id="rId19"/>
    <p:sldId id="279" r:id="rId20"/>
    <p:sldId id="291" r:id="rId21"/>
    <p:sldId id="292" r:id="rId22"/>
    <p:sldId id="294" r:id="rId23"/>
    <p:sldId id="282" r:id="rId24"/>
    <p:sldId id="289" r:id="rId25"/>
    <p:sldId id="288" r:id="rId26"/>
    <p:sldId id="293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15:27:3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15:27:0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15:27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5993" y="1175208"/>
            <a:ext cx="3621404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2892" y="1099008"/>
            <a:ext cx="2945129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0821" y="505857"/>
            <a:ext cx="568235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636" y="1175208"/>
            <a:ext cx="8202726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966" y="521189"/>
            <a:ext cx="7886065" cy="13670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R="254000" algn="ctr">
              <a:lnSpc>
                <a:spcPct val="100000"/>
              </a:lnSpc>
              <a:spcBef>
                <a:spcPts val="100"/>
              </a:spcBef>
            </a:pPr>
            <a:r>
              <a:rPr sz="4400" u="sng" spc="-5">
                <a:solidFill>
                  <a:srgbClr val="C00000"/>
                </a:solidFill>
                <a:latin typeface="+mj-lt"/>
              </a:rPr>
              <a:t>C</a:t>
            </a:r>
            <a:r>
              <a:rPr lang="en-US" sz="4400" u="sng" spc="-5" dirty="0">
                <a:solidFill>
                  <a:srgbClr val="C00000"/>
                </a:solidFill>
                <a:latin typeface="+mj-lt"/>
              </a:rPr>
              <a:t>apstone </a:t>
            </a:r>
            <a:r>
              <a:rPr sz="4400" u="sng" spc="-10">
                <a:solidFill>
                  <a:srgbClr val="C00000"/>
                </a:solidFill>
                <a:latin typeface="+mj-lt"/>
              </a:rPr>
              <a:t>Project</a:t>
            </a:r>
            <a:r>
              <a:rPr sz="4400" u="sng" spc="-35">
                <a:solidFill>
                  <a:srgbClr val="C00000"/>
                </a:solidFill>
                <a:latin typeface="+mj-lt"/>
              </a:rPr>
              <a:t> </a:t>
            </a:r>
            <a:endParaRPr sz="4400" u="sng">
              <a:solidFill>
                <a:srgbClr val="C00000"/>
              </a:solidFill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sz="4400" u="sng" spc="-5">
                <a:solidFill>
                  <a:srgbClr val="C00000"/>
                </a:solidFill>
                <a:latin typeface="+mj-lt"/>
              </a:rPr>
              <a:t>Bike</a:t>
            </a:r>
            <a:r>
              <a:rPr sz="4400" u="sng" spc="-30">
                <a:solidFill>
                  <a:srgbClr val="C00000"/>
                </a:solidFill>
                <a:latin typeface="+mj-lt"/>
              </a:rPr>
              <a:t> </a:t>
            </a:r>
            <a:r>
              <a:rPr sz="4400" u="sng" spc="-10">
                <a:solidFill>
                  <a:srgbClr val="C00000"/>
                </a:solidFill>
                <a:latin typeface="+mj-lt"/>
              </a:rPr>
              <a:t>Sharing</a:t>
            </a:r>
            <a:r>
              <a:rPr sz="4400" u="sng" spc="-40">
                <a:solidFill>
                  <a:srgbClr val="C00000"/>
                </a:solidFill>
                <a:latin typeface="+mj-lt"/>
              </a:rPr>
              <a:t> </a:t>
            </a:r>
            <a:r>
              <a:rPr sz="4400" u="sng" spc="-5">
                <a:solidFill>
                  <a:srgbClr val="C00000"/>
                </a:solidFill>
                <a:latin typeface="+mj-lt"/>
              </a:rPr>
              <a:t>Demand</a:t>
            </a:r>
            <a:r>
              <a:rPr sz="4400" u="sng" spc="-30">
                <a:solidFill>
                  <a:srgbClr val="C00000"/>
                </a:solidFill>
                <a:latin typeface="+mj-lt"/>
              </a:rPr>
              <a:t> </a:t>
            </a:r>
            <a:r>
              <a:rPr sz="4400" u="sng" spc="-5">
                <a:solidFill>
                  <a:srgbClr val="C00000"/>
                </a:solidFill>
                <a:latin typeface="+mj-lt"/>
              </a:rPr>
              <a:t>Prediction</a:t>
            </a:r>
            <a:endParaRPr sz="4400" u="sng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037" y="1976734"/>
            <a:ext cx="6511925" cy="5668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u="sng" spc="-10" dirty="0">
                <a:solidFill>
                  <a:srgbClr val="002060"/>
                </a:solidFill>
                <a:latin typeface="+mj-lt"/>
                <a:cs typeface="Arial"/>
              </a:rPr>
              <a:t>Supervised</a:t>
            </a:r>
            <a:r>
              <a:rPr sz="3600" b="1" u="sng" spc="-4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b="1" u="sng" dirty="0">
                <a:solidFill>
                  <a:srgbClr val="002060"/>
                </a:solidFill>
                <a:latin typeface="+mj-lt"/>
                <a:cs typeface="Arial"/>
              </a:rPr>
              <a:t>ML</a:t>
            </a:r>
            <a:r>
              <a:rPr sz="3600" b="1" u="sng" spc="-9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b="1" u="sng" spc="-5" dirty="0">
                <a:solidFill>
                  <a:srgbClr val="002060"/>
                </a:solidFill>
                <a:latin typeface="+mj-lt"/>
                <a:cs typeface="Arial"/>
              </a:rPr>
              <a:t>Regression</a:t>
            </a:r>
            <a:r>
              <a:rPr sz="3600" b="1" u="sng" spc="-3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b="1" u="sng" dirty="0">
                <a:solidFill>
                  <a:srgbClr val="002060"/>
                </a:solidFill>
                <a:latin typeface="+mj-lt"/>
                <a:cs typeface="Arial"/>
              </a:rPr>
              <a:t>Model</a:t>
            </a:r>
            <a:endParaRPr sz="3600" u="sng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37EDB-93EE-E95A-6177-7E58B8900025}"/>
              </a:ext>
            </a:extLst>
          </p:cNvPr>
          <p:cNvSpPr txBox="1"/>
          <p:nvPr/>
        </p:nvSpPr>
        <p:spPr>
          <a:xfrm>
            <a:off x="1447800" y="2599945"/>
            <a:ext cx="4800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u="sng" spc="-10" dirty="0">
                <a:solidFill>
                  <a:srgbClr val="002060"/>
                </a:solidFill>
                <a:latin typeface="+mj-lt"/>
                <a:cs typeface="Arial"/>
              </a:rPr>
              <a:t>B</a:t>
            </a:r>
            <a:r>
              <a:rPr lang="en-IN" sz="3200" b="1" u="sng" spc="-10" dirty="0">
                <a:solidFill>
                  <a:srgbClr val="002060"/>
                </a:solidFill>
                <a:latin typeface="+mj-lt"/>
                <a:cs typeface="Arial"/>
              </a:rPr>
              <a:t>Y:- Ajit Padole</a:t>
            </a:r>
            <a:endParaRPr lang="en-IN" sz="3200" u="sng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C93E74F9-4CEB-535A-897D-3E4DF2AC53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382708"/>
            <a:ext cx="6608762" cy="15004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02" y="349211"/>
            <a:ext cx="7315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25" dirty="0">
                <a:latin typeface="Verdana"/>
                <a:cs typeface="Verdana"/>
              </a:rPr>
              <a:t>   </a:t>
            </a:r>
            <a:r>
              <a:rPr sz="2800" u="sng" spc="-25" dirty="0">
                <a:latin typeface="Verdana"/>
                <a:cs typeface="Verdana"/>
              </a:rPr>
              <a:t>E</a:t>
            </a:r>
            <a:r>
              <a:rPr sz="2800" u="sng" spc="-55" dirty="0">
                <a:latin typeface="Verdana"/>
                <a:cs typeface="Verdana"/>
              </a:rPr>
              <a:t>D</a:t>
            </a:r>
            <a:r>
              <a:rPr sz="2800" u="sng" spc="-30" dirty="0">
                <a:latin typeface="Verdana"/>
                <a:cs typeface="Verdana"/>
              </a:rPr>
              <a:t>A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lang="en-US" sz="2800" u="sng" spc="-165" dirty="0">
                <a:latin typeface="Verdana"/>
                <a:cs typeface="Verdana"/>
              </a:rPr>
              <a:t>- </a:t>
            </a:r>
            <a:r>
              <a:rPr lang="en-US" sz="2800" u="sng" spc="-45" dirty="0">
                <a:latin typeface="Verdana"/>
                <a:cs typeface="Verdana"/>
              </a:rPr>
              <a:t>Dew Point Temperature </a:t>
            </a:r>
            <a:endParaRPr sz="2800"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234" y="4066932"/>
            <a:ext cx="6763023" cy="626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The dew point is the temperature the air needs to be cooled to (at constant pressure) to achieve a relative humidity</a:t>
            </a:r>
            <a:endParaRPr sz="1800" dirty="0">
              <a:solidFill>
                <a:schemeClr val="tx2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B8290-9224-5210-73B0-A61581CF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3317"/>
            <a:ext cx="877900" cy="96325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3F7A7F3-6534-0FD0-1590-41837377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76568"/>
            <a:ext cx="5562600" cy="286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859" y="260492"/>
            <a:ext cx="7082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u="sng" spc="-5" dirty="0"/>
              <a:t>   </a:t>
            </a:r>
            <a:r>
              <a:rPr sz="3200" u="sng" spc="-5" dirty="0"/>
              <a:t>ED</a:t>
            </a:r>
            <a:r>
              <a:rPr lang="en-US" sz="3200" u="sng" spc="-5" dirty="0"/>
              <a:t>A </a:t>
            </a:r>
            <a:r>
              <a:rPr lang="en-US" sz="3200" u="sng" spc="-5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3200" u="sng" spc="-5" dirty="0"/>
              <a:t> Rented</a:t>
            </a:r>
            <a:r>
              <a:rPr lang="en-US" sz="3200" u="sng" spc="-20" dirty="0"/>
              <a:t> </a:t>
            </a:r>
            <a:r>
              <a:rPr lang="en-US" sz="3200" u="sng" spc="-5" dirty="0"/>
              <a:t>bike</a:t>
            </a:r>
            <a:r>
              <a:rPr lang="en-US" sz="3200" u="sng" spc="-20" dirty="0"/>
              <a:t> </a:t>
            </a:r>
            <a:r>
              <a:rPr lang="en-US" sz="3200" u="sng" spc="-5" dirty="0"/>
              <a:t>count</a:t>
            </a:r>
            <a:r>
              <a:rPr lang="en-US" sz="3200" u="sng" spc="-15" dirty="0"/>
              <a:t> </a:t>
            </a:r>
            <a:r>
              <a:rPr lang="en-US" sz="3200" u="sng" spc="-5" dirty="0"/>
              <a:t>per</a:t>
            </a:r>
            <a:r>
              <a:rPr lang="en-US" sz="3200" u="sng" spc="-25" dirty="0"/>
              <a:t> </a:t>
            </a:r>
            <a:r>
              <a:rPr lang="en-US" sz="3200" u="sng" spc="-5" dirty="0"/>
              <a:t>hour       </a:t>
            </a:r>
            <a:r>
              <a:rPr sz="2800" u="sng" spc="-125" dirty="0"/>
              <a:t> 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27614" y="3973784"/>
            <a:ext cx="8357234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Hour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numerical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Hour: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Demand 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mostly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morning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(7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to 8)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in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 evening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(3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 9).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91FC3E-6343-5EF3-B00D-635E8B531C0D}"/>
                  </a:ext>
                </a:extLst>
              </p14:cNvPr>
              <p14:cNvContentPartPr/>
              <p14:nvPr/>
            </p14:nvContentPartPr>
            <p14:xfrm>
              <a:off x="5289635" y="281253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91FC3E-6343-5EF3-B00D-635E8B531C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0995" y="28038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FC6C03-90CF-68FB-2F99-A9CBE9EF61BE}"/>
                  </a:ext>
                </a:extLst>
              </p14:cNvPr>
              <p14:cNvContentPartPr/>
              <p14:nvPr/>
            </p14:nvContentPartPr>
            <p14:xfrm>
              <a:off x="5498075" y="30094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FC6C03-90CF-68FB-2F99-A9CBE9EF6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9075" y="300045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BCF95ACD-4EAD-AEDD-55C9-A2FCD58B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99" y="985745"/>
            <a:ext cx="5819775" cy="298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A3DAA-775B-FA65-9727-1F4A77A22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13317"/>
            <a:ext cx="877900" cy="9632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38402"/>
            <a:ext cx="819467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u="sng" spc="-5" dirty="0"/>
              <a:t>   </a:t>
            </a:r>
            <a:r>
              <a:rPr sz="3200" u="sng" spc="-5" dirty="0"/>
              <a:t>ED</a:t>
            </a:r>
            <a:r>
              <a:rPr lang="en-US" sz="3200" u="sng" spc="-5" dirty="0"/>
              <a:t>A </a:t>
            </a:r>
            <a:r>
              <a:rPr lang="en-US" sz="3200" u="sng" spc="-5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3200" u="sng" spc="-5" dirty="0"/>
              <a:t> </a:t>
            </a:r>
            <a:r>
              <a:rPr lang="en-US" sz="2800" u="sng" spc="-5" dirty="0"/>
              <a:t>Relationship between</a:t>
            </a:r>
            <a:r>
              <a:rPr lang="en-US" sz="2800" u="sng" spc="-15" dirty="0"/>
              <a:t> </a:t>
            </a:r>
            <a:r>
              <a:rPr lang="en-US" sz="2800" u="sng" spc="-5" dirty="0"/>
              <a:t>bike</a:t>
            </a:r>
            <a:r>
              <a:rPr lang="en-US" sz="2800" u="sng" spc="-15" dirty="0"/>
              <a:t> </a:t>
            </a:r>
            <a:r>
              <a:rPr lang="en-US" sz="2800" u="sng" spc="-5" dirty="0"/>
              <a:t>count</a:t>
            </a:r>
            <a:r>
              <a:rPr lang="en-US" sz="2800" u="sng" spc="-10" dirty="0"/>
              <a:t> </a:t>
            </a:r>
            <a:r>
              <a:rPr lang="en-US" sz="2800" u="sng" spc="-5" dirty="0"/>
              <a:t>and </a:t>
            </a:r>
            <a:r>
              <a:rPr lang="en-US" sz="2800" u="sng" spc="-25" dirty="0"/>
              <a:t>Temperature</a:t>
            </a:r>
            <a:r>
              <a:rPr lang="en-US" sz="3200" u="sng" spc="-25" dirty="0"/>
              <a:t> </a:t>
            </a:r>
            <a:br>
              <a:rPr lang="en-US" u="sng" spc="-100" dirty="0"/>
            </a:br>
            <a:r>
              <a:rPr lang="en-US" spc="-100" dirty="0"/>
              <a:t> </a:t>
            </a:r>
            <a:endParaRPr u="sng"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711" y="4148508"/>
            <a:ext cx="781430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•"/>
              <a:tabLst>
                <a:tab pos="302895" algn="l"/>
                <a:tab pos="303530" algn="l"/>
              </a:tabLst>
            </a:pPr>
            <a:r>
              <a:rPr sz="1800" b="1" spc="-20" dirty="0">
                <a:solidFill>
                  <a:srgbClr val="002060"/>
                </a:solidFill>
                <a:latin typeface="Arial"/>
                <a:cs typeface="Arial"/>
              </a:rPr>
              <a:t>Temperature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: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Temperature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is positively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correlated.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Rented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highest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between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20 °C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30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°C. So,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means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temperature has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effect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7AF957-5B52-03C0-7164-688A5476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6596"/>
            <a:ext cx="5157787" cy="331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0AD71-0958-D334-1138-A6B70F53F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" y="209550"/>
            <a:ext cx="877900" cy="9632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96352"/>
            <a:ext cx="8559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30" dirty="0">
                <a:latin typeface="Verdana"/>
                <a:cs typeface="Verdana"/>
              </a:rPr>
              <a:t>   </a:t>
            </a:r>
            <a:r>
              <a:rPr sz="2800" u="sng" spc="-30" dirty="0">
                <a:latin typeface="Verdana"/>
                <a:cs typeface="Verdana"/>
              </a:rPr>
              <a:t>ED</a:t>
            </a:r>
            <a:r>
              <a:rPr lang="en-US" sz="2800" u="sng" spc="-30" dirty="0">
                <a:latin typeface="Verdana"/>
                <a:cs typeface="Verdana"/>
              </a:rPr>
              <a:t>A -</a:t>
            </a:r>
            <a:r>
              <a:rPr lang="en-US" sz="2800" u="sng" spc="-85" dirty="0">
                <a:latin typeface="Verdana"/>
                <a:cs typeface="Verdana"/>
              </a:rPr>
              <a:t> Relationship</a:t>
            </a:r>
            <a:r>
              <a:rPr lang="en-US" sz="2800" u="sng" spc="-145" dirty="0">
                <a:latin typeface="Verdana"/>
                <a:cs typeface="Verdana"/>
              </a:rPr>
              <a:t> </a:t>
            </a:r>
            <a:r>
              <a:rPr lang="en-US" sz="2800" u="sng" spc="-80" dirty="0">
                <a:latin typeface="Verdana"/>
                <a:cs typeface="Verdana"/>
              </a:rPr>
              <a:t>between</a:t>
            </a:r>
            <a:r>
              <a:rPr lang="en-US" sz="2800" u="sng" spc="-140" dirty="0">
                <a:latin typeface="Verdana"/>
                <a:cs typeface="Verdana"/>
              </a:rPr>
              <a:t> </a:t>
            </a:r>
            <a:r>
              <a:rPr lang="en-US" sz="2800" u="sng" spc="-75" dirty="0">
                <a:latin typeface="Verdana"/>
                <a:cs typeface="Verdana"/>
              </a:rPr>
              <a:t>bike</a:t>
            </a:r>
            <a:r>
              <a:rPr lang="en-US" sz="2800" u="sng" spc="-145" dirty="0">
                <a:latin typeface="Verdana"/>
                <a:cs typeface="Verdana"/>
              </a:rPr>
              <a:t> </a:t>
            </a:r>
            <a:r>
              <a:rPr lang="en-US" sz="2800" u="sng" spc="-50" dirty="0">
                <a:latin typeface="Verdana"/>
                <a:cs typeface="Verdana"/>
              </a:rPr>
              <a:t>count</a:t>
            </a:r>
            <a:r>
              <a:rPr lang="en-US" sz="2800" u="sng" spc="-140" dirty="0">
                <a:latin typeface="Verdana"/>
                <a:cs typeface="Verdana"/>
              </a:rPr>
              <a:t> </a:t>
            </a:r>
            <a:r>
              <a:rPr lang="en-US" sz="2800" u="sng" spc="-65" dirty="0">
                <a:latin typeface="Verdana"/>
                <a:cs typeface="Verdana"/>
              </a:rPr>
              <a:t>and</a:t>
            </a:r>
            <a:r>
              <a:rPr lang="en-US" sz="2800" u="sng" spc="-145" dirty="0">
                <a:latin typeface="Verdana"/>
                <a:cs typeface="Verdana"/>
              </a:rPr>
              <a:t> </a:t>
            </a:r>
            <a:r>
              <a:rPr lang="en-US" sz="2800" u="sng" spc="-75" dirty="0">
                <a:latin typeface="Verdana"/>
                <a:cs typeface="Verdana"/>
              </a:rPr>
              <a:t>Humidity </a:t>
            </a:r>
            <a:br>
              <a:rPr lang="en-US" spc="-229" dirty="0">
                <a:latin typeface="Verdana"/>
                <a:cs typeface="Verdana"/>
              </a:rPr>
            </a:br>
            <a:r>
              <a:rPr lang="en-US" spc="-229" dirty="0">
                <a:latin typeface="Verdana"/>
                <a:cs typeface="Verdana"/>
              </a:rPr>
              <a:t>  </a:t>
            </a:r>
            <a:endParaRPr sz="2800" u="sng" spc="-75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53987" y="4190968"/>
            <a:ext cx="7541895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5">
                <a:solidFill>
                  <a:srgbClr val="002060"/>
                </a:solidFill>
                <a:latin typeface="Arial"/>
                <a:cs typeface="Arial"/>
              </a:rPr>
              <a:t>Humidity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Humidity </a:t>
            </a:r>
            <a:r>
              <a:rPr sz="1800" spc="-5">
                <a:solidFill>
                  <a:srgbClr val="002060"/>
                </a:solidFill>
                <a:latin typeface="Arial MT"/>
                <a:cs typeface="Arial MT"/>
              </a:rPr>
              <a:t>is the amount of water </a:t>
            </a:r>
            <a:r>
              <a:rPr sz="1800">
                <a:solidFill>
                  <a:srgbClr val="002060"/>
                </a:solidFill>
                <a:latin typeface="Arial MT"/>
                <a:cs typeface="Arial MT"/>
              </a:rPr>
              <a:t>vapor </a:t>
            </a:r>
            <a:r>
              <a:rPr sz="1800" spc="-5">
                <a:solidFill>
                  <a:srgbClr val="002060"/>
                </a:solidFill>
                <a:latin typeface="Arial MT"/>
                <a:cs typeface="Arial MT"/>
              </a:rPr>
              <a:t>in the </a:t>
            </a:r>
            <a:r>
              <a:rPr sz="1800" spc="-30">
                <a:solidFill>
                  <a:srgbClr val="002060"/>
                </a:solidFill>
                <a:latin typeface="Arial MT"/>
                <a:cs typeface="Arial MT"/>
              </a:rPr>
              <a:t>air. </a:t>
            </a:r>
            <a:r>
              <a:rPr sz="1800" spc="-5">
                <a:solidFill>
                  <a:srgbClr val="002060"/>
                </a:solidFill>
                <a:latin typeface="Arial MT"/>
                <a:cs typeface="Arial MT"/>
              </a:rPr>
              <a:t>So, People </a:t>
            </a:r>
            <a:r>
              <a:rPr sz="1800" spc="-49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002060"/>
                </a:solidFill>
                <a:latin typeface="Arial MT"/>
                <a:cs typeface="Arial MT"/>
              </a:rPr>
              <a:t>preferring</a:t>
            </a:r>
            <a:r>
              <a:rPr sz="18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002060"/>
                </a:solidFill>
                <a:latin typeface="Arial MT"/>
                <a:cs typeface="Arial MT"/>
              </a:rPr>
              <a:t>to borrow bike</a:t>
            </a:r>
            <a:r>
              <a:rPr sz="18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002060"/>
                </a:solidFill>
                <a:latin typeface="Arial MT"/>
                <a:cs typeface="Arial MT"/>
              </a:rPr>
              <a:t>When there is less</a:t>
            </a:r>
            <a:r>
              <a:rPr sz="18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0">
                <a:solidFill>
                  <a:srgbClr val="002060"/>
                </a:solidFill>
                <a:latin typeface="Arial MT"/>
                <a:cs typeface="Arial MT"/>
              </a:rPr>
              <a:t>humidity.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CE1738-F515-4CBF-3861-9A99C4A0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66750"/>
            <a:ext cx="5201908" cy="335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26312-7B05-8D1C-D179-80A9E202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1" y="0"/>
            <a:ext cx="877900" cy="9632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67879"/>
            <a:ext cx="817308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20" dirty="0">
                <a:latin typeface="Verdana"/>
                <a:cs typeface="Verdana"/>
              </a:rPr>
              <a:t>   </a:t>
            </a:r>
            <a:r>
              <a:rPr sz="2800" u="sng" spc="-20" dirty="0">
                <a:latin typeface="Verdana"/>
                <a:cs typeface="Verdana"/>
              </a:rPr>
              <a:t>E</a:t>
            </a:r>
            <a:r>
              <a:rPr sz="2800" u="sng" spc="-45" dirty="0">
                <a:latin typeface="Verdana"/>
                <a:cs typeface="Verdana"/>
              </a:rPr>
              <a:t>D</a:t>
            </a:r>
            <a:r>
              <a:rPr lang="en-US" sz="2800" u="sng" spc="-45" dirty="0">
                <a:latin typeface="Verdana"/>
                <a:cs typeface="Verdana"/>
              </a:rPr>
              <a:t>A</a:t>
            </a:r>
            <a:r>
              <a:rPr lang="en-US" sz="2800" u="sng" spc="-80" dirty="0">
                <a:latin typeface="Verdana"/>
                <a:cs typeface="Verdana"/>
              </a:rPr>
              <a:t> - Relationship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-55" dirty="0">
                <a:latin typeface="Verdana"/>
                <a:cs typeface="Verdana"/>
              </a:rPr>
              <a:t>be</a:t>
            </a:r>
            <a:r>
              <a:rPr lang="en-US" sz="2800" u="sng" spc="-60" dirty="0">
                <a:latin typeface="Verdana"/>
                <a:cs typeface="Verdana"/>
              </a:rPr>
              <a:t>t</a:t>
            </a:r>
            <a:r>
              <a:rPr lang="en-US" sz="2800" u="sng" spc="-130" dirty="0">
                <a:latin typeface="Verdana"/>
                <a:cs typeface="Verdana"/>
              </a:rPr>
              <a:t>w</a:t>
            </a:r>
            <a:r>
              <a:rPr lang="en-US" sz="2800" u="sng" spc="-65" dirty="0">
                <a:latin typeface="Verdana"/>
                <a:cs typeface="Verdana"/>
              </a:rPr>
              <a:t>een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-45" dirty="0">
                <a:latin typeface="Verdana"/>
                <a:cs typeface="Verdana"/>
              </a:rPr>
              <a:t>bi</a:t>
            </a:r>
            <a:r>
              <a:rPr lang="en-US" sz="2800" u="sng" spc="-110" dirty="0">
                <a:latin typeface="Verdana"/>
                <a:cs typeface="Verdana"/>
              </a:rPr>
              <a:t>k</a:t>
            </a:r>
            <a:r>
              <a:rPr lang="en-US" sz="2800" u="sng" spc="-75" dirty="0">
                <a:latin typeface="Verdana"/>
                <a:cs typeface="Verdana"/>
              </a:rPr>
              <a:t>e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-10" dirty="0">
                <a:latin typeface="Verdana"/>
                <a:cs typeface="Verdana"/>
              </a:rPr>
              <a:t>c</a:t>
            </a:r>
            <a:r>
              <a:rPr lang="en-US" sz="2800" u="sng" spc="-55" dirty="0">
                <a:latin typeface="Verdana"/>
                <a:cs typeface="Verdana"/>
              </a:rPr>
              <a:t>ount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-80" dirty="0">
                <a:latin typeface="Verdana"/>
                <a:cs typeface="Verdana"/>
              </a:rPr>
              <a:t>a</a:t>
            </a:r>
            <a:r>
              <a:rPr lang="en-US" sz="2800" u="sng" spc="-75" dirty="0">
                <a:latin typeface="Verdana"/>
                <a:cs typeface="Verdana"/>
              </a:rPr>
              <a:t>n</a:t>
            </a:r>
            <a:r>
              <a:rPr lang="en-US" sz="2800" u="sng" spc="-20" dirty="0">
                <a:latin typeface="Verdana"/>
                <a:cs typeface="Verdana"/>
              </a:rPr>
              <a:t>d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60" dirty="0">
                <a:latin typeface="Verdana"/>
                <a:cs typeface="Verdana"/>
              </a:rPr>
              <a:t>W</a:t>
            </a:r>
            <a:r>
              <a:rPr lang="en-US" sz="2800" u="sng" spc="-45" dirty="0">
                <a:latin typeface="Verdana"/>
                <a:cs typeface="Verdana"/>
              </a:rPr>
              <a:t>i</a:t>
            </a:r>
            <a:r>
              <a:rPr lang="en-US" sz="2800" u="sng" spc="-85" dirty="0">
                <a:latin typeface="Verdana"/>
                <a:cs typeface="Verdana"/>
              </a:rPr>
              <a:t>n</a:t>
            </a:r>
            <a:r>
              <a:rPr lang="en-US" sz="2800" u="sng" spc="-60" dirty="0">
                <a:latin typeface="Verdana"/>
                <a:cs typeface="Verdana"/>
              </a:rPr>
              <a:t>dspeed </a:t>
            </a:r>
            <a:endParaRPr sz="2200"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84" y="4039194"/>
            <a:ext cx="770128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Windspeed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: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Consumers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prefer bikes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when wind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speed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is in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particular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range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but looking at plot, 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can conclude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that wind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speed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doesn't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our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much.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5AD5D7A-127D-DDCE-2D3B-1F7926AF3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799249"/>
            <a:ext cx="4800600" cy="323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12500-02A6-96A6-82C4-ECAADB8C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" y="0"/>
            <a:ext cx="1003809" cy="11014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09550"/>
            <a:ext cx="8122284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20" dirty="0">
                <a:latin typeface="Verdana"/>
                <a:cs typeface="Verdana"/>
              </a:rPr>
              <a:t>   </a:t>
            </a:r>
            <a:r>
              <a:rPr sz="2800" u="sng" spc="-20" dirty="0">
                <a:latin typeface="Verdana"/>
                <a:cs typeface="Verdana"/>
              </a:rPr>
              <a:t>E</a:t>
            </a:r>
            <a:r>
              <a:rPr sz="2800" u="sng" spc="-45" dirty="0">
                <a:latin typeface="Verdana"/>
                <a:cs typeface="Verdana"/>
              </a:rPr>
              <a:t>D</a:t>
            </a:r>
            <a:r>
              <a:rPr lang="en-US" sz="2800" u="sng" spc="-80" dirty="0">
                <a:latin typeface="Verdana"/>
                <a:cs typeface="Verdana"/>
              </a:rPr>
              <a:t>A - Relationship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-55" dirty="0">
                <a:latin typeface="Verdana"/>
                <a:cs typeface="Verdana"/>
              </a:rPr>
              <a:t>be</a:t>
            </a:r>
            <a:r>
              <a:rPr lang="en-US" sz="2800" u="sng" spc="-60" dirty="0">
                <a:latin typeface="Verdana"/>
                <a:cs typeface="Verdana"/>
              </a:rPr>
              <a:t>t</a:t>
            </a:r>
            <a:r>
              <a:rPr lang="en-US" sz="2800" u="sng" spc="-130" dirty="0">
                <a:latin typeface="Verdana"/>
                <a:cs typeface="Verdana"/>
              </a:rPr>
              <a:t>w</a:t>
            </a:r>
            <a:r>
              <a:rPr lang="en-US" sz="2800" u="sng" spc="-65" dirty="0">
                <a:latin typeface="Verdana"/>
                <a:cs typeface="Verdana"/>
              </a:rPr>
              <a:t>een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-45" dirty="0">
                <a:latin typeface="Verdana"/>
                <a:cs typeface="Verdana"/>
              </a:rPr>
              <a:t>bi</a:t>
            </a:r>
            <a:r>
              <a:rPr lang="en-US" sz="2800" u="sng" spc="-110" dirty="0">
                <a:latin typeface="Verdana"/>
                <a:cs typeface="Verdana"/>
              </a:rPr>
              <a:t>k</a:t>
            </a:r>
            <a:r>
              <a:rPr lang="en-US" sz="2800" u="sng" spc="-75" dirty="0">
                <a:latin typeface="Verdana"/>
                <a:cs typeface="Verdana"/>
              </a:rPr>
              <a:t>e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-10" dirty="0">
                <a:latin typeface="Verdana"/>
                <a:cs typeface="Verdana"/>
              </a:rPr>
              <a:t>c</a:t>
            </a:r>
            <a:r>
              <a:rPr lang="en-US" sz="2800" u="sng" spc="-55" dirty="0">
                <a:latin typeface="Verdana"/>
                <a:cs typeface="Verdana"/>
              </a:rPr>
              <a:t>ount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-80" dirty="0">
                <a:latin typeface="Verdana"/>
                <a:cs typeface="Verdana"/>
              </a:rPr>
              <a:t>a</a:t>
            </a:r>
            <a:r>
              <a:rPr lang="en-US" sz="2800" u="sng" spc="-75" dirty="0">
                <a:latin typeface="Verdana"/>
                <a:cs typeface="Verdana"/>
              </a:rPr>
              <a:t>n</a:t>
            </a:r>
            <a:r>
              <a:rPr lang="en-US" sz="2800" u="sng" spc="-20" dirty="0">
                <a:latin typeface="Verdana"/>
                <a:cs typeface="Verdana"/>
              </a:rPr>
              <a:t>d</a:t>
            </a:r>
            <a:r>
              <a:rPr lang="en-US" sz="2800" u="sng" spc="-130" dirty="0">
                <a:latin typeface="Verdana"/>
                <a:cs typeface="Verdana"/>
              </a:rPr>
              <a:t> </a:t>
            </a:r>
            <a:r>
              <a:rPr lang="en-US" sz="2800" u="sng" spc="-55" dirty="0">
                <a:latin typeface="Verdana"/>
                <a:cs typeface="Verdana"/>
              </a:rPr>
              <a:t>V</a:t>
            </a:r>
            <a:r>
              <a:rPr lang="en-US" sz="2800" u="sng" spc="-85" dirty="0">
                <a:latin typeface="Verdana"/>
                <a:cs typeface="Verdana"/>
              </a:rPr>
              <a:t>isibili</a:t>
            </a:r>
            <a:r>
              <a:rPr lang="en-US" sz="2800" u="sng" spc="-114" dirty="0">
                <a:latin typeface="Verdana"/>
                <a:cs typeface="Verdana"/>
              </a:rPr>
              <a:t>t</a:t>
            </a:r>
            <a:r>
              <a:rPr lang="en-US" sz="2800" u="sng" spc="-120" dirty="0">
                <a:latin typeface="Verdana"/>
                <a:cs typeface="Verdana"/>
              </a:rPr>
              <a:t>y </a:t>
            </a:r>
            <a:br>
              <a:rPr lang="en-US" sz="2200" spc="-130" dirty="0">
                <a:latin typeface="Verdana"/>
                <a:cs typeface="Verdana"/>
              </a:rPr>
            </a:br>
            <a:r>
              <a:rPr lang="en-US" sz="2200" spc="-130" dirty="0">
                <a:latin typeface="Verdana"/>
                <a:cs typeface="Verdana"/>
              </a:rPr>
              <a:t> </a:t>
            </a:r>
            <a:endParaRPr sz="2200"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58" y="3928607"/>
            <a:ext cx="8122284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Visibility: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Visibility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doesn't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our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results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much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but all 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know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is that it is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positively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correlated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with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87154-B049-F172-9440-026FFAC11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16" y="-35824"/>
            <a:ext cx="1069310" cy="117327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50A8180-A92F-822B-4306-AC63211F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47144"/>
            <a:ext cx="4724400" cy="31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33350"/>
            <a:ext cx="752665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sng" spc="-80" dirty="0">
                <a:latin typeface="Verdana"/>
                <a:cs typeface="Verdana"/>
              </a:rPr>
              <a:t>    </a:t>
            </a:r>
            <a:r>
              <a:rPr u="sng" spc="-80" dirty="0">
                <a:latin typeface="Verdana"/>
                <a:cs typeface="Verdana"/>
              </a:rPr>
              <a:t>Correlation</a:t>
            </a:r>
            <a:r>
              <a:rPr u="sng" spc="-120" dirty="0">
                <a:latin typeface="Verdana"/>
                <a:cs typeface="Verdana"/>
              </a:rPr>
              <a:t> </a:t>
            </a:r>
            <a:r>
              <a:rPr u="sng" spc="-65" dirty="0">
                <a:latin typeface="Verdana"/>
                <a:cs typeface="Verdana"/>
              </a:rPr>
              <a:t>between</a:t>
            </a:r>
            <a:r>
              <a:rPr u="sng" spc="-114" dirty="0">
                <a:latin typeface="Verdana"/>
                <a:cs typeface="Verdana"/>
              </a:rPr>
              <a:t> </a:t>
            </a:r>
            <a:r>
              <a:rPr u="sng" spc="-70" dirty="0">
                <a:latin typeface="Verdana"/>
                <a:cs typeface="Verdana"/>
              </a:rPr>
              <a:t>Different</a:t>
            </a:r>
            <a:r>
              <a:rPr u="sng" spc="-114" dirty="0">
                <a:latin typeface="Verdana"/>
                <a:cs typeface="Verdana"/>
              </a:rPr>
              <a:t> </a:t>
            </a:r>
            <a:r>
              <a:rPr u="sng" spc="-85" dirty="0">
                <a:latin typeface="Verdana"/>
                <a:cs typeface="Verdana"/>
              </a:rPr>
              <a:t>factors</a:t>
            </a:r>
            <a:r>
              <a:rPr u="sng" spc="-114" dirty="0">
                <a:latin typeface="Verdana"/>
                <a:cs typeface="Verdana"/>
              </a:rPr>
              <a:t> </a:t>
            </a:r>
            <a:r>
              <a:rPr u="sng" spc="-80" dirty="0">
                <a:latin typeface="Verdana"/>
                <a:cs typeface="Verdana"/>
              </a:rPr>
              <a:t>by</a:t>
            </a:r>
            <a:r>
              <a:rPr u="sng" spc="-114" dirty="0">
                <a:latin typeface="Verdana"/>
                <a:cs typeface="Verdana"/>
              </a:rPr>
              <a:t> </a:t>
            </a:r>
            <a:r>
              <a:rPr u="sng" spc="-60" dirty="0">
                <a:latin typeface="Verdana"/>
                <a:cs typeface="Verdana"/>
              </a:rPr>
              <a:t>using</a:t>
            </a:r>
            <a:r>
              <a:rPr u="sng" spc="-120" dirty="0">
                <a:latin typeface="Verdana"/>
                <a:cs typeface="Verdana"/>
              </a:rPr>
              <a:t> </a:t>
            </a:r>
            <a:r>
              <a:rPr u="sng" spc="-65" dirty="0">
                <a:latin typeface="Verdana"/>
                <a:cs typeface="Verdana"/>
              </a:rPr>
              <a:t>Heatmap</a:t>
            </a:r>
            <a:endParaRPr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999" y="1086118"/>
            <a:ext cx="31426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Multicollinearity :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Dew point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temperature 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Temperature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are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variables </a:t>
            </a:r>
            <a:r>
              <a:rPr sz="1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which</a:t>
            </a:r>
            <a:r>
              <a:rPr sz="1800" spc="-3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are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highly</a:t>
            </a:r>
            <a:r>
              <a:rPr sz="1800" spc="-3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correlated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28A21-943B-4332-FFDE-1C524E7C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0667"/>
            <a:ext cx="1003809" cy="1101401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0573101-C6A5-02ED-98DE-2100F3AD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68" y="742950"/>
            <a:ext cx="50419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5053"/>
            <a:ext cx="69853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35" dirty="0">
                <a:latin typeface="Verdana"/>
                <a:cs typeface="Verdana"/>
              </a:rPr>
              <a:t>    </a:t>
            </a:r>
            <a:r>
              <a:rPr sz="2800" u="sng" spc="-35" dirty="0">
                <a:latin typeface="Verdana"/>
                <a:cs typeface="Verdana"/>
              </a:rPr>
              <a:t>P</a:t>
            </a:r>
            <a:r>
              <a:rPr sz="2800" u="sng" spc="-210" dirty="0">
                <a:latin typeface="Verdana"/>
                <a:cs typeface="Verdana"/>
              </a:rPr>
              <a:t>r</a:t>
            </a:r>
            <a:r>
              <a:rPr sz="2800" u="sng" spc="-60" dirty="0">
                <a:latin typeface="Verdana"/>
                <a:cs typeface="Verdana"/>
              </a:rPr>
              <a:t>e</a:t>
            </a:r>
            <a:r>
              <a:rPr sz="2800" u="sng" spc="-90" dirty="0">
                <a:latin typeface="Verdana"/>
                <a:cs typeface="Verdana"/>
              </a:rPr>
              <a:t>p</a:t>
            </a:r>
            <a:r>
              <a:rPr sz="2800" u="sng" spc="-190" dirty="0">
                <a:latin typeface="Verdana"/>
                <a:cs typeface="Verdana"/>
              </a:rPr>
              <a:t>a</a:t>
            </a:r>
            <a:r>
              <a:rPr sz="2800" u="sng" spc="-155" dirty="0">
                <a:latin typeface="Verdana"/>
                <a:cs typeface="Verdana"/>
              </a:rPr>
              <a:t>r</a:t>
            </a:r>
            <a:r>
              <a:rPr sz="2800" u="sng" spc="-60" dirty="0">
                <a:latin typeface="Verdana"/>
                <a:cs typeface="Verdana"/>
              </a:rPr>
              <a:t>i</a:t>
            </a:r>
            <a:r>
              <a:rPr sz="2800" u="sng" spc="-110" dirty="0">
                <a:latin typeface="Verdana"/>
                <a:cs typeface="Verdana"/>
              </a:rPr>
              <a:t>n</a:t>
            </a:r>
            <a:r>
              <a:rPr sz="2800" u="sng" dirty="0">
                <a:latin typeface="Verdana"/>
                <a:cs typeface="Verdana"/>
              </a:rPr>
              <a:t>g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00" dirty="0">
                <a:latin typeface="Verdana"/>
                <a:cs typeface="Verdana"/>
              </a:rPr>
              <a:t>Dataset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20" dirty="0">
                <a:latin typeface="Verdana"/>
                <a:cs typeface="Verdana"/>
              </a:rPr>
              <a:t>f</a:t>
            </a:r>
            <a:r>
              <a:rPr sz="2800" u="sng" spc="-140" dirty="0">
                <a:latin typeface="Verdana"/>
                <a:cs typeface="Verdana"/>
              </a:rPr>
              <a:t>or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75" dirty="0">
                <a:latin typeface="Verdana"/>
                <a:cs typeface="Verdana"/>
              </a:rPr>
              <a:t>Modelli</a:t>
            </a:r>
            <a:r>
              <a:rPr sz="2800" u="sng" spc="-80" dirty="0">
                <a:latin typeface="Verdana"/>
                <a:cs typeface="Verdana"/>
              </a:rPr>
              <a:t>n</a:t>
            </a:r>
            <a:r>
              <a:rPr sz="2800" u="sng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842" y="888082"/>
            <a:ext cx="7628255" cy="1915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Dataset: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3535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Train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set:</a:t>
            </a:r>
            <a:r>
              <a:rPr sz="1800" spc="459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(7008,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1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9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)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3535">
              <a:lnSpc>
                <a:spcPct val="100000"/>
              </a:lnSpc>
              <a:spcBef>
                <a:spcPts val="325"/>
              </a:spcBef>
            </a:pPr>
            <a:r>
              <a:rPr sz="1800" spc="-55" dirty="0">
                <a:solidFill>
                  <a:srgbClr val="002060"/>
                </a:solidFill>
                <a:latin typeface="Arial MT"/>
                <a:cs typeface="Arial MT"/>
              </a:rPr>
              <a:t>Test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set: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(1752,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1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9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)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marR="508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Handled ‘Dew point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Temperature’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‘Temperature’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as they were highly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correlated.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Carefully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handled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selection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part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affects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R2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score.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3842" y="3132756"/>
            <a:ext cx="8168005" cy="1692910"/>
            <a:chOff x="585693" y="3301998"/>
            <a:chExt cx="8168005" cy="1692910"/>
          </a:xfrm>
        </p:grpSpPr>
        <p:sp>
          <p:nvSpPr>
            <p:cNvPr id="5" name="object 5"/>
            <p:cNvSpPr/>
            <p:nvPr/>
          </p:nvSpPr>
          <p:spPr>
            <a:xfrm>
              <a:off x="598393" y="3314698"/>
              <a:ext cx="8142605" cy="1667510"/>
            </a:xfrm>
            <a:custGeom>
              <a:avLst/>
              <a:gdLst/>
              <a:ahLst/>
              <a:cxnLst/>
              <a:rect l="l" t="t" r="r" b="b"/>
              <a:pathLst>
                <a:path w="8142605" h="1667510">
                  <a:moveTo>
                    <a:pt x="0" y="1667038"/>
                  </a:moveTo>
                  <a:lnTo>
                    <a:pt x="8142193" y="1667038"/>
                  </a:lnTo>
                  <a:lnTo>
                    <a:pt x="8142193" y="0"/>
                  </a:lnTo>
                  <a:lnTo>
                    <a:pt x="0" y="0"/>
                  </a:lnTo>
                  <a:lnTo>
                    <a:pt x="0" y="1667038"/>
                  </a:lnTo>
                  <a:close/>
                </a:path>
              </a:pathLst>
            </a:custGeom>
            <a:ln w="25399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9249" y="3744290"/>
              <a:ext cx="4339946" cy="1061543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A151954-48EE-3B04-034B-86A77704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0"/>
            <a:ext cx="1069310" cy="1173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4289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70" dirty="0">
                <a:latin typeface="Verdana"/>
                <a:cs typeface="Verdana"/>
              </a:rPr>
              <a:t>    </a:t>
            </a:r>
            <a:r>
              <a:rPr sz="2800" u="sng" spc="-70" dirty="0">
                <a:latin typeface="Verdana"/>
                <a:cs typeface="Verdana"/>
              </a:rPr>
              <a:t>Modelin</a:t>
            </a:r>
            <a:r>
              <a:rPr sz="2800" u="sng" dirty="0">
                <a:latin typeface="Verdana"/>
                <a:cs typeface="Verdana"/>
              </a:rPr>
              <a:t>g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95" dirty="0">
                <a:latin typeface="Verdana"/>
                <a:cs typeface="Verdana"/>
              </a:rPr>
              <a:t>O</a:t>
            </a:r>
            <a:r>
              <a:rPr sz="2800" u="sng" spc="-114" dirty="0">
                <a:latin typeface="Verdana"/>
                <a:cs typeface="Verdana"/>
              </a:rPr>
              <a:t>v</a:t>
            </a:r>
            <a:r>
              <a:rPr sz="2800" u="sng" spc="-160" dirty="0">
                <a:latin typeface="Verdana"/>
                <a:cs typeface="Verdana"/>
              </a:rPr>
              <a:t>e</a:t>
            </a:r>
            <a:r>
              <a:rPr sz="2800" u="sng" spc="-85" dirty="0">
                <a:latin typeface="Verdana"/>
                <a:cs typeface="Verdana"/>
              </a:rPr>
              <a:t>r</a:t>
            </a:r>
            <a:r>
              <a:rPr sz="2800" u="sng" spc="-110" dirty="0">
                <a:latin typeface="Verdana"/>
                <a:cs typeface="Verdana"/>
              </a:rPr>
              <a:t>vi</a:t>
            </a:r>
            <a:r>
              <a:rPr sz="2800" u="sng" spc="-175" dirty="0">
                <a:latin typeface="Verdana"/>
                <a:cs typeface="Verdana"/>
              </a:rPr>
              <a:t>e</a:t>
            </a:r>
            <a:r>
              <a:rPr sz="2800" u="sng" spc="-120" dirty="0">
                <a:latin typeface="Verdana"/>
                <a:cs typeface="Verdana"/>
              </a:rPr>
              <a:t>w</a:t>
            </a:r>
            <a:endParaRPr sz="2800"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900" y="903890"/>
            <a:ext cx="3823300" cy="289207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0209" indent="-336550" algn="just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410845" algn="l"/>
              </a:tabLst>
            </a:pP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Type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–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Supervised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Learning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410209" marR="5080" indent="-336550" algn="just">
              <a:lnSpc>
                <a:spcPct val="114999"/>
              </a:lnSpc>
              <a:buSzPct val="77777"/>
              <a:buChar char="●"/>
              <a:tabLst>
                <a:tab pos="4108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this project, we are using four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models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on our data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 getting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the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performance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buSzPct val="105000"/>
              <a:buFont typeface="Arial" panose="020B0604020202020204" pitchFamily="34" charset="0"/>
              <a:buChar char="•"/>
              <a:tabLst>
                <a:tab pos="435609" algn="l"/>
                <a:tab pos="436245" algn="l"/>
              </a:tabLst>
            </a:pPr>
            <a:r>
              <a:rPr spc="-5" dirty="0">
                <a:solidFill>
                  <a:srgbClr val="002060"/>
                </a:solidFill>
                <a:latin typeface="Arial MT"/>
                <a:cs typeface="Arial MT"/>
              </a:rPr>
              <a:t>LINEAR</a:t>
            </a:r>
            <a:r>
              <a:rPr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endParaRPr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105000"/>
              <a:buFont typeface="Arial" panose="020B0604020202020204" pitchFamily="34" charset="0"/>
              <a:buChar char="•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LASSO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105000"/>
              <a:buFont typeface="Arial" panose="020B0604020202020204" pitchFamily="34" charset="0"/>
              <a:buChar char="•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RIDGE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423545">
              <a:lnSpc>
                <a:spcPct val="100000"/>
              </a:lnSpc>
              <a:spcBef>
                <a:spcPts val="325"/>
              </a:spcBef>
              <a:buSzPct val="105000"/>
              <a:buFont typeface="Arial" panose="020B0604020202020204" pitchFamily="34" charset="0"/>
              <a:buChar char="•"/>
              <a:tabLst>
                <a:tab pos="435609" algn="l"/>
                <a:tab pos="436245" algn="l"/>
              </a:tabLst>
            </a:pPr>
            <a:r>
              <a:rPr lang="en-US" spc="-5" dirty="0">
                <a:solidFill>
                  <a:srgbClr val="002060"/>
                </a:solidFill>
                <a:latin typeface="Arial MT"/>
                <a:cs typeface="Arial MT"/>
              </a:rPr>
              <a:t>DECISION TREE</a:t>
            </a:r>
            <a:endParaRPr lang="en-US" sz="18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0" y="764426"/>
            <a:ext cx="4314825" cy="3268345"/>
            <a:chOff x="4607147" y="1085997"/>
            <a:chExt cx="4314825" cy="3268345"/>
          </a:xfrm>
        </p:grpSpPr>
        <p:sp>
          <p:nvSpPr>
            <p:cNvPr id="5" name="object 5"/>
            <p:cNvSpPr/>
            <p:nvPr/>
          </p:nvSpPr>
          <p:spPr>
            <a:xfrm>
              <a:off x="4619847" y="1098697"/>
              <a:ext cx="4289425" cy="3242945"/>
            </a:xfrm>
            <a:custGeom>
              <a:avLst/>
              <a:gdLst/>
              <a:ahLst/>
              <a:cxnLst/>
              <a:rect l="l" t="t" r="r" b="b"/>
              <a:pathLst>
                <a:path w="4289425" h="3242945">
                  <a:moveTo>
                    <a:pt x="0" y="0"/>
                  </a:moveTo>
                  <a:lnTo>
                    <a:pt x="4288799" y="0"/>
                  </a:lnTo>
                  <a:lnTo>
                    <a:pt x="4288799" y="3242399"/>
                  </a:lnTo>
                  <a:lnTo>
                    <a:pt x="0" y="3242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70" y="1249261"/>
              <a:ext cx="3639593" cy="2920619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F0DA950-6655-44DC-B55F-E68D9AAEB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755" y="-18085"/>
            <a:ext cx="1069310" cy="11732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5750"/>
            <a:ext cx="82130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5" dirty="0"/>
              <a:t>     </a:t>
            </a:r>
            <a:r>
              <a:rPr sz="2800" u="sng" spc="-5" dirty="0"/>
              <a:t>Implementing</a:t>
            </a:r>
            <a:r>
              <a:rPr sz="2800" u="sng" spc="-35" dirty="0"/>
              <a:t> </a:t>
            </a:r>
            <a:r>
              <a:rPr lang="en-US" sz="2800" u="sng" spc="-5" dirty="0"/>
              <a:t>L</a:t>
            </a:r>
            <a:r>
              <a:rPr sz="2800" u="sng" spc="-5" dirty="0"/>
              <a:t>inear</a:t>
            </a:r>
            <a:r>
              <a:rPr sz="2800" u="sng" spc="-30" dirty="0"/>
              <a:t> </a:t>
            </a:r>
            <a:r>
              <a:rPr sz="2800" u="sng" spc="-5" dirty="0"/>
              <a:t>regression</a:t>
            </a:r>
            <a:r>
              <a:rPr sz="2800" u="sng" spc="-25" dirty="0"/>
              <a:t> </a:t>
            </a:r>
            <a:r>
              <a:rPr sz="2800" u="sng" dirty="0"/>
              <a:t>(Baseline</a:t>
            </a:r>
            <a:r>
              <a:rPr sz="2800" u="sng" spc="-25" dirty="0"/>
              <a:t> </a:t>
            </a:r>
            <a:r>
              <a:rPr sz="2800" u="sng" dirty="0"/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81" y="4266086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just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Arial MT"/>
                <a:cs typeface="Arial MT"/>
              </a:rPr>
              <a:t>55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%,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look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algorithms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F10858E-9B99-7F0A-E54E-C9DB62E2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944" y="1128712"/>
            <a:ext cx="58293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1F652-CB5A-4B68-C5D5-75D467CC4C8D}"/>
              </a:ext>
            </a:extLst>
          </p:cNvPr>
          <p:cNvSpPr txBox="1"/>
          <p:nvPr/>
        </p:nvSpPr>
        <p:spPr>
          <a:xfrm>
            <a:off x="229666" y="1334126"/>
            <a:ext cx="236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MSE : 195295.308108</a:t>
            </a:r>
          </a:p>
          <a:p>
            <a:r>
              <a:rPr lang="pt-B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RMSE : 441.92228740 </a:t>
            </a:r>
          </a:p>
          <a:p>
            <a:r>
              <a:rPr lang="pt-B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R2 : 0.552945812579 Adjusted R2:0.54804</a:t>
            </a:r>
            <a:endParaRPr lang="en-I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833C6-62CE-D731-19E5-30D07DAE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" y="0"/>
            <a:ext cx="1069310" cy="1173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61" y="1504950"/>
            <a:ext cx="52850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u="sng" spc="-30" dirty="0">
                <a:latin typeface="+mj-lt"/>
                <a:cs typeface="Verdana"/>
              </a:rPr>
              <a:t>    C</a:t>
            </a:r>
            <a:r>
              <a:rPr lang="en-IN" sz="3600" u="sng" spc="-75" dirty="0">
                <a:latin typeface="+mj-lt"/>
                <a:cs typeface="Verdana"/>
              </a:rPr>
              <a:t>o</a:t>
            </a:r>
            <a:r>
              <a:rPr lang="en-IN" sz="3600" u="sng" spc="-70" dirty="0">
                <a:latin typeface="+mj-lt"/>
                <a:cs typeface="Verdana"/>
              </a:rPr>
              <a:t>n</a:t>
            </a:r>
            <a:r>
              <a:rPr lang="en-IN" sz="3600" u="sng" spc="-15" dirty="0">
                <a:latin typeface="+mj-lt"/>
                <a:cs typeface="Verdana"/>
              </a:rPr>
              <a:t>c</a:t>
            </a:r>
            <a:r>
              <a:rPr lang="en-IN" sz="3600" u="sng" spc="-60" dirty="0">
                <a:latin typeface="+mj-lt"/>
                <a:cs typeface="Verdana"/>
              </a:rPr>
              <a:t>ept</a:t>
            </a:r>
            <a:r>
              <a:rPr lang="en-IN" sz="3600" u="sng" spc="-165" dirty="0">
                <a:latin typeface="+mj-lt"/>
                <a:cs typeface="Verdana"/>
              </a:rPr>
              <a:t> </a:t>
            </a:r>
            <a:r>
              <a:rPr lang="en-IN" sz="3600" u="sng" spc="-95" dirty="0">
                <a:latin typeface="+mj-lt"/>
                <a:cs typeface="Verdana"/>
              </a:rPr>
              <a:t>of</a:t>
            </a:r>
            <a:r>
              <a:rPr lang="en-IN" sz="3600" u="sng" spc="-165" dirty="0">
                <a:latin typeface="+mj-lt"/>
                <a:cs typeface="Verdana"/>
              </a:rPr>
              <a:t> </a:t>
            </a:r>
            <a:r>
              <a:rPr lang="en-IN" sz="3600" u="sng" spc="-45" dirty="0">
                <a:latin typeface="+mj-lt"/>
                <a:cs typeface="Verdana"/>
              </a:rPr>
              <a:t>Bi</a:t>
            </a:r>
            <a:r>
              <a:rPr lang="en-IN" sz="3600" u="sng" spc="-120" dirty="0">
                <a:latin typeface="+mj-lt"/>
                <a:cs typeface="Verdana"/>
              </a:rPr>
              <a:t>k</a:t>
            </a:r>
            <a:r>
              <a:rPr lang="en-IN" sz="3600" u="sng" spc="-95" dirty="0">
                <a:latin typeface="+mj-lt"/>
                <a:cs typeface="Verdana"/>
              </a:rPr>
              <a:t>e</a:t>
            </a:r>
            <a:r>
              <a:rPr lang="en-IN" sz="3600" u="sng" spc="-165" dirty="0">
                <a:latin typeface="+mj-lt"/>
                <a:cs typeface="Verdana"/>
              </a:rPr>
              <a:t> </a:t>
            </a:r>
            <a:r>
              <a:rPr lang="en-IN" sz="3600" u="sng" spc="-160" dirty="0">
                <a:latin typeface="+mj-lt"/>
                <a:cs typeface="Verdana"/>
              </a:rPr>
              <a:t>Sha</a:t>
            </a:r>
            <a:r>
              <a:rPr lang="en-IN" sz="3600" u="sng" spc="-130" dirty="0">
                <a:latin typeface="+mj-lt"/>
                <a:cs typeface="Verdana"/>
              </a:rPr>
              <a:t>r</a:t>
            </a:r>
            <a:r>
              <a:rPr lang="en-IN" sz="3600" u="sng" spc="-60" dirty="0">
                <a:latin typeface="+mj-lt"/>
                <a:cs typeface="Verdana"/>
              </a:rPr>
              <a:t>i</a:t>
            </a:r>
            <a:r>
              <a:rPr lang="en-IN" sz="3600" u="sng" spc="-110" dirty="0">
                <a:latin typeface="+mj-lt"/>
                <a:cs typeface="Verdana"/>
              </a:rPr>
              <a:t>n</a:t>
            </a:r>
            <a:r>
              <a:rPr lang="en-IN" sz="3600" u="sng" dirty="0">
                <a:latin typeface="+mj-lt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425" y="2144992"/>
            <a:ext cx="8305165" cy="2534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IN" sz="1800" spc="-5" dirty="0">
                <a:solidFill>
                  <a:srgbClr val="002060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he 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basic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concept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of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sustainable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transportation.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programs have expanded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rapidly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recent years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cities search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 ways to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increase bike usage, increase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mobility choices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reduce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adverse environmental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impacts.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12700" marR="165735">
              <a:lnSpc>
                <a:spcPct val="114999"/>
              </a:lnSpc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It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a convenient,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environmentally friendly way to get around town, but has flaws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too. 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Certain conditions must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 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proper implementation of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this program.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Demand is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affected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multiple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factors including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temperature,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resources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many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719AD-D33D-F742-14D5-68BCE09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7" y="22860"/>
            <a:ext cx="7086600" cy="1493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145A8-2F96-AE62-1E04-849104730EA9}"/>
              </a:ext>
            </a:extLst>
          </p:cNvPr>
          <p:cNvSpPr txBox="1"/>
          <p:nvPr/>
        </p:nvSpPr>
        <p:spPr>
          <a:xfrm>
            <a:off x="442619" y="1516380"/>
            <a:ext cx="599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Wingdings" panose="05000000000000000000" charset="0"/>
              </a:rPr>
              <a:t>     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77694"/>
            <a:ext cx="8213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5" dirty="0"/>
              <a:t>      </a:t>
            </a:r>
            <a:r>
              <a:rPr sz="2800" u="sng" spc="-5" dirty="0"/>
              <a:t>Implementing</a:t>
            </a:r>
            <a:r>
              <a:rPr sz="2800" u="sng" spc="-35" dirty="0"/>
              <a:t> </a:t>
            </a:r>
            <a:r>
              <a:rPr lang="en-US" sz="2800" u="sng" spc="-5" dirty="0"/>
              <a:t>Lasso</a:t>
            </a:r>
            <a:r>
              <a:rPr sz="2800" u="sng" spc="-30" dirty="0"/>
              <a:t> </a:t>
            </a:r>
            <a:r>
              <a:rPr sz="2800" u="sng" spc="-5" dirty="0"/>
              <a:t>regression</a:t>
            </a:r>
            <a:r>
              <a:rPr sz="2800" u="sng" spc="-25" dirty="0"/>
              <a:t> 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02581" y="4266086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just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Arial MT"/>
                <a:cs typeface="Arial MT"/>
              </a:rPr>
              <a:t>55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%,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look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algorithms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87C36-3D45-5D53-BE74-6C4B3686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" y="255480"/>
            <a:ext cx="1069310" cy="117327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D02A4469-538F-6D8D-494C-78F23191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128712"/>
            <a:ext cx="5622290" cy="300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6CE26-3EF9-D178-1EAD-9ED7F0DC1360}"/>
              </a:ext>
            </a:extLst>
          </p:cNvPr>
          <p:cNvSpPr txBox="1"/>
          <p:nvPr/>
        </p:nvSpPr>
        <p:spPr>
          <a:xfrm>
            <a:off x="304800" y="142875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MSE : 195304.3774</a:t>
            </a:r>
          </a:p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RMSE : 441.932548</a:t>
            </a:r>
          </a:p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R2 : 0.5505895051</a:t>
            </a:r>
          </a:p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Adjusted R2: 0.545</a:t>
            </a:r>
            <a:endParaRPr lang="en-IN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37972"/>
            <a:ext cx="8213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5" dirty="0"/>
              <a:t>     </a:t>
            </a:r>
            <a:r>
              <a:rPr sz="2800" u="sng" spc="-5" dirty="0"/>
              <a:t>Implementing</a:t>
            </a:r>
            <a:r>
              <a:rPr sz="2800" u="sng" spc="-35" dirty="0"/>
              <a:t> </a:t>
            </a:r>
            <a:r>
              <a:rPr lang="en-US" sz="2800" u="sng" spc="-5" dirty="0"/>
              <a:t>Ridge</a:t>
            </a:r>
            <a:r>
              <a:rPr sz="2800" u="sng" spc="-30" dirty="0"/>
              <a:t> </a:t>
            </a:r>
            <a:r>
              <a:rPr sz="2800" u="sng" spc="-5" dirty="0"/>
              <a:t>regression</a:t>
            </a:r>
            <a:r>
              <a:rPr sz="2800" u="sng" spc="-25" dirty="0"/>
              <a:t> 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02581" y="4266086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just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Arial MT"/>
                <a:cs typeface="Arial MT"/>
              </a:rPr>
              <a:t>55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%,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look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algorithms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63E22-ECD2-2E5D-20A7-E3C9C421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" y="285750"/>
            <a:ext cx="1069310" cy="117327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0647A01F-8CFC-A3A3-9F06-4A30A40D7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658" y="1128712"/>
            <a:ext cx="5181141" cy="29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07C0D-AF8D-03F1-7BCD-F66B5760C595}"/>
              </a:ext>
            </a:extLst>
          </p:cNvPr>
          <p:cNvSpPr txBox="1"/>
          <p:nvPr/>
        </p:nvSpPr>
        <p:spPr>
          <a:xfrm>
            <a:off x="75742" y="1276350"/>
            <a:ext cx="3277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MSE : 195295.4841</a:t>
            </a:r>
          </a:p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RMSE : 441.9224865</a:t>
            </a:r>
          </a:p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R2 : 0.55294540960</a:t>
            </a:r>
          </a:p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Adjusted R2: 0.54804</a:t>
            </a:r>
            <a:endParaRPr lang="en-IN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D41C-23B5-2E22-8E89-8A034DB5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9030"/>
            <a:ext cx="5682357" cy="369332"/>
          </a:xfrm>
        </p:spPr>
        <p:txBody>
          <a:bodyPr/>
          <a:lstStyle/>
          <a:p>
            <a:r>
              <a:rPr lang="en-US" sz="2400" u="sng" spc="-5" dirty="0"/>
              <a:t>      Implementing</a:t>
            </a:r>
            <a:r>
              <a:rPr lang="en-US" sz="2400" u="sng" spc="-35" dirty="0"/>
              <a:t> </a:t>
            </a:r>
            <a:r>
              <a:rPr lang="en-US" u="sng" spc="-5" dirty="0"/>
              <a:t>Decision tree.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D4EA-783B-C2F2-A151-B1377C272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4348738"/>
            <a:ext cx="8202726" cy="276999"/>
          </a:xfrm>
        </p:spPr>
        <p:txBody>
          <a:bodyPr/>
          <a:lstStyle/>
          <a:p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decision tree gave decent 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results 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with</a:t>
            </a:r>
            <a:r>
              <a:rPr lang="en-US"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approx.</a:t>
            </a:r>
            <a:r>
              <a:rPr lang="en-US"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81%</a:t>
            </a:r>
            <a:r>
              <a:rPr lang="en-US"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1800" spc="-20" dirty="0">
                <a:solidFill>
                  <a:srgbClr val="002060"/>
                </a:solidFill>
                <a:latin typeface="Arial MT"/>
                <a:cs typeface="Arial MT"/>
              </a:rPr>
              <a:t>accuracy.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C601EB-4DE4-0A97-4E57-08D0400D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28712"/>
            <a:ext cx="5311977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7414362-3E42-69DA-0D69-5CDFE9E0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81720"/>
            <a:ext cx="264495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MSE : 74173.8314044183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RMSE : 272.34873123335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R2 : 0.819415433962184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Adjusted R2 : 0.8174344254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C0175-3739-68BD-3980-2F0A01C1B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111984"/>
            <a:ext cx="1069310" cy="11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3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01441"/>
            <a:ext cx="59398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dirty="0"/>
              <a:t>     </a:t>
            </a:r>
            <a:r>
              <a:rPr sz="2800" u="sng" dirty="0"/>
              <a:t>Model</a:t>
            </a:r>
            <a:r>
              <a:rPr sz="2800" u="sng" spc="-40" dirty="0"/>
              <a:t> </a:t>
            </a:r>
            <a:r>
              <a:rPr sz="2800" u="sng" spc="-20" dirty="0"/>
              <a:t>Validation</a:t>
            </a:r>
            <a:r>
              <a:rPr sz="2800" u="sng" spc="-35" dirty="0"/>
              <a:t> </a:t>
            </a:r>
            <a:r>
              <a:rPr sz="2800" u="sng" dirty="0"/>
              <a:t>&amp;</a:t>
            </a:r>
            <a:r>
              <a:rPr sz="2800" u="sng" spc="-35" dirty="0"/>
              <a:t> </a:t>
            </a:r>
            <a:r>
              <a:rPr sz="2800" u="sng" spc="-5" dirty="0"/>
              <a:t>Selection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524425" y="1175208"/>
            <a:ext cx="364299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: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From 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summary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table,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Linear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not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giving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us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Arial MT"/>
                <a:cs typeface="Arial MT"/>
              </a:rPr>
              <a:t>an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accurate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result.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Arial MT"/>
              <a:cs typeface="Arial MT"/>
            </a:endParaRPr>
          </a:p>
          <a:p>
            <a:pPr marL="12700" marR="41275">
              <a:lnSpc>
                <a:spcPct val="114999"/>
              </a:lnSpc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2:</a:t>
            </a:r>
            <a:r>
              <a:rPr sz="1800" spc="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lasso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ridge</a:t>
            </a:r>
            <a:r>
              <a:rPr lang="en-US"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regressor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didn’t give any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good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results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either.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So, we went for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M.L.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1651" y="1175208"/>
            <a:ext cx="3902710" cy="941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 3: 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The decision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tree gave decent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results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approx.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8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1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%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accuracy.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3E162-7739-BB19-47B8-1C0528EC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" y="255480"/>
            <a:ext cx="1069310" cy="11732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95395"/>
            <a:ext cx="32728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5" dirty="0"/>
              <a:t>     </a:t>
            </a:r>
            <a:r>
              <a:rPr sz="2800" u="sng" spc="-5" dirty="0"/>
              <a:t>Conclusion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505993" y="821483"/>
            <a:ext cx="806259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was a sharp increase in demand from the end of 2017 that too in the winter season of the year. The demand however decreases at the end of 2018.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Bike count rent is highly correlated with 'Hour', which seems obvious. Demand for bikes is mostly in the Morning (7 to 8) and in the evening(3to9).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doing exploratory data analysis, applying Linear Regression model didn't go quite well as it gave only 55% accuracy.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Lasso and Ridge Regression help to reduce model complexity and prevent over-fitting which may result from simple linear regression. with Lasso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ridge, We got r squared values of 0.55 and 0.55, respectively.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Decision tree we reached the model r squared value of 0.81.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D6AAE-BB17-4E2E-F6A8-C1FE468E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" y="0"/>
            <a:ext cx="1069310" cy="11732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067" y="590550"/>
            <a:ext cx="3931232" cy="304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271" y="415894"/>
            <a:ext cx="25131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5" dirty="0"/>
              <a:t>    </a:t>
            </a:r>
            <a:r>
              <a:rPr sz="2800" u="sng" spc="-5" dirty="0"/>
              <a:t>Challenges</a:t>
            </a:r>
            <a:endParaRPr sz="2800" u="sng" dirty="0"/>
          </a:p>
        </p:txBody>
      </p:sp>
      <p:sp>
        <p:nvSpPr>
          <p:cNvPr id="4" name="object 4"/>
          <p:cNvSpPr txBox="1"/>
          <p:nvPr/>
        </p:nvSpPr>
        <p:spPr>
          <a:xfrm>
            <a:off x="505993" y="1067631"/>
            <a:ext cx="3656965" cy="251299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Large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dataset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handle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engineering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marR="10160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selection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Making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sure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 don’t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miss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any important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feature.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marR="508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Careful </a:t>
            </a:r>
            <a:r>
              <a:rPr lang="en-US" spc="-5" dirty="0">
                <a:solidFill>
                  <a:srgbClr val="002060"/>
                </a:solidFill>
                <a:latin typeface="Arial MT"/>
                <a:cs typeface="Arial MT"/>
              </a:rPr>
              <a:t>Handel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R2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score.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Computation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time</a:t>
            </a:r>
            <a:b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</a:b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756B5-203C-3B2D-7ACE-6C44FA22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3350"/>
            <a:ext cx="1069310" cy="11732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77019-0D86-DA84-704D-482DB2AA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35935"/>
            <a:ext cx="7162800" cy="43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9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77" y="450878"/>
            <a:ext cx="883408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110" dirty="0">
                <a:latin typeface="Verdana"/>
                <a:cs typeface="Verdana"/>
              </a:rPr>
              <a:t>Working Segregation of </a:t>
            </a:r>
            <a:r>
              <a:rPr sz="2800" u="sng" spc="-45" dirty="0">
                <a:latin typeface="Verdana"/>
                <a:cs typeface="Verdana"/>
              </a:rPr>
              <a:t>Bi</a:t>
            </a:r>
            <a:r>
              <a:rPr sz="2800" u="sng" spc="-120" dirty="0">
                <a:latin typeface="Verdana"/>
                <a:cs typeface="Verdana"/>
              </a:rPr>
              <a:t>k</a:t>
            </a:r>
            <a:r>
              <a:rPr sz="2800" u="sng" spc="-95" dirty="0">
                <a:latin typeface="Verdana"/>
                <a:cs typeface="Verdana"/>
              </a:rPr>
              <a:t>e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60" dirty="0">
                <a:latin typeface="Verdana"/>
                <a:cs typeface="Verdana"/>
              </a:rPr>
              <a:t>Sha</a:t>
            </a:r>
            <a:r>
              <a:rPr sz="2800" u="sng" spc="-130" dirty="0">
                <a:latin typeface="Verdana"/>
                <a:cs typeface="Verdana"/>
              </a:rPr>
              <a:t>r</a:t>
            </a:r>
            <a:r>
              <a:rPr sz="2800" u="sng" spc="-60" dirty="0">
                <a:latin typeface="Verdana"/>
                <a:cs typeface="Verdana"/>
              </a:rPr>
              <a:t>i</a:t>
            </a:r>
            <a:r>
              <a:rPr sz="2800" u="sng" spc="-110" dirty="0">
                <a:latin typeface="Verdana"/>
                <a:cs typeface="Verdana"/>
              </a:rPr>
              <a:t>n</a:t>
            </a:r>
            <a:r>
              <a:rPr sz="2800" u="sng" dirty="0">
                <a:latin typeface="Verdana"/>
                <a:cs typeface="Verdana"/>
              </a:rPr>
              <a:t>g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70" dirty="0">
                <a:latin typeface="Verdana"/>
                <a:cs typeface="Verdana"/>
              </a:rPr>
              <a:t>Dema</a:t>
            </a:r>
            <a:r>
              <a:rPr sz="2800" u="sng" spc="-55" dirty="0">
                <a:latin typeface="Verdana"/>
                <a:cs typeface="Verdana"/>
              </a:rPr>
              <a:t>n</a:t>
            </a:r>
            <a:r>
              <a:rPr sz="2800" u="sng" spc="-25" dirty="0">
                <a:latin typeface="Verdana"/>
                <a:cs typeface="Verdana"/>
              </a:rPr>
              <a:t>d</a:t>
            </a:r>
            <a:endParaRPr sz="2800" u="sng" dirty="0">
              <a:latin typeface="Verdana"/>
              <a:cs typeface="Verdana"/>
            </a:endParaRPr>
          </a:p>
        </p:txBody>
      </p:sp>
      <p:sp>
        <p:nvSpPr>
          <p:cNvPr id="5" name="Bevel 7">
            <a:extLst>
              <a:ext uri="{FF2B5EF4-FFF2-40B4-BE49-F238E27FC236}">
                <a16:creationId xmlns:a16="http://schemas.microsoft.com/office/drawing/2014/main" id="{AF61E23C-CBF0-F9D7-1D8B-861F520E0C25}"/>
              </a:ext>
            </a:extLst>
          </p:cNvPr>
          <p:cNvSpPr/>
          <p:nvPr/>
        </p:nvSpPr>
        <p:spPr>
          <a:xfrm>
            <a:off x="99601" y="1237882"/>
            <a:ext cx="1993968" cy="107315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Problem Statement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 Summary</a:t>
            </a:r>
          </a:p>
        </p:txBody>
      </p:sp>
      <p:sp>
        <p:nvSpPr>
          <p:cNvPr id="6" name="Bevel 7">
            <a:extLst>
              <a:ext uri="{FF2B5EF4-FFF2-40B4-BE49-F238E27FC236}">
                <a16:creationId xmlns:a16="http://schemas.microsoft.com/office/drawing/2014/main" id="{D92D8C9D-1F1E-0900-77FF-03823CCF6218}"/>
              </a:ext>
            </a:extLst>
          </p:cNvPr>
          <p:cNvSpPr/>
          <p:nvPr/>
        </p:nvSpPr>
        <p:spPr>
          <a:xfrm>
            <a:off x="2530358" y="1237882"/>
            <a:ext cx="2062978" cy="107315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EDA &amp; Feature Engineering</a:t>
            </a:r>
          </a:p>
        </p:txBody>
      </p:sp>
      <p:sp>
        <p:nvSpPr>
          <p:cNvPr id="7" name="Bevel 7">
            <a:extLst>
              <a:ext uri="{FF2B5EF4-FFF2-40B4-BE49-F238E27FC236}">
                <a16:creationId xmlns:a16="http://schemas.microsoft.com/office/drawing/2014/main" id="{55C9CF0F-E143-CEFE-DA3F-A6A296399D29}"/>
              </a:ext>
            </a:extLst>
          </p:cNvPr>
          <p:cNvSpPr/>
          <p:nvPr/>
        </p:nvSpPr>
        <p:spPr>
          <a:xfrm>
            <a:off x="5106955" y="1237882"/>
            <a:ext cx="1501864" cy="107315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Feature Selection </a:t>
            </a:r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14C0B7DB-1966-2263-8B7D-BDB09AFBC4B3}"/>
              </a:ext>
            </a:extLst>
          </p:cNvPr>
          <p:cNvSpPr/>
          <p:nvPr/>
        </p:nvSpPr>
        <p:spPr>
          <a:xfrm>
            <a:off x="7005742" y="1255805"/>
            <a:ext cx="2056946" cy="107315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0490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tabLst>
                <a:tab pos="513080" algn="l"/>
                <a:tab pos="514350" algn="l"/>
              </a:tabLst>
            </a:pPr>
            <a:r>
              <a:rPr lang="en-US" spc="-5" dirty="0">
                <a:solidFill>
                  <a:srgbClr val="C00000"/>
                </a:solidFill>
                <a:latin typeface="Arial MT"/>
                <a:cs typeface="Arial MT"/>
              </a:rPr>
              <a:t>Preparing </a:t>
            </a:r>
            <a:r>
              <a:rPr lang="en-IN" spc="-5" dirty="0">
                <a:solidFill>
                  <a:srgbClr val="C00000"/>
                </a:solidFill>
                <a:latin typeface="Arial MT"/>
                <a:cs typeface="Arial MT"/>
              </a:rPr>
              <a:t>Dataset</a:t>
            </a:r>
          </a:p>
          <a:p>
            <a:pPr marL="110490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tabLst>
                <a:tab pos="513080" algn="l"/>
                <a:tab pos="514350" algn="l"/>
              </a:tabLst>
            </a:pPr>
            <a:r>
              <a:rPr lang="en-IN" sz="1800" spc="-5" dirty="0">
                <a:solidFill>
                  <a:srgbClr val="C00000"/>
                </a:solidFill>
                <a:latin typeface="Arial MT"/>
                <a:cs typeface="Arial MT"/>
              </a:rPr>
              <a:t>For Modelling </a:t>
            </a:r>
            <a:endParaRPr lang="en-IN" sz="1800" dirty="0">
              <a:solidFill>
                <a:srgbClr val="C00000"/>
              </a:solidFill>
              <a:latin typeface="Arial MT"/>
              <a:cs typeface="Arial MT"/>
            </a:endParaRPr>
          </a:p>
        </p:txBody>
      </p:sp>
      <p:sp>
        <p:nvSpPr>
          <p:cNvPr id="9" name="Bevel 7">
            <a:extLst>
              <a:ext uri="{FF2B5EF4-FFF2-40B4-BE49-F238E27FC236}">
                <a16:creationId xmlns:a16="http://schemas.microsoft.com/office/drawing/2014/main" id="{5A552FD2-028B-67A2-4AA2-A3DB05C1C9ED}"/>
              </a:ext>
            </a:extLst>
          </p:cNvPr>
          <p:cNvSpPr/>
          <p:nvPr/>
        </p:nvSpPr>
        <p:spPr>
          <a:xfrm>
            <a:off x="7123109" y="3345304"/>
            <a:ext cx="1939579" cy="107315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0490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tabLst>
                <a:tab pos="513080" algn="l"/>
                <a:tab pos="514350" algn="l"/>
              </a:tabLst>
            </a:pPr>
            <a:r>
              <a:rPr lang="en-US" spc="-5" dirty="0">
                <a:solidFill>
                  <a:srgbClr val="C00000"/>
                </a:solidFill>
                <a:latin typeface="Arial MT"/>
                <a:cs typeface="Arial MT"/>
              </a:rPr>
              <a:t>Implementing Regression Models</a:t>
            </a:r>
            <a:endParaRPr lang="en-IN" spc="-5" dirty="0">
              <a:solidFill>
                <a:srgbClr val="C00000"/>
              </a:solidFill>
              <a:latin typeface="Arial MT"/>
              <a:cs typeface="Arial MT"/>
            </a:endParaRPr>
          </a:p>
        </p:txBody>
      </p:sp>
      <p:sp>
        <p:nvSpPr>
          <p:cNvPr id="10" name="Bevel 7">
            <a:extLst>
              <a:ext uri="{FF2B5EF4-FFF2-40B4-BE49-F238E27FC236}">
                <a16:creationId xmlns:a16="http://schemas.microsoft.com/office/drawing/2014/main" id="{31558402-2042-35D8-E92B-0995500CEB54}"/>
              </a:ext>
            </a:extLst>
          </p:cNvPr>
          <p:cNvSpPr/>
          <p:nvPr/>
        </p:nvSpPr>
        <p:spPr>
          <a:xfrm>
            <a:off x="4876801" y="3370450"/>
            <a:ext cx="1719825" cy="107315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0490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tabLst>
                <a:tab pos="513080" algn="l"/>
                <a:tab pos="514350" algn="l"/>
              </a:tabLst>
            </a:pPr>
            <a:r>
              <a:rPr lang="en-US" spc="-5" dirty="0">
                <a:solidFill>
                  <a:srgbClr val="C00000"/>
                </a:solidFill>
                <a:latin typeface="Arial MT"/>
                <a:cs typeface="Arial MT"/>
              </a:rPr>
              <a:t>Challenges</a:t>
            </a:r>
            <a:endParaRPr lang="en-IN" spc="-5" dirty="0">
              <a:solidFill>
                <a:srgbClr val="C00000"/>
              </a:solidFill>
              <a:latin typeface="Arial MT"/>
              <a:cs typeface="Arial MT"/>
            </a:endParaRPr>
          </a:p>
        </p:txBody>
      </p:sp>
      <p:sp>
        <p:nvSpPr>
          <p:cNvPr id="11" name="Bevel 7">
            <a:extLst>
              <a:ext uri="{FF2B5EF4-FFF2-40B4-BE49-F238E27FC236}">
                <a16:creationId xmlns:a16="http://schemas.microsoft.com/office/drawing/2014/main" id="{73E0368E-BD29-134D-EFCF-5E1EB5C62C1A}"/>
              </a:ext>
            </a:extLst>
          </p:cNvPr>
          <p:cNvSpPr/>
          <p:nvPr/>
        </p:nvSpPr>
        <p:spPr>
          <a:xfrm>
            <a:off x="2381458" y="3345304"/>
            <a:ext cx="1968862" cy="107315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0490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tabLst>
                <a:tab pos="513080" algn="l"/>
                <a:tab pos="514350" algn="l"/>
              </a:tabLst>
            </a:pPr>
            <a:r>
              <a:rPr lang="en-US" spc="-5" dirty="0">
                <a:solidFill>
                  <a:srgbClr val="C00000"/>
                </a:solidFill>
                <a:latin typeface="Arial MT"/>
                <a:cs typeface="Arial MT"/>
              </a:rPr>
              <a:t>Model Validation &amp; Selection </a:t>
            </a:r>
            <a:endParaRPr lang="en-IN" spc="-5" dirty="0">
              <a:solidFill>
                <a:srgbClr val="C00000"/>
              </a:solidFill>
              <a:latin typeface="Arial MT"/>
              <a:cs typeface="Arial MT"/>
            </a:endParaRPr>
          </a:p>
        </p:txBody>
      </p:sp>
      <p:sp>
        <p:nvSpPr>
          <p:cNvPr id="12" name="Bevel 7">
            <a:extLst>
              <a:ext uri="{FF2B5EF4-FFF2-40B4-BE49-F238E27FC236}">
                <a16:creationId xmlns:a16="http://schemas.microsoft.com/office/drawing/2014/main" id="{E94AE9AD-FC45-7B04-FC38-2500D2519F56}"/>
              </a:ext>
            </a:extLst>
          </p:cNvPr>
          <p:cNvSpPr/>
          <p:nvPr/>
        </p:nvSpPr>
        <p:spPr>
          <a:xfrm>
            <a:off x="81313" y="3369043"/>
            <a:ext cx="1719825" cy="107315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0490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tabLst>
                <a:tab pos="513080" algn="l"/>
                <a:tab pos="514350" algn="l"/>
              </a:tabLst>
            </a:pPr>
            <a:r>
              <a:rPr lang="en-US" spc="-5" dirty="0">
                <a:solidFill>
                  <a:srgbClr val="C00000"/>
                </a:solidFill>
                <a:latin typeface="Arial MT"/>
                <a:cs typeface="Arial MT"/>
              </a:rPr>
              <a:t>Conclusion</a:t>
            </a:r>
            <a:endParaRPr lang="en-IN" spc="-5" dirty="0">
              <a:solidFill>
                <a:srgbClr val="C00000"/>
              </a:solidFill>
              <a:latin typeface="Arial MT"/>
              <a:cs typeface="Arial MT"/>
            </a:endParaRPr>
          </a:p>
        </p:txBody>
      </p:sp>
      <p:sp>
        <p:nvSpPr>
          <p:cNvPr id="13" name="Right Arrow 3">
            <a:extLst>
              <a:ext uri="{FF2B5EF4-FFF2-40B4-BE49-F238E27FC236}">
                <a16:creationId xmlns:a16="http://schemas.microsoft.com/office/drawing/2014/main" id="{2C9DA4DC-86D6-E455-1585-5500B801BFE2}"/>
              </a:ext>
            </a:extLst>
          </p:cNvPr>
          <p:cNvSpPr/>
          <p:nvPr/>
        </p:nvSpPr>
        <p:spPr>
          <a:xfrm>
            <a:off x="2126226" y="1732415"/>
            <a:ext cx="371475" cy="2622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3">
            <a:extLst>
              <a:ext uri="{FF2B5EF4-FFF2-40B4-BE49-F238E27FC236}">
                <a16:creationId xmlns:a16="http://schemas.microsoft.com/office/drawing/2014/main" id="{2D1B6583-67DA-BF95-E49D-8E31B8DFB8D5}"/>
              </a:ext>
            </a:extLst>
          </p:cNvPr>
          <p:cNvSpPr/>
          <p:nvPr/>
        </p:nvSpPr>
        <p:spPr>
          <a:xfrm>
            <a:off x="4601609" y="1719842"/>
            <a:ext cx="371475" cy="2622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3">
            <a:extLst>
              <a:ext uri="{FF2B5EF4-FFF2-40B4-BE49-F238E27FC236}">
                <a16:creationId xmlns:a16="http://schemas.microsoft.com/office/drawing/2014/main" id="{0E7670FA-252B-D868-B077-E3C7237315FA}"/>
              </a:ext>
            </a:extLst>
          </p:cNvPr>
          <p:cNvSpPr/>
          <p:nvPr/>
        </p:nvSpPr>
        <p:spPr>
          <a:xfrm>
            <a:off x="6596627" y="1732415"/>
            <a:ext cx="371475" cy="2622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3">
            <a:extLst>
              <a:ext uri="{FF2B5EF4-FFF2-40B4-BE49-F238E27FC236}">
                <a16:creationId xmlns:a16="http://schemas.microsoft.com/office/drawing/2014/main" id="{1D869DBC-1AEE-1A29-1CAD-C5F45BB451C8}"/>
              </a:ext>
            </a:extLst>
          </p:cNvPr>
          <p:cNvSpPr/>
          <p:nvPr/>
        </p:nvSpPr>
        <p:spPr>
          <a:xfrm rot="5400000">
            <a:off x="7820893" y="2429870"/>
            <a:ext cx="544010" cy="3063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3">
            <a:extLst>
              <a:ext uri="{FF2B5EF4-FFF2-40B4-BE49-F238E27FC236}">
                <a16:creationId xmlns:a16="http://schemas.microsoft.com/office/drawing/2014/main" id="{207B1E85-8F36-9D4D-8324-1BC44E12CCFB}"/>
              </a:ext>
            </a:extLst>
          </p:cNvPr>
          <p:cNvSpPr/>
          <p:nvPr/>
        </p:nvSpPr>
        <p:spPr>
          <a:xfrm rot="10800000">
            <a:off x="6751634" y="3774490"/>
            <a:ext cx="371475" cy="2622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3">
            <a:extLst>
              <a:ext uri="{FF2B5EF4-FFF2-40B4-BE49-F238E27FC236}">
                <a16:creationId xmlns:a16="http://schemas.microsoft.com/office/drawing/2014/main" id="{156146FA-800F-06B4-25DB-088E15997617}"/>
              </a:ext>
            </a:extLst>
          </p:cNvPr>
          <p:cNvSpPr/>
          <p:nvPr/>
        </p:nvSpPr>
        <p:spPr>
          <a:xfrm rot="10800000">
            <a:off x="4478408" y="3750751"/>
            <a:ext cx="371475" cy="2622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3">
            <a:extLst>
              <a:ext uri="{FF2B5EF4-FFF2-40B4-BE49-F238E27FC236}">
                <a16:creationId xmlns:a16="http://schemas.microsoft.com/office/drawing/2014/main" id="{C1877E40-5D5F-6A39-2C80-CF204019B774}"/>
              </a:ext>
            </a:extLst>
          </p:cNvPr>
          <p:cNvSpPr/>
          <p:nvPr/>
        </p:nvSpPr>
        <p:spPr>
          <a:xfrm rot="10800000">
            <a:off x="2009983" y="3812905"/>
            <a:ext cx="371475" cy="2622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44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10" dirty="0">
                <a:solidFill>
                  <a:srgbClr val="C00000"/>
                </a:solidFill>
              </a:rPr>
              <a:t>    </a:t>
            </a:r>
            <a:r>
              <a:rPr lang="en-IN" sz="2800" u="sng" spc="-10" dirty="0">
                <a:solidFill>
                  <a:srgbClr val="C00000"/>
                </a:solidFill>
              </a:rPr>
              <a:t>Problem </a:t>
            </a:r>
            <a:r>
              <a:rPr sz="2800" u="sng" spc="-5" dirty="0">
                <a:solidFill>
                  <a:srgbClr val="C00000"/>
                </a:solidFill>
              </a:rPr>
              <a:t>statements</a:t>
            </a:r>
            <a:endParaRPr sz="2800" u="sng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53942"/>
            <a:ext cx="8303244" cy="352519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Prediction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required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hour.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What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factors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count?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Reduce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waiting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time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1800" spc="-20" dirty="0">
                <a:solidFill>
                  <a:srgbClr val="00206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public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 dirty="0">
              <a:latin typeface="+mj-l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Need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lang="en-US"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for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machine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learning</a:t>
            </a:r>
            <a:r>
              <a:rPr sz="2800" b="1" u="sng" spc="-10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to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predict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bike</a:t>
            </a:r>
            <a:r>
              <a:rPr sz="2800" b="1" u="sng" spc="-10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demand:</a:t>
            </a:r>
            <a:endParaRPr sz="2800" b="1" u="sng" dirty="0">
              <a:solidFill>
                <a:srgbClr val="C00000"/>
              </a:solidFill>
              <a:latin typeface="+mj-lt"/>
              <a:cs typeface="Arial MT"/>
            </a:endParaRPr>
          </a:p>
          <a:p>
            <a:pPr marL="31115" marR="274955">
              <a:lnSpc>
                <a:spcPct val="114999"/>
              </a:lnSpc>
            </a:pP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This project aims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to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create a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predictive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that identifies upcoming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trends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demand.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It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crucial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 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remember that machine learning can only be used to memorize patterns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present in the training data,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so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only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recognize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what we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have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seen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before. When using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Machine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Learning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, we assume that the future will behave like the past, which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isn’t always true.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7116" y="637988"/>
            <a:ext cx="2359389" cy="1880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A9015-4F37-7A44-CA23-BFAF69BBC432}"/>
              </a:ext>
            </a:extLst>
          </p:cNvPr>
          <p:cNvSpPr txBox="1"/>
          <p:nvPr/>
        </p:nvSpPr>
        <p:spPr>
          <a:xfrm>
            <a:off x="277393" y="402514"/>
            <a:ext cx="45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" panose="020B0604020202020204"/>
                <a:cs typeface="Arial" panose="020B0604020202020204"/>
                <a:sym typeface="Wingdings" panose="05000000000000000000" charset="0"/>
              </a:rPr>
              <a:t></a:t>
            </a: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64" y="449729"/>
            <a:ext cx="439433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u="sng" spc="-90" dirty="0">
                <a:latin typeface="Verdana"/>
                <a:cs typeface="Verdana"/>
              </a:rPr>
              <a:t>   Data</a:t>
            </a:r>
            <a:r>
              <a:rPr lang="en-IN" sz="2800" u="sng" spc="-165" dirty="0">
                <a:latin typeface="Verdana"/>
                <a:cs typeface="Verdana"/>
              </a:rPr>
              <a:t> </a:t>
            </a:r>
            <a:r>
              <a:rPr lang="en-IN" sz="2800" u="sng" spc="-75" dirty="0">
                <a:latin typeface="Verdana"/>
                <a:cs typeface="Verdana"/>
              </a:rPr>
              <a:t>pipeli</a:t>
            </a:r>
            <a:r>
              <a:rPr lang="en-IN" sz="2800" u="sng" spc="-95" dirty="0">
                <a:latin typeface="Verdana"/>
                <a:cs typeface="Verdana"/>
              </a:rPr>
              <a:t>ne </a:t>
            </a:r>
            <a:endParaRPr lang="en-IN" sz="2800"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0636" y="1175208"/>
            <a:ext cx="8202726" cy="322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 marR="5080" indent="-342900" algn="just">
              <a:lnSpc>
                <a:spcPct val="114999"/>
              </a:lnSpc>
              <a:spcBef>
                <a:spcPts val="100"/>
              </a:spcBef>
              <a:buSzPct val="120000"/>
              <a:buFont typeface="+mj-lt"/>
              <a:buAutoNum type="arabicParenR"/>
              <a:tabLst>
                <a:tab pos="383540" algn="l"/>
                <a:tab pos="384810" algn="l"/>
                <a:tab pos="2645410" algn="l"/>
              </a:tabLst>
            </a:pP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Preparing</a:t>
            </a:r>
            <a:r>
              <a:rPr b="1" u="sng" spc="-10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 </a:t>
            </a: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the</a:t>
            </a:r>
            <a:r>
              <a:rPr b="1" u="sng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 </a:t>
            </a: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data</a:t>
            </a:r>
            <a:r>
              <a:rPr lang="en-US"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 </a:t>
            </a: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1</a:t>
            </a:r>
            <a:r>
              <a:rPr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In this first part, we’ve done data inspection where we</a:t>
            </a:r>
            <a:r>
              <a:rPr lang="en-US" spc="-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checked </a:t>
            </a:r>
            <a:r>
              <a:rPr spc="-5" dirty="0">
                <a:solidFill>
                  <a:srgbClr val="002060"/>
                </a:solidFill>
              </a:rPr>
              <a:t>null or </a:t>
            </a:r>
            <a:r>
              <a:rPr dirty="0">
                <a:solidFill>
                  <a:srgbClr val="002060"/>
                </a:solidFill>
              </a:rPr>
              <a:t>missing values </a:t>
            </a:r>
            <a:r>
              <a:rPr spc="-5" dirty="0">
                <a:solidFill>
                  <a:srgbClr val="002060"/>
                </a:solidFill>
              </a:rPr>
              <a:t>and did </a:t>
            </a:r>
            <a:r>
              <a:rPr dirty="0">
                <a:solidFill>
                  <a:srgbClr val="002060"/>
                </a:solidFill>
              </a:rPr>
              <a:t>multiple </a:t>
            </a:r>
            <a:r>
              <a:rPr spc="-5" dirty="0">
                <a:solidFill>
                  <a:srgbClr val="002060"/>
                </a:solidFill>
              </a:rPr>
              <a:t>operations to </a:t>
            </a:r>
            <a:r>
              <a:rPr dirty="0">
                <a:solidFill>
                  <a:srgbClr val="002060"/>
                </a:solidFill>
              </a:rPr>
              <a:t>make sure </a:t>
            </a:r>
            <a:r>
              <a:rPr spc="-5" dirty="0">
                <a:solidFill>
                  <a:srgbClr val="002060"/>
                </a:solidFill>
              </a:rPr>
              <a:t>our</a:t>
            </a:r>
            <a:r>
              <a:rPr lang="en-US" spc="-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dataset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is up to the </a:t>
            </a:r>
            <a:r>
              <a:rPr dirty="0">
                <a:solidFill>
                  <a:srgbClr val="002060"/>
                </a:solidFill>
              </a:rPr>
              <a:t>mark.</a:t>
            </a:r>
          </a:p>
          <a:p>
            <a:pPr marL="492125" indent="-457200" algn="just"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SzPct val="120000"/>
              <a:buFont typeface="+mj-lt"/>
              <a:buAutoNum type="arabicParenR"/>
            </a:pPr>
            <a:endParaRPr sz="2150" dirty="0">
              <a:solidFill>
                <a:srgbClr val="002060"/>
              </a:solidFill>
            </a:endParaRPr>
          </a:p>
          <a:p>
            <a:pPr marL="389890" marR="45085" indent="-342900" algn="just">
              <a:lnSpc>
                <a:spcPct val="114999"/>
              </a:lnSpc>
              <a:buSzPct val="120000"/>
              <a:buFont typeface="+mj-lt"/>
              <a:buAutoNum type="arabicParenR"/>
              <a:tabLst>
                <a:tab pos="383540" algn="l"/>
                <a:tab pos="384810" algn="l"/>
              </a:tabLst>
            </a:pP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Preparing the data</a:t>
            </a:r>
            <a:r>
              <a:rPr lang="en-US"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 </a:t>
            </a: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2</a:t>
            </a:r>
            <a:r>
              <a:rPr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Checked all the features, </a:t>
            </a:r>
            <a:r>
              <a:rPr lang="en-US" spc="-5" dirty="0">
                <a:solidFill>
                  <a:srgbClr val="002060"/>
                </a:solidFill>
              </a:rPr>
              <a:t>and </a:t>
            </a:r>
            <a:r>
              <a:rPr spc="-5" dirty="0">
                <a:solidFill>
                  <a:srgbClr val="002060"/>
                </a:solidFill>
              </a:rPr>
              <a:t>extracted data </a:t>
            </a:r>
            <a:r>
              <a:rPr lang="en-US" spc="-5" dirty="0">
                <a:solidFill>
                  <a:srgbClr val="002060"/>
                </a:solidFill>
              </a:rPr>
              <a:t>features</a:t>
            </a:r>
            <a:r>
              <a:rPr spc="-5" dirty="0">
                <a:solidFill>
                  <a:srgbClr val="002060"/>
                </a:solidFill>
              </a:rPr>
              <a:t> to get</a:t>
            </a:r>
            <a:r>
              <a:rPr lang="en-US" spc="-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more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data. Now as </a:t>
            </a:r>
            <a:r>
              <a:rPr lang="en-US" spc="-5" dirty="0">
                <a:solidFill>
                  <a:srgbClr val="002060"/>
                </a:solidFill>
              </a:rPr>
              <a:t>the </a:t>
            </a:r>
            <a:r>
              <a:rPr spc="-5" dirty="0">
                <a:solidFill>
                  <a:srgbClr val="002060"/>
                </a:solidFill>
              </a:rPr>
              <a:t>dataset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is </a:t>
            </a:r>
            <a:r>
              <a:rPr spc="-25" dirty="0">
                <a:solidFill>
                  <a:srgbClr val="002060"/>
                </a:solidFill>
              </a:rPr>
              <a:t>ready,</a:t>
            </a:r>
            <a:r>
              <a:rPr spc="-5" dirty="0">
                <a:solidFill>
                  <a:srgbClr val="002060"/>
                </a:solidFill>
              </a:rPr>
              <a:t> we </a:t>
            </a:r>
            <a:r>
              <a:rPr dirty="0">
                <a:solidFill>
                  <a:srgbClr val="002060"/>
                </a:solidFill>
              </a:rPr>
              <a:t>moved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to the next </a:t>
            </a:r>
            <a:r>
              <a:rPr dirty="0">
                <a:solidFill>
                  <a:srgbClr val="002060"/>
                </a:solidFill>
              </a:rPr>
              <a:t>step.</a:t>
            </a:r>
          </a:p>
          <a:p>
            <a:pPr marL="492125" indent="-457200" algn="just"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SzPct val="120000"/>
              <a:buFont typeface="+mj-lt"/>
              <a:buAutoNum type="arabicParenR"/>
            </a:pPr>
            <a:endParaRPr sz="2150" dirty="0">
              <a:solidFill>
                <a:srgbClr val="002060"/>
              </a:solidFill>
            </a:endParaRPr>
          </a:p>
          <a:p>
            <a:pPr marL="389890" marR="376555" indent="-342900" algn="just">
              <a:lnSpc>
                <a:spcPct val="114999"/>
              </a:lnSpc>
              <a:buSzPct val="120000"/>
              <a:buFont typeface="+mj-lt"/>
              <a:buAutoNum type="arabicParenR"/>
              <a:tabLst>
                <a:tab pos="383540" algn="l"/>
                <a:tab pos="384810" algn="l"/>
              </a:tabLst>
            </a:pP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EDA</a:t>
            </a:r>
            <a:r>
              <a:rPr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In this part, </a:t>
            </a:r>
            <a:r>
              <a:rPr lang="en-US" spc="-5" dirty="0">
                <a:solidFill>
                  <a:srgbClr val="002060"/>
                </a:solidFill>
              </a:rPr>
              <a:t>to</a:t>
            </a:r>
            <a:r>
              <a:rPr spc="-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see </a:t>
            </a:r>
            <a:r>
              <a:rPr spc="-5" dirty="0">
                <a:solidFill>
                  <a:srgbClr val="002060"/>
                </a:solidFill>
              </a:rPr>
              <a:t>the trends we did </a:t>
            </a:r>
            <a:r>
              <a:rPr dirty="0">
                <a:solidFill>
                  <a:srgbClr val="002060"/>
                </a:solidFill>
              </a:rPr>
              <a:t>some </a:t>
            </a:r>
            <a:r>
              <a:rPr spc="-5" dirty="0">
                <a:solidFill>
                  <a:srgbClr val="002060"/>
                </a:solidFill>
              </a:rPr>
              <a:t>exploratory data</a:t>
            </a:r>
            <a:r>
              <a:rPr lang="en-US" spc="-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analysis on the features and </a:t>
            </a:r>
            <a:r>
              <a:rPr dirty="0">
                <a:solidFill>
                  <a:srgbClr val="002060"/>
                </a:solidFill>
              </a:rPr>
              <a:t>checked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spc="-5" dirty="0">
                <a:solidFill>
                  <a:srgbClr val="002060"/>
                </a:solidFill>
              </a:rPr>
              <a:t>distribution of data points and</a:t>
            </a:r>
            <a:r>
              <a:rPr lang="en-US" spc="-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correlation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with </a:t>
            </a:r>
            <a:r>
              <a:rPr lang="en-US" spc="-5" dirty="0">
                <a:solidFill>
                  <a:srgbClr val="002060"/>
                </a:solidFill>
              </a:rPr>
              <a:t>the </a:t>
            </a:r>
            <a:r>
              <a:rPr spc="-5" dirty="0">
                <a:solidFill>
                  <a:srgbClr val="002060"/>
                </a:solidFill>
              </a:rPr>
              <a:t>dependent </a:t>
            </a:r>
            <a:r>
              <a:rPr dirty="0">
                <a:solidFill>
                  <a:srgbClr val="002060"/>
                </a:solidFill>
              </a:rPr>
              <a:t>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EE643-A399-1A59-99BC-DEB73094CE0F}"/>
              </a:ext>
            </a:extLst>
          </p:cNvPr>
          <p:cNvSpPr txBox="1"/>
          <p:nvPr/>
        </p:nvSpPr>
        <p:spPr>
          <a:xfrm>
            <a:off x="672964" y="387993"/>
            <a:ext cx="22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" panose="020B0604020202020204"/>
                <a:cs typeface="Arial" panose="020B0604020202020204"/>
                <a:sym typeface="Wingdings" panose="05000000000000000000" charset="0"/>
              </a:rPr>
              <a:t></a:t>
            </a:r>
            <a:endParaRPr lang="en-I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637235"/>
            <a:ext cx="8127645" cy="1909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0"/>
              </a:spcBef>
              <a:buSzPct val="120000"/>
              <a:buFont typeface="+mj-lt"/>
              <a:buAutoNum type="arabicParenR" startAt="4"/>
              <a:tabLst>
                <a:tab pos="347980" algn="l"/>
                <a:tab pos="349250" algn="l"/>
                <a:tab pos="1847214" algn="l"/>
              </a:tabLst>
            </a:pPr>
            <a:r>
              <a:rPr sz="1800"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Create </a:t>
            </a:r>
            <a:r>
              <a:rPr sz="1800" b="1" u="sng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model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:</a:t>
            </a:r>
            <a:r>
              <a:rPr lang="en-US" spc="-110" dirty="0">
                <a:solidFill>
                  <a:srgbClr val="002060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After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preparation,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our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machine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learning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with numerical data. This process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called model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building.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start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with</a:t>
            </a:r>
            <a:r>
              <a:rPr lang="en-US" sz="1800" spc="-5" dirty="0">
                <a:solidFill>
                  <a:srgbClr val="002060"/>
                </a:solidFill>
                <a:latin typeface="Arial MT"/>
                <a:cs typeface="Arial MT"/>
              </a:rPr>
              <a:t> a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simple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algorithm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but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complexity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increases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better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performance.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457200" indent="-457200" algn="just"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SzPct val="120000"/>
              <a:buFont typeface="+mj-lt"/>
              <a:buAutoNum type="arabicParenR" startAt="4"/>
            </a:pPr>
            <a:endParaRPr sz="215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54965" marR="14604" indent="-342900" algn="just">
              <a:lnSpc>
                <a:spcPct val="114999"/>
              </a:lnSpc>
              <a:buSzPct val="120000"/>
              <a:buFont typeface="+mj-lt"/>
              <a:buAutoNum type="arabicParenR" startAt="4"/>
              <a:tabLst>
                <a:tab pos="347980" algn="l"/>
                <a:tab pos="349250" algn="l"/>
              </a:tabLst>
            </a:pPr>
            <a:r>
              <a:rPr sz="1800"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Choose </a:t>
            </a:r>
            <a:r>
              <a:rPr sz="1800" b="1" u="sng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a Measure </a:t>
            </a:r>
            <a:r>
              <a:rPr sz="1800"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of Success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:</a:t>
            </a:r>
            <a:r>
              <a:rPr lang="en-US" sz="1800" dirty="0">
                <a:solidFill>
                  <a:srgbClr val="002060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After applying every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model,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measure </a:t>
            </a:r>
            <a:r>
              <a:rPr lang="en-US" sz="1800" spc="-15" dirty="0">
                <a:solidFill>
                  <a:srgbClr val="002060"/>
                </a:solidFill>
                <a:latin typeface="Arial MT"/>
                <a:cs typeface="Arial MT"/>
              </a:rPr>
              <a:t>its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accuracy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some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evaluation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matrices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330" y="3382708"/>
            <a:ext cx="5121778" cy="15004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59" y="503825"/>
            <a:ext cx="37818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u="sng" spc="-90" dirty="0">
                <a:latin typeface="Verdana"/>
                <a:cs typeface="Verdana"/>
              </a:rPr>
              <a:t>    D</a:t>
            </a:r>
            <a:r>
              <a:rPr sz="2800" u="sng" spc="-90" dirty="0">
                <a:latin typeface="Verdana"/>
                <a:cs typeface="Verdana"/>
              </a:rPr>
              <a:t>ata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14" dirty="0">
                <a:latin typeface="Verdana"/>
                <a:cs typeface="Verdana"/>
              </a:rPr>
              <a:t>summa</a:t>
            </a:r>
            <a:r>
              <a:rPr sz="2800" u="sng" spc="-35" dirty="0">
                <a:latin typeface="Verdana"/>
                <a:cs typeface="Verdana"/>
              </a:rPr>
              <a:t>r</a:t>
            </a:r>
            <a:r>
              <a:rPr sz="2800" u="sng" spc="-150" dirty="0">
                <a:latin typeface="Verdana"/>
                <a:cs typeface="Verdana"/>
              </a:rPr>
              <a:t>y</a:t>
            </a:r>
            <a:endParaRPr sz="2800"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45796" y="1256805"/>
            <a:ext cx="3621404" cy="318007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 algn="l">
              <a:lnSpc>
                <a:spcPct val="100000"/>
              </a:lnSpc>
              <a:spcBef>
                <a:spcPts val="420"/>
              </a:spcBef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Date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year-month-day</a:t>
            </a:r>
          </a:p>
          <a:p>
            <a:pPr marL="348615" marR="332740" indent="-336550" algn="l">
              <a:lnSpc>
                <a:spcPct val="114999"/>
              </a:lnSpc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Rented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Bike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count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Count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of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bikes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rented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at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each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hour</a:t>
            </a:r>
          </a:p>
          <a:p>
            <a:pPr marL="348615" indent="-336550" algn="l">
              <a:lnSpc>
                <a:spcPct val="100000"/>
              </a:lnSpc>
              <a:spcBef>
                <a:spcPts val="325"/>
              </a:spcBef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Hour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Hour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of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lang="en-US" spc="-5" dirty="0">
                <a:solidFill>
                  <a:srgbClr val="002060"/>
                </a:solidFill>
              </a:rPr>
              <a:t>the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day</a:t>
            </a:r>
          </a:p>
          <a:p>
            <a:pPr marL="348615" marR="381000" indent="-336550" algn="l">
              <a:lnSpc>
                <a:spcPct val="114999"/>
              </a:lnSpc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25" dirty="0">
                <a:solidFill>
                  <a:schemeClr val="tx2">
                    <a:lumMod val="50000"/>
                  </a:schemeClr>
                </a:solidFill>
              </a:rPr>
              <a:t>Temperature-Temperature </a:t>
            </a:r>
            <a:r>
              <a:rPr spc="-5" dirty="0">
                <a:solidFill>
                  <a:schemeClr val="tx2">
                    <a:lumMod val="50000"/>
                  </a:schemeClr>
                </a:solidFill>
              </a:rPr>
              <a:t>in </a:t>
            </a:r>
            <a:r>
              <a:rPr spc="-484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50000"/>
                  </a:schemeClr>
                </a:solidFill>
              </a:rPr>
              <a:t>Celsius</a:t>
            </a:r>
          </a:p>
          <a:p>
            <a:pPr marL="348615" indent="-336550" algn="l">
              <a:lnSpc>
                <a:spcPct val="100000"/>
              </a:lnSpc>
              <a:spcBef>
                <a:spcPts val="325"/>
              </a:spcBef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Humidity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%</a:t>
            </a:r>
          </a:p>
          <a:p>
            <a:pPr marL="348615" indent="-336550" algn="l">
              <a:lnSpc>
                <a:spcPct val="100000"/>
              </a:lnSpc>
              <a:spcBef>
                <a:spcPts val="325"/>
              </a:spcBef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Wind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speed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m/s</a:t>
            </a:r>
          </a:p>
          <a:p>
            <a:pPr marL="348615" indent="-336550" algn="l">
              <a:lnSpc>
                <a:spcPct val="100000"/>
              </a:lnSpc>
              <a:spcBef>
                <a:spcPts val="325"/>
              </a:spcBef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10" dirty="0">
                <a:solidFill>
                  <a:srgbClr val="002060"/>
                </a:solidFill>
              </a:rPr>
              <a:t>Visibility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10m</a:t>
            </a:r>
          </a:p>
          <a:p>
            <a:pPr marL="348615" indent="-336550" algn="l">
              <a:lnSpc>
                <a:spcPct val="100000"/>
              </a:lnSpc>
              <a:spcBef>
                <a:spcPts val="320"/>
              </a:spcBef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Dew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point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temperature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Celsius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105400" y="1256805"/>
            <a:ext cx="2945129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 algn="l">
              <a:lnSpc>
                <a:spcPct val="100000"/>
              </a:lnSpc>
              <a:spcBef>
                <a:spcPts val="420"/>
              </a:spcBef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Solar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radiation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MJ/m2</a:t>
            </a:r>
          </a:p>
          <a:p>
            <a:pPr marL="348615" indent="-336550" algn="l">
              <a:lnSpc>
                <a:spcPct val="100000"/>
              </a:lnSpc>
              <a:spcBef>
                <a:spcPts val="325"/>
              </a:spcBef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Rainfall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mm</a:t>
            </a:r>
          </a:p>
          <a:p>
            <a:pPr marL="348615" indent="-336550" algn="l">
              <a:lnSpc>
                <a:spcPct val="100000"/>
              </a:lnSpc>
              <a:spcBef>
                <a:spcPts val="325"/>
              </a:spcBef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Snowfall</a:t>
            </a:r>
            <a:r>
              <a:rPr spc="-4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–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cm</a:t>
            </a:r>
          </a:p>
          <a:p>
            <a:pPr marL="348615" marR="5080" indent="-336550" algn="l">
              <a:lnSpc>
                <a:spcPct val="114999"/>
              </a:lnSpc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Seasons</a:t>
            </a:r>
            <a:r>
              <a:rPr spc="-4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spc="-20" dirty="0">
                <a:solidFill>
                  <a:srgbClr val="002060"/>
                </a:solidFill>
              </a:rPr>
              <a:t>Winter,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Spring,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Summe</a:t>
            </a:r>
            <a:r>
              <a:rPr spc="-105" dirty="0">
                <a:solidFill>
                  <a:srgbClr val="002060"/>
                </a:solidFill>
              </a:rPr>
              <a:t>r</a:t>
            </a:r>
            <a:r>
              <a:rPr dirty="0">
                <a:solidFill>
                  <a:srgbClr val="002060"/>
                </a:solidFill>
              </a:rPr>
              <a:t>,</a:t>
            </a:r>
            <a:r>
              <a:rPr spc="-10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Autumn</a:t>
            </a:r>
          </a:p>
          <a:p>
            <a:pPr marL="348615" marR="506095" indent="-336550" algn="l">
              <a:lnSpc>
                <a:spcPct val="114999"/>
              </a:lnSpc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Holiday</a:t>
            </a:r>
            <a:r>
              <a:rPr spc="-5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5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Holiday/No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holiday</a:t>
            </a:r>
          </a:p>
          <a:p>
            <a:pPr marL="348615" marR="179070" indent="-336550" algn="l">
              <a:lnSpc>
                <a:spcPct val="114999"/>
              </a:lnSpc>
              <a:buSzPct val="77777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Functional Day </a:t>
            </a:r>
            <a:r>
              <a:rPr dirty="0">
                <a:solidFill>
                  <a:srgbClr val="002060"/>
                </a:solidFill>
              </a:rPr>
              <a:t>- </a:t>
            </a:r>
            <a:r>
              <a:rPr spc="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NoFunc(Non</a:t>
            </a:r>
            <a:r>
              <a:rPr spc="-9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Functional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Hours), Fun(Functional 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hours)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90619-C44F-1DA0-438C-ED8F3E0AD5E7}"/>
              </a:ext>
            </a:extLst>
          </p:cNvPr>
          <p:cNvSpPr txBox="1"/>
          <p:nvPr/>
        </p:nvSpPr>
        <p:spPr>
          <a:xfrm>
            <a:off x="417196" y="424102"/>
            <a:ext cx="45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  <a:sym typeface="Wingdings" panose="05000000000000000000" charset="0"/>
              </a:rPr>
              <a:t>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025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spc="-5" dirty="0"/>
              <a:t>    </a:t>
            </a:r>
            <a:r>
              <a:rPr sz="2800" u="sng" spc="-5" dirty="0"/>
              <a:t>Basic</a:t>
            </a:r>
            <a:r>
              <a:rPr sz="2800" u="sng" spc="-50" dirty="0"/>
              <a:t> </a:t>
            </a:r>
            <a:r>
              <a:rPr sz="2800" u="sng" spc="-5" dirty="0"/>
              <a:t>Data</a:t>
            </a:r>
            <a:r>
              <a:rPr sz="2800" u="sng" spc="-45" dirty="0"/>
              <a:t> </a:t>
            </a:r>
            <a:r>
              <a:rPr sz="2800" u="sng" spc="-5" dirty="0"/>
              <a:t>Exploration</a:t>
            </a:r>
            <a:r>
              <a:rPr lang="en-US" sz="2800" u="sng" spc="-5" dirty="0"/>
              <a:t> 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505992" y="1063379"/>
            <a:ext cx="7721600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Dataset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8760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Row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14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Columns.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There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3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categorical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‘Seasons’,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‘Holiday’,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&amp;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‘functioning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Day’.</a:t>
            </a:r>
            <a:endParaRPr sz="18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From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datetime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string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extract lots of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features like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day,year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month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Dataset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contains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no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null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values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No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missing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or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duplicates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values.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49B11-67C9-9014-55EC-46D6D0C4715B}"/>
              </a:ext>
            </a:extLst>
          </p:cNvPr>
          <p:cNvSpPr txBox="1"/>
          <p:nvPr/>
        </p:nvSpPr>
        <p:spPr>
          <a:xfrm>
            <a:off x="291353" y="417048"/>
            <a:ext cx="38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  <a:sym typeface="Wingdings" panose="05000000000000000000" charset="0"/>
              </a:rPr>
              <a:t>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EE22C6-07D3-A9D4-5918-1D260D70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813171"/>
            <a:ext cx="2895600" cy="20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E7629C-3BF8-E52D-16D2-8020C57C2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47" y="2762912"/>
            <a:ext cx="2985247" cy="22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818B406-BA34-5D1D-B68A-CCFADEEF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94" y="1962150"/>
            <a:ext cx="2792506" cy="300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284086"/>
            <a:ext cx="60160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u="sng" spc="-25" dirty="0">
                <a:solidFill>
                  <a:srgbClr val="CC0000"/>
                </a:solidFill>
                <a:latin typeface="Verdana"/>
                <a:cs typeface="Verdana"/>
              </a:rPr>
              <a:t>   </a:t>
            </a:r>
            <a:r>
              <a:rPr sz="2800" b="1" u="sng" spc="-2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u="sng" spc="-55" dirty="0">
                <a:solidFill>
                  <a:srgbClr val="CC0000"/>
                </a:solidFill>
                <a:latin typeface="Verdana"/>
                <a:cs typeface="Verdana"/>
              </a:rPr>
              <a:t>D</a:t>
            </a:r>
            <a:r>
              <a:rPr lang="en-US" sz="2800" b="1" u="sng" spc="-55" dirty="0">
                <a:solidFill>
                  <a:srgbClr val="CC0000"/>
                </a:solidFill>
                <a:latin typeface="Verdana"/>
                <a:cs typeface="Verdana"/>
              </a:rPr>
              <a:t>A - </a:t>
            </a:r>
            <a:r>
              <a:rPr lang="en-US" sz="2800" b="1" u="sng" spc="-55" dirty="0" err="1">
                <a:solidFill>
                  <a:srgbClr val="CC0000"/>
                </a:solidFill>
                <a:latin typeface="Verdana"/>
                <a:cs typeface="Verdana"/>
              </a:rPr>
              <a:t>Tamprature</a:t>
            </a:r>
            <a:r>
              <a:rPr lang="en-US" sz="2800" b="1" u="sng" spc="-55" dirty="0">
                <a:solidFill>
                  <a:srgbClr val="CC0000"/>
                </a:solidFill>
                <a:latin typeface="Verdana"/>
                <a:cs typeface="Verdana"/>
              </a:rPr>
              <a:t> condition                      </a:t>
            </a:r>
            <a:r>
              <a:rPr lang="en-US" sz="2800" b="1" u="sng" spc="-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endParaRPr sz="2800" u="sng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4236992"/>
            <a:ext cx="7772400" cy="6085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l"/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Arial MT"/>
              </a:rPr>
              <a:t>The temperature is mostly greater than zero and let’s consider as compared to cold the warm side is more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So, it means the temperature has an effect.</a:t>
            </a:r>
            <a:endParaRPr lang="en-US" i="0" dirty="0">
              <a:solidFill>
                <a:schemeClr val="tx2">
                  <a:lumMod val="50000"/>
                </a:schemeClr>
              </a:solidFill>
              <a:effectLst/>
              <a:latin typeface="Arial M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723D0F-59B8-EF04-D3B1-4100D10A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5694"/>
            <a:ext cx="4572000" cy="28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48B6F-E9A8-C680-BED8-D7749ADB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0" y="58494"/>
            <a:ext cx="877900" cy="96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AF4AE-BB98-8710-9BF1-82C1D7643867}"/>
                  </a:ext>
                </a:extLst>
              </p14:cNvPr>
              <p14:cNvContentPartPr/>
              <p14:nvPr/>
            </p14:nvContentPartPr>
            <p14:xfrm>
              <a:off x="497675" y="45129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AF4AE-BB98-8710-9BF1-82C1D7643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035" y="4426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1276</Words>
  <Application>Microsoft Office PowerPoint</Application>
  <PresentationFormat>On-screen Show (16:9)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MT</vt:lpstr>
      <vt:lpstr>Arial Unicode MS</vt:lpstr>
      <vt:lpstr>Calibri</vt:lpstr>
      <vt:lpstr>Courier New</vt:lpstr>
      <vt:lpstr>Roboto</vt:lpstr>
      <vt:lpstr>Verdana</vt:lpstr>
      <vt:lpstr>Wingdings</vt:lpstr>
      <vt:lpstr>Office Theme</vt:lpstr>
      <vt:lpstr>Capstone Project  Bike Sharing Demand Prediction</vt:lpstr>
      <vt:lpstr>    Concept of Bike Sharing</vt:lpstr>
      <vt:lpstr>Working Segregation of Bike Sharing Demand</vt:lpstr>
      <vt:lpstr>    Problem statements</vt:lpstr>
      <vt:lpstr>   Data pipeline </vt:lpstr>
      <vt:lpstr>PowerPoint Presentation</vt:lpstr>
      <vt:lpstr>    Data summary</vt:lpstr>
      <vt:lpstr>    Basic Data Exploration </vt:lpstr>
      <vt:lpstr>PowerPoint Presentation</vt:lpstr>
      <vt:lpstr>   EDA - Dew Point Temperature </vt:lpstr>
      <vt:lpstr>   EDA - Rented bike count per hour        </vt:lpstr>
      <vt:lpstr>   EDA - Relationship between bike count and Temperature   </vt:lpstr>
      <vt:lpstr>   EDA - Relationship between bike count and Humidity    </vt:lpstr>
      <vt:lpstr>   EDA - Relationship between bike count and Windspeed </vt:lpstr>
      <vt:lpstr>   EDA - Relationship between bike count and Visibility   </vt:lpstr>
      <vt:lpstr>    Correlation between Different factors by using Heatmap</vt:lpstr>
      <vt:lpstr>    Preparing Dataset for Modelling</vt:lpstr>
      <vt:lpstr>    Modeling Overview</vt:lpstr>
      <vt:lpstr>     Implementing Linear regression (Baseline Model)</vt:lpstr>
      <vt:lpstr>      Implementing Lasso regression </vt:lpstr>
      <vt:lpstr>     Implementing Ridge regression </vt:lpstr>
      <vt:lpstr>      Implementing Decision tree.</vt:lpstr>
      <vt:lpstr>     Model Validation &amp; Selection</vt:lpstr>
      <vt:lpstr>     Conclusion</vt:lpstr>
      <vt:lpstr>   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Seol bike sharing Prediction.pptx</dc:title>
  <dc:creator>bisma</dc:creator>
  <cp:lastModifiedBy>Ajit Padole</cp:lastModifiedBy>
  <cp:revision>10</cp:revision>
  <dcterms:created xsi:type="dcterms:W3CDTF">2022-04-17T08:37:30Z</dcterms:created>
  <dcterms:modified xsi:type="dcterms:W3CDTF">2022-09-19T06:09:56Z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