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513FF5-FBA5-43E0-A9C2-E34B7D5CB094}">
  <a:tblStyle styleId="{DC513FF5-FBA5-43E0-A9C2-E34B7D5CB09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6a1c9abc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6a1c9abc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6a1c9abc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6a1c9abc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6a1c9ab3c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6a1c9ab3c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6a1c9ab3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6a1c9ab3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6a1c9ab3c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6a1c9ab3c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6a1c9ab3c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6a1c9ab3c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6a1c9ab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6a1c9ab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6a1c9abc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6a1c9abc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6a1c9abc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6a1c9abc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6a1c9abc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6a1c9abc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fc7ca62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fc7ca62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53fe2643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3fe2643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8a119cc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8a119cc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6a1c9ab3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6a1c9ab3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6a1c9ab3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6a1c9ab3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6a1c9ab3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6a1c9ab3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6a1c9abc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6a1c9abc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6a1c9abc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6a1c9abc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idx="1" type="body"/>
          </p:nvPr>
        </p:nvSpPr>
        <p:spPr>
          <a:xfrm>
            <a:off x="317425" y="942975"/>
            <a:ext cx="2350800" cy="3124800"/>
          </a:xfrm>
          <a:prstGeom prst="rect">
            <a:avLst/>
          </a:prstGeom>
          <a:noFill/>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Clr>
                <a:schemeClr val="dk2"/>
              </a:buClr>
              <a:buSzPts val="1400"/>
              <a:buChar char="●"/>
              <a:defRPr sz="1400">
                <a:solidFill>
                  <a:schemeClr val="dk2"/>
                </a:solidFill>
              </a:defRPr>
            </a:lvl1pPr>
            <a:lvl2pPr indent="-304800" lvl="1" marL="914400" rtl="0" algn="l">
              <a:lnSpc>
                <a:spcPct val="115000"/>
              </a:lnSpc>
              <a:spcBef>
                <a:spcPts val="1600"/>
              </a:spcBef>
              <a:spcAft>
                <a:spcPts val="0"/>
              </a:spcAft>
              <a:buClr>
                <a:schemeClr val="dk2"/>
              </a:buClr>
              <a:buSzPts val="1200"/>
              <a:buChar char="○"/>
              <a:defRPr sz="1200">
                <a:solidFill>
                  <a:schemeClr val="dk2"/>
                </a:solidFill>
              </a:defRPr>
            </a:lvl2pPr>
            <a:lvl3pPr indent="-304800" lvl="2" marL="1371600" rtl="0" algn="l">
              <a:lnSpc>
                <a:spcPct val="115000"/>
              </a:lnSpc>
              <a:spcBef>
                <a:spcPts val="1600"/>
              </a:spcBef>
              <a:spcAft>
                <a:spcPts val="0"/>
              </a:spcAft>
              <a:buClr>
                <a:schemeClr val="dk2"/>
              </a:buClr>
              <a:buSzPts val="1200"/>
              <a:buChar char="■"/>
              <a:defRPr sz="1200">
                <a:solidFill>
                  <a:schemeClr val="dk2"/>
                </a:solidFill>
              </a:defRPr>
            </a:lvl3pPr>
            <a:lvl4pPr indent="-304800" lvl="3" marL="1828800" rtl="0" algn="l">
              <a:lnSpc>
                <a:spcPct val="115000"/>
              </a:lnSpc>
              <a:spcBef>
                <a:spcPts val="1600"/>
              </a:spcBef>
              <a:spcAft>
                <a:spcPts val="0"/>
              </a:spcAft>
              <a:buClr>
                <a:schemeClr val="dk2"/>
              </a:buClr>
              <a:buSzPts val="1200"/>
              <a:buChar char="●"/>
              <a:defRPr sz="1200">
                <a:solidFill>
                  <a:schemeClr val="dk2"/>
                </a:solidFill>
              </a:defRPr>
            </a:lvl4pPr>
            <a:lvl5pPr indent="-304800" lvl="4" marL="2286000" rtl="0" algn="l">
              <a:lnSpc>
                <a:spcPct val="115000"/>
              </a:lnSpc>
              <a:spcBef>
                <a:spcPts val="1600"/>
              </a:spcBef>
              <a:spcAft>
                <a:spcPts val="0"/>
              </a:spcAft>
              <a:buClr>
                <a:schemeClr val="dk2"/>
              </a:buClr>
              <a:buSzPts val="1200"/>
              <a:buChar char="○"/>
              <a:defRPr sz="1200">
                <a:solidFill>
                  <a:schemeClr val="dk2"/>
                </a:solidFill>
              </a:defRPr>
            </a:lvl5pPr>
            <a:lvl6pPr indent="-304800" lvl="5" marL="2743200" rtl="0" algn="l">
              <a:lnSpc>
                <a:spcPct val="115000"/>
              </a:lnSpc>
              <a:spcBef>
                <a:spcPts val="1600"/>
              </a:spcBef>
              <a:spcAft>
                <a:spcPts val="0"/>
              </a:spcAft>
              <a:buClr>
                <a:schemeClr val="dk2"/>
              </a:buClr>
              <a:buSzPts val="1200"/>
              <a:buChar char="■"/>
              <a:defRPr sz="1200">
                <a:solidFill>
                  <a:schemeClr val="dk2"/>
                </a:solidFill>
              </a:defRPr>
            </a:lvl6pPr>
            <a:lvl7pPr indent="-304800" lvl="6" marL="3200400" rtl="0" algn="l">
              <a:lnSpc>
                <a:spcPct val="115000"/>
              </a:lnSpc>
              <a:spcBef>
                <a:spcPts val="1600"/>
              </a:spcBef>
              <a:spcAft>
                <a:spcPts val="0"/>
              </a:spcAft>
              <a:buClr>
                <a:schemeClr val="dk2"/>
              </a:buClr>
              <a:buSzPts val="1200"/>
              <a:buChar char="●"/>
              <a:defRPr sz="1200">
                <a:solidFill>
                  <a:schemeClr val="dk2"/>
                </a:solidFill>
              </a:defRPr>
            </a:lvl7pPr>
            <a:lvl8pPr indent="-304800" lvl="7" marL="3657600" rtl="0" algn="l">
              <a:lnSpc>
                <a:spcPct val="115000"/>
              </a:lnSpc>
              <a:spcBef>
                <a:spcPts val="1600"/>
              </a:spcBef>
              <a:spcAft>
                <a:spcPts val="0"/>
              </a:spcAft>
              <a:buClr>
                <a:schemeClr val="dk2"/>
              </a:buClr>
              <a:buSzPts val="1200"/>
              <a:buChar char="○"/>
              <a:defRPr sz="1200">
                <a:solidFill>
                  <a:schemeClr val="dk2"/>
                </a:solidFill>
              </a:defRPr>
            </a:lvl8pPr>
            <a:lvl9pPr indent="-304800" lvl="8" marL="4114800" rtl="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53" name="Google Shape;53;p13"/>
          <p:cNvSpPr txBox="1"/>
          <p:nvPr>
            <p:ph idx="2" type="body"/>
          </p:nvPr>
        </p:nvSpPr>
        <p:spPr>
          <a:xfrm>
            <a:off x="2745898" y="942975"/>
            <a:ext cx="2350800" cy="3124800"/>
          </a:xfrm>
          <a:prstGeom prst="rect">
            <a:avLst/>
          </a:prstGeom>
          <a:noFill/>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Clr>
                <a:schemeClr val="dk2"/>
              </a:buClr>
              <a:buSzPts val="1400"/>
              <a:buChar char="●"/>
              <a:defRPr sz="1400">
                <a:solidFill>
                  <a:schemeClr val="dk2"/>
                </a:solidFill>
              </a:defRPr>
            </a:lvl1pPr>
            <a:lvl2pPr indent="-304800" lvl="1" marL="914400" rtl="0" algn="l">
              <a:lnSpc>
                <a:spcPct val="115000"/>
              </a:lnSpc>
              <a:spcBef>
                <a:spcPts val="1600"/>
              </a:spcBef>
              <a:spcAft>
                <a:spcPts val="0"/>
              </a:spcAft>
              <a:buClr>
                <a:schemeClr val="dk2"/>
              </a:buClr>
              <a:buSzPts val="1200"/>
              <a:buChar char="○"/>
              <a:defRPr sz="1200">
                <a:solidFill>
                  <a:schemeClr val="dk2"/>
                </a:solidFill>
              </a:defRPr>
            </a:lvl2pPr>
            <a:lvl3pPr indent="-304800" lvl="2" marL="1371600" rtl="0" algn="l">
              <a:lnSpc>
                <a:spcPct val="115000"/>
              </a:lnSpc>
              <a:spcBef>
                <a:spcPts val="1600"/>
              </a:spcBef>
              <a:spcAft>
                <a:spcPts val="0"/>
              </a:spcAft>
              <a:buClr>
                <a:schemeClr val="dk2"/>
              </a:buClr>
              <a:buSzPts val="1200"/>
              <a:buChar char="■"/>
              <a:defRPr sz="1200">
                <a:solidFill>
                  <a:schemeClr val="dk2"/>
                </a:solidFill>
              </a:defRPr>
            </a:lvl3pPr>
            <a:lvl4pPr indent="-304800" lvl="3" marL="1828800" rtl="0" algn="l">
              <a:lnSpc>
                <a:spcPct val="115000"/>
              </a:lnSpc>
              <a:spcBef>
                <a:spcPts val="1600"/>
              </a:spcBef>
              <a:spcAft>
                <a:spcPts val="0"/>
              </a:spcAft>
              <a:buClr>
                <a:schemeClr val="dk2"/>
              </a:buClr>
              <a:buSzPts val="1200"/>
              <a:buChar char="●"/>
              <a:defRPr sz="1200">
                <a:solidFill>
                  <a:schemeClr val="dk2"/>
                </a:solidFill>
              </a:defRPr>
            </a:lvl4pPr>
            <a:lvl5pPr indent="-304800" lvl="4" marL="2286000" rtl="0" algn="l">
              <a:lnSpc>
                <a:spcPct val="115000"/>
              </a:lnSpc>
              <a:spcBef>
                <a:spcPts val="1600"/>
              </a:spcBef>
              <a:spcAft>
                <a:spcPts val="0"/>
              </a:spcAft>
              <a:buClr>
                <a:schemeClr val="dk2"/>
              </a:buClr>
              <a:buSzPts val="1200"/>
              <a:buChar char="○"/>
              <a:defRPr sz="1200">
                <a:solidFill>
                  <a:schemeClr val="dk2"/>
                </a:solidFill>
              </a:defRPr>
            </a:lvl5pPr>
            <a:lvl6pPr indent="-304800" lvl="5" marL="2743200" rtl="0" algn="l">
              <a:lnSpc>
                <a:spcPct val="115000"/>
              </a:lnSpc>
              <a:spcBef>
                <a:spcPts val="1600"/>
              </a:spcBef>
              <a:spcAft>
                <a:spcPts val="0"/>
              </a:spcAft>
              <a:buClr>
                <a:schemeClr val="dk2"/>
              </a:buClr>
              <a:buSzPts val="1200"/>
              <a:buChar char="■"/>
              <a:defRPr sz="1200">
                <a:solidFill>
                  <a:schemeClr val="dk2"/>
                </a:solidFill>
              </a:defRPr>
            </a:lvl6pPr>
            <a:lvl7pPr indent="-304800" lvl="6" marL="3200400" rtl="0" algn="l">
              <a:lnSpc>
                <a:spcPct val="115000"/>
              </a:lnSpc>
              <a:spcBef>
                <a:spcPts val="1600"/>
              </a:spcBef>
              <a:spcAft>
                <a:spcPts val="0"/>
              </a:spcAft>
              <a:buClr>
                <a:schemeClr val="dk2"/>
              </a:buClr>
              <a:buSzPts val="1200"/>
              <a:buChar char="●"/>
              <a:defRPr sz="1200">
                <a:solidFill>
                  <a:schemeClr val="dk2"/>
                </a:solidFill>
              </a:defRPr>
            </a:lvl7pPr>
            <a:lvl8pPr indent="-304800" lvl="7" marL="3657600" rtl="0" algn="l">
              <a:lnSpc>
                <a:spcPct val="115000"/>
              </a:lnSpc>
              <a:spcBef>
                <a:spcPts val="1600"/>
              </a:spcBef>
              <a:spcAft>
                <a:spcPts val="0"/>
              </a:spcAft>
              <a:buClr>
                <a:schemeClr val="dk2"/>
              </a:buClr>
              <a:buSzPts val="1200"/>
              <a:buChar char="○"/>
              <a:defRPr sz="1200">
                <a:solidFill>
                  <a:schemeClr val="dk2"/>
                </a:solidFill>
              </a:defRPr>
            </a:lvl8pPr>
            <a:lvl9pPr indent="-304800" lvl="8" marL="4114800" rtl="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54" name="Google Shape;54;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rive.google.com/file/d/1cc-Imr9Looh5t-ZH95UAUl5JX7bGoeBG/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Tracing rumours by analyzing social media data	</a:t>
            </a:r>
            <a:endParaRPr/>
          </a:p>
        </p:txBody>
      </p:sp>
      <p:sp>
        <p:nvSpPr>
          <p:cNvPr id="60" name="Google Shape;60;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Compiler Design - CS6109</a:t>
            </a:r>
            <a:endParaRPr/>
          </a:p>
        </p:txBody>
      </p:sp>
      <p:sp>
        <p:nvSpPr>
          <p:cNvPr id="61" name="Google Shape;61;p14"/>
          <p:cNvSpPr txBox="1"/>
          <p:nvPr/>
        </p:nvSpPr>
        <p:spPr>
          <a:xfrm>
            <a:off x="3254875" y="3526100"/>
            <a:ext cx="5786400" cy="1506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a:solidFill>
                  <a:schemeClr val="dk2"/>
                </a:solidFill>
              </a:rPr>
              <a:t>Presented by,</a:t>
            </a:r>
            <a:endParaRPr>
              <a:solidFill>
                <a:schemeClr val="dk2"/>
              </a:solidFill>
            </a:endParaRPr>
          </a:p>
          <a:p>
            <a:pPr indent="0" lvl="0" marL="0" rtl="0" algn="r">
              <a:spcBef>
                <a:spcPts val="0"/>
              </a:spcBef>
              <a:spcAft>
                <a:spcPts val="0"/>
              </a:spcAft>
              <a:buNone/>
            </a:pPr>
            <a:r>
              <a:rPr lang="en-GB">
                <a:solidFill>
                  <a:schemeClr val="dk2"/>
                </a:solidFill>
              </a:rPr>
              <a:t>Mohamed Abdul Malik J - 2018103043</a:t>
            </a:r>
            <a:endParaRPr>
              <a:solidFill>
                <a:schemeClr val="dk2"/>
              </a:solidFill>
            </a:endParaRPr>
          </a:p>
          <a:p>
            <a:pPr indent="0" lvl="0" marL="0" rtl="0" algn="r">
              <a:spcBef>
                <a:spcPts val="0"/>
              </a:spcBef>
              <a:spcAft>
                <a:spcPts val="0"/>
              </a:spcAft>
              <a:buNone/>
            </a:pPr>
            <a:r>
              <a:rPr lang="en-GB">
                <a:solidFill>
                  <a:schemeClr val="dk2"/>
                </a:solidFill>
              </a:rPr>
              <a:t>Kutala Manoj - 2018103040</a:t>
            </a:r>
            <a:endParaRPr>
              <a:solidFill>
                <a:schemeClr val="dk2"/>
              </a:solidFill>
            </a:endParaRPr>
          </a:p>
          <a:p>
            <a:pPr indent="0" lvl="0" marL="0" rtl="0" algn="r">
              <a:spcBef>
                <a:spcPts val="0"/>
              </a:spcBef>
              <a:spcAft>
                <a:spcPts val="0"/>
              </a:spcAft>
              <a:buNone/>
            </a:pPr>
            <a:r>
              <a:rPr lang="en-GB">
                <a:solidFill>
                  <a:schemeClr val="dk2"/>
                </a:solidFill>
              </a:rPr>
              <a:t>Gobinath A L - 2018103025</a:t>
            </a: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1200"/>
              </a:spcBef>
              <a:spcAft>
                <a:spcPts val="1200"/>
              </a:spcAft>
              <a:buClr>
                <a:schemeClr val="dk1"/>
              </a:buClr>
              <a:buSzPts val="1100"/>
              <a:buFont typeface="Arial"/>
              <a:buNone/>
            </a:pPr>
            <a:r>
              <a:rPr b="1" lang="en-GB" sz="1500"/>
              <a:t>MODULE 5 - Randomization of model:</a:t>
            </a:r>
            <a:endParaRPr sz="3200"/>
          </a:p>
        </p:txBody>
      </p:sp>
      <p:sp>
        <p:nvSpPr>
          <p:cNvPr id="143" name="Google Shape;143;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b="1" lang="en-GB" sz="1800">
                <a:solidFill>
                  <a:schemeClr val="dk1"/>
                </a:solidFill>
              </a:rPr>
              <a:t>Input: </a:t>
            </a:r>
            <a:r>
              <a:rPr lang="en-GB" sz="1800">
                <a:solidFill>
                  <a:schemeClr val="dk1"/>
                </a:solidFill>
              </a:rPr>
              <a:t>Temporal Network, Time-respecting paths</a:t>
            </a:r>
            <a:endParaRPr sz="18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GB" sz="1800">
                <a:solidFill>
                  <a:schemeClr val="dk1"/>
                </a:solidFill>
              </a:rPr>
              <a:t>Intermediate Output: </a:t>
            </a:r>
            <a:r>
              <a:rPr lang="en-GB" sz="1800">
                <a:solidFill>
                  <a:schemeClr val="dk1"/>
                </a:solidFill>
              </a:rPr>
              <a:t>Randomized models</a:t>
            </a:r>
            <a:endParaRPr sz="18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GB" sz="1800">
                <a:solidFill>
                  <a:schemeClr val="dk1"/>
                </a:solidFill>
              </a:rPr>
              <a:t>Output: </a:t>
            </a:r>
            <a:r>
              <a:rPr lang="en-GB" sz="1800">
                <a:solidFill>
                  <a:schemeClr val="dk1"/>
                </a:solidFill>
              </a:rPr>
              <a:t>Score calculated for each node</a:t>
            </a:r>
            <a:r>
              <a:rPr b="1" lang="en-GB" sz="1800">
                <a:solidFill>
                  <a:schemeClr val="dk1"/>
                </a:solidFill>
              </a:rPr>
              <a:t> </a:t>
            </a:r>
            <a:endParaRPr sz="1800">
              <a:solidFill>
                <a:schemeClr val="dk1"/>
              </a:solidFill>
            </a:endParaRPr>
          </a:p>
          <a:p>
            <a:pPr indent="0" lvl="0" marL="0" rtl="0" algn="l">
              <a:spcBef>
                <a:spcPts val="1200"/>
              </a:spcBef>
              <a:spcAft>
                <a:spcPts val="1600"/>
              </a:spcAft>
              <a:buNone/>
            </a:pPr>
            <a:r>
              <a:t/>
            </a:r>
            <a:endParaRPr/>
          </a:p>
        </p:txBody>
      </p:sp>
      <p:sp>
        <p:nvSpPr>
          <p:cNvPr id="144" name="Google Shape;144;p2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GB" sz="1100">
                <a:solidFill>
                  <a:schemeClr val="dk1"/>
                </a:solidFill>
              </a:rPr>
              <a:t>Pseudocode:</a:t>
            </a:r>
            <a:endParaRPr b="1" sz="1100">
              <a:solidFill>
                <a:schemeClr val="dk1"/>
              </a:solidFill>
            </a:endParaRPr>
          </a:p>
          <a:p>
            <a:pPr indent="0" lvl="0" marL="457200" rtl="0" algn="l">
              <a:lnSpc>
                <a:spcPct val="100000"/>
              </a:lnSpc>
              <a:spcBef>
                <a:spcPts val="1200"/>
              </a:spcBef>
              <a:spcAft>
                <a:spcPts val="0"/>
              </a:spcAft>
              <a:buNone/>
            </a:pPr>
            <a:r>
              <a:rPr lang="en-GB" sz="1100">
                <a:solidFill>
                  <a:srgbClr val="000000"/>
                </a:solidFill>
              </a:rPr>
              <a:t>1)Go over all edges sequentially.</a:t>
            </a:r>
            <a:endParaRPr sz="1100">
              <a:solidFill>
                <a:srgbClr val="000000"/>
              </a:solidFill>
            </a:endParaRPr>
          </a:p>
          <a:p>
            <a:pPr indent="0" lvl="0" marL="457200" rtl="0" algn="l">
              <a:lnSpc>
                <a:spcPct val="100000"/>
              </a:lnSpc>
              <a:spcBef>
                <a:spcPts val="1200"/>
              </a:spcBef>
              <a:spcAft>
                <a:spcPts val="0"/>
              </a:spcAft>
              <a:buNone/>
            </a:pPr>
            <a:r>
              <a:rPr lang="en-GB" sz="1100">
                <a:solidFill>
                  <a:srgbClr val="000000"/>
                </a:solidFill>
              </a:rPr>
              <a:t>2)For every edge (i,j):</a:t>
            </a:r>
            <a:endParaRPr sz="1100">
              <a:solidFill>
                <a:srgbClr val="000000"/>
              </a:solidFill>
            </a:endParaRPr>
          </a:p>
          <a:p>
            <a:pPr indent="0" lvl="0" marL="0" rtl="0" algn="l">
              <a:lnSpc>
                <a:spcPct val="100000"/>
              </a:lnSpc>
              <a:spcBef>
                <a:spcPts val="1200"/>
              </a:spcBef>
              <a:spcAft>
                <a:spcPts val="0"/>
              </a:spcAft>
              <a:buNone/>
            </a:pPr>
            <a:r>
              <a:rPr lang="en-GB" sz="1100">
                <a:solidFill>
                  <a:srgbClr val="000000"/>
                </a:solidFill>
              </a:rPr>
              <a:t>                        pick another edge  (i’,j’).</a:t>
            </a:r>
            <a:endParaRPr sz="1100">
              <a:solidFill>
                <a:srgbClr val="000000"/>
              </a:solidFill>
            </a:endParaRPr>
          </a:p>
          <a:p>
            <a:pPr indent="0" lvl="0" marL="457200" rtl="0" algn="l">
              <a:lnSpc>
                <a:spcPct val="100000"/>
              </a:lnSpc>
              <a:spcBef>
                <a:spcPts val="1200"/>
              </a:spcBef>
              <a:spcAft>
                <a:spcPts val="0"/>
              </a:spcAft>
              <a:buNone/>
            </a:pPr>
            <a:r>
              <a:rPr lang="en-GB" sz="1100">
                <a:solidFill>
                  <a:srgbClr val="000000"/>
                </a:solidFill>
              </a:rPr>
              <a:t>3)With a probability 1/2, replace (i,j) and (i’,j’) by (i,j’) and (i’,j) otherwise, replace them by (i,i’) and (j,j’).</a:t>
            </a:r>
            <a:endParaRPr sz="1100">
              <a:solidFill>
                <a:srgbClr val="000000"/>
              </a:solidFill>
            </a:endParaRPr>
          </a:p>
          <a:p>
            <a:pPr indent="0" lvl="0" marL="457200" rtl="0" algn="l">
              <a:lnSpc>
                <a:spcPct val="100000"/>
              </a:lnSpc>
              <a:spcBef>
                <a:spcPts val="1200"/>
              </a:spcBef>
              <a:spcAft>
                <a:spcPts val="0"/>
              </a:spcAft>
              <a:buNone/>
            </a:pPr>
            <a:r>
              <a:rPr lang="en-GB" sz="1100">
                <a:solidFill>
                  <a:srgbClr val="000000"/>
                </a:solidFill>
              </a:rPr>
              <a:t>4)If the move in step 3) created a self-edge or a multiple-edge, then undo it and start over from step 1).</a:t>
            </a:r>
            <a:endParaRPr sz="1100">
              <a:solidFill>
                <a:srgbClr val="000000"/>
              </a:solidFill>
            </a:endParaRPr>
          </a:p>
          <a:p>
            <a:pPr indent="0" lvl="0" marL="0" rtl="0" algn="l">
              <a:lnSpc>
                <a:spcPct val="100000"/>
              </a:lnSpc>
              <a:spcBef>
                <a:spcPts val="1200"/>
              </a:spcBef>
              <a:spcAft>
                <a:spcPts val="1200"/>
              </a:spcAft>
              <a:buClr>
                <a:schemeClr val="dk1"/>
              </a:buClr>
              <a:buSzPts val="1100"/>
              <a:buFont typeface="Arial"/>
              <a:buNone/>
            </a:pPr>
            <a:r>
              <a:t/>
            </a:r>
            <a:endParaRPr b="1" sz="1100">
              <a:solidFill>
                <a:schemeClr val="dk1"/>
              </a:solidFill>
            </a:endParaRPr>
          </a:p>
        </p:txBody>
      </p:sp>
      <p:cxnSp>
        <p:nvCxnSpPr>
          <p:cNvPr id="145" name="Google Shape;145;p23"/>
          <p:cNvCxnSpPr/>
          <p:nvPr/>
        </p:nvCxnSpPr>
        <p:spPr>
          <a:xfrm flipH="1" rot="10800000">
            <a:off x="60275" y="1053300"/>
            <a:ext cx="9001200" cy="21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1200"/>
              </a:spcBef>
              <a:spcAft>
                <a:spcPts val="1200"/>
              </a:spcAft>
              <a:buClr>
                <a:schemeClr val="dk1"/>
              </a:buClr>
              <a:buSzPts val="1100"/>
              <a:buFont typeface="Arial"/>
              <a:buNone/>
            </a:pPr>
            <a:r>
              <a:rPr b="1" lang="en-GB" sz="1400"/>
              <a:t>MODULE 6 - Simplification and spreaders identification:</a:t>
            </a:r>
            <a:endParaRPr sz="3100"/>
          </a:p>
        </p:txBody>
      </p:sp>
      <p:sp>
        <p:nvSpPr>
          <p:cNvPr id="151" name="Google Shape;151;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b="1" lang="en-GB">
                <a:solidFill>
                  <a:schemeClr val="dk1"/>
                </a:solidFill>
              </a:rPr>
              <a:t>Input: </a:t>
            </a:r>
            <a:r>
              <a:rPr lang="en-GB">
                <a:solidFill>
                  <a:schemeClr val="dk1"/>
                </a:solidFill>
              </a:rPr>
              <a:t>Calculated score</a:t>
            </a:r>
            <a:endParaRPr>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GB">
                <a:solidFill>
                  <a:schemeClr val="dk1"/>
                </a:solidFill>
              </a:rPr>
              <a:t>Output: </a:t>
            </a:r>
            <a:r>
              <a:rPr lang="en-GB">
                <a:solidFill>
                  <a:schemeClr val="dk1"/>
                </a:solidFill>
              </a:rPr>
              <a:t>Influential and important spreaders</a:t>
            </a:r>
            <a:endParaRPr>
              <a:solidFill>
                <a:schemeClr val="dk1"/>
              </a:solidFill>
            </a:endParaRPr>
          </a:p>
          <a:p>
            <a:pPr indent="0" lvl="0" marL="0" rtl="0" algn="l">
              <a:spcBef>
                <a:spcPts val="1200"/>
              </a:spcBef>
              <a:spcAft>
                <a:spcPts val="1600"/>
              </a:spcAft>
              <a:buNone/>
            </a:pPr>
            <a:r>
              <a:t/>
            </a:r>
            <a:endParaRPr/>
          </a:p>
        </p:txBody>
      </p:sp>
      <p:sp>
        <p:nvSpPr>
          <p:cNvPr id="152" name="Google Shape;152;p24"/>
          <p:cNvSpPr txBox="1"/>
          <p:nvPr>
            <p:ph idx="2" type="body"/>
          </p:nvPr>
        </p:nvSpPr>
        <p:spPr>
          <a:xfrm>
            <a:off x="4311600" y="965575"/>
            <a:ext cx="4520700" cy="40977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GB" sz="1100" u="sng">
                <a:solidFill>
                  <a:schemeClr val="dk1"/>
                </a:solidFill>
              </a:rPr>
              <a:t>Pseudocode:</a:t>
            </a:r>
            <a:endParaRPr b="1" sz="1100" u="sng">
              <a:solidFill>
                <a:schemeClr val="dk1"/>
              </a:solidFill>
            </a:endParaRPr>
          </a:p>
          <a:p>
            <a:pPr indent="0" lvl="0" marL="0" rtl="0" algn="l">
              <a:lnSpc>
                <a:spcPct val="100000"/>
              </a:lnSpc>
              <a:spcBef>
                <a:spcPts val="1200"/>
              </a:spcBef>
              <a:spcAft>
                <a:spcPts val="0"/>
              </a:spcAft>
              <a:buNone/>
            </a:pPr>
            <a:r>
              <a:rPr b="1" lang="en-GB" sz="1100" u="sng">
                <a:solidFill>
                  <a:schemeClr val="dk1"/>
                </a:solidFill>
              </a:rPr>
              <a:t>	</a:t>
            </a:r>
            <a:r>
              <a:rPr lang="en-GB" sz="1100">
                <a:solidFill>
                  <a:schemeClr val="dk1"/>
                </a:solidFill>
              </a:rPr>
              <a:t>Percentagelist = calculatepercentage(module5output)</a:t>
            </a:r>
            <a:endParaRPr sz="1100">
              <a:solidFill>
                <a:schemeClr val="dk1"/>
              </a:solidFill>
            </a:endParaRPr>
          </a:p>
          <a:p>
            <a:pPr indent="0" lvl="0" marL="457200" rtl="0" algn="l">
              <a:lnSpc>
                <a:spcPct val="100000"/>
              </a:lnSpc>
              <a:spcBef>
                <a:spcPts val="1200"/>
              </a:spcBef>
              <a:spcAft>
                <a:spcPts val="0"/>
              </a:spcAft>
              <a:buNone/>
            </a:pPr>
            <a:r>
              <a:rPr lang="en-GB" sz="1000">
                <a:solidFill>
                  <a:srgbClr val="000000"/>
                </a:solidFill>
              </a:rPr>
              <a:t>For each node in Temporal Network:</a:t>
            </a:r>
            <a:endParaRPr sz="1000">
              <a:solidFill>
                <a:srgbClr val="000000"/>
              </a:solidFill>
            </a:endParaRPr>
          </a:p>
          <a:p>
            <a:pPr indent="0" lvl="0" marL="457200" rtl="0" algn="l">
              <a:lnSpc>
                <a:spcPct val="100000"/>
              </a:lnSpc>
              <a:spcBef>
                <a:spcPts val="1200"/>
              </a:spcBef>
              <a:spcAft>
                <a:spcPts val="0"/>
              </a:spcAft>
              <a:buNone/>
            </a:pPr>
            <a:r>
              <a:rPr lang="en-GB" sz="1000">
                <a:solidFill>
                  <a:srgbClr val="000000"/>
                </a:solidFill>
              </a:rPr>
              <a:t>	findindegree(node)</a:t>
            </a:r>
            <a:endParaRPr sz="1000">
              <a:solidFill>
                <a:srgbClr val="000000"/>
              </a:solidFill>
            </a:endParaRPr>
          </a:p>
          <a:p>
            <a:pPr indent="0" lvl="0" marL="457200" rtl="0" algn="l">
              <a:lnSpc>
                <a:spcPct val="100000"/>
              </a:lnSpc>
              <a:spcBef>
                <a:spcPts val="1200"/>
              </a:spcBef>
              <a:spcAft>
                <a:spcPts val="0"/>
              </a:spcAft>
              <a:buNone/>
            </a:pPr>
            <a:r>
              <a:rPr lang="en-GB" sz="1000">
                <a:solidFill>
                  <a:srgbClr val="000000"/>
                </a:solidFill>
              </a:rPr>
              <a:t>	findoutdegree(node)</a:t>
            </a:r>
            <a:endParaRPr sz="1000">
              <a:solidFill>
                <a:srgbClr val="000000"/>
              </a:solidFill>
            </a:endParaRPr>
          </a:p>
          <a:p>
            <a:pPr indent="0" lvl="0" marL="457200" rtl="0" algn="l">
              <a:lnSpc>
                <a:spcPct val="100000"/>
              </a:lnSpc>
              <a:spcBef>
                <a:spcPts val="1200"/>
              </a:spcBef>
              <a:spcAft>
                <a:spcPts val="0"/>
              </a:spcAft>
              <a:buNone/>
            </a:pPr>
            <a:r>
              <a:rPr lang="en-GB" sz="1000">
                <a:solidFill>
                  <a:srgbClr val="000000"/>
                </a:solidFill>
              </a:rPr>
              <a:t>	for  i,element in enumerate(indegree):</a:t>
            </a:r>
            <a:endParaRPr sz="1000">
              <a:solidFill>
                <a:srgbClr val="000000"/>
              </a:solidFill>
            </a:endParaRPr>
          </a:p>
          <a:p>
            <a:pPr indent="0" lvl="0" marL="457200" rtl="0" algn="l">
              <a:lnSpc>
                <a:spcPct val="100000"/>
              </a:lnSpc>
              <a:spcBef>
                <a:spcPts val="1200"/>
              </a:spcBef>
              <a:spcAft>
                <a:spcPts val="0"/>
              </a:spcAft>
              <a:buNone/>
            </a:pPr>
            <a:r>
              <a:rPr lang="en-GB" sz="1000">
                <a:solidFill>
                  <a:srgbClr val="000000"/>
                </a:solidFill>
              </a:rPr>
              <a:t>		If element == 0:</a:t>
            </a:r>
            <a:endParaRPr sz="1000">
              <a:solidFill>
                <a:srgbClr val="000000"/>
              </a:solidFill>
            </a:endParaRPr>
          </a:p>
          <a:p>
            <a:pPr indent="0" lvl="0" marL="457200" rtl="0" algn="l">
              <a:lnSpc>
                <a:spcPct val="100000"/>
              </a:lnSpc>
              <a:spcBef>
                <a:spcPts val="1200"/>
              </a:spcBef>
              <a:spcAft>
                <a:spcPts val="0"/>
              </a:spcAft>
              <a:buNone/>
            </a:pPr>
            <a:r>
              <a:rPr lang="en-GB" sz="1000">
                <a:solidFill>
                  <a:srgbClr val="000000"/>
                </a:solidFill>
              </a:rPr>
              <a:t>			print(“influential spreader”, i+64)</a:t>
            </a:r>
            <a:endParaRPr sz="1000">
              <a:solidFill>
                <a:srgbClr val="000000"/>
              </a:solidFill>
            </a:endParaRPr>
          </a:p>
          <a:p>
            <a:pPr indent="0" lvl="0" marL="457200" rtl="0" algn="l">
              <a:lnSpc>
                <a:spcPct val="100000"/>
              </a:lnSpc>
              <a:spcBef>
                <a:spcPts val="1200"/>
              </a:spcBef>
              <a:spcAft>
                <a:spcPts val="0"/>
              </a:spcAft>
              <a:buNone/>
            </a:pPr>
            <a:r>
              <a:rPr lang="en-GB" sz="1000">
                <a:solidFill>
                  <a:srgbClr val="000000"/>
                </a:solidFill>
              </a:rPr>
              <a:t>	maxElement = findMaxElemet(percentagelist)</a:t>
            </a:r>
            <a:endParaRPr sz="1000">
              <a:solidFill>
                <a:srgbClr val="000000"/>
              </a:solidFill>
            </a:endParaRPr>
          </a:p>
          <a:p>
            <a:pPr indent="0" lvl="0" marL="457200" rtl="0" algn="l">
              <a:lnSpc>
                <a:spcPct val="100000"/>
              </a:lnSpc>
              <a:spcBef>
                <a:spcPts val="1200"/>
              </a:spcBef>
              <a:spcAft>
                <a:spcPts val="0"/>
              </a:spcAft>
              <a:buNone/>
            </a:pPr>
            <a:r>
              <a:rPr lang="en-GB" sz="1000">
                <a:solidFill>
                  <a:srgbClr val="000000"/>
                </a:solidFill>
              </a:rPr>
              <a:t>	For i,element in enumerate(percentagelist):</a:t>
            </a:r>
            <a:endParaRPr sz="1000">
              <a:solidFill>
                <a:srgbClr val="000000"/>
              </a:solidFill>
            </a:endParaRPr>
          </a:p>
          <a:p>
            <a:pPr indent="0" lvl="0" marL="457200" rtl="0" algn="l">
              <a:lnSpc>
                <a:spcPct val="100000"/>
              </a:lnSpc>
              <a:spcBef>
                <a:spcPts val="1200"/>
              </a:spcBef>
              <a:spcAft>
                <a:spcPts val="0"/>
              </a:spcAft>
              <a:buNone/>
            </a:pPr>
            <a:r>
              <a:rPr lang="en-GB" sz="1000">
                <a:solidFill>
                  <a:srgbClr val="000000"/>
                </a:solidFill>
              </a:rPr>
              <a:t>		If element == maxElement &amp;&amp; if element &gt; 20%:</a:t>
            </a:r>
            <a:endParaRPr sz="1000">
              <a:solidFill>
                <a:srgbClr val="000000"/>
              </a:solidFill>
            </a:endParaRPr>
          </a:p>
          <a:p>
            <a:pPr indent="0" lvl="0" marL="457200" rtl="0" algn="l">
              <a:lnSpc>
                <a:spcPct val="100000"/>
              </a:lnSpc>
              <a:spcBef>
                <a:spcPts val="1200"/>
              </a:spcBef>
              <a:spcAft>
                <a:spcPts val="0"/>
              </a:spcAft>
              <a:buNone/>
            </a:pPr>
            <a:r>
              <a:rPr lang="en-GB" sz="1000">
                <a:solidFill>
                  <a:srgbClr val="000000"/>
                </a:solidFill>
              </a:rPr>
              <a:t>			print(“Important spreaders”,i+64)</a:t>
            </a:r>
            <a:endParaRPr sz="1000">
              <a:solidFill>
                <a:srgbClr val="000000"/>
              </a:solidFill>
            </a:endParaRPr>
          </a:p>
          <a:p>
            <a:pPr indent="0" lvl="0" marL="457200" rtl="0" algn="l">
              <a:lnSpc>
                <a:spcPct val="100000"/>
              </a:lnSpc>
              <a:spcBef>
                <a:spcPts val="1200"/>
              </a:spcBef>
              <a:spcAft>
                <a:spcPts val="0"/>
              </a:spcAft>
              <a:buNone/>
            </a:pPr>
            <a:r>
              <a:rPr lang="en-GB" sz="1000">
                <a:solidFill>
                  <a:srgbClr val="000000"/>
                </a:solidFill>
              </a:rPr>
              <a:t>End for</a:t>
            </a:r>
            <a:endParaRPr sz="1000">
              <a:solidFill>
                <a:srgbClr val="000000"/>
              </a:solidFill>
            </a:endParaRPr>
          </a:p>
          <a:p>
            <a:pPr indent="0" lvl="0" marL="0" rtl="0" algn="l">
              <a:lnSpc>
                <a:spcPct val="100000"/>
              </a:lnSpc>
              <a:spcBef>
                <a:spcPts val="1200"/>
              </a:spcBef>
              <a:spcAft>
                <a:spcPts val="1200"/>
              </a:spcAft>
              <a:buClr>
                <a:schemeClr val="dk1"/>
              </a:buClr>
              <a:buSzPts val="1100"/>
              <a:buFont typeface="Arial"/>
              <a:buNone/>
            </a:pPr>
            <a:r>
              <a:t/>
            </a:r>
            <a:endParaRPr b="1" sz="1100" u="sng">
              <a:solidFill>
                <a:schemeClr val="dk1"/>
              </a:solidFill>
            </a:endParaRPr>
          </a:p>
        </p:txBody>
      </p:sp>
      <p:cxnSp>
        <p:nvCxnSpPr>
          <p:cNvPr id="153" name="Google Shape;153;p24"/>
          <p:cNvCxnSpPr/>
          <p:nvPr/>
        </p:nvCxnSpPr>
        <p:spPr>
          <a:xfrm flipH="1" rot="10800000">
            <a:off x="60275" y="1053300"/>
            <a:ext cx="9001200" cy="21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5"/>
          <p:cNvPicPr preferRelativeResize="0"/>
          <p:nvPr/>
        </p:nvPicPr>
        <p:blipFill rotWithShape="1">
          <a:blip r:embed="rId3">
            <a:alphaModFix/>
          </a:blip>
          <a:srcRect b="0" l="1009" r="999" t="0"/>
          <a:stretch/>
        </p:blipFill>
        <p:spPr>
          <a:xfrm>
            <a:off x="3532125" y="119275"/>
            <a:ext cx="5067175" cy="4904950"/>
          </a:xfrm>
          <a:prstGeom prst="rect">
            <a:avLst/>
          </a:prstGeom>
          <a:noFill/>
          <a:ln>
            <a:noFill/>
          </a:ln>
        </p:spPr>
      </p:pic>
      <p:sp>
        <p:nvSpPr>
          <p:cNvPr id="159" name="Google Shape;159;p25"/>
          <p:cNvSpPr txBox="1"/>
          <p:nvPr>
            <p:ph idx="1" type="body"/>
          </p:nvPr>
        </p:nvSpPr>
        <p:spPr>
          <a:xfrm>
            <a:off x="317425" y="942975"/>
            <a:ext cx="2350800" cy="312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a:t>MODULE 1 OUTPUT</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a:t>MODULE 2 OUTPUT</a:t>
            </a:r>
            <a:endParaRPr sz="1900"/>
          </a:p>
        </p:txBody>
      </p:sp>
      <p:pic>
        <p:nvPicPr>
          <p:cNvPr id="165" name="Google Shape;165;p26"/>
          <p:cNvPicPr preferRelativeResize="0"/>
          <p:nvPr/>
        </p:nvPicPr>
        <p:blipFill>
          <a:blip r:embed="rId3">
            <a:alphaModFix/>
          </a:blip>
          <a:stretch>
            <a:fillRect/>
          </a:stretch>
        </p:blipFill>
        <p:spPr>
          <a:xfrm>
            <a:off x="928550" y="2129750"/>
            <a:ext cx="7695900" cy="1188900"/>
          </a:xfrm>
          <a:prstGeom prst="rect">
            <a:avLst/>
          </a:prstGeom>
          <a:noFill/>
          <a:ln>
            <a:noFill/>
          </a:ln>
        </p:spPr>
      </p:pic>
      <p:cxnSp>
        <p:nvCxnSpPr>
          <p:cNvPr id="166" name="Google Shape;166;p26"/>
          <p:cNvCxnSpPr/>
          <p:nvPr/>
        </p:nvCxnSpPr>
        <p:spPr>
          <a:xfrm flipH="1" rot="10800000">
            <a:off x="60275" y="1053300"/>
            <a:ext cx="9001200" cy="21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a:t>MODULE 3 OUTPUT</a:t>
            </a:r>
            <a:endParaRPr sz="1900"/>
          </a:p>
        </p:txBody>
      </p:sp>
      <p:sp>
        <p:nvSpPr>
          <p:cNvPr id="172" name="Google Shape;172;p2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3" name="Google Shape;173;p27"/>
          <p:cNvPicPr preferRelativeResize="0"/>
          <p:nvPr/>
        </p:nvPicPr>
        <p:blipFill>
          <a:blip r:embed="rId3">
            <a:alphaModFix/>
          </a:blip>
          <a:stretch>
            <a:fillRect/>
          </a:stretch>
        </p:blipFill>
        <p:spPr>
          <a:xfrm>
            <a:off x="3098250" y="172500"/>
            <a:ext cx="5734050" cy="4581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a:t>MODULE 4 OUTPUT</a:t>
            </a:r>
            <a:endParaRPr sz="1900"/>
          </a:p>
        </p:txBody>
      </p:sp>
      <p:sp>
        <p:nvSpPr>
          <p:cNvPr id="179" name="Google Shape;179;p2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0" name="Google Shape;180;p28"/>
          <p:cNvPicPr preferRelativeResize="0"/>
          <p:nvPr/>
        </p:nvPicPr>
        <p:blipFill>
          <a:blip r:embed="rId3">
            <a:alphaModFix/>
          </a:blip>
          <a:stretch>
            <a:fillRect/>
          </a:stretch>
        </p:blipFill>
        <p:spPr>
          <a:xfrm>
            <a:off x="3976826" y="301375"/>
            <a:ext cx="1522325" cy="4632875"/>
          </a:xfrm>
          <a:prstGeom prst="rect">
            <a:avLst/>
          </a:prstGeom>
          <a:noFill/>
          <a:ln>
            <a:noFill/>
          </a:ln>
        </p:spPr>
      </p:pic>
      <p:pic>
        <p:nvPicPr>
          <p:cNvPr id="181" name="Google Shape;181;p28"/>
          <p:cNvPicPr preferRelativeResize="0"/>
          <p:nvPr/>
        </p:nvPicPr>
        <p:blipFill>
          <a:blip r:embed="rId4">
            <a:alphaModFix/>
          </a:blip>
          <a:stretch>
            <a:fillRect/>
          </a:stretch>
        </p:blipFill>
        <p:spPr>
          <a:xfrm>
            <a:off x="5940325" y="391775"/>
            <a:ext cx="1522325" cy="464829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a:t>MODULE 5 OUTPUT</a:t>
            </a:r>
            <a:endParaRPr sz="1900"/>
          </a:p>
        </p:txBody>
      </p:sp>
      <p:pic>
        <p:nvPicPr>
          <p:cNvPr id="187" name="Google Shape;187;p29"/>
          <p:cNvPicPr preferRelativeResize="0"/>
          <p:nvPr/>
        </p:nvPicPr>
        <p:blipFill>
          <a:blip r:embed="rId3">
            <a:alphaModFix/>
          </a:blip>
          <a:stretch>
            <a:fillRect/>
          </a:stretch>
        </p:blipFill>
        <p:spPr>
          <a:xfrm>
            <a:off x="206475" y="1257775"/>
            <a:ext cx="2460975" cy="2748525"/>
          </a:xfrm>
          <a:prstGeom prst="rect">
            <a:avLst/>
          </a:prstGeom>
          <a:noFill/>
          <a:ln>
            <a:noFill/>
          </a:ln>
        </p:spPr>
      </p:pic>
      <p:pic>
        <p:nvPicPr>
          <p:cNvPr id="188" name="Google Shape;188;p29"/>
          <p:cNvPicPr preferRelativeResize="0"/>
          <p:nvPr/>
        </p:nvPicPr>
        <p:blipFill>
          <a:blip r:embed="rId4">
            <a:alphaModFix/>
          </a:blip>
          <a:stretch>
            <a:fillRect/>
          </a:stretch>
        </p:blipFill>
        <p:spPr>
          <a:xfrm>
            <a:off x="2898500" y="1257775"/>
            <a:ext cx="2353550" cy="2748525"/>
          </a:xfrm>
          <a:prstGeom prst="rect">
            <a:avLst/>
          </a:prstGeom>
          <a:noFill/>
          <a:ln>
            <a:noFill/>
          </a:ln>
        </p:spPr>
      </p:pic>
      <p:pic>
        <p:nvPicPr>
          <p:cNvPr id="189" name="Google Shape;189;p29"/>
          <p:cNvPicPr preferRelativeResize="0"/>
          <p:nvPr/>
        </p:nvPicPr>
        <p:blipFill>
          <a:blip r:embed="rId5">
            <a:alphaModFix/>
          </a:blip>
          <a:stretch>
            <a:fillRect/>
          </a:stretch>
        </p:blipFill>
        <p:spPr>
          <a:xfrm>
            <a:off x="5873075" y="1152475"/>
            <a:ext cx="2353550" cy="3041925"/>
          </a:xfrm>
          <a:prstGeom prst="rect">
            <a:avLst/>
          </a:prstGeom>
          <a:noFill/>
          <a:ln>
            <a:noFill/>
          </a:ln>
        </p:spPr>
      </p:pic>
      <p:cxnSp>
        <p:nvCxnSpPr>
          <p:cNvPr id="190" name="Google Shape;190;p29"/>
          <p:cNvCxnSpPr/>
          <p:nvPr/>
        </p:nvCxnSpPr>
        <p:spPr>
          <a:xfrm flipH="1" rot="10800000">
            <a:off x="60275" y="1053300"/>
            <a:ext cx="9001200" cy="21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6" name="Google Shape;196;p30"/>
          <p:cNvPicPr preferRelativeResize="0"/>
          <p:nvPr/>
        </p:nvPicPr>
        <p:blipFill>
          <a:blip r:embed="rId3">
            <a:alphaModFix/>
          </a:blip>
          <a:stretch>
            <a:fillRect/>
          </a:stretch>
        </p:blipFill>
        <p:spPr>
          <a:xfrm>
            <a:off x="1194025" y="872550"/>
            <a:ext cx="6276300" cy="3490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a:t>MODULE 6 OUTPUT</a:t>
            </a:r>
            <a:endParaRPr sz="1900"/>
          </a:p>
        </p:txBody>
      </p:sp>
      <p:pic>
        <p:nvPicPr>
          <p:cNvPr id="202" name="Google Shape;202;p31"/>
          <p:cNvPicPr preferRelativeResize="0"/>
          <p:nvPr/>
        </p:nvPicPr>
        <p:blipFill>
          <a:blip r:embed="rId3">
            <a:alphaModFix/>
          </a:blip>
          <a:stretch>
            <a:fillRect/>
          </a:stretch>
        </p:blipFill>
        <p:spPr>
          <a:xfrm>
            <a:off x="2312300" y="1196463"/>
            <a:ext cx="3390900" cy="3248025"/>
          </a:xfrm>
          <a:prstGeom prst="rect">
            <a:avLst/>
          </a:prstGeom>
          <a:noFill/>
          <a:ln>
            <a:noFill/>
          </a:ln>
        </p:spPr>
      </p:pic>
      <p:cxnSp>
        <p:nvCxnSpPr>
          <p:cNvPr id="203" name="Google Shape;203;p31"/>
          <p:cNvCxnSpPr/>
          <p:nvPr/>
        </p:nvCxnSpPr>
        <p:spPr>
          <a:xfrm flipH="1" rot="10800000">
            <a:off x="60275" y="1053300"/>
            <a:ext cx="9001200" cy="21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1200"/>
              </a:spcBef>
              <a:spcAft>
                <a:spcPts val="1200"/>
              </a:spcAft>
              <a:buClr>
                <a:schemeClr val="dk1"/>
              </a:buClr>
              <a:buSzPts val="1100"/>
              <a:buFont typeface="Arial"/>
              <a:buNone/>
            </a:pPr>
            <a:r>
              <a:rPr b="1" lang="en-GB" sz="1700"/>
              <a:t>REFERENCES</a:t>
            </a:r>
            <a:endParaRPr sz="3400"/>
          </a:p>
        </p:txBody>
      </p:sp>
      <p:sp>
        <p:nvSpPr>
          <p:cNvPr id="209" name="Google Shape;209;p32"/>
          <p:cNvSpPr txBox="1"/>
          <p:nvPr>
            <p:ph idx="1" type="body"/>
          </p:nvPr>
        </p:nvSpPr>
        <p:spPr>
          <a:xfrm>
            <a:off x="311700" y="1152475"/>
            <a:ext cx="8520600" cy="3820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sz="1100" u="sng">
              <a:solidFill>
                <a:schemeClr val="dk1"/>
              </a:solidFill>
            </a:endParaRPr>
          </a:p>
          <a:p>
            <a:pPr indent="-304800" lvl="0" marL="457200" rtl="0" algn="l">
              <a:lnSpc>
                <a:spcPct val="115000"/>
              </a:lnSpc>
              <a:spcBef>
                <a:spcPts val="1200"/>
              </a:spcBef>
              <a:spcAft>
                <a:spcPts val="0"/>
              </a:spcAft>
              <a:buClr>
                <a:schemeClr val="dk1"/>
              </a:buClr>
              <a:buSzPts val="1200"/>
              <a:buAutoNum type="arabicParenR"/>
            </a:pPr>
            <a:r>
              <a:rPr lang="en-GB" sz="1200">
                <a:solidFill>
                  <a:schemeClr val="dk1"/>
                </a:solidFill>
              </a:rPr>
              <a:t>BASE PAPER:</a:t>
            </a:r>
            <a:endParaRPr sz="1200">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GB" sz="1200" u="sng">
                <a:solidFill>
                  <a:srgbClr val="1155CC"/>
                </a:solidFill>
                <a:hlinkClick r:id="rId3">
                  <a:extLst>
                    <a:ext uri="{A12FA001-AC4F-418D-AE19-62706E023703}">
                      <ahyp:hlinkClr val="tx"/>
                    </a:ext>
                  </a:extLst>
                </a:hlinkClick>
              </a:rPr>
              <a:t>https://drive.google.com/file/d/1cc-Imr9Looh5t-ZH95UAUl5JX7bGoeBG/view?usp=sharing</a:t>
            </a:r>
            <a:endParaRPr sz="1200">
              <a:solidFill>
                <a:schemeClr val="dk1"/>
              </a:solidFill>
            </a:endParaRPr>
          </a:p>
          <a:p>
            <a:pPr indent="-304800" lvl="0" marL="457200" rtl="0" algn="l">
              <a:lnSpc>
                <a:spcPct val="115000"/>
              </a:lnSpc>
              <a:spcBef>
                <a:spcPts val="1200"/>
              </a:spcBef>
              <a:spcAft>
                <a:spcPts val="0"/>
              </a:spcAft>
              <a:buClr>
                <a:schemeClr val="dk1"/>
              </a:buClr>
              <a:buSzPts val="1200"/>
              <a:buAutoNum type="arabicParenR"/>
            </a:pPr>
            <a:r>
              <a:rPr lang="en-GB" sz="1200">
                <a:solidFill>
                  <a:schemeClr val="dk1"/>
                </a:solidFill>
              </a:rPr>
              <a:t> </a:t>
            </a:r>
            <a:r>
              <a:rPr lang="en-GB" sz="1200">
                <a:solidFill>
                  <a:schemeClr val="dk1"/>
                </a:solidFill>
              </a:rPr>
              <a:t>P. HOLME AND J. SARAMA¨KI, ‘‘TEMPORAL NETWORKS,’’ PHYS. REP., VOL. 529, PP. 97–125, 2012.</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arenR"/>
            </a:pPr>
            <a:r>
              <a:rPr lang="en-GB" sz="1200">
                <a:solidFill>
                  <a:schemeClr val="dk1"/>
                </a:solidFill>
              </a:rPr>
              <a:t>J.-</a:t>
            </a:r>
            <a:r>
              <a:rPr lang="en-GB" sz="1200">
                <a:solidFill>
                  <a:schemeClr val="dk1"/>
                </a:solidFill>
              </a:rPr>
              <a:t>P. ECKMANN, E. MOSES, AND D. SERGI, ‘‘ENTROPY OF DIALOGUES CREATES COHERENT STRUCTURES IN E</a:t>
            </a:r>
            <a:r>
              <a:rPr lang="en-GB" sz="1200">
                <a:solidFill>
                  <a:schemeClr val="dk1"/>
                </a:solidFill>
              </a:rPr>
              <a:t>-</a:t>
            </a:r>
            <a:r>
              <a:rPr lang="en-GB" sz="1200">
                <a:solidFill>
                  <a:schemeClr val="dk1"/>
                </a:solidFill>
              </a:rPr>
              <a:t>MAIL TRAFFIC,’’ PROC. NAT. ACAD. SCI. USA, VOL. 101, PP. 14333–14337, 2004</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arenR"/>
            </a:pPr>
            <a:r>
              <a:rPr lang="en-GB" sz="1200">
                <a:solidFill>
                  <a:schemeClr val="dk1"/>
                </a:solidFill>
              </a:rPr>
              <a:t> H. EBEL, H.</a:t>
            </a:r>
            <a:r>
              <a:rPr lang="en-GB" sz="1200">
                <a:solidFill>
                  <a:schemeClr val="dk1"/>
                </a:solidFill>
              </a:rPr>
              <a:t>-</a:t>
            </a:r>
            <a:r>
              <a:rPr lang="en-GB" sz="1200">
                <a:solidFill>
                  <a:schemeClr val="dk1"/>
                </a:solidFill>
              </a:rPr>
              <a:t>I. MIELSCH, AND S. BORNHOLDT, ‘‘SCALE</a:t>
            </a:r>
            <a:r>
              <a:rPr lang="en-GB" sz="1200">
                <a:solidFill>
                  <a:schemeClr val="dk1"/>
                </a:solidFill>
              </a:rPr>
              <a:t>-</a:t>
            </a:r>
            <a:r>
              <a:rPr lang="en-GB" sz="1200">
                <a:solidFill>
                  <a:schemeClr val="dk1"/>
                </a:solidFill>
              </a:rPr>
              <a:t>FREE TOPOLOGY OF E</a:t>
            </a:r>
            <a:r>
              <a:rPr lang="en-GB" sz="1200">
                <a:solidFill>
                  <a:schemeClr val="dk1"/>
                </a:solidFill>
              </a:rPr>
              <a:t>-</a:t>
            </a:r>
            <a:r>
              <a:rPr lang="en-GB" sz="1200">
                <a:solidFill>
                  <a:schemeClr val="dk1"/>
                </a:solidFill>
              </a:rPr>
              <a:t>MAIL NETWORKS,’’ PHYS. REV. E, VOL. 66, 2002, 035103</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arenR"/>
            </a:pPr>
            <a:r>
              <a:rPr lang="en-GB" sz="1200">
                <a:solidFill>
                  <a:schemeClr val="dk1"/>
                </a:solidFill>
              </a:rPr>
              <a:t> B. VISWANATH, A. MISLOVE, M. CHA, AND F. P. GUMMADI, ‘‘ON THE EVOLUTION OF USER INTERACTION IN FACEBOOK,’’ IN PROC. 2ND ACM WORKSHOP ONLINE SOCIAL NETW., 2009, PP. 37–42.</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arenR"/>
            </a:pPr>
            <a:r>
              <a:rPr lang="en-GB" sz="1200">
                <a:solidFill>
                  <a:schemeClr val="dk1"/>
                </a:solidFill>
              </a:rPr>
              <a:t> S. A. GOLDER, D. M. WILKINSON, AND B. A. HUBERMAN, ‘‘RHYTHMS OF SOCIAL INTERACTION: MESSAGING WITHIN A MASSIVE ONLINE NETWORK,’’ IN COMMUNITIES AND TECHNOLOGIES 2007, C. STEINFIELD, B. T. PENTLAND, M. ACKERMAN, AND N. CONTRACTOR, EDS. LONDON, U.K.: SPRINGER</a:t>
            </a:r>
            <a:r>
              <a:rPr lang="en-GB" sz="1200">
                <a:solidFill>
                  <a:schemeClr val="dk1"/>
                </a:solidFill>
              </a:rPr>
              <a:t>-</a:t>
            </a:r>
            <a:r>
              <a:rPr lang="en-GB" sz="1200">
                <a:solidFill>
                  <a:schemeClr val="dk1"/>
                </a:solidFill>
              </a:rPr>
              <a:t>VERLAG, 2007, PP. 41–66.</a:t>
            </a:r>
            <a:endParaRPr sz="1900"/>
          </a:p>
        </p:txBody>
      </p:sp>
      <p:cxnSp>
        <p:nvCxnSpPr>
          <p:cNvPr id="210" name="Google Shape;210;p32"/>
          <p:cNvCxnSpPr/>
          <p:nvPr/>
        </p:nvCxnSpPr>
        <p:spPr>
          <a:xfrm flipH="1" rot="10800000">
            <a:off x="60275" y="1053300"/>
            <a:ext cx="9001200" cy="21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ABSTRACT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1200"/>
              </a:spcBef>
              <a:spcAft>
                <a:spcPts val="0"/>
              </a:spcAft>
              <a:buClr>
                <a:schemeClr val="dk1"/>
              </a:buClr>
              <a:buSzPts val="1100"/>
              <a:buFont typeface="Arial"/>
              <a:buNone/>
            </a:pPr>
            <a:r>
              <a:rPr lang="en-GB" sz="1600">
                <a:solidFill>
                  <a:schemeClr val="dk1"/>
                </a:solidFill>
              </a:rPr>
              <a:t>Social media generates huge amount of metadata that could be used to understand social information flow, identify how spreading happens, etc. Many kinds of such metadata could be represented as temporal networks, networks that record when contacts happen, in addition to who has been in contact with whom. The field of temporal networks is still under rapid development. There are a number of techniques to analyse social media data sets.These methods serve to identify important spreaders, characterize the behaviour of the social media users, and map out temporal ad topological structures. In our project, we will construct a temporal network using social media metadata and find the influential and important spreaders. Influential spreader is the one who can influence many others.Important spreaders are the ones who play a vital role in boosting the spreading process.    </a:t>
            </a:r>
            <a:endParaRPr sz="1600">
              <a:solidFill>
                <a:schemeClr val="dk1"/>
              </a:solidFill>
            </a:endParaRPr>
          </a:p>
          <a:p>
            <a:pPr indent="0" lvl="0" marL="0" rtl="0" algn="l">
              <a:spcBef>
                <a:spcPts val="1200"/>
              </a:spcBef>
              <a:spcAft>
                <a:spcPts val="1600"/>
              </a:spcAft>
              <a:buNone/>
            </a:pPr>
            <a:r>
              <a:t/>
            </a:r>
            <a:endParaRPr/>
          </a:p>
        </p:txBody>
      </p:sp>
      <p:cxnSp>
        <p:nvCxnSpPr>
          <p:cNvPr id="68" name="Google Shape;68;p15"/>
          <p:cNvCxnSpPr/>
          <p:nvPr/>
        </p:nvCxnSpPr>
        <p:spPr>
          <a:xfrm flipH="1" rot="10800000">
            <a:off x="60275" y="1053300"/>
            <a:ext cx="9001200" cy="21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Literature Survey</a:t>
            </a:r>
            <a:endParaRPr/>
          </a:p>
        </p:txBody>
      </p:sp>
      <p:graphicFrame>
        <p:nvGraphicFramePr>
          <p:cNvPr id="74" name="Google Shape;74;p16"/>
          <p:cNvGraphicFramePr/>
          <p:nvPr/>
        </p:nvGraphicFramePr>
        <p:xfrm>
          <a:off x="394150" y="2000250"/>
          <a:ext cx="3000000" cy="3000000"/>
        </p:xfrm>
        <a:graphic>
          <a:graphicData uri="http://schemas.openxmlformats.org/drawingml/2006/table">
            <a:tbl>
              <a:tblPr>
                <a:noFill/>
                <a:tableStyleId>{DC513FF5-FBA5-43E0-A9C2-E34B7D5CB094}</a:tableStyleId>
              </a:tblPr>
              <a:tblGrid>
                <a:gridCol w="657150"/>
                <a:gridCol w="2718075"/>
                <a:gridCol w="1687625"/>
                <a:gridCol w="1687625"/>
                <a:gridCol w="1687625"/>
              </a:tblGrid>
              <a:tr h="381000">
                <a:tc>
                  <a:txBody>
                    <a:bodyPr/>
                    <a:lstStyle/>
                    <a:p>
                      <a:pPr indent="0" lvl="0" marL="0" rtl="0" algn="l">
                        <a:spcBef>
                          <a:spcPts val="0"/>
                        </a:spcBef>
                        <a:spcAft>
                          <a:spcPts val="0"/>
                        </a:spcAft>
                        <a:buNone/>
                      </a:pPr>
                      <a:r>
                        <a:rPr b="1" lang="en-GB" sz="1100"/>
                        <a:t>SNO</a:t>
                      </a:r>
                      <a:endParaRPr b="1" sz="1100"/>
                    </a:p>
                  </a:txBody>
                  <a:tcPr marT="91425" marB="91425" marR="91425" marL="91425"/>
                </a:tc>
                <a:tc>
                  <a:txBody>
                    <a:bodyPr/>
                    <a:lstStyle/>
                    <a:p>
                      <a:pPr indent="0" lvl="0" marL="0" rtl="0" algn="l">
                        <a:spcBef>
                          <a:spcPts val="0"/>
                        </a:spcBef>
                        <a:spcAft>
                          <a:spcPts val="0"/>
                        </a:spcAft>
                        <a:buNone/>
                      </a:pPr>
                      <a:r>
                        <a:rPr b="1" lang="en-GB" sz="1100"/>
                        <a:t>AUTHOR,PUBLICATION,YEAR</a:t>
                      </a:r>
                      <a:endParaRPr b="1" sz="1100"/>
                    </a:p>
                  </a:txBody>
                  <a:tcPr marT="91425" marB="91425" marR="91425" marL="91425"/>
                </a:tc>
                <a:tc>
                  <a:txBody>
                    <a:bodyPr/>
                    <a:lstStyle/>
                    <a:p>
                      <a:pPr indent="0" lvl="0" marL="0" rtl="0" algn="l">
                        <a:spcBef>
                          <a:spcPts val="0"/>
                        </a:spcBef>
                        <a:spcAft>
                          <a:spcPts val="0"/>
                        </a:spcAft>
                        <a:buNone/>
                      </a:pPr>
                      <a:r>
                        <a:rPr b="1" lang="en-GB" sz="1100"/>
                        <a:t>METHODOLOGY</a:t>
                      </a:r>
                      <a:endParaRPr b="1" sz="1100"/>
                    </a:p>
                  </a:txBody>
                  <a:tcPr marT="91425" marB="91425" marR="91425" marL="91425"/>
                </a:tc>
                <a:tc>
                  <a:txBody>
                    <a:bodyPr/>
                    <a:lstStyle/>
                    <a:p>
                      <a:pPr indent="0" lvl="0" marL="0" rtl="0" algn="l">
                        <a:spcBef>
                          <a:spcPts val="0"/>
                        </a:spcBef>
                        <a:spcAft>
                          <a:spcPts val="0"/>
                        </a:spcAft>
                        <a:buNone/>
                      </a:pPr>
                      <a:r>
                        <a:rPr b="1" lang="en-GB" sz="1100"/>
                        <a:t>ADVANTAGES</a:t>
                      </a:r>
                      <a:endParaRPr b="1" sz="1100"/>
                    </a:p>
                  </a:txBody>
                  <a:tcPr marT="91425" marB="91425" marR="91425" marL="91425"/>
                </a:tc>
                <a:tc>
                  <a:txBody>
                    <a:bodyPr/>
                    <a:lstStyle/>
                    <a:p>
                      <a:pPr indent="0" lvl="0" marL="0" rtl="0" algn="l">
                        <a:spcBef>
                          <a:spcPts val="0"/>
                        </a:spcBef>
                        <a:spcAft>
                          <a:spcPts val="0"/>
                        </a:spcAft>
                        <a:buNone/>
                      </a:pPr>
                      <a:r>
                        <a:rPr b="1" lang="en-GB" sz="1100"/>
                        <a:t>LIMITATIONS</a:t>
                      </a:r>
                      <a:endParaRPr b="1" sz="1100"/>
                    </a:p>
                  </a:txBody>
                  <a:tcPr marT="91425" marB="91425" marR="91425" marL="91425"/>
                </a:tc>
              </a:tr>
              <a:tr h="381000">
                <a:tc>
                  <a:txBody>
                    <a:bodyPr/>
                    <a:lstStyle/>
                    <a:p>
                      <a:pPr indent="0" lvl="0" marL="0" rtl="0" algn="l">
                        <a:spcBef>
                          <a:spcPts val="0"/>
                        </a:spcBef>
                        <a:spcAft>
                          <a:spcPts val="0"/>
                        </a:spcAft>
                        <a:buNone/>
                      </a:pPr>
                      <a:r>
                        <a:rPr lang="en-GB" sz="1100"/>
                        <a:t>1</a:t>
                      </a:r>
                      <a:endParaRPr sz="1100"/>
                    </a:p>
                  </a:txBody>
                  <a:tcPr marT="91425" marB="91425" marR="91425" marL="91425"/>
                </a:tc>
                <a:tc>
                  <a:txBody>
                    <a:bodyPr/>
                    <a:lstStyle/>
                    <a:p>
                      <a:pPr indent="0" lvl="0" marL="0" rtl="0" algn="l">
                        <a:spcBef>
                          <a:spcPts val="0"/>
                        </a:spcBef>
                        <a:spcAft>
                          <a:spcPts val="0"/>
                        </a:spcAft>
                        <a:buNone/>
                      </a:pPr>
                      <a:r>
                        <a:rPr lang="en-GB" sz="1100"/>
                        <a:t>PETTER HOLME “ANALYZING TEMPORAL NETWORKS IN SOCIAL MEDIA”, 2014</a:t>
                      </a:r>
                      <a:endParaRPr sz="1100"/>
                    </a:p>
                  </a:txBody>
                  <a:tcPr marT="91425" marB="91425" marR="91425" marL="91425"/>
                </a:tc>
                <a:tc>
                  <a:txBody>
                    <a:bodyPr/>
                    <a:lstStyle/>
                    <a:p>
                      <a:pPr indent="0" lvl="0" marL="0" rtl="0" algn="l">
                        <a:spcBef>
                          <a:spcPts val="0"/>
                        </a:spcBef>
                        <a:spcAft>
                          <a:spcPts val="0"/>
                        </a:spcAft>
                        <a:buNone/>
                      </a:pPr>
                      <a:r>
                        <a:rPr lang="en-GB" sz="1100"/>
                        <a:t>RANDOMIZING THE NETWORK</a:t>
                      </a:r>
                      <a:endParaRPr sz="1100"/>
                    </a:p>
                  </a:txBody>
                  <a:tcPr marT="91425" marB="91425" marR="91425" marL="91425"/>
                </a:tc>
                <a:tc>
                  <a:txBody>
                    <a:bodyPr/>
                    <a:lstStyle/>
                    <a:p>
                      <a:pPr indent="0" lvl="0" marL="0" rtl="0" algn="l">
                        <a:spcBef>
                          <a:spcPts val="0"/>
                        </a:spcBef>
                        <a:spcAft>
                          <a:spcPts val="0"/>
                        </a:spcAft>
                        <a:buNone/>
                      </a:pPr>
                      <a:r>
                        <a:rPr lang="en-GB" sz="1100"/>
                        <a:t>IMPORTANCE OF A NODE IN A NETWORK CAN BE STUDIED</a:t>
                      </a:r>
                      <a:endParaRPr sz="1100"/>
                    </a:p>
                  </a:txBody>
                  <a:tcPr marT="91425" marB="91425" marR="91425" marL="91425"/>
                </a:tc>
                <a:tc>
                  <a:txBody>
                    <a:bodyPr/>
                    <a:lstStyle/>
                    <a:p>
                      <a:pPr indent="0" lvl="0" marL="0" rtl="0" algn="l">
                        <a:spcBef>
                          <a:spcPts val="0"/>
                        </a:spcBef>
                        <a:spcAft>
                          <a:spcPts val="0"/>
                        </a:spcAft>
                        <a:buNone/>
                      </a:pPr>
                      <a:r>
                        <a:rPr lang="en-GB" sz="1100" u="sng"/>
                        <a:t>MAY NOT</a:t>
                      </a:r>
                      <a:r>
                        <a:rPr lang="en-GB" sz="1100"/>
                        <a:t> BE SUITABLE FOR ANALYZING IF THE NETWORK CONTAINS MANY CYCLES</a:t>
                      </a:r>
                      <a:endParaRPr sz="1100"/>
                    </a:p>
                  </a:txBody>
                  <a:tcPr marT="91425" marB="91425" marR="91425" marL="91425"/>
                </a:tc>
              </a:tr>
              <a:tr h="381000">
                <a:tc>
                  <a:txBody>
                    <a:bodyPr/>
                    <a:lstStyle/>
                    <a:p>
                      <a:pPr indent="0" lvl="0" marL="0" rtl="0" algn="l">
                        <a:spcBef>
                          <a:spcPts val="0"/>
                        </a:spcBef>
                        <a:spcAft>
                          <a:spcPts val="0"/>
                        </a:spcAft>
                        <a:buNone/>
                      </a:pPr>
                      <a:r>
                        <a:rPr lang="en-GB" sz="1100"/>
                        <a:t>2</a:t>
                      </a:r>
                      <a:endParaRPr sz="1100"/>
                    </a:p>
                  </a:txBody>
                  <a:tcPr marT="91425" marB="91425" marR="91425" marL="91425"/>
                </a:tc>
                <a:tc>
                  <a:txBody>
                    <a:bodyPr/>
                    <a:lstStyle/>
                    <a:p>
                      <a:pPr indent="0" lvl="0" marL="0" rtl="0" algn="l">
                        <a:spcBef>
                          <a:spcPts val="1200"/>
                        </a:spcBef>
                        <a:spcAft>
                          <a:spcPts val="1200"/>
                        </a:spcAft>
                        <a:buNone/>
                      </a:pPr>
                      <a:r>
                        <a:rPr lang="en-GB" sz="1100">
                          <a:solidFill>
                            <a:schemeClr val="dk1"/>
                          </a:solidFill>
                        </a:rPr>
                        <a:t>P. HOLME AND J. SARAMA, ‘‘TEMPORAL NETWORKS’’, 2012</a:t>
                      </a:r>
                      <a:endParaRPr sz="1000"/>
                    </a:p>
                  </a:txBody>
                  <a:tcPr marT="91425" marB="91425" marR="91425" marL="91425"/>
                </a:tc>
                <a:tc>
                  <a:txBody>
                    <a:bodyPr/>
                    <a:lstStyle/>
                    <a:p>
                      <a:pPr indent="0" lvl="0" marL="0" rtl="0" algn="l">
                        <a:spcBef>
                          <a:spcPts val="0"/>
                        </a:spcBef>
                        <a:spcAft>
                          <a:spcPts val="0"/>
                        </a:spcAft>
                        <a:buNone/>
                      </a:pPr>
                      <a:r>
                        <a:rPr lang="en-GB" sz="1100"/>
                        <a:t>ALGORITHM TO IDENTIFY TIME RESPECTING COMPONENTS IN A NETWORK</a:t>
                      </a:r>
                      <a:endParaRPr sz="1100"/>
                    </a:p>
                  </a:txBody>
                  <a:tcPr marT="91425" marB="91425" marR="91425" marL="91425"/>
                </a:tc>
                <a:tc>
                  <a:txBody>
                    <a:bodyPr/>
                    <a:lstStyle/>
                    <a:p>
                      <a:pPr indent="0" lvl="0" marL="0" rtl="0" algn="l">
                        <a:spcBef>
                          <a:spcPts val="0"/>
                        </a:spcBef>
                        <a:spcAft>
                          <a:spcPts val="0"/>
                        </a:spcAft>
                        <a:buNone/>
                      </a:pPr>
                      <a:r>
                        <a:rPr lang="en-GB" sz="1100"/>
                        <a:t>MAKES IT EASY TO TRACK THE ORIGIN OF MESSAGE</a:t>
                      </a:r>
                      <a:endParaRPr sz="1100"/>
                    </a:p>
                  </a:txBody>
                  <a:tcPr marT="91425" marB="91425" marR="91425" marL="91425"/>
                </a:tc>
                <a:tc>
                  <a:txBody>
                    <a:bodyPr/>
                    <a:lstStyle/>
                    <a:p>
                      <a:pPr indent="0" lvl="0" marL="0" rtl="0" algn="l">
                        <a:spcBef>
                          <a:spcPts val="0"/>
                        </a:spcBef>
                        <a:spcAft>
                          <a:spcPts val="0"/>
                        </a:spcAft>
                        <a:buNone/>
                      </a:pPr>
                      <a:r>
                        <a:rPr lang="en-GB" sz="1100" u="sng"/>
                        <a:t>MAY NOT</a:t>
                      </a:r>
                      <a:r>
                        <a:rPr lang="en-GB" sz="1100"/>
                        <a:t> WORK IF THE NETWORK DOESN’T HAVE ANY NODE WITH INDEGREE AS 0</a:t>
                      </a:r>
                      <a:endParaRPr sz="1100"/>
                    </a:p>
                  </a:txBody>
                  <a:tcPr marT="91425" marB="91425" marR="91425" marL="91425"/>
                </a:tc>
              </a:tr>
            </a:tbl>
          </a:graphicData>
        </a:graphic>
      </p:graphicFrame>
      <p:cxnSp>
        <p:nvCxnSpPr>
          <p:cNvPr id="75" name="Google Shape;75;p16"/>
          <p:cNvCxnSpPr/>
          <p:nvPr/>
        </p:nvCxnSpPr>
        <p:spPr>
          <a:xfrm flipH="1" rot="10800000">
            <a:off x="60275" y="1053300"/>
            <a:ext cx="9001200" cy="21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Problem Statement</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Given the social media data containing conversations with timestamp, trace the message requested by the user and identify the influential and important spreaders of the message</a:t>
            </a:r>
            <a:endParaRPr/>
          </a:p>
        </p:txBody>
      </p:sp>
      <p:cxnSp>
        <p:nvCxnSpPr>
          <p:cNvPr id="82" name="Google Shape;82;p17"/>
          <p:cNvCxnSpPr/>
          <p:nvPr/>
        </p:nvCxnSpPr>
        <p:spPr>
          <a:xfrm flipH="1" rot="10800000">
            <a:off x="60275" y="1053300"/>
            <a:ext cx="9001200" cy="21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Architecture</a:t>
            </a:r>
            <a:r>
              <a:rPr lang="en-GB"/>
              <a:t> Diagram</a:t>
            </a:r>
            <a:endParaRPr/>
          </a:p>
        </p:txBody>
      </p:sp>
      <p:sp>
        <p:nvSpPr>
          <p:cNvPr id="88" name="Google Shape;88;p18"/>
          <p:cNvSpPr/>
          <p:nvPr/>
        </p:nvSpPr>
        <p:spPr>
          <a:xfrm>
            <a:off x="1225600" y="1496850"/>
            <a:ext cx="1466700" cy="532500"/>
          </a:xfrm>
          <a:prstGeom prst="roundRect">
            <a:avLst>
              <a:gd fmla="val 16667" name="adj"/>
            </a:avLst>
          </a:prstGeom>
          <a:solidFill>
            <a:srgbClr val="00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Data preprocessing</a:t>
            </a:r>
            <a:endParaRPr sz="1100"/>
          </a:p>
        </p:txBody>
      </p:sp>
      <p:sp>
        <p:nvSpPr>
          <p:cNvPr id="89" name="Google Shape;89;p18"/>
          <p:cNvSpPr/>
          <p:nvPr/>
        </p:nvSpPr>
        <p:spPr>
          <a:xfrm>
            <a:off x="4109900" y="1496850"/>
            <a:ext cx="1466700" cy="532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Contact Sequence</a:t>
            </a:r>
            <a:endParaRPr sz="1100"/>
          </a:p>
        </p:txBody>
      </p:sp>
      <p:sp>
        <p:nvSpPr>
          <p:cNvPr id="90" name="Google Shape;90;p18"/>
          <p:cNvSpPr/>
          <p:nvPr/>
        </p:nvSpPr>
        <p:spPr>
          <a:xfrm>
            <a:off x="6797300" y="1496850"/>
            <a:ext cx="1466700" cy="532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Temporal Network Construction</a:t>
            </a:r>
            <a:endParaRPr sz="1100"/>
          </a:p>
        </p:txBody>
      </p:sp>
      <p:sp>
        <p:nvSpPr>
          <p:cNvPr id="91" name="Google Shape;91;p18"/>
          <p:cNvSpPr/>
          <p:nvPr/>
        </p:nvSpPr>
        <p:spPr>
          <a:xfrm>
            <a:off x="6797300" y="2662175"/>
            <a:ext cx="1466700" cy="5325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Time respecting paths identification</a:t>
            </a:r>
            <a:endParaRPr sz="1100"/>
          </a:p>
        </p:txBody>
      </p:sp>
      <p:sp>
        <p:nvSpPr>
          <p:cNvPr id="92" name="Google Shape;92;p18"/>
          <p:cNvSpPr/>
          <p:nvPr/>
        </p:nvSpPr>
        <p:spPr>
          <a:xfrm>
            <a:off x="6797300" y="3889475"/>
            <a:ext cx="1466700" cy="532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Randomization of model</a:t>
            </a:r>
            <a:endParaRPr sz="1100"/>
          </a:p>
        </p:txBody>
      </p:sp>
      <p:sp>
        <p:nvSpPr>
          <p:cNvPr id="93" name="Google Shape;93;p18"/>
          <p:cNvSpPr/>
          <p:nvPr/>
        </p:nvSpPr>
        <p:spPr>
          <a:xfrm>
            <a:off x="4109900" y="3889475"/>
            <a:ext cx="1466700" cy="532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Simplification and spreaders identification</a:t>
            </a:r>
            <a:endParaRPr sz="1100"/>
          </a:p>
        </p:txBody>
      </p:sp>
      <p:cxnSp>
        <p:nvCxnSpPr>
          <p:cNvPr id="94" name="Google Shape;94;p18"/>
          <p:cNvCxnSpPr>
            <a:stCxn id="88" idx="3"/>
            <a:endCxn id="89" idx="1"/>
          </p:cNvCxnSpPr>
          <p:nvPr/>
        </p:nvCxnSpPr>
        <p:spPr>
          <a:xfrm>
            <a:off x="2692300" y="1763100"/>
            <a:ext cx="1417500" cy="0"/>
          </a:xfrm>
          <a:prstGeom prst="straightConnector1">
            <a:avLst/>
          </a:prstGeom>
          <a:noFill/>
          <a:ln cap="flat" cmpd="sng" w="9525">
            <a:solidFill>
              <a:schemeClr val="dk2"/>
            </a:solidFill>
            <a:prstDash val="solid"/>
            <a:round/>
            <a:headEnd len="med" w="med" type="none"/>
            <a:tailEnd len="med" w="med" type="triangle"/>
          </a:ln>
        </p:spPr>
      </p:cxnSp>
      <p:cxnSp>
        <p:nvCxnSpPr>
          <p:cNvPr id="95" name="Google Shape;95;p18"/>
          <p:cNvCxnSpPr>
            <a:stCxn id="89" idx="3"/>
            <a:endCxn id="90" idx="1"/>
          </p:cNvCxnSpPr>
          <p:nvPr/>
        </p:nvCxnSpPr>
        <p:spPr>
          <a:xfrm>
            <a:off x="5576600" y="1763100"/>
            <a:ext cx="1220700" cy="0"/>
          </a:xfrm>
          <a:prstGeom prst="straightConnector1">
            <a:avLst/>
          </a:prstGeom>
          <a:noFill/>
          <a:ln cap="flat" cmpd="sng" w="9525">
            <a:solidFill>
              <a:schemeClr val="dk2"/>
            </a:solidFill>
            <a:prstDash val="solid"/>
            <a:round/>
            <a:headEnd len="med" w="med" type="none"/>
            <a:tailEnd len="med" w="med" type="triangle"/>
          </a:ln>
        </p:spPr>
      </p:cxnSp>
      <p:cxnSp>
        <p:nvCxnSpPr>
          <p:cNvPr id="96" name="Google Shape;96;p18"/>
          <p:cNvCxnSpPr>
            <a:stCxn id="90" idx="2"/>
            <a:endCxn id="91" idx="0"/>
          </p:cNvCxnSpPr>
          <p:nvPr/>
        </p:nvCxnSpPr>
        <p:spPr>
          <a:xfrm>
            <a:off x="7530650" y="2029350"/>
            <a:ext cx="0" cy="632700"/>
          </a:xfrm>
          <a:prstGeom prst="straightConnector1">
            <a:avLst/>
          </a:prstGeom>
          <a:noFill/>
          <a:ln cap="flat" cmpd="sng" w="9525">
            <a:solidFill>
              <a:schemeClr val="dk2"/>
            </a:solidFill>
            <a:prstDash val="solid"/>
            <a:round/>
            <a:headEnd len="med" w="med" type="none"/>
            <a:tailEnd len="med" w="med" type="triangle"/>
          </a:ln>
        </p:spPr>
      </p:cxnSp>
      <p:cxnSp>
        <p:nvCxnSpPr>
          <p:cNvPr id="97" name="Google Shape;97;p18"/>
          <p:cNvCxnSpPr>
            <a:stCxn id="91" idx="2"/>
            <a:endCxn id="92" idx="0"/>
          </p:cNvCxnSpPr>
          <p:nvPr/>
        </p:nvCxnSpPr>
        <p:spPr>
          <a:xfrm>
            <a:off x="7530650" y="3194675"/>
            <a:ext cx="0" cy="694800"/>
          </a:xfrm>
          <a:prstGeom prst="straightConnector1">
            <a:avLst/>
          </a:prstGeom>
          <a:noFill/>
          <a:ln cap="flat" cmpd="sng" w="9525">
            <a:solidFill>
              <a:schemeClr val="dk2"/>
            </a:solidFill>
            <a:prstDash val="solid"/>
            <a:round/>
            <a:headEnd len="med" w="med" type="none"/>
            <a:tailEnd len="med" w="med" type="triangle"/>
          </a:ln>
        </p:spPr>
      </p:cxnSp>
      <p:cxnSp>
        <p:nvCxnSpPr>
          <p:cNvPr id="98" name="Google Shape;98;p18"/>
          <p:cNvCxnSpPr>
            <a:stCxn id="92" idx="1"/>
            <a:endCxn id="93" idx="3"/>
          </p:cNvCxnSpPr>
          <p:nvPr/>
        </p:nvCxnSpPr>
        <p:spPr>
          <a:xfrm rot="10800000">
            <a:off x="5576600" y="4155725"/>
            <a:ext cx="1220700" cy="0"/>
          </a:xfrm>
          <a:prstGeom prst="straightConnector1">
            <a:avLst/>
          </a:prstGeom>
          <a:noFill/>
          <a:ln cap="flat" cmpd="sng" w="9525">
            <a:solidFill>
              <a:schemeClr val="dk2"/>
            </a:solidFill>
            <a:prstDash val="solid"/>
            <a:round/>
            <a:headEnd len="med" w="med" type="none"/>
            <a:tailEnd len="med" w="med" type="triangle"/>
          </a:ln>
        </p:spPr>
      </p:cxnSp>
      <p:sp>
        <p:nvSpPr>
          <p:cNvPr id="99" name="Google Shape;99;p18"/>
          <p:cNvSpPr/>
          <p:nvPr/>
        </p:nvSpPr>
        <p:spPr>
          <a:xfrm>
            <a:off x="1225600" y="2923375"/>
            <a:ext cx="1054825" cy="10548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Social media data</a:t>
            </a:r>
            <a:endParaRPr sz="1100"/>
          </a:p>
        </p:txBody>
      </p:sp>
      <p:cxnSp>
        <p:nvCxnSpPr>
          <p:cNvPr id="100" name="Google Shape;100;p18"/>
          <p:cNvCxnSpPr>
            <a:stCxn id="99" idx="1"/>
            <a:endCxn id="88" idx="2"/>
          </p:cNvCxnSpPr>
          <p:nvPr/>
        </p:nvCxnSpPr>
        <p:spPr>
          <a:xfrm flipH="1" rot="10800000">
            <a:off x="1753013" y="2029375"/>
            <a:ext cx="205800" cy="894000"/>
          </a:xfrm>
          <a:prstGeom prst="straightConnector1">
            <a:avLst/>
          </a:prstGeom>
          <a:noFill/>
          <a:ln cap="flat" cmpd="sng" w="9525">
            <a:solidFill>
              <a:schemeClr val="dk2"/>
            </a:solidFill>
            <a:prstDash val="solid"/>
            <a:round/>
            <a:headEnd len="med" w="med" type="none"/>
            <a:tailEnd len="med" w="med" type="triangle"/>
          </a:ln>
        </p:spPr>
      </p:cxnSp>
      <p:sp>
        <p:nvSpPr>
          <p:cNvPr id="101" name="Google Shape;101;p18"/>
          <p:cNvSpPr/>
          <p:nvPr/>
        </p:nvSpPr>
        <p:spPr>
          <a:xfrm>
            <a:off x="6489625" y="204100"/>
            <a:ext cx="205800" cy="210900"/>
          </a:xfrm>
          <a:prstGeom prst="ellipse">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a:off x="6489625" y="480350"/>
            <a:ext cx="205800" cy="2109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a:off x="6489625" y="756600"/>
            <a:ext cx="205800" cy="2109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nvSpPr>
        <p:spPr>
          <a:xfrm>
            <a:off x="6757100" y="123725"/>
            <a:ext cx="2203800" cy="8940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GB"/>
              <a:t>Mohamed Abdul Malik J</a:t>
            </a:r>
            <a:endParaRPr/>
          </a:p>
          <a:p>
            <a:pPr indent="0" lvl="0" marL="0" rtl="0" algn="l">
              <a:lnSpc>
                <a:spcPct val="125000"/>
              </a:lnSpc>
              <a:spcBef>
                <a:spcPts val="0"/>
              </a:spcBef>
              <a:spcAft>
                <a:spcPts val="0"/>
              </a:spcAft>
              <a:buNone/>
            </a:pPr>
            <a:r>
              <a:rPr lang="en-GB"/>
              <a:t>Manoj Kutala</a:t>
            </a:r>
            <a:endParaRPr/>
          </a:p>
          <a:p>
            <a:pPr indent="0" lvl="0" marL="0" rtl="0" algn="l">
              <a:lnSpc>
                <a:spcPct val="125000"/>
              </a:lnSpc>
              <a:spcBef>
                <a:spcPts val="0"/>
              </a:spcBef>
              <a:spcAft>
                <a:spcPts val="0"/>
              </a:spcAft>
              <a:buNone/>
            </a:pPr>
            <a:r>
              <a:rPr lang="en-GB"/>
              <a:t>Gobinath A L	</a:t>
            </a:r>
            <a:endParaRPr/>
          </a:p>
        </p:txBody>
      </p:sp>
      <p:cxnSp>
        <p:nvCxnSpPr>
          <p:cNvPr id="105" name="Google Shape;105;p18"/>
          <p:cNvCxnSpPr/>
          <p:nvPr/>
        </p:nvCxnSpPr>
        <p:spPr>
          <a:xfrm flipH="1" rot="10800000">
            <a:off x="60275" y="1053300"/>
            <a:ext cx="9001200" cy="21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1200"/>
              </a:spcBef>
              <a:spcAft>
                <a:spcPts val="1200"/>
              </a:spcAft>
              <a:buClr>
                <a:schemeClr val="dk1"/>
              </a:buClr>
              <a:buSzPts val="1100"/>
              <a:buFont typeface="Arial"/>
              <a:buNone/>
            </a:pPr>
            <a:r>
              <a:rPr b="1" lang="en-GB" sz="1800"/>
              <a:t>MODULE 1 - Data Preprocessing</a:t>
            </a:r>
            <a:endParaRPr sz="3500"/>
          </a:p>
        </p:txBody>
      </p:sp>
      <p:sp>
        <p:nvSpPr>
          <p:cNvPr id="111" name="Google Shape;111;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b="1" lang="en-GB" sz="1700">
                <a:solidFill>
                  <a:schemeClr val="dk1"/>
                </a:solidFill>
              </a:rPr>
              <a:t>Input: </a:t>
            </a:r>
            <a:r>
              <a:rPr lang="en-GB" sz="1700">
                <a:solidFill>
                  <a:schemeClr val="dk1"/>
                </a:solidFill>
              </a:rPr>
              <a:t>Social media metadata which is stored as csv file</a:t>
            </a:r>
            <a:endParaRPr i="1" sz="17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GB" sz="1700">
                <a:solidFill>
                  <a:schemeClr val="dk1"/>
                </a:solidFill>
              </a:rPr>
              <a:t>Output: </a:t>
            </a:r>
            <a:r>
              <a:rPr lang="en-GB" sz="1700">
                <a:solidFill>
                  <a:schemeClr val="dk1"/>
                </a:solidFill>
              </a:rPr>
              <a:t>Preprocessed data</a:t>
            </a:r>
            <a:endParaRPr sz="1700">
              <a:solidFill>
                <a:schemeClr val="dk1"/>
              </a:solidFill>
            </a:endParaRPr>
          </a:p>
          <a:p>
            <a:pPr indent="0" lvl="0" marL="0" rtl="0" algn="l">
              <a:spcBef>
                <a:spcPts val="1200"/>
              </a:spcBef>
              <a:spcAft>
                <a:spcPts val="1600"/>
              </a:spcAft>
              <a:buNone/>
            </a:pPr>
            <a:r>
              <a:t/>
            </a:r>
            <a:endParaRPr/>
          </a:p>
        </p:txBody>
      </p:sp>
      <p:sp>
        <p:nvSpPr>
          <p:cNvPr id="112" name="Google Shape;112;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b="1" lang="en-GB" sz="1100">
                <a:solidFill>
                  <a:schemeClr val="dk1"/>
                </a:solidFill>
              </a:rPr>
              <a:t>Pseudocode: </a:t>
            </a:r>
            <a:endParaRPr sz="1100">
              <a:solidFill>
                <a:srgbClr val="000000"/>
              </a:solidFill>
            </a:endParaRPr>
          </a:p>
          <a:p>
            <a:pPr indent="0" lvl="0" marL="457200" rtl="0" algn="l">
              <a:lnSpc>
                <a:spcPct val="100000"/>
              </a:lnSpc>
              <a:spcBef>
                <a:spcPts val="1200"/>
              </a:spcBef>
              <a:spcAft>
                <a:spcPts val="0"/>
              </a:spcAft>
              <a:buNone/>
            </a:pPr>
            <a:r>
              <a:rPr lang="en-GB" sz="1000">
                <a:solidFill>
                  <a:srgbClr val="000000"/>
                </a:solidFill>
              </a:rPr>
              <a:t>Read the CSV file and store it as multi-dimensional array object, D.</a:t>
            </a:r>
            <a:endParaRPr sz="1000">
              <a:solidFill>
                <a:srgbClr val="000000"/>
              </a:solidFill>
            </a:endParaRPr>
          </a:p>
          <a:p>
            <a:pPr indent="0" lvl="0" marL="457200" rtl="0" algn="l">
              <a:lnSpc>
                <a:spcPct val="100000"/>
              </a:lnSpc>
              <a:spcBef>
                <a:spcPts val="1200"/>
              </a:spcBef>
              <a:spcAft>
                <a:spcPts val="0"/>
              </a:spcAft>
              <a:buNone/>
            </a:pPr>
            <a:r>
              <a:rPr lang="en-GB" sz="1000">
                <a:solidFill>
                  <a:srgbClr val="000000"/>
                </a:solidFill>
              </a:rPr>
              <a:t>Maintain a set of unique and preprocessed messages, say S and also a message list, L.</a:t>
            </a:r>
            <a:endParaRPr sz="1000">
              <a:solidFill>
                <a:srgbClr val="000000"/>
              </a:solidFill>
            </a:endParaRPr>
          </a:p>
          <a:p>
            <a:pPr indent="0" lvl="0" marL="457200" rtl="0" algn="l">
              <a:lnSpc>
                <a:spcPct val="100000"/>
              </a:lnSpc>
              <a:spcBef>
                <a:spcPts val="1200"/>
              </a:spcBef>
              <a:spcAft>
                <a:spcPts val="0"/>
              </a:spcAft>
              <a:buNone/>
            </a:pPr>
            <a:r>
              <a:rPr lang="en-GB" sz="1000">
                <a:solidFill>
                  <a:srgbClr val="000000"/>
                </a:solidFill>
              </a:rPr>
              <a:t>for every item in D:</a:t>
            </a:r>
            <a:endParaRPr sz="1000">
              <a:solidFill>
                <a:srgbClr val="000000"/>
              </a:solidFill>
            </a:endParaRPr>
          </a:p>
          <a:p>
            <a:pPr indent="0" lvl="0" marL="457200" rtl="0" algn="l">
              <a:lnSpc>
                <a:spcPct val="100000"/>
              </a:lnSpc>
              <a:spcBef>
                <a:spcPts val="1200"/>
              </a:spcBef>
              <a:spcAft>
                <a:spcPts val="0"/>
              </a:spcAft>
              <a:buNone/>
            </a:pPr>
            <a:r>
              <a:rPr lang="en-GB" sz="1000">
                <a:solidFill>
                  <a:srgbClr val="000000"/>
                </a:solidFill>
              </a:rPr>
              <a:t>      extract the message part, M</a:t>
            </a:r>
            <a:endParaRPr sz="1000">
              <a:solidFill>
                <a:srgbClr val="000000"/>
              </a:solidFill>
            </a:endParaRPr>
          </a:p>
          <a:p>
            <a:pPr indent="0" lvl="0" marL="457200" rtl="0" algn="l">
              <a:lnSpc>
                <a:spcPct val="100000"/>
              </a:lnSpc>
              <a:spcBef>
                <a:spcPts val="1200"/>
              </a:spcBef>
              <a:spcAft>
                <a:spcPts val="0"/>
              </a:spcAft>
              <a:buNone/>
            </a:pPr>
            <a:r>
              <a:rPr lang="en-GB" sz="1000">
                <a:solidFill>
                  <a:srgbClr val="000000"/>
                </a:solidFill>
              </a:rPr>
              <a:t>      if M not in S:</a:t>
            </a:r>
            <a:endParaRPr sz="1000">
              <a:solidFill>
                <a:srgbClr val="000000"/>
              </a:solidFill>
            </a:endParaRPr>
          </a:p>
          <a:p>
            <a:pPr indent="0" lvl="0" marL="457200" rtl="0" algn="l">
              <a:lnSpc>
                <a:spcPct val="100000"/>
              </a:lnSpc>
              <a:spcBef>
                <a:spcPts val="1200"/>
              </a:spcBef>
              <a:spcAft>
                <a:spcPts val="0"/>
              </a:spcAft>
              <a:buNone/>
            </a:pPr>
            <a:r>
              <a:rPr lang="en-GB" sz="1000">
                <a:solidFill>
                  <a:srgbClr val="000000"/>
                </a:solidFill>
              </a:rPr>
              <a:t>            add M to S</a:t>
            </a:r>
            <a:endParaRPr sz="1000">
              <a:solidFill>
                <a:srgbClr val="000000"/>
              </a:solidFill>
            </a:endParaRPr>
          </a:p>
          <a:p>
            <a:pPr indent="0" lvl="0" marL="457200" rtl="0" algn="l">
              <a:lnSpc>
                <a:spcPct val="100000"/>
              </a:lnSpc>
              <a:spcBef>
                <a:spcPts val="1200"/>
              </a:spcBef>
              <a:spcAft>
                <a:spcPts val="0"/>
              </a:spcAft>
              <a:buNone/>
            </a:pPr>
            <a:r>
              <a:rPr lang="en-GB" sz="1000">
                <a:solidFill>
                  <a:srgbClr val="000000"/>
                </a:solidFill>
              </a:rPr>
              <a:t>            add M to L.</a:t>
            </a:r>
            <a:endParaRPr sz="1000">
              <a:solidFill>
                <a:srgbClr val="000000"/>
              </a:solidFill>
            </a:endParaRPr>
          </a:p>
          <a:p>
            <a:pPr indent="0" lvl="0" marL="457200" rtl="0" algn="l">
              <a:lnSpc>
                <a:spcPct val="100000"/>
              </a:lnSpc>
              <a:spcBef>
                <a:spcPts val="1200"/>
              </a:spcBef>
              <a:spcAft>
                <a:spcPts val="0"/>
              </a:spcAft>
              <a:buNone/>
            </a:pPr>
            <a:r>
              <a:rPr lang="en-GB" sz="1000">
                <a:solidFill>
                  <a:srgbClr val="000000"/>
                </a:solidFill>
              </a:rPr>
              <a:t>      print all the unique messages</a:t>
            </a:r>
            <a:endParaRPr sz="1000">
              <a:solidFill>
                <a:srgbClr val="000000"/>
              </a:solidFill>
            </a:endParaRPr>
          </a:p>
          <a:p>
            <a:pPr indent="0" lvl="0" marL="457200" rtl="0" algn="l">
              <a:lnSpc>
                <a:spcPct val="100000"/>
              </a:lnSpc>
              <a:spcBef>
                <a:spcPts val="1200"/>
              </a:spcBef>
              <a:spcAft>
                <a:spcPts val="0"/>
              </a:spcAft>
              <a:buNone/>
            </a:pPr>
            <a:r>
              <a:rPr lang="en-GB" sz="1000">
                <a:solidFill>
                  <a:srgbClr val="000000"/>
                </a:solidFill>
              </a:rPr>
              <a:t>Ask the user to trace which message, say X.</a:t>
            </a:r>
            <a:endParaRPr sz="1000">
              <a:solidFill>
                <a:srgbClr val="000000"/>
              </a:solidFill>
            </a:endParaRPr>
          </a:p>
          <a:p>
            <a:pPr indent="0" lvl="0" marL="457200" rtl="0" algn="l">
              <a:lnSpc>
                <a:spcPct val="100000"/>
              </a:lnSpc>
              <a:spcBef>
                <a:spcPts val="1200"/>
              </a:spcBef>
              <a:spcAft>
                <a:spcPts val="0"/>
              </a:spcAft>
              <a:buNone/>
            </a:pPr>
            <a:r>
              <a:rPr lang="en-GB" sz="1000">
                <a:solidFill>
                  <a:srgbClr val="000000"/>
                </a:solidFill>
              </a:rPr>
              <a:t>Return all rows(subArrays) in D containing the message X.</a:t>
            </a:r>
            <a:endParaRPr sz="1000">
              <a:solidFill>
                <a:srgbClr val="000000"/>
              </a:solidFill>
            </a:endParaRPr>
          </a:p>
          <a:p>
            <a:pPr indent="0" lvl="0" marL="0" rtl="0" algn="l">
              <a:spcBef>
                <a:spcPts val="1200"/>
              </a:spcBef>
              <a:spcAft>
                <a:spcPts val="1600"/>
              </a:spcAft>
              <a:buNone/>
            </a:pPr>
            <a:r>
              <a:t/>
            </a:r>
            <a:endParaRPr/>
          </a:p>
        </p:txBody>
      </p:sp>
      <p:cxnSp>
        <p:nvCxnSpPr>
          <p:cNvPr id="113" name="Google Shape;113;p19"/>
          <p:cNvCxnSpPr/>
          <p:nvPr/>
        </p:nvCxnSpPr>
        <p:spPr>
          <a:xfrm flipH="1" rot="10800000">
            <a:off x="60275" y="1053300"/>
            <a:ext cx="9001200" cy="21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ctr">
              <a:spcBef>
                <a:spcPts val="1200"/>
              </a:spcBef>
              <a:spcAft>
                <a:spcPts val="1200"/>
              </a:spcAft>
              <a:buClr>
                <a:schemeClr val="dk1"/>
              </a:buClr>
              <a:buSzPts val="1100"/>
              <a:buFont typeface="Arial"/>
              <a:buNone/>
            </a:pPr>
            <a:r>
              <a:rPr b="1" lang="en-GB" sz="1700"/>
              <a:t>MODULE 2 -Contact Sequence Identification</a:t>
            </a:r>
            <a:endParaRPr sz="3400"/>
          </a:p>
        </p:txBody>
      </p:sp>
      <p:sp>
        <p:nvSpPr>
          <p:cNvPr id="119" name="Google Shape;119;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GB" sz="1700">
                <a:solidFill>
                  <a:schemeClr val="dk1"/>
                </a:solidFill>
              </a:rPr>
              <a:t>Input: </a:t>
            </a:r>
            <a:r>
              <a:rPr lang="en-GB" sz="1700">
                <a:solidFill>
                  <a:schemeClr val="dk1"/>
                </a:solidFill>
              </a:rPr>
              <a:t>Preprocessed data of module 1</a:t>
            </a:r>
            <a:endParaRPr sz="1700">
              <a:solidFill>
                <a:schemeClr val="dk1"/>
              </a:solidFill>
            </a:endParaRPr>
          </a:p>
          <a:p>
            <a:pPr indent="0" lvl="0" marL="0" rtl="0" algn="l">
              <a:lnSpc>
                <a:spcPct val="100000"/>
              </a:lnSpc>
              <a:spcBef>
                <a:spcPts val="1200"/>
              </a:spcBef>
              <a:spcAft>
                <a:spcPts val="1200"/>
              </a:spcAft>
              <a:buClr>
                <a:schemeClr val="dk1"/>
              </a:buClr>
              <a:buSzPts val="1100"/>
              <a:buFont typeface="Arial"/>
              <a:buNone/>
            </a:pPr>
            <a:r>
              <a:rPr b="1" lang="en-GB" sz="1700">
                <a:solidFill>
                  <a:schemeClr val="dk1"/>
                </a:solidFill>
              </a:rPr>
              <a:t>Output: </a:t>
            </a:r>
            <a:r>
              <a:rPr lang="en-GB" sz="1700">
                <a:solidFill>
                  <a:schemeClr val="dk1"/>
                </a:solidFill>
              </a:rPr>
              <a:t>Contact Sequence</a:t>
            </a:r>
            <a:endParaRPr sz="1700">
              <a:solidFill>
                <a:schemeClr val="dk1"/>
              </a:solidFill>
            </a:endParaRPr>
          </a:p>
        </p:txBody>
      </p:sp>
      <p:sp>
        <p:nvSpPr>
          <p:cNvPr id="120" name="Google Shape;120;p2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b="1" lang="en-GB" sz="1100">
                <a:solidFill>
                  <a:schemeClr val="dk1"/>
                </a:solidFill>
              </a:rPr>
              <a:t>Pseudocode:</a:t>
            </a:r>
            <a:endParaRPr sz="1100">
              <a:solidFill>
                <a:srgbClr val="000000"/>
              </a:solidFill>
            </a:endParaRPr>
          </a:p>
          <a:p>
            <a:pPr indent="0" lvl="0" marL="457200" rtl="0" algn="l">
              <a:lnSpc>
                <a:spcPct val="100000"/>
              </a:lnSpc>
              <a:spcBef>
                <a:spcPts val="1200"/>
              </a:spcBef>
              <a:spcAft>
                <a:spcPts val="0"/>
              </a:spcAft>
              <a:buNone/>
            </a:pPr>
            <a:r>
              <a:rPr lang="en-GB" sz="1100">
                <a:solidFill>
                  <a:srgbClr val="000000"/>
                </a:solidFill>
              </a:rPr>
              <a:t>Maintain a dictionary D with,</a:t>
            </a:r>
            <a:endParaRPr sz="1100">
              <a:solidFill>
                <a:srgbClr val="000000"/>
              </a:solidFill>
            </a:endParaRPr>
          </a:p>
          <a:p>
            <a:pPr indent="457200" lvl="0" marL="457200" rtl="0" algn="l">
              <a:lnSpc>
                <a:spcPct val="100000"/>
              </a:lnSpc>
              <a:spcBef>
                <a:spcPts val="1200"/>
              </a:spcBef>
              <a:spcAft>
                <a:spcPts val="0"/>
              </a:spcAft>
              <a:buNone/>
            </a:pPr>
            <a:r>
              <a:rPr lang="en-GB" sz="1100">
                <a:solidFill>
                  <a:srgbClr val="000000"/>
                </a:solidFill>
              </a:rPr>
              <a:t>Key: Sender Name</a:t>
            </a:r>
            <a:endParaRPr sz="1100">
              <a:solidFill>
                <a:srgbClr val="000000"/>
              </a:solidFill>
            </a:endParaRPr>
          </a:p>
          <a:p>
            <a:pPr indent="457200" lvl="0" marL="457200" rtl="0" algn="l">
              <a:lnSpc>
                <a:spcPct val="100000"/>
              </a:lnSpc>
              <a:spcBef>
                <a:spcPts val="1200"/>
              </a:spcBef>
              <a:spcAft>
                <a:spcPts val="0"/>
              </a:spcAft>
              <a:buNone/>
            </a:pPr>
            <a:r>
              <a:rPr lang="en-GB" sz="1100">
                <a:solidFill>
                  <a:srgbClr val="000000"/>
                </a:solidFill>
              </a:rPr>
              <a:t>Value: Receiver Name, Message sent time</a:t>
            </a:r>
            <a:endParaRPr sz="1100">
              <a:solidFill>
                <a:srgbClr val="000000"/>
              </a:solidFill>
            </a:endParaRPr>
          </a:p>
          <a:p>
            <a:pPr indent="0" lvl="0" marL="457200" rtl="0" algn="l">
              <a:lnSpc>
                <a:spcPct val="100000"/>
              </a:lnSpc>
              <a:spcBef>
                <a:spcPts val="1200"/>
              </a:spcBef>
              <a:spcAft>
                <a:spcPts val="0"/>
              </a:spcAft>
              <a:buNone/>
            </a:pPr>
            <a:r>
              <a:rPr lang="en-GB" sz="1100">
                <a:solidFill>
                  <a:srgbClr val="000000"/>
                </a:solidFill>
              </a:rPr>
              <a:t>for every message in preprocessed message list:</a:t>
            </a:r>
            <a:endParaRPr sz="1100">
              <a:solidFill>
                <a:srgbClr val="000000"/>
              </a:solidFill>
            </a:endParaRPr>
          </a:p>
          <a:p>
            <a:pPr indent="457200" lvl="0" marL="457200" rtl="0" algn="l">
              <a:lnSpc>
                <a:spcPct val="100000"/>
              </a:lnSpc>
              <a:spcBef>
                <a:spcPts val="1200"/>
              </a:spcBef>
              <a:spcAft>
                <a:spcPts val="0"/>
              </a:spcAft>
              <a:buNone/>
            </a:pPr>
            <a:r>
              <a:rPr lang="en-GB" sz="1100">
                <a:solidFill>
                  <a:srgbClr val="000000"/>
                </a:solidFill>
              </a:rPr>
              <a:t>D[Sender name] += [Receiver Name, Message sent time]</a:t>
            </a:r>
            <a:endParaRPr sz="1100">
              <a:solidFill>
                <a:srgbClr val="000000"/>
              </a:solidFill>
            </a:endParaRPr>
          </a:p>
          <a:p>
            <a:pPr indent="0" lvl="0" marL="457200" rtl="0" algn="l">
              <a:lnSpc>
                <a:spcPct val="100000"/>
              </a:lnSpc>
              <a:spcBef>
                <a:spcPts val="1200"/>
              </a:spcBef>
              <a:spcAft>
                <a:spcPts val="0"/>
              </a:spcAft>
              <a:buNone/>
            </a:pPr>
            <a:r>
              <a:rPr lang="en-GB" sz="1100">
                <a:solidFill>
                  <a:srgbClr val="000000"/>
                </a:solidFill>
              </a:rPr>
              <a:t>for (key,value) pair in D:</a:t>
            </a:r>
            <a:endParaRPr sz="1100">
              <a:solidFill>
                <a:srgbClr val="000000"/>
              </a:solidFill>
            </a:endParaRPr>
          </a:p>
          <a:p>
            <a:pPr indent="457200" lvl="0" marL="457200" rtl="0" algn="l">
              <a:lnSpc>
                <a:spcPct val="100000"/>
              </a:lnSpc>
              <a:spcBef>
                <a:spcPts val="1200"/>
              </a:spcBef>
              <a:spcAft>
                <a:spcPts val="0"/>
              </a:spcAft>
              <a:buNone/>
            </a:pPr>
            <a:r>
              <a:rPr lang="en-GB" sz="1100">
                <a:solidFill>
                  <a:srgbClr val="000000"/>
                </a:solidFill>
              </a:rPr>
              <a:t>print ( Sender name (key) : [Receiver name, message sent time] (value) )</a:t>
            </a:r>
            <a:endParaRPr sz="1100">
              <a:solidFill>
                <a:srgbClr val="000000"/>
              </a:solidFill>
            </a:endParaRPr>
          </a:p>
          <a:p>
            <a:pPr indent="0" lvl="0" marL="0" rtl="0" algn="l">
              <a:spcBef>
                <a:spcPts val="1200"/>
              </a:spcBef>
              <a:spcAft>
                <a:spcPts val="1600"/>
              </a:spcAft>
              <a:buNone/>
            </a:pPr>
            <a:r>
              <a:t/>
            </a:r>
            <a:endParaRPr/>
          </a:p>
        </p:txBody>
      </p:sp>
      <p:cxnSp>
        <p:nvCxnSpPr>
          <p:cNvPr id="121" name="Google Shape;121;p20"/>
          <p:cNvCxnSpPr/>
          <p:nvPr/>
        </p:nvCxnSpPr>
        <p:spPr>
          <a:xfrm flipH="1" rot="10800000">
            <a:off x="60275" y="1053300"/>
            <a:ext cx="9001200" cy="21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1200"/>
              </a:spcBef>
              <a:spcAft>
                <a:spcPts val="1200"/>
              </a:spcAft>
              <a:buClr>
                <a:schemeClr val="dk1"/>
              </a:buClr>
              <a:buSzPts val="1100"/>
              <a:buFont typeface="Arial"/>
              <a:buNone/>
            </a:pPr>
            <a:r>
              <a:rPr b="1" lang="en-GB" sz="1600"/>
              <a:t>MODULE 3 - Temporal network construction:</a:t>
            </a:r>
            <a:endParaRPr sz="3300"/>
          </a:p>
        </p:txBody>
      </p:sp>
      <p:sp>
        <p:nvSpPr>
          <p:cNvPr id="127" name="Google Shape;127;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b="1" lang="en-GB" sz="1900">
                <a:solidFill>
                  <a:schemeClr val="dk1"/>
                </a:solidFill>
              </a:rPr>
              <a:t>Input: </a:t>
            </a:r>
            <a:r>
              <a:rPr lang="en-GB" sz="1900">
                <a:solidFill>
                  <a:schemeClr val="dk1"/>
                </a:solidFill>
              </a:rPr>
              <a:t>Contact Sequence</a:t>
            </a:r>
            <a:endParaRPr sz="19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GB" sz="1900">
                <a:solidFill>
                  <a:schemeClr val="dk1"/>
                </a:solidFill>
              </a:rPr>
              <a:t>Output: </a:t>
            </a:r>
            <a:r>
              <a:rPr lang="en-GB" sz="1900">
                <a:solidFill>
                  <a:schemeClr val="dk1"/>
                </a:solidFill>
              </a:rPr>
              <a:t>Temporal Network</a:t>
            </a:r>
            <a:endParaRPr sz="1900">
              <a:solidFill>
                <a:schemeClr val="dk1"/>
              </a:solidFill>
            </a:endParaRPr>
          </a:p>
          <a:p>
            <a:pPr indent="0" lvl="0" marL="0" rtl="0" algn="l">
              <a:spcBef>
                <a:spcPts val="1200"/>
              </a:spcBef>
              <a:spcAft>
                <a:spcPts val="1600"/>
              </a:spcAft>
              <a:buNone/>
            </a:pPr>
            <a:r>
              <a:t/>
            </a:r>
            <a:endParaRPr/>
          </a:p>
        </p:txBody>
      </p:sp>
      <p:sp>
        <p:nvSpPr>
          <p:cNvPr id="128" name="Google Shape;128;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GB" sz="1100">
                <a:solidFill>
                  <a:schemeClr val="dk1"/>
                </a:solidFill>
              </a:rPr>
              <a:t>Pseudocode:</a:t>
            </a:r>
            <a:endParaRPr b="1" sz="1100">
              <a:solidFill>
                <a:schemeClr val="dk1"/>
              </a:solidFill>
            </a:endParaRPr>
          </a:p>
          <a:p>
            <a:pPr indent="0" lvl="0" marL="457200" rtl="0" algn="l">
              <a:lnSpc>
                <a:spcPct val="100000"/>
              </a:lnSpc>
              <a:spcBef>
                <a:spcPts val="1200"/>
              </a:spcBef>
              <a:spcAft>
                <a:spcPts val="0"/>
              </a:spcAft>
              <a:buNone/>
            </a:pPr>
            <a:r>
              <a:rPr lang="en-GB" sz="1100">
                <a:solidFill>
                  <a:srgbClr val="000000"/>
                </a:solidFill>
              </a:rPr>
              <a:t>Create a graph G</a:t>
            </a:r>
            <a:endParaRPr sz="1100">
              <a:solidFill>
                <a:srgbClr val="000000"/>
              </a:solidFill>
            </a:endParaRPr>
          </a:p>
          <a:p>
            <a:pPr indent="0" lvl="0" marL="457200" rtl="0" algn="l">
              <a:lnSpc>
                <a:spcPct val="100000"/>
              </a:lnSpc>
              <a:spcBef>
                <a:spcPts val="1200"/>
              </a:spcBef>
              <a:spcAft>
                <a:spcPts val="0"/>
              </a:spcAft>
              <a:buNone/>
            </a:pPr>
            <a:r>
              <a:t/>
            </a:r>
            <a:endParaRPr sz="1100">
              <a:solidFill>
                <a:srgbClr val="000000"/>
              </a:solidFill>
            </a:endParaRPr>
          </a:p>
          <a:p>
            <a:pPr indent="0" lvl="0" marL="457200" rtl="0" algn="l">
              <a:lnSpc>
                <a:spcPct val="100000"/>
              </a:lnSpc>
              <a:spcBef>
                <a:spcPts val="1200"/>
              </a:spcBef>
              <a:spcAft>
                <a:spcPts val="0"/>
              </a:spcAft>
              <a:buNone/>
            </a:pPr>
            <a:r>
              <a:rPr lang="en-GB" sz="1100">
                <a:solidFill>
                  <a:srgbClr val="000000"/>
                </a:solidFill>
              </a:rPr>
              <a:t>Initially, first Sender as root node R of G</a:t>
            </a:r>
            <a:endParaRPr sz="1100">
              <a:solidFill>
                <a:srgbClr val="000000"/>
              </a:solidFill>
            </a:endParaRPr>
          </a:p>
          <a:p>
            <a:pPr indent="0" lvl="0" marL="457200" rtl="0" algn="l">
              <a:lnSpc>
                <a:spcPct val="100000"/>
              </a:lnSpc>
              <a:spcBef>
                <a:spcPts val="1200"/>
              </a:spcBef>
              <a:spcAft>
                <a:spcPts val="0"/>
              </a:spcAft>
              <a:buNone/>
            </a:pPr>
            <a:r>
              <a:rPr lang="en-GB" sz="1100">
                <a:solidFill>
                  <a:srgbClr val="000000"/>
                </a:solidFill>
              </a:rPr>
              <a:t>Make recipients of first Sender as child nodes of the root node R</a:t>
            </a:r>
            <a:endParaRPr sz="1100">
              <a:solidFill>
                <a:srgbClr val="000000"/>
              </a:solidFill>
            </a:endParaRPr>
          </a:p>
          <a:p>
            <a:pPr indent="0" lvl="0" marL="457200" rtl="0" algn="l">
              <a:lnSpc>
                <a:spcPct val="100000"/>
              </a:lnSpc>
              <a:spcBef>
                <a:spcPts val="1200"/>
              </a:spcBef>
              <a:spcAft>
                <a:spcPts val="0"/>
              </a:spcAft>
              <a:buNone/>
            </a:pPr>
            <a:r>
              <a:rPr lang="en-GB" sz="1100">
                <a:solidFill>
                  <a:srgbClr val="000000"/>
                </a:solidFill>
              </a:rPr>
              <a:t>Draw an edge between root and child nodes, labelling message sent time.</a:t>
            </a:r>
            <a:endParaRPr sz="1100">
              <a:solidFill>
                <a:srgbClr val="000000"/>
              </a:solidFill>
            </a:endParaRPr>
          </a:p>
          <a:p>
            <a:pPr indent="0" lvl="0" marL="457200" rtl="0" algn="l">
              <a:lnSpc>
                <a:spcPct val="100000"/>
              </a:lnSpc>
              <a:spcBef>
                <a:spcPts val="1200"/>
              </a:spcBef>
              <a:spcAft>
                <a:spcPts val="0"/>
              </a:spcAft>
              <a:buNone/>
            </a:pPr>
            <a:r>
              <a:rPr lang="en-GB" sz="1100">
                <a:solidFill>
                  <a:srgbClr val="000000"/>
                </a:solidFill>
              </a:rPr>
              <a:t>for every child node, C:</a:t>
            </a:r>
            <a:endParaRPr sz="1100">
              <a:solidFill>
                <a:srgbClr val="000000"/>
              </a:solidFill>
            </a:endParaRPr>
          </a:p>
          <a:p>
            <a:pPr indent="457200" lvl="0" marL="457200" rtl="0" algn="l">
              <a:lnSpc>
                <a:spcPct val="100000"/>
              </a:lnSpc>
              <a:spcBef>
                <a:spcPts val="1200"/>
              </a:spcBef>
              <a:spcAft>
                <a:spcPts val="0"/>
              </a:spcAft>
              <a:buNone/>
            </a:pPr>
            <a:r>
              <a:rPr lang="en-GB" sz="1100">
                <a:solidFill>
                  <a:srgbClr val="000000"/>
                </a:solidFill>
              </a:rPr>
              <a:t>make all recipients children of C</a:t>
            </a:r>
            <a:endParaRPr sz="1100">
              <a:solidFill>
                <a:srgbClr val="000000"/>
              </a:solidFill>
            </a:endParaRPr>
          </a:p>
          <a:p>
            <a:pPr indent="457200" lvl="0" marL="457200" rtl="0" algn="l">
              <a:lnSpc>
                <a:spcPct val="100000"/>
              </a:lnSpc>
              <a:spcBef>
                <a:spcPts val="1200"/>
              </a:spcBef>
              <a:spcAft>
                <a:spcPts val="0"/>
              </a:spcAft>
              <a:buNone/>
            </a:pPr>
            <a:r>
              <a:rPr lang="en-GB" sz="1100">
                <a:solidFill>
                  <a:srgbClr val="000000"/>
                </a:solidFill>
              </a:rPr>
              <a:t>draw edge E between C and children (C1…Ck), labelling message sent time</a:t>
            </a:r>
            <a:endParaRPr sz="1100">
              <a:solidFill>
                <a:srgbClr val="000000"/>
              </a:solidFill>
            </a:endParaRPr>
          </a:p>
          <a:p>
            <a:pPr indent="0" lvl="0" marL="457200" rtl="0" algn="l">
              <a:lnSpc>
                <a:spcPct val="100000"/>
              </a:lnSpc>
              <a:spcBef>
                <a:spcPts val="1200"/>
              </a:spcBef>
              <a:spcAft>
                <a:spcPts val="0"/>
              </a:spcAft>
              <a:buNone/>
            </a:pPr>
            <a:r>
              <a:rPr lang="en-GB" sz="1100">
                <a:solidFill>
                  <a:srgbClr val="000000"/>
                </a:solidFill>
              </a:rPr>
              <a:t>repeat the process until no more child nodes</a:t>
            </a:r>
            <a:endParaRPr sz="1100">
              <a:solidFill>
                <a:srgbClr val="000000"/>
              </a:solidFill>
            </a:endParaRPr>
          </a:p>
          <a:p>
            <a:pPr indent="0" lvl="0" marL="0" rtl="0" algn="l">
              <a:lnSpc>
                <a:spcPct val="100000"/>
              </a:lnSpc>
              <a:spcBef>
                <a:spcPts val="1200"/>
              </a:spcBef>
              <a:spcAft>
                <a:spcPts val="1200"/>
              </a:spcAft>
              <a:buClr>
                <a:schemeClr val="dk1"/>
              </a:buClr>
              <a:buSzPts val="1100"/>
              <a:buFont typeface="Arial"/>
              <a:buNone/>
            </a:pPr>
            <a:r>
              <a:t/>
            </a:r>
            <a:endParaRPr b="1" sz="1100">
              <a:solidFill>
                <a:schemeClr val="dk1"/>
              </a:solidFill>
            </a:endParaRPr>
          </a:p>
        </p:txBody>
      </p:sp>
      <p:cxnSp>
        <p:nvCxnSpPr>
          <p:cNvPr id="129" name="Google Shape;129;p21"/>
          <p:cNvCxnSpPr/>
          <p:nvPr/>
        </p:nvCxnSpPr>
        <p:spPr>
          <a:xfrm flipH="1" rot="10800000">
            <a:off x="60275" y="1053300"/>
            <a:ext cx="9001200" cy="21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1200"/>
              </a:spcBef>
              <a:spcAft>
                <a:spcPts val="1200"/>
              </a:spcAft>
              <a:buClr>
                <a:schemeClr val="dk1"/>
              </a:buClr>
              <a:buSzPts val="1100"/>
              <a:buFont typeface="Arial"/>
              <a:buNone/>
            </a:pPr>
            <a:r>
              <a:rPr b="1" lang="en-GB" sz="1600"/>
              <a:t>MODULE 4 - Time respecting paths identification:</a:t>
            </a:r>
            <a:endParaRPr sz="3300"/>
          </a:p>
        </p:txBody>
      </p:sp>
      <p:sp>
        <p:nvSpPr>
          <p:cNvPr id="135" name="Google Shape;135;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b="1" lang="en-GB" sz="1700">
                <a:solidFill>
                  <a:schemeClr val="dk1"/>
                </a:solidFill>
              </a:rPr>
              <a:t>Input: </a:t>
            </a:r>
            <a:r>
              <a:rPr lang="en-GB" sz="1700">
                <a:solidFill>
                  <a:schemeClr val="dk1"/>
                </a:solidFill>
              </a:rPr>
              <a:t>Temporal network</a:t>
            </a:r>
            <a:endParaRPr sz="17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GB" sz="1700">
                <a:solidFill>
                  <a:schemeClr val="dk1"/>
                </a:solidFill>
              </a:rPr>
              <a:t>Output: </a:t>
            </a:r>
            <a:r>
              <a:rPr lang="en-GB" sz="1700">
                <a:solidFill>
                  <a:schemeClr val="dk1"/>
                </a:solidFill>
              </a:rPr>
              <a:t>List of time respecting paths</a:t>
            </a:r>
            <a:endParaRPr sz="1700">
              <a:solidFill>
                <a:schemeClr val="dk1"/>
              </a:solidFill>
            </a:endParaRPr>
          </a:p>
          <a:p>
            <a:pPr indent="0" lvl="0" marL="0" rtl="0" algn="l">
              <a:spcBef>
                <a:spcPts val="1200"/>
              </a:spcBef>
              <a:spcAft>
                <a:spcPts val="1600"/>
              </a:spcAft>
              <a:buNone/>
            </a:pPr>
            <a:r>
              <a:t/>
            </a:r>
            <a:endParaRPr/>
          </a:p>
        </p:txBody>
      </p:sp>
      <p:sp>
        <p:nvSpPr>
          <p:cNvPr id="136" name="Google Shape;136;p22"/>
          <p:cNvSpPr txBox="1"/>
          <p:nvPr>
            <p:ph idx="2" type="body"/>
          </p:nvPr>
        </p:nvSpPr>
        <p:spPr>
          <a:xfrm>
            <a:off x="4832400" y="1152475"/>
            <a:ext cx="3999900" cy="39408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GB" sz="1100">
                <a:solidFill>
                  <a:schemeClr val="dk1"/>
                </a:solidFill>
              </a:rPr>
              <a:t>Pseudocode: </a:t>
            </a:r>
            <a:endParaRPr b="1" sz="1100">
              <a:solidFill>
                <a:schemeClr val="dk1"/>
              </a:solidFill>
            </a:endParaRPr>
          </a:p>
          <a:p>
            <a:pPr indent="0" lvl="0" marL="457200" rtl="0" algn="l">
              <a:lnSpc>
                <a:spcPct val="100000"/>
              </a:lnSpc>
              <a:spcBef>
                <a:spcPts val="1200"/>
              </a:spcBef>
              <a:spcAft>
                <a:spcPts val="0"/>
              </a:spcAft>
              <a:buNone/>
            </a:pPr>
            <a:r>
              <a:rPr lang="en-GB" sz="1100">
                <a:solidFill>
                  <a:srgbClr val="000000"/>
                </a:solidFill>
              </a:rPr>
              <a:t>Maintain an adjacent matrix which consists of adjacent nodes to a particular node</a:t>
            </a:r>
            <a:endParaRPr sz="1100">
              <a:solidFill>
                <a:srgbClr val="000000"/>
              </a:solidFill>
            </a:endParaRPr>
          </a:p>
          <a:p>
            <a:pPr indent="0" lvl="0" marL="457200" rtl="0" algn="l">
              <a:lnSpc>
                <a:spcPct val="100000"/>
              </a:lnSpc>
              <a:spcBef>
                <a:spcPts val="1200"/>
              </a:spcBef>
              <a:spcAft>
                <a:spcPts val="0"/>
              </a:spcAft>
              <a:buNone/>
            </a:pPr>
            <a:r>
              <a:rPr lang="en-GB" sz="1100">
                <a:solidFill>
                  <a:srgbClr val="000000"/>
                </a:solidFill>
              </a:rPr>
              <a:t>Maintain a set called Timerespectingpath which is initially empty</a:t>
            </a:r>
            <a:endParaRPr sz="1100">
              <a:solidFill>
                <a:srgbClr val="000000"/>
              </a:solidFill>
            </a:endParaRPr>
          </a:p>
          <a:p>
            <a:pPr indent="0" lvl="0" marL="457200" rtl="0" algn="l">
              <a:lnSpc>
                <a:spcPct val="100000"/>
              </a:lnSpc>
              <a:spcBef>
                <a:spcPts val="1200"/>
              </a:spcBef>
              <a:spcAft>
                <a:spcPts val="0"/>
              </a:spcAft>
              <a:buNone/>
            </a:pPr>
            <a:r>
              <a:rPr lang="en-GB" sz="1100">
                <a:solidFill>
                  <a:srgbClr val="000000"/>
                </a:solidFill>
              </a:rPr>
              <a:t>Find indegree of nodes</a:t>
            </a:r>
            <a:endParaRPr sz="1100">
              <a:solidFill>
                <a:srgbClr val="000000"/>
              </a:solidFill>
            </a:endParaRPr>
          </a:p>
          <a:p>
            <a:pPr indent="0" lvl="0" marL="457200" rtl="0" algn="l">
              <a:lnSpc>
                <a:spcPct val="100000"/>
              </a:lnSpc>
              <a:spcBef>
                <a:spcPts val="1200"/>
              </a:spcBef>
              <a:spcAft>
                <a:spcPts val="0"/>
              </a:spcAft>
              <a:buNone/>
            </a:pPr>
            <a:r>
              <a:rPr lang="en-GB" sz="1100">
                <a:solidFill>
                  <a:srgbClr val="000000"/>
                </a:solidFill>
              </a:rPr>
              <a:t>For each node x whose indegree=0 in temporal network:</a:t>
            </a:r>
            <a:endParaRPr sz="1100">
              <a:solidFill>
                <a:srgbClr val="000000"/>
              </a:solidFill>
            </a:endParaRPr>
          </a:p>
          <a:p>
            <a:pPr indent="0" lvl="0" marL="457200" rtl="0" algn="l">
              <a:lnSpc>
                <a:spcPct val="100000"/>
              </a:lnSpc>
              <a:spcBef>
                <a:spcPts val="1200"/>
              </a:spcBef>
              <a:spcAft>
                <a:spcPts val="0"/>
              </a:spcAft>
              <a:buNone/>
            </a:pPr>
            <a:r>
              <a:rPr lang="en-GB" sz="1100">
                <a:solidFill>
                  <a:srgbClr val="000000"/>
                </a:solidFill>
              </a:rPr>
              <a:t>	For each node in adjacent(x):</a:t>
            </a:r>
            <a:endParaRPr sz="1100">
              <a:solidFill>
                <a:srgbClr val="000000"/>
              </a:solidFill>
            </a:endParaRPr>
          </a:p>
          <a:p>
            <a:pPr indent="0" lvl="0" marL="457200" rtl="0" algn="l">
              <a:lnSpc>
                <a:spcPct val="100000"/>
              </a:lnSpc>
              <a:spcBef>
                <a:spcPts val="1200"/>
              </a:spcBef>
              <a:spcAft>
                <a:spcPts val="0"/>
              </a:spcAft>
              <a:buNone/>
            </a:pPr>
            <a:r>
              <a:rPr lang="en-GB" sz="1100">
                <a:solidFill>
                  <a:srgbClr val="000000"/>
                </a:solidFill>
              </a:rPr>
              <a:t>		DFS Traversal</a:t>
            </a:r>
            <a:endParaRPr sz="1100">
              <a:solidFill>
                <a:srgbClr val="000000"/>
              </a:solidFill>
            </a:endParaRPr>
          </a:p>
          <a:p>
            <a:pPr indent="0" lvl="0" marL="457200" rtl="0" algn="l">
              <a:lnSpc>
                <a:spcPct val="100000"/>
              </a:lnSpc>
              <a:spcBef>
                <a:spcPts val="1200"/>
              </a:spcBef>
              <a:spcAft>
                <a:spcPts val="0"/>
              </a:spcAft>
              <a:buNone/>
            </a:pPr>
            <a:r>
              <a:rPr lang="en-GB" sz="1100">
                <a:solidFill>
                  <a:srgbClr val="000000"/>
                </a:solidFill>
              </a:rPr>
              <a:t>		UpdatePathOrder()</a:t>
            </a:r>
            <a:endParaRPr sz="1100">
              <a:solidFill>
                <a:srgbClr val="000000"/>
              </a:solidFill>
            </a:endParaRPr>
          </a:p>
          <a:p>
            <a:pPr indent="0" lvl="0" marL="457200" rtl="0" algn="l">
              <a:lnSpc>
                <a:spcPct val="100000"/>
              </a:lnSpc>
              <a:spcBef>
                <a:spcPts val="1200"/>
              </a:spcBef>
              <a:spcAft>
                <a:spcPts val="0"/>
              </a:spcAft>
              <a:buNone/>
            </a:pPr>
            <a:r>
              <a:rPr lang="en-GB" sz="1100">
                <a:solidFill>
                  <a:srgbClr val="000000"/>
                </a:solidFill>
              </a:rPr>
              <a:t>	Timerespectingpath += traversedPath</a:t>
            </a:r>
            <a:endParaRPr sz="1100">
              <a:solidFill>
                <a:srgbClr val="000000"/>
              </a:solidFill>
            </a:endParaRPr>
          </a:p>
          <a:p>
            <a:pPr indent="0" lvl="0" marL="457200" rtl="0" algn="l">
              <a:lnSpc>
                <a:spcPct val="100000"/>
              </a:lnSpc>
              <a:spcBef>
                <a:spcPts val="1200"/>
              </a:spcBef>
              <a:spcAft>
                <a:spcPts val="0"/>
              </a:spcAft>
              <a:buNone/>
            </a:pPr>
            <a:r>
              <a:rPr lang="en-GB" sz="1100">
                <a:solidFill>
                  <a:srgbClr val="000000"/>
                </a:solidFill>
              </a:rPr>
              <a:t>Return timerespecting path</a:t>
            </a:r>
            <a:endParaRPr sz="1100">
              <a:solidFill>
                <a:srgbClr val="000000"/>
              </a:solidFill>
            </a:endParaRPr>
          </a:p>
          <a:p>
            <a:pPr indent="0" lvl="0" marL="457200" rtl="0" algn="l">
              <a:lnSpc>
                <a:spcPct val="100000"/>
              </a:lnSpc>
              <a:spcBef>
                <a:spcPts val="1200"/>
              </a:spcBef>
              <a:spcAft>
                <a:spcPts val="0"/>
              </a:spcAft>
              <a:buNone/>
            </a:pPr>
            <a:r>
              <a:t/>
            </a:r>
            <a:endParaRPr sz="1100">
              <a:solidFill>
                <a:srgbClr val="000000"/>
              </a:solidFill>
            </a:endParaRPr>
          </a:p>
          <a:p>
            <a:pPr indent="0" lvl="0" marL="0" rtl="0" algn="l">
              <a:lnSpc>
                <a:spcPct val="100000"/>
              </a:lnSpc>
              <a:spcBef>
                <a:spcPts val="1200"/>
              </a:spcBef>
              <a:spcAft>
                <a:spcPts val="1200"/>
              </a:spcAft>
              <a:buClr>
                <a:schemeClr val="dk1"/>
              </a:buClr>
              <a:buSzPts val="1100"/>
              <a:buFont typeface="Arial"/>
              <a:buNone/>
            </a:pPr>
            <a:r>
              <a:t/>
            </a:r>
            <a:endParaRPr b="1" sz="1100">
              <a:solidFill>
                <a:schemeClr val="dk1"/>
              </a:solidFill>
            </a:endParaRPr>
          </a:p>
        </p:txBody>
      </p:sp>
      <p:cxnSp>
        <p:nvCxnSpPr>
          <p:cNvPr id="137" name="Google Shape;137;p22"/>
          <p:cNvCxnSpPr/>
          <p:nvPr/>
        </p:nvCxnSpPr>
        <p:spPr>
          <a:xfrm flipH="1" rot="10800000">
            <a:off x="60275" y="1053300"/>
            <a:ext cx="9001200" cy="21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