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4" r:id="rId3"/>
    <p:sldId id="276" r:id="rId4"/>
    <p:sldId id="261" r:id="rId5"/>
    <p:sldId id="277" r:id="rId6"/>
    <p:sldId id="278" r:id="rId7"/>
    <p:sldId id="267" r:id="rId8"/>
    <p:sldId id="269" r:id="rId9"/>
    <p:sldId id="270" r:id="rId10"/>
    <p:sldId id="271" r:id="rId11"/>
    <p:sldId id="272" r:id="rId12"/>
    <p:sldId id="273" r:id="rId13"/>
    <p:sldId id="274" r:id="rId14"/>
    <p:sldId id="282" r:id="rId15"/>
    <p:sldId id="283" r:id="rId16"/>
    <p:sldId id="260" r:id="rId17"/>
    <p:sldId id="262" r:id="rId18"/>
    <p:sldId id="280" r:id="rId19"/>
    <p:sldId id="263" r:id="rId20"/>
    <p:sldId id="264" r:id="rId21"/>
    <p:sldId id="279"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vignesh Sridhar" initials="SS" lastIdx="1" clrIdx="0">
    <p:extLst>
      <p:ext uri="{19B8F6BF-5375-455C-9EA6-DF929625EA0E}">
        <p15:presenceInfo xmlns:p15="http://schemas.microsoft.com/office/powerpoint/2012/main" userId="Saivignesh Sridh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72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5.7149758454106268E-2"/>
          <c:y val="2.043049746997360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749381870744387E-2"/>
          <c:y val="0.1072017388674472"/>
          <c:w val="0.21670422990604435"/>
          <c:h val="0.52369524040651405"/>
        </c:manualLayout>
      </c:layout>
      <c:doughnutChart>
        <c:varyColors val="1"/>
        <c:ser>
          <c:idx val="0"/>
          <c:order val="0"/>
          <c:tx>
            <c:strRef>
              <c:f>Sheet1!$B$1</c:f>
              <c:strCache>
                <c:ptCount val="1"/>
                <c:pt idx="0">
                  <c:v>Student To faculty ratio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2ED-4764-9135-D67361FE2A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2ED-4764-9135-D67361FE2AF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Students</c:v>
                </c:pt>
                <c:pt idx="1">
                  <c:v>Faculty</c:v>
                </c:pt>
              </c:strCache>
            </c:strRef>
          </c:cat>
          <c:val>
            <c:numRef>
              <c:f>Sheet1!$B$2:$B$3</c:f>
              <c:numCache>
                <c:formatCode>General</c:formatCode>
                <c:ptCount val="2"/>
                <c:pt idx="0">
                  <c:v>11</c:v>
                </c:pt>
                <c:pt idx="1">
                  <c:v>5</c:v>
                </c:pt>
              </c:numCache>
            </c:numRef>
          </c:val>
          <c:extLst>
            <c:ext xmlns:c16="http://schemas.microsoft.com/office/drawing/2014/chart" uri="{C3380CC4-5D6E-409C-BE32-E72D297353CC}">
              <c16:uniqueId val="{00000004-A2ED-4764-9135-D67361FE2AF6}"/>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1244056449465538E-2"/>
          <c:y val="0.70094439917101348"/>
          <c:w val="0.15084522043440221"/>
          <c:h val="5.97269161807241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749381870744387E-2"/>
          <c:y val="0.1072017388674472"/>
          <c:w val="0.21670422990604435"/>
          <c:h val="0.52369524040651405"/>
        </c:manualLayout>
      </c:layout>
      <c:doughnutChart>
        <c:varyColors val="1"/>
        <c:dLbls>
          <c:showLegendKey val="0"/>
          <c:showVal val="1"/>
          <c:showCatName val="0"/>
          <c:showSerName val="0"/>
          <c:showPercent val="0"/>
          <c:showBubbleSize val="0"/>
          <c:showLeaderLines val="0"/>
        </c:dLbls>
        <c:firstSliceAng val="0"/>
        <c:holeSize val="75"/>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749381870744387E-2"/>
          <c:y val="0.1072017388674472"/>
          <c:w val="0.21670422990604435"/>
          <c:h val="0.52369524040651405"/>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9.1244056449465538E-2"/>
          <c:y val="0.70094439917101348"/>
          <c:w val="0.15084522043440221"/>
          <c:h val="5.97269161807241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Revenue</a:t>
            </a:r>
            <a:r>
              <a:rPr lang="en-US" baseline="0" dirty="0"/>
              <a:t> By Each Semester from COE in Dollars</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Fall 2019</c:v>
                </c:pt>
              </c:strCache>
            </c:strRef>
          </c:tx>
          <c:spPr>
            <a:solidFill>
              <a:srgbClr val="FF33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Information System</c:v>
                </c:pt>
                <c:pt idx="1">
                  <c:v>Data Analytics &amp; Engineering</c:v>
                </c:pt>
              </c:strCache>
            </c:strRef>
          </c:cat>
          <c:val>
            <c:numRef>
              <c:f>Sheet1!$B$2:$B$3</c:f>
              <c:numCache>
                <c:formatCode>General</c:formatCode>
                <c:ptCount val="2"/>
                <c:pt idx="0">
                  <c:v>18000</c:v>
                </c:pt>
                <c:pt idx="1">
                  <c:v>16900</c:v>
                </c:pt>
              </c:numCache>
            </c:numRef>
          </c:val>
          <c:extLst>
            <c:ext xmlns:c16="http://schemas.microsoft.com/office/drawing/2014/chart" uri="{C3380CC4-5D6E-409C-BE32-E72D297353CC}">
              <c16:uniqueId val="{00000000-AF03-4362-A498-BD95308DD5BF}"/>
            </c:ext>
          </c:extLst>
        </c:ser>
        <c:ser>
          <c:idx val="1"/>
          <c:order val="1"/>
          <c:tx>
            <c:strRef>
              <c:f>Sheet1!$C$1</c:f>
              <c:strCache>
                <c:ptCount val="1"/>
                <c:pt idx="0">
                  <c:v>Spring 2020</c:v>
                </c:pt>
              </c:strCache>
            </c:strRef>
          </c:tx>
          <c:spPr>
            <a:solidFill>
              <a:schemeClr val="tx1"/>
            </a:solidFill>
            <a:ln>
              <a:noFill/>
            </a:ln>
            <a:effectLst>
              <a:outerShdw blurRad="57150" dist="19050" dir="5400000" algn="ctr" rotWithShape="0">
                <a:srgbClr val="000000">
                  <a:alpha val="63000"/>
                </a:srgbClr>
              </a:outerShdw>
            </a:effectLst>
          </c:spPr>
          <c:invertIfNegative val="0"/>
          <c:dPt>
            <c:idx val="1"/>
            <c:invertIfNegative val="0"/>
            <c:bubble3D val="0"/>
            <c:spPr>
              <a:solidFill>
                <a:schemeClr val="tx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AF03-4362-A498-BD95308DD5B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Information System</c:v>
                </c:pt>
                <c:pt idx="1">
                  <c:v>Data Analytics &amp; Engineering</c:v>
                </c:pt>
              </c:strCache>
            </c:strRef>
          </c:cat>
          <c:val>
            <c:numRef>
              <c:f>Sheet1!$C$2:$C$3</c:f>
              <c:numCache>
                <c:formatCode>General</c:formatCode>
                <c:ptCount val="2"/>
                <c:pt idx="0">
                  <c:v>16800</c:v>
                </c:pt>
                <c:pt idx="1">
                  <c:v>15750</c:v>
                </c:pt>
              </c:numCache>
            </c:numRef>
          </c:val>
          <c:extLst>
            <c:ext xmlns:c16="http://schemas.microsoft.com/office/drawing/2014/chart" uri="{C3380CC4-5D6E-409C-BE32-E72D297353CC}">
              <c16:uniqueId val="{00000003-AF03-4362-A498-BD95308DD5BF}"/>
            </c:ext>
          </c:extLst>
        </c:ser>
        <c:ser>
          <c:idx val="2"/>
          <c:order val="2"/>
          <c:tx>
            <c:strRef>
              <c:f>Sheet1!$D$1</c:f>
              <c:strCache>
                <c:ptCount val="1"/>
                <c:pt idx="0">
                  <c:v>Fall 2020</c:v>
                </c:pt>
              </c:strCache>
            </c:strRef>
          </c:tx>
          <c:spPr>
            <a:solidFill>
              <a:srgbClr val="FF572F"/>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Information System</c:v>
                </c:pt>
                <c:pt idx="1">
                  <c:v>Data Analytics &amp; Engineering</c:v>
                </c:pt>
              </c:strCache>
            </c:strRef>
          </c:cat>
          <c:val>
            <c:numRef>
              <c:f>Sheet1!$D$2:$D$3</c:f>
              <c:numCache>
                <c:formatCode>General</c:formatCode>
                <c:ptCount val="2"/>
                <c:pt idx="0">
                  <c:v>19600</c:v>
                </c:pt>
                <c:pt idx="1">
                  <c:v>21000</c:v>
                </c:pt>
              </c:numCache>
            </c:numRef>
          </c:val>
          <c:extLst>
            <c:ext xmlns:c16="http://schemas.microsoft.com/office/drawing/2014/chart" uri="{C3380CC4-5D6E-409C-BE32-E72D297353CC}">
              <c16:uniqueId val="{00000004-AF03-4362-A498-BD95308DD5BF}"/>
            </c:ext>
          </c:extLst>
        </c:ser>
        <c:ser>
          <c:idx val="3"/>
          <c:order val="3"/>
          <c:tx>
            <c:strRef>
              <c:f>Sheet1!$E$1</c:f>
              <c:strCache>
                <c:ptCount val="1"/>
                <c:pt idx="0">
                  <c:v>Spring 2021</c:v>
                </c:pt>
              </c:strCache>
            </c:strRef>
          </c:tx>
          <c:spPr>
            <a:solidFill>
              <a:schemeClr val="tx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Information System</c:v>
                </c:pt>
                <c:pt idx="1">
                  <c:v>Data Analytics &amp; Engineering</c:v>
                </c:pt>
              </c:strCache>
            </c:strRef>
          </c:cat>
          <c:val>
            <c:numRef>
              <c:f>Sheet1!$E$2:$E$3</c:f>
              <c:numCache>
                <c:formatCode>General</c:formatCode>
                <c:ptCount val="2"/>
                <c:pt idx="0">
                  <c:v>20500</c:v>
                </c:pt>
                <c:pt idx="1">
                  <c:v>22000</c:v>
                </c:pt>
              </c:numCache>
            </c:numRef>
          </c:val>
          <c:extLst>
            <c:ext xmlns:c16="http://schemas.microsoft.com/office/drawing/2014/chart" uri="{C3380CC4-5D6E-409C-BE32-E72D297353CC}">
              <c16:uniqueId val="{00000005-AF03-4362-A498-BD95308DD5BF}"/>
            </c:ext>
          </c:extLst>
        </c:ser>
        <c:dLbls>
          <c:showLegendKey val="0"/>
          <c:showVal val="0"/>
          <c:showCatName val="0"/>
          <c:showSerName val="0"/>
          <c:showPercent val="0"/>
          <c:showBubbleSize val="0"/>
        </c:dLbls>
        <c:gapWidth val="100"/>
        <c:overlap val="-24"/>
        <c:axId val="692024016"/>
        <c:axId val="692022352"/>
      </c:barChart>
      <c:catAx>
        <c:axId val="6920240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022352"/>
        <c:crosses val="autoZero"/>
        <c:auto val="1"/>
        <c:lblAlgn val="ctr"/>
        <c:lblOffset val="100"/>
        <c:noMultiLvlLbl val="0"/>
      </c:catAx>
      <c:valAx>
        <c:axId val="69202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US Dollars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024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749381870744387E-2"/>
          <c:y val="0.1072017388674472"/>
          <c:w val="0.21670422990604435"/>
          <c:h val="0.52369524040651405"/>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9.1244056449465538E-2"/>
          <c:y val="0.70094439917101348"/>
          <c:w val="0.15084522043440221"/>
          <c:h val="5.97269161807241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Department Course Catalog Relevant % based on </a:t>
            </a:r>
            <a:r>
              <a:rPr lang="en-US" sz="1862" b="0" i="0" u="none" strike="noStrike" baseline="0" dirty="0">
                <a:effectLst/>
              </a:rPr>
              <a:t>Employer preference</a:t>
            </a:r>
            <a:endParaRPr lang="en-US" dirty="0"/>
          </a:p>
        </c:rich>
      </c:tx>
      <c:layout>
        <c:manualLayout>
          <c:xMode val="edge"/>
          <c:yMode val="edge"/>
          <c:x val="0.1442494513360655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783059460224817"/>
          <c:y val="0.2029589462897799"/>
          <c:w val="0.69220936543771194"/>
          <c:h val="0.29198393114414362"/>
        </c:manualLayout>
      </c:layout>
      <c:barChart>
        <c:barDir val="col"/>
        <c:grouping val="clustered"/>
        <c:varyColors val="0"/>
        <c:ser>
          <c:idx val="0"/>
          <c:order val="0"/>
          <c:tx>
            <c:strRef>
              <c:f>Sheet1!$B$1</c:f>
              <c:strCache>
                <c:ptCount val="1"/>
                <c:pt idx="0">
                  <c:v>Course Relevant Percentage</c:v>
                </c:pt>
              </c:strCache>
            </c:strRef>
          </c:tx>
          <c:spPr>
            <a:solidFill>
              <a:schemeClr val="accent1"/>
            </a:solidFill>
            <a:ln>
              <a:noFill/>
            </a:ln>
            <a:effectLst/>
          </c:spPr>
          <c:invertIfNegative val="0"/>
          <c:cat>
            <c:strRef>
              <c:f>Sheet1!$A$2:$A$7</c:f>
              <c:strCache>
                <c:ptCount val="6"/>
                <c:pt idx="0">
                  <c:v>Apple Inc</c:v>
                </c:pt>
                <c:pt idx="1">
                  <c:v>QualComm</c:v>
                </c:pt>
                <c:pt idx="2">
                  <c:v>Dell</c:v>
                </c:pt>
                <c:pt idx="3">
                  <c:v>Amazon</c:v>
                </c:pt>
                <c:pt idx="4">
                  <c:v>facebook</c:v>
                </c:pt>
                <c:pt idx="5">
                  <c:v>Avg Dept Revelant Course</c:v>
                </c:pt>
              </c:strCache>
            </c:strRef>
          </c:cat>
          <c:val>
            <c:numRef>
              <c:f>Sheet1!$B$2:$B$7</c:f>
              <c:numCache>
                <c:formatCode>General</c:formatCode>
                <c:ptCount val="6"/>
                <c:pt idx="0">
                  <c:v>70</c:v>
                </c:pt>
                <c:pt idx="1">
                  <c:v>80</c:v>
                </c:pt>
                <c:pt idx="2">
                  <c:v>65</c:v>
                </c:pt>
                <c:pt idx="3">
                  <c:v>76</c:v>
                </c:pt>
                <c:pt idx="4">
                  <c:v>85</c:v>
                </c:pt>
                <c:pt idx="5">
                  <c:v>75.2</c:v>
                </c:pt>
              </c:numCache>
            </c:numRef>
          </c:val>
          <c:extLst>
            <c:ext xmlns:c16="http://schemas.microsoft.com/office/drawing/2014/chart" uri="{C3380CC4-5D6E-409C-BE32-E72D297353CC}">
              <c16:uniqueId val="{00000000-3DC7-49DE-922E-E48E322D0D7C}"/>
            </c:ext>
          </c:extLst>
        </c:ser>
        <c:dLbls>
          <c:showLegendKey val="0"/>
          <c:showVal val="0"/>
          <c:showCatName val="0"/>
          <c:showSerName val="0"/>
          <c:showPercent val="0"/>
          <c:showBubbleSize val="0"/>
        </c:dLbls>
        <c:gapWidth val="219"/>
        <c:overlap val="-27"/>
        <c:axId val="598475120"/>
        <c:axId val="598478864"/>
      </c:barChart>
      <c:catAx>
        <c:axId val="59847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478864"/>
        <c:crosses val="autoZero"/>
        <c:auto val="1"/>
        <c:lblAlgn val="ctr"/>
        <c:lblOffset val="100"/>
        <c:noMultiLvlLbl val="0"/>
      </c:catAx>
      <c:valAx>
        <c:axId val="598478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 Percentage</a:t>
                </a:r>
              </a:p>
            </c:rich>
          </c:tx>
          <c:layout>
            <c:manualLayout>
              <c:xMode val="edge"/>
              <c:yMode val="edge"/>
              <c:x val="1.2487512487512488E-2"/>
              <c:y val="0.37177600208340761"/>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4751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749381870744387E-2"/>
          <c:y val="0.1072017388674472"/>
          <c:w val="0.21670422990604435"/>
          <c:h val="0.52369524040651405"/>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9.1244056449465538E-2"/>
          <c:y val="0.70094439917101348"/>
          <c:w val="0.15084522043440221"/>
          <c:h val="5.97269161807241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466078968389821"/>
          <c:y val="6.7128777401341835E-2"/>
          <c:w val="0.78686703564228389"/>
          <c:h val="0.80687135772950758"/>
        </c:manualLayout>
      </c:layout>
      <c:barChart>
        <c:barDir val="bar"/>
        <c:grouping val="clustered"/>
        <c:varyColors val="0"/>
        <c:ser>
          <c:idx val="0"/>
          <c:order val="0"/>
          <c:tx>
            <c:strRef>
              <c:f>Sheet1!$B$1</c:f>
              <c:strCache>
                <c:ptCount val="1"/>
                <c:pt idx="0">
                  <c:v>Faculty 1</c:v>
                </c:pt>
              </c:strCache>
            </c:strRef>
          </c:tx>
          <c:spPr>
            <a:solidFill>
              <a:schemeClr val="accent1"/>
            </a:solidFill>
            <a:ln>
              <a:noFill/>
            </a:ln>
            <a:effectLst/>
          </c:spPr>
          <c:invertIfNegative val="0"/>
          <c:cat>
            <c:strRef>
              <c:f>Sheet1!$A$2:$A$4</c:f>
              <c:strCache>
                <c:ptCount val="3"/>
                <c:pt idx="0">
                  <c:v>Information Systems</c:v>
                </c:pt>
                <c:pt idx="1">
                  <c:v>Data Analytics &amp; Engineering</c:v>
                </c:pt>
                <c:pt idx="2">
                  <c:v>Computer Science</c:v>
                </c:pt>
              </c:strCache>
            </c:strRef>
          </c:cat>
          <c:val>
            <c:numRef>
              <c:f>Sheet1!$B$2:$B$4</c:f>
              <c:numCache>
                <c:formatCode>General</c:formatCode>
                <c:ptCount val="3"/>
                <c:pt idx="0">
                  <c:v>4.5</c:v>
                </c:pt>
                <c:pt idx="1">
                  <c:v>4.5999999999999996</c:v>
                </c:pt>
                <c:pt idx="2">
                  <c:v>4.3</c:v>
                </c:pt>
              </c:numCache>
            </c:numRef>
          </c:val>
          <c:extLst>
            <c:ext xmlns:c16="http://schemas.microsoft.com/office/drawing/2014/chart" uri="{C3380CC4-5D6E-409C-BE32-E72D297353CC}">
              <c16:uniqueId val="{00000000-F17C-4952-AE64-E27BB02755DD}"/>
            </c:ext>
          </c:extLst>
        </c:ser>
        <c:ser>
          <c:idx val="1"/>
          <c:order val="1"/>
          <c:tx>
            <c:strRef>
              <c:f>Sheet1!$C$1</c:f>
              <c:strCache>
                <c:ptCount val="1"/>
                <c:pt idx="0">
                  <c:v>Faculty 2</c:v>
                </c:pt>
              </c:strCache>
            </c:strRef>
          </c:tx>
          <c:spPr>
            <a:solidFill>
              <a:schemeClr val="accent2"/>
            </a:solidFill>
            <a:ln>
              <a:noFill/>
            </a:ln>
            <a:effectLst/>
          </c:spPr>
          <c:invertIfNegative val="0"/>
          <c:cat>
            <c:strRef>
              <c:f>Sheet1!$A$2:$A$4</c:f>
              <c:strCache>
                <c:ptCount val="3"/>
                <c:pt idx="0">
                  <c:v>Information Systems</c:v>
                </c:pt>
                <c:pt idx="1">
                  <c:v>Data Analytics &amp; Engineering</c:v>
                </c:pt>
                <c:pt idx="2">
                  <c:v>Computer Science</c:v>
                </c:pt>
              </c:strCache>
            </c:strRef>
          </c:cat>
          <c:val>
            <c:numRef>
              <c:f>Sheet1!$C$2:$C$4</c:f>
              <c:numCache>
                <c:formatCode>General</c:formatCode>
                <c:ptCount val="3"/>
                <c:pt idx="0">
                  <c:v>4.3</c:v>
                </c:pt>
                <c:pt idx="1">
                  <c:v>4.4000000000000004</c:v>
                </c:pt>
                <c:pt idx="2">
                  <c:v>4.2</c:v>
                </c:pt>
              </c:numCache>
            </c:numRef>
          </c:val>
          <c:extLst>
            <c:ext xmlns:c16="http://schemas.microsoft.com/office/drawing/2014/chart" uri="{C3380CC4-5D6E-409C-BE32-E72D297353CC}">
              <c16:uniqueId val="{00000001-F17C-4952-AE64-E27BB02755DD}"/>
            </c:ext>
          </c:extLst>
        </c:ser>
        <c:ser>
          <c:idx val="2"/>
          <c:order val="2"/>
          <c:tx>
            <c:strRef>
              <c:f>Sheet1!$D$1</c:f>
              <c:strCache>
                <c:ptCount val="1"/>
                <c:pt idx="0">
                  <c:v>Faculty 3</c:v>
                </c:pt>
              </c:strCache>
            </c:strRef>
          </c:tx>
          <c:spPr>
            <a:solidFill>
              <a:schemeClr val="accent3"/>
            </a:solidFill>
            <a:ln>
              <a:noFill/>
            </a:ln>
            <a:effectLst/>
          </c:spPr>
          <c:invertIfNegative val="0"/>
          <c:cat>
            <c:strRef>
              <c:f>Sheet1!$A$2:$A$4</c:f>
              <c:strCache>
                <c:ptCount val="3"/>
                <c:pt idx="0">
                  <c:v>Information Systems</c:v>
                </c:pt>
                <c:pt idx="1">
                  <c:v>Data Analytics &amp; Engineering</c:v>
                </c:pt>
                <c:pt idx="2">
                  <c:v>Computer Science</c:v>
                </c:pt>
              </c:strCache>
            </c:strRef>
          </c:cat>
          <c:val>
            <c:numRef>
              <c:f>Sheet1!$D$2:$D$4</c:f>
              <c:numCache>
                <c:formatCode>General</c:formatCode>
                <c:ptCount val="3"/>
                <c:pt idx="0">
                  <c:v>4.1500000000000004</c:v>
                </c:pt>
                <c:pt idx="1">
                  <c:v>4.34</c:v>
                </c:pt>
                <c:pt idx="2">
                  <c:v>4.0999999999999996</c:v>
                </c:pt>
              </c:numCache>
            </c:numRef>
          </c:val>
          <c:extLst>
            <c:ext xmlns:c16="http://schemas.microsoft.com/office/drawing/2014/chart" uri="{C3380CC4-5D6E-409C-BE32-E72D297353CC}">
              <c16:uniqueId val="{00000002-F17C-4952-AE64-E27BB02755DD}"/>
            </c:ext>
          </c:extLst>
        </c:ser>
        <c:dLbls>
          <c:showLegendKey val="0"/>
          <c:showVal val="0"/>
          <c:showCatName val="0"/>
          <c:showSerName val="0"/>
          <c:showPercent val="0"/>
          <c:showBubbleSize val="0"/>
        </c:dLbls>
        <c:gapWidth val="182"/>
        <c:axId val="580771904"/>
        <c:axId val="580760672"/>
      </c:barChart>
      <c:catAx>
        <c:axId val="5807719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760672"/>
        <c:crosses val="autoZero"/>
        <c:auto val="1"/>
        <c:lblAlgn val="ctr"/>
        <c:lblOffset val="100"/>
        <c:noMultiLvlLbl val="0"/>
      </c:catAx>
      <c:valAx>
        <c:axId val="580760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771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Popular Course from Information System</a:t>
            </a:r>
            <a:r>
              <a:rPr lang="en-US" baseline="0" dirty="0"/>
              <a:t> Department in Spring 2021</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Popular Course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AA0-4935-9109-5AF013DEDD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AA0-4935-9109-5AF013DEDD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A0-4935-9109-5AF013DEDD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AA0-4935-9109-5AF013DEDD3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Application Engineering and Design</c:v>
                </c:pt>
                <c:pt idx="1">
                  <c:v>Database Management and Database Design</c:v>
                </c:pt>
                <c:pt idx="2">
                  <c:v>Big Data Systems and Engineering</c:v>
                </c:pt>
                <c:pt idx="3">
                  <c:v>Web Design and User Experience</c:v>
                </c:pt>
              </c:strCache>
            </c:strRef>
          </c:cat>
          <c:val>
            <c:numRef>
              <c:f>Sheet1!$B$2:$B$5</c:f>
              <c:numCache>
                <c:formatCode>General</c:formatCode>
                <c:ptCount val="4"/>
                <c:pt idx="0">
                  <c:v>9</c:v>
                </c:pt>
                <c:pt idx="1">
                  <c:v>7</c:v>
                </c:pt>
                <c:pt idx="2">
                  <c:v>6</c:v>
                </c:pt>
                <c:pt idx="3">
                  <c:v>5</c:v>
                </c:pt>
              </c:numCache>
            </c:numRef>
          </c:val>
          <c:extLst>
            <c:ext xmlns:c16="http://schemas.microsoft.com/office/drawing/2014/chart" uri="{C3380CC4-5D6E-409C-BE32-E72D297353CC}">
              <c16:uniqueId val="{00000008-2AA0-4935-9109-5AF013DEDD3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3-21T23:44:29.362"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B2D4C1-3404-4E34-A1CF-95F376340CD0}" type="doc">
      <dgm:prSet loTypeId="urn:microsoft.com/office/officeart/2005/8/layout/pyramid1" loCatId="pyramid" qsTypeId="urn:microsoft.com/office/officeart/2005/8/quickstyle/simple1" qsCatId="simple" csTypeId="urn:microsoft.com/office/officeart/2005/8/colors/accent1_2" csCatId="accent1" phldr="1"/>
      <dgm:spPr/>
    </dgm:pt>
    <dgm:pt modelId="{FD28F112-39B3-4AD9-BB9B-28A08AC62907}">
      <dgm:prSet phldrT="[Text]"/>
      <dgm:spPr/>
      <dgm:t>
        <a:bodyPr/>
        <a:lstStyle/>
        <a:p>
          <a:br>
            <a:rPr lang="en-US" dirty="0"/>
          </a:br>
          <a:r>
            <a:rPr lang="en-US" dirty="0">
              <a:solidFill>
                <a:schemeClr val="accent2"/>
              </a:solidFill>
            </a:rPr>
            <a:t>SDE</a:t>
          </a:r>
          <a:br>
            <a:rPr lang="en-US" dirty="0">
              <a:solidFill>
                <a:schemeClr val="accent2"/>
              </a:solidFill>
            </a:rPr>
          </a:br>
          <a:r>
            <a:rPr lang="en-US" dirty="0">
              <a:solidFill>
                <a:schemeClr val="accent2"/>
              </a:solidFill>
            </a:rPr>
            <a:t>(5)</a:t>
          </a:r>
        </a:p>
      </dgm:t>
    </dgm:pt>
    <dgm:pt modelId="{7D437DFB-CD27-4BD2-9DF0-81BF1D819939}" type="parTrans" cxnId="{E0048419-7419-4DDF-81F8-08C904AC91C7}">
      <dgm:prSet/>
      <dgm:spPr/>
      <dgm:t>
        <a:bodyPr/>
        <a:lstStyle/>
        <a:p>
          <a:endParaRPr lang="en-US"/>
        </a:p>
      </dgm:t>
    </dgm:pt>
    <dgm:pt modelId="{1FC38E19-E80D-4954-96B3-F18745399253}" type="sibTrans" cxnId="{E0048419-7419-4DDF-81F8-08C904AC91C7}">
      <dgm:prSet/>
      <dgm:spPr/>
      <dgm:t>
        <a:bodyPr/>
        <a:lstStyle/>
        <a:p>
          <a:endParaRPr lang="en-US"/>
        </a:p>
      </dgm:t>
    </dgm:pt>
    <dgm:pt modelId="{DAA2C8CF-83FC-4CCE-B40E-C83A57258032}">
      <dgm:prSet phldrT="[Text]"/>
      <dgm:spPr/>
      <dgm:t>
        <a:bodyPr/>
        <a:lstStyle/>
        <a:p>
          <a:r>
            <a:rPr lang="en-US" dirty="0">
              <a:solidFill>
                <a:schemeClr val="accent2"/>
              </a:solidFill>
            </a:rPr>
            <a:t>Web Developer</a:t>
          </a:r>
          <a:br>
            <a:rPr lang="en-US" dirty="0">
              <a:solidFill>
                <a:schemeClr val="accent2"/>
              </a:solidFill>
            </a:rPr>
          </a:br>
          <a:r>
            <a:rPr lang="en-US" dirty="0">
              <a:solidFill>
                <a:schemeClr val="accent2"/>
              </a:solidFill>
            </a:rPr>
            <a:t>(3)</a:t>
          </a:r>
        </a:p>
      </dgm:t>
    </dgm:pt>
    <dgm:pt modelId="{82D46AAF-43A0-4DC0-9DDA-2F575AE5B074}" type="parTrans" cxnId="{4ACFFF5C-27F6-4FCE-A36F-642603D8E71F}">
      <dgm:prSet/>
      <dgm:spPr/>
      <dgm:t>
        <a:bodyPr/>
        <a:lstStyle/>
        <a:p>
          <a:endParaRPr lang="en-US"/>
        </a:p>
      </dgm:t>
    </dgm:pt>
    <dgm:pt modelId="{C2F9935B-195A-4576-8563-191A6D88A596}" type="sibTrans" cxnId="{4ACFFF5C-27F6-4FCE-A36F-642603D8E71F}">
      <dgm:prSet/>
      <dgm:spPr/>
      <dgm:t>
        <a:bodyPr/>
        <a:lstStyle/>
        <a:p>
          <a:endParaRPr lang="en-US"/>
        </a:p>
      </dgm:t>
    </dgm:pt>
    <dgm:pt modelId="{1DFE7067-54FF-486B-82ED-337B159F5AB2}">
      <dgm:prSet phldrT="[Text]"/>
      <dgm:spPr/>
      <dgm:t>
        <a:bodyPr/>
        <a:lstStyle/>
        <a:p>
          <a:r>
            <a:rPr lang="en-US" dirty="0">
              <a:solidFill>
                <a:schemeClr val="accent2"/>
              </a:solidFill>
            </a:rPr>
            <a:t>Data Engineer</a:t>
          </a:r>
          <a:br>
            <a:rPr lang="en-US" dirty="0">
              <a:solidFill>
                <a:schemeClr val="accent2"/>
              </a:solidFill>
            </a:rPr>
          </a:br>
          <a:r>
            <a:rPr lang="en-US" dirty="0">
              <a:solidFill>
                <a:schemeClr val="accent2"/>
              </a:solidFill>
            </a:rPr>
            <a:t>(2)</a:t>
          </a:r>
        </a:p>
      </dgm:t>
    </dgm:pt>
    <dgm:pt modelId="{6A9F3D29-0438-4FD3-86B2-7A3E9AD83DD6}" type="parTrans" cxnId="{5840EEA2-A3A0-44D0-AB27-8B8D1B351699}">
      <dgm:prSet/>
      <dgm:spPr/>
      <dgm:t>
        <a:bodyPr/>
        <a:lstStyle/>
        <a:p>
          <a:endParaRPr lang="en-US"/>
        </a:p>
      </dgm:t>
    </dgm:pt>
    <dgm:pt modelId="{2E26317C-5386-42BA-B4A9-DB3ABC491E19}" type="sibTrans" cxnId="{5840EEA2-A3A0-44D0-AB27-8B8D1B351699}">
      <dgm:prSet/>
      <dgm:spPr/>
      <dgm:t>
        <a:bodyPr/>
        <a:lstStyle/>
        <a:p>
          <a:endParaRPr lang="en-US"/>
        </a:p>
      </dgm:t>
    </dgm:pt>
    <dgm:pt modelId="{A889FA75-5CE1-4115-8E12-4359E5CCE3F4}" type="pres">
      <dgm:prSet presAssocID="{88B2D4C1-3404-4E34-A1CF-95F376340CD0}" presName="Name0" presStyleCnt="0">
        <dgm:presLayoutVars>
          <dgm:dir/>
          <dgm:animLvl val="lvl"/>
          <dgm:resizeHandles val="exact"/>
        </dgm:presLayoutVars>
      </dgm:prSet>
      <dgm:spPr/>
    </dgm:pt>
    <dgm:pt modelId="{2CBFF83D-7BE0-4D72-8488-BD4B6A64A988}" type="pres">
      <dgm:prSet presAssocID="{FD28F112-39B3-4AD9-BB9B-28A08AC62907}" presName="Name8" presStyleCnt="0"/>
      <dgm:spPr/>
    </dgm:pt>
    <dgm:pt modelId="{FD8BD272-5D55-41F2-A8B3-29DDAD0581D3}" type="pres">
      <dgm:prSet presAssocID="{FD28F112-39B3-4AD9-BB9B-28A08AC62907}" presName="level" presStyleLbl="node1" presStyleIdx="0" presStyleCnt="3">
        <dgm:presLayoutVars>
          <dgm:chMax val="1"/>
          <dgm:bulletEnabled val="1"/>
        </dgm:presLayoutVars>
      </dgm:prSet>
      <dgm:spPr/>
    </dgm:pt>
    <dgm:pt modelId="{D1EEB092-73CA-4CAA-917D-7F488B78F1B2}" type="pres">
      <dgm:prSet presAssocID="{FD28F112-39B3-4AD9-BB9B-28A08AC62907}" presName="levelTx" presStyleLbl="revTx" presStyleIdx="0" presStyleCnt="0">
        <dgm:presLayoutVars>
          <dgm:chMax val="1"/>
          <dgm:bulletEnabled val="1"/>
        </dgm:presLayoutVars>
      </dgm:prSet>
      <dgm:spPr/>
    </dgm:pt>
    <dgm:pt modelId="{9CE158BE-7EA5-440B-B255-BB51F616C9E4}" type="pres">
      <dgm:prSet presAssocID="{DAA2C8CF-83FC-4CCE-B40E-C83A57258032}" presName="Name8" presStyleCnt="0"/>
      <dgm:spPr/>
    </dgm:pt>
    <dgm:pt modelId="{3028EECF-C059-457A-878D-B6E2FACD7A04}" type="pres">
      <dgm:prSet presAssocID="{DAA2C8CF-83FC-4CCE-B40E-C83A57258032}" presName="level" presStyleLbl="node1" presStyleIdx="1" presStyleCnt="3">
        <dgm:presLayoutVars>
          <dgm:chMax val="1"/>
          <dgm:bulletEnabled val="1"/>
        </dgm:presLayoutVars>
      </dgm:prSet>
      <dgm:spPr/>
    </dgm:pt>
    <dgm:pt modelId="{0B7D6B14-37AF-4A9B-BF57-22D1EA499040}" type="pres">
      <dgm:prSet presAssocID="{DAA2C8CF-83FC-4CCE-B40E-C83A57258032}" presName="levelTx" presStyleLbl="revTx" presStyleIdx="0" presStyleCnt="0">
        <dgm:presLayoutVars>
          <dgm:chMax val="1"/>
          <dgm:bulletEnabled val="1"/>
        </dgm:presLayoutVars>
      </dgm:prSet>
      <dgm:spPr/>
    </dgm:pt>
    <dgm:pt modelId="{AE42A5B1-BBE9-4764-B966-312CEDF83714}" type="pres">
      <dgm:prSet presAssocID="{1DFE7067-54FF-486B-82ED-337B159F5AB2}" presName="Name8" presStyleCnt="0"/>
      <dgm:spPr/>
    </dgm:pt>
    <dgm:pt modelId="{65A02B60-75B9-4153-988A-C6F2E929D56E}" type="pres">
      <dgm:prSet presAssocID="{1DFE7067-54FF-486B-82ED-337B159F5AB2}" presName="level" presStyleLbl="node1" presStyleIdx="2" presStyleCnt="3">
        <dgm:presLayoutVars>
          <dgm:chMax val="1"/>
          <dgm:bulletEnabled val="1"/>
        </dgm:presLayoutVars>
      </dgm:prSet>
      <dgm:spPr/>
    </dgm:pt>
    <dgm:pt modelId="{6C4D380F-4E41-4706-9AF9-8684659043D9}" type="pres">
      <dgm:prSet presAssocID="{1DFE7067-54FF-486B-82ED-337B159F5AB2}" presName="levelTx" presStyleLbl="revTx" presStyleIdx="0" presStyleCnt="0">
        <dgm:presLayoutVars>
          <dgm:chMax val="1"/>
          <dgm:bulletEnabled val="1"/>
        </dgm:presLayoutVars>
      </dgm:prSet>
      <dgm:spPr/>
    </dgm:pt>
  </dgm:ptLst>
  <dgm:cxnLst>
    <dgm:cxn modelId="{AA94B213-C0A1-4FB0-9897-D7B1FDDB5683}" type="presOf" srcId="{1DFE7067-54FF-486B-82ED-337B159F5AB2}" destId="{6C4D380F-4E41-4706-9AF9-8684659043D9}" srcOrd="1" destOrd="0" presId="urn:microsoft.com/office/officeart/2005/8/layout/pyramid1"/>
    <dgm:cxn modelId="{E0048419-7419-4DDF-81F8-08C904AC91C7}" srcId="{88B2D4C1-3404-4E34-A1CF-95F376340CD0}" destId="{FD28F112-39B3-4AD9-BB9B-28A08AC62907}" srcOrd="0" destOrd="0" parTransId="{7D437DFB-CD27-4BD2-9DF0-81BF1D819939}" sibTransId="{1FC38E19-E80D-4954-96B3-F18745399253}"/>
    <dgm:cxn modelId="{4ACFFF5C-27F6-4FCE-A36F-642603D8E71F}" srcId="{88B2D4C1-3404-4E34-A1CF-95F376340CD0}" destId="{DAA2C8CF-83FC-4CCE-B40E-C83A57258032}" srcOrd="1" destOrd="0" parTransId="{82D46AAF-43A0-4DC0-9DDA-2F575AE5B074}" sibTransId="{C2F9935B-195A-4576-8563-191A6D88A596}"/>
    <dgm:cxn modelId="{CFE41344-DE74-47FA-BB26-96C7F2F36CFD}" type="presOf" srcId="{DAA2C8CF-83FC-4CCE-B40E-C83A57258032}" destId="{3028EECF-C059-457A-878D-B6E2FACD7A04}" srcOrd="0" destOrd="0" presId="urn:microsoft.com/office/officeart/2005/8/layout/pyramid1"/>
    <dgm:cxn modelId="{D4785472-067D-4FAA-82B5-F3490D57FD39}" type="presOf" srcId="{FD28F112-39B3-4AD9-BB9B-28A08AC62907}" destId="{D1EEB092-73CA-4CAA-917D-7F488B78F1B2}" srcOrd="1" destOrd="0" presId="urn:microsoft.com/office/officeart/2005/8/layout/pyramid1"/>
    <dgm:cxn modelId="{9DC7AA79-552E-4C9A-B78F-6433AB26E2D3}" type="presOf" srcId="{1DFE7067-54FF-486B-82ED-337B159F5AB2}" destId="{65A02B60-75B9-4153-988A-C6F2E929D56E}" srcOrd="0" destOrd="0" presId="urn:microsoft.com/office/officeart/2005/8/layout/pyramid1"/>
    <dgm:cxn modelId="{5840EEA2-A3A0-44D0-AB27-8B8D1B351699}" srcId="{88B2D4C1-3404-4E34-A1CF-95F376340CD0}" destId="{1DFE7067-54FF-486B-82ED-337B159F5AB2}" srcOrd="2" destOrd="0" parTransId="{6A9F3D29-0438-4FD3-86B2-7A3E9AD83DD6}" sibTransId="{2E26317C-5386-42BA-B4A9-DB3ABC491E19}"/>
    <dgm:cxn modelId="{27A05FA3-C1E8-45BB-AC42-C00613AFB859}" type="presOf" srcId="{FD28F112-39B3-4AD9-BB9B-28A08AC62907}" destId="{FD8BD272-5D55-41F2-A8B3-29DDAD0581D3}" srcOrd="0" destOrd="0" presId="urn:microsoft.com/office/officeart/2005/8/layout/pyramid1"/>
    <dgm:cxn modelId="{B3F3FFE0-5901-48C6-BF56-CCA6C9380E10}" type="presOf" srcId="{DAA2C8CF-83FC-4CCE-B40E-C83A57258032}" destId="{0B7D6B14-37AF-4A9B-BF57-22D1EA499040}" srcOrd="1" destOrd="0" presId="urn:microsoft.com/office/officeart/2005/8/layout/pyramid1"/>
    <dgm:cxn modelId="{749F1EEA-868A-4AB3-81E6-56094BAC97C6}" type="presOf" srcId="{88B2D4C1-3404-4E34-A1CF-95F376340CD0}" destId="{A889FA75-5CE1-4115-8E12-4359E5CCE3F4}" srcOrd="0" destOrd="0" presId="urn:microsoft.com/office/officeart/2005/8/layout/pyramid1"/>
    <dgm:cxn modelId="{FD998767-9204-4D08-9E20-59BE32303A2C}" type="presParOf" srcId="{A889FA75-5CE1-4115-8E12-4359E5CCE3F4}" destId="{2CBFF83D-7BE0-4D72-8488-BD4B6A64A988}" srcOrd="0" destOrd="0" presId="urn:microsoft.com/office/officeart/2005/8/layout/pyramid1"/>
    <dgm:cxn modelId="{0E776645-84BA-41DF-A8FB-E8BEB8DEF7B3}" type="presParOf" srcId="{2CBFF83D-7BE0-4D72-8488-BD4B6A64A988}" destId="{FD8BD272-5D55-41F2-A8B3-29DDAD0581D3}" srcOrd="0" destOrd="0" presId="urn:microsoft.com/office/officeart/2005/8/layout/pyramid1"/>
    <dgm:cxn modelId="{24C42885-7637-40CF-97BB-A81646FF29EE}" type="presParOf" srcId="{2CBFF83D-7BE0-4D72-8488-BD4B6A64A988}" destId="{D1EEB092-73CA-4CAA-917D-7F488B78F1B2}" srcOrd="1" destOrd="0" presId="urn:microsoft.com/office/officeart/2005/8/layout/pyramid1"/>
    <dgm:cxn modelId="{B2DB2F03-3F38-4101-8DAD-83B961156FC0}" type="presParOf" srcId="{A889FA75-5CE1-4115-8E12-4359E5CCE3F4}" destId="{9CE158BE-7EA5-440B-B255-BB51F616C9E4}" srcOrd="1" destOrd="0" presId="urn:microsoft.com/office/officeart/2005/8/layout/pyramid1"/>
    <dgm:cxn modelId="{E04664D2-8682-45E7-AF7F-8C1086955909}" type="presParOf" srcId="{9CE158BE-7EA5-440B-B255-BB51F616C9E4}" destId="{3028EECF-C059-457A-878D-B6E2FACD7A04}" srcOrd="0" destOrd="0" presId="urn:microsoft.com/office/officeart/2005/8/layout/pyramid1"/>
    <dgm:cxn modelId="{6C07CED4-87EF-4AD5-A4FF-1D0138D46C0F}" type="presParOf" srcId="{9CE158BE-7EA5-440B-B255-BB51F616C9E4}" destId="{0B7D6B14-37AF-4A9B-BF57-22D1EA499040}" srcOrd="1" destOrd="0" presId="urn:microsoft.com/office/officeart/2005/8/layout/pyramid1"/>
    <dgm:cxn modelId="{F6B22C06-5EB9-48A0-9058-7D37CE0B2A67}" type="presParOf" srcId="{A889FA75-5CE1-4115-8E12-4359E5CCE3F4}" destId="{AE42A5B1-BBE9-4764-B966-312CEDF83714}" srcOrd="2" destOrd="0" presId="urn:microsoft.com/office/officeart/2005/8/layout/pyramid1"/>
    <dgm:cxn modelId="{5245797A-194F-4F4F-A850-9F46169CC852}" type="presParOf" srcId="{AE42A5B1-BBE9-4764-B966-312CEDF83714}" destId="{65A02B60-75B9-4153-988A-C6F2E929D56E}" srcOrd="0" destOrd="0" presId="urn:microsoft.com/office/officeart/2005/8/layout/pyramid1"/>
    <dgm:cxn modelId="{9B9368F2-C9E8-49FD-B780-4ADD3E77435F}" type="presParOf" srcId="{AE42A5B1-BBE9-4764-B966-312CEDF83714}" destId="{6C4D380F-4E41-4706-9AF9-8684659043D9}"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BD272-5D55-41F2-A8B3-29DDAD0581D3}">
      <dsp:nvSpPr>
        <dsp:cNvPr id="0" name=""/>
        <dsp:cNvSpPr/>
      </dsp:nvSpPr>
      <dsp:spPr>
        <a:xfrm>
          <a:off x="1628986" y="0"/>
          <a:ext cx="1628986" cy="1372164"/>
        </a:xfrm>
        <a:prstGeom prst="trapezoid">
          <a:avLst>
            <a:gd name="adj" fmla="val 593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br>
            <a:rPr lang="en-US" sz="3000" kern="1200" dirty="0"/>
          </a:br>
          <a:r>
            <a:rPr lang="en-US" sz="3000" kern="1200" dirty="0">
              <a:solidFill>
                <a:schemeClr val="accent2"/>
              </a:solidFill>
            </a:rPr>
            <a:t>SDE</a:t>
          </a:r>
          <a:br>
            <a:rPr lang="en-US" sz="3000" kern="1200" dirty="0">
              <a:solidFill>
                <a:schemeClr val="accent2"/>
              </a:solidFill>
            </a:rPr>
          </a:br>
          <a:r>
            <a:rPr lang="en-US" sz="3000" kern="1200" dirty="0">
              <a:solidFill>
                <a:schemeClr val="accent2"/>
              </a:solidFill>
            </a:rPr>
            <a:t>(5)</a:t>
          </a:r>
        </a:p>
      </dsp:txBody>
      <dsp:txXfrm>
        <a:off x="1628986" y="0"/>
        <a:ext cx="1628986" cy="1372164"/>
      </dsp:txXfrm>
    </dsp:sp>
    <dsp:sp modelId="{3028EECF-C059-457A-878D-B6E2FACD7A04}">
      <dsp:nvSpPr>
        <dsp:cNvPr id="0" name=""/>
        <dsp:cNvSpPr/>
      </dsp:nvSpPr>
      <dsp:spPr>
        <a:xfrm>
          <a:off x="814493" y="1372164"/>
          <a:ext cx="3257973" cy="1372164"/>
        </a:xfrm>
        <a:prstGeom prst="trapezoid">
          <a:avLst>
            <a:gd name="adj" fmla="val 593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2"/>
              </a:solidFill>
            </a:rPr>
            <a:t>Web Developer</a:t>
          </a:r>
          <a:br>
            <a:rPr lang="en-US" sz="3000" kern="1200" dirty="0">
              <a:solidFill>
                <a:schemeClr val="accent2"/>
              </a:solidFill>
            </a:rPr>
          </a:br>
          <a:r>
            <a:rPr lang="en-US" sz="3000" kern="1200" dirty="0">
              <a:solidFill>
                <a:schemeClr val="accent2"/>
              </a:solidFill>
            </a:rPr>
            <a:t>(3)</a:t>
          </a:r>
        </a:p>
      </dsp:txBody>
      <dsp:txXfrm>
        <a:off x="1384638" y="1372164"/>
        <a:ext cx="2117682" cy="1372164"/>
      </dsp:txXfrm>
    </dsp:sp>
    <dsp:sp modelId="{65A02B60-75B9-4153-988A-C6F2E929D56E}">
      <dsp:nvSpPr>
        <dsp:cNvPr id="0" name=""/>
        <dsp:cNvSpPr/>
      </dsp:nvSpPr>
      <dsp:spPr>
        <a:xfrm>
          <a:off x="0" y="2744328"/>
          <a:ext cx="4886960" cy="1372164"/>
        </a:xfrm>
        <a:prstGeom prst="trapezoid">
          <a:avLst>
            <a:gd name="adj" fmla="val 593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2"/>
              </a:solidFill>
            </a:rPr>
            <a:t>Data Engineer</a:t>
          </a:r>
          <a:br>
            <a:rPr lang="en-US" sz="3000" kern="1200" dirty="0">
              <a:solidFill>
                <a:schemeClr val="accent2"/>
              </a:solidFill>
            </a:rPr>
          </a:br>
          <a:r>
            <a:rPr lang="en-US" sz="3000" kern="1200" dirty="0">
              <a:solidFill>
                <a:schemeClr val="accent2"/>
              </a:solidFill>
            </a:rPr>
            <a:t>(2)</a:t>
          </a:r>
        </a:p>
      </dsp:txBody>
      <dsp:txXfrm>
        <a:off x="855217" y="2744328"/>
        <a:ext cx="3176524" cy="137216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2.xml.rels><?xml version="1.0" encoding="UTF-8" standalone="yes"?>
<Relationships xmlns="http://schemas.openxmlformats.org/package/2006/relationships"><Relationship Id="rId1" Type="http://schemas.openxmlformats.org/officeDocument/2006/relationships/image" Target="../media/image21.png"/></Relationships>
</file>

<file path=ppt/drawings/drawing1.xml><?xml version="1.0" encoding="utf-8"?>
<c:userShapes xmlns:c="http://schemas.openxmlformats.org/drawingml/2006/chart">
  <cdr:relSizeAnchor xmlns:cdr="http://schemas.openxmlformats.org/drawingml/2006/chartDrawing">
    <cdr:from>
      <cdr:x>0.02024</cdr:x>
      <cdr:y>0.11425</cdr:y>
    </cdr:from>
    <cdr:to>
      <cdr:x>0.37633</cdr:x>
      <cdr:y>0.93067</cdr:y>
    </cdr:to>
    <cdr:sp macro="" textlink="">
      <cdr:nvSpPr>
        <cdr:cNvPr id="2" name="TextBox 1">
          <a:extLst xmlns:a="http://schemas.openxmlformats.org/drawingml/2006/main">
            <a:ext uri="{FF2B5EF4-FFF2-40B4-BE49-F238E27FC236}">
              <a16:creationId xmlns:a16="http://schemas.microsoft.com/office/drawing/2014/main" id="{5E06ED2B-46CC-443F-BDFE-36D566D30217}"/>
            </a:ext>
          </a:extLst>
        </cdr:cNvPr>
        <cdr:cNvSpPr txBox="1"/>
      </cdr:nvSpPr>
      <cdr:spPr>
        <a:xfrm xmlns:a="http://schemas.openxmlformats.org/drawingml/2006/main">
          <a:off x="212834" y="497161"/>
          <a:ext cx="3744486" cy="35524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0.57343</cdr:x>
      <cdr:y>0.10814</cdr:y>
    </cdr:from>
    <cdr:to>
      <cdr:x>0.88068</cdr:x>
      <cdr:y>0.20854</cdr:y>
    </cdr:to>
    <cdr:sp macro="" textlink="">
      <cdr:nvSpPr>
        <cdr:cNvPr id="2" name="TextBox 1">
          <a:extLst xmlns:a="http://schemas.openxmlformats.org/drawingml/2006/main">
            <a:ext uri="{FF2B5EF4-FFF2-40B4-BE49-F238E27FC236}">
              <a16:creationId xmlns:a16="http://schemas.microsoft.com/office/drawing/2014/main" id="{99ABFEC3-164E-4D35-BB03-494D1CBE89D7}"/>
            </a:ext>
          </a:extLst>
        </cdr:cNvPr>
        <cdr:cNvSpPr txBox="1"/>
      </cdr:nvSpPr>
      <cdr:spPr>
        <a:xfrm xmlns:a="http://schemas.openxmlformats.org/drawingml/2006/main">
          <a:off x="6029960" y="470535"/>
          <a:ext cx="3230880" cy="43688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0.1071</cdr:x>
      <cdr:y>0</cdr:y>
    </cdr:from>
    <cdr:to>
      <cdr:x>0.9553</cdr:x>
      <cdr:y>0.11349</cdr:y>
    </cdr:to>
    <cdr:pic>
      <cdr:nvPicPr>
        <cdr:cNvPr id="3" name="chart">
          <a:extLst xmlns:a="http://schemas.openxmlformats.org/drawingml/2006/main">
            <a:ext uri="{FF2B5EF4-FFF2-40B4-BE49-F238E27FC236}">
              <a16:creationId xmlns:a16="http://schemas.microsoft.com/office/drawing/2014/main" id="{D96D5955-5A23-4FC2-969E-AD917095D7A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22931" y="-1960562"/>
          <a:ext cx="4933671" cy="493819"/>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AC82-592E-404F-80ED-68307E9A3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CB9C9-1E31-4AB0-BB63-376F2084F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420F2B-5FD5-4723-95EC-765C85039711}"/>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5" name="Footer Placeholder 4">
            <a:extLst>
              <a:ext uri="{FF2B5EF4-FFF2-40B4-BE49-F238E27FC236}">
                <a16:creationId xmlns:a16="http://schemas.microsoft.com/office/drawing/2014/main" id="{688247B2-086C-4706-9B10-DE1D9DD89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57807-87E8-4154-B3C3-F5A4B0574ABA}"/>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30065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6312-E80B-4198-ABF9-8119D60C10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CCD022-476E-4FDB-AA5E-F5BD112B1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EE1C7-61B0-43B7-AA9A-F66C20D2BBBE}"/>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5" name="Footer Placeholder 4">
            <a:extLst>
              <a:ext uri="{FF2B5EF4-FFF2-40B4-BE49-F238E27FC236}">
                <a16:creationId xmlns:a16="http://schemas.microsoft.com/office/drawing/2014/main" id="{C4EF531D-F582-4638-A962-B0479CCAA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FB043-22C1-4E52-8FCD-7296285EFA25}"/>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976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302F0-3A9F-4DFA-9FB4-B79D9E5049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22A89-E01A-48C2-B081-C50F4AF2C8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83CC8-5FF9-403F-B9E6-2B0A0F1184E9}"/>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5" name="Footer Placeholder 4">
            <a:extLst>
              <a:ext uri="{FF2B5EF4-FFF2-40B4-BE49-F238E27FC236}">
                <a16:creationId xmlns:a16="http://schemas.microsoft.com/office/drawing/2014/main" id="{671CE3EB-D893-47FE-9F3F-C430B99A5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F0598-4199-41CB-9939-999713E09E34}"/>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73579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3F53-BA35-45D6-ABAE-1CCF3E2C6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82920-1CD0-4D09-AD3F-CBD1D40C7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E0D77-AA27-426D-8545-A72AB72159A9}"/>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5" name="Footer Placeholder 4">
            <a:extLst>
              <a:ext uri="{FF2B5EF4-FFF2-40B4-BE49-F238E27FC236}">
                <a16:creationId xmlns:a16="http://schemas.microsoft.com/office/drawing/2014/main" id="{09F59219-771C-4B8C-9107-23CC28A58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CE5C9-7272-4612-BEE0-369801B33DBB}"/>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274484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91A0-C453-47EE-8ADD-3F7D6B8010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301CC8-B6CA-45CC-891A-E901DF4AA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FF7F32-0F52-47DF-B25B-F19ED618688F}"/>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5" name="Footer Placeholder 4">
            <a:extLst>
              <a:ext uri="{FF2B5EF4-FFF2-40B4-BE49-F238E27FC236}">
                <a16:creationId xmlns:a16="http://schemas.microsoft.com/office/drawing/2014/main" id="{2A9BFAF2-29CC-41BC-AB5B-200444592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0A2FC-7922-42EB-AFC7-4B7448AE4EEB}"/>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41900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33BD-D9AE-46BE-A010-885CA3AB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A581C-673E-4353-828F-93EF09ACB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C1027-0189-4823-BCBC-C3ACA2215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CB1126-93CC-47D2-A7F4-C2F61192FCAF}"/>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6" name="Footer Placeholder 5">
            <a:extLst>
              <a:ext uri="{FF2B5EF4-FFF2-40B4-BE49-F238E27FC236}">
                <a16:creationId xmlns:a16="http://schemas.microsoft.com/office/drawing/2014/main" id="{0742F4B6-97A7-4822-B107-00B62CFC5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E26E9F-ADB6-4AB0-BEA6-17FA380C21BE}"/>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333189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FDF-33EA-461F-8D8B-A53DBF24B7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53737E-3271-44F9-861D-ADE597A61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2C686-7DE0-4861-8708-D48EE8740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799C92-1DEA-4DB8-8656-D3B4D0D0A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21A68-DBA6-484C-9A87-F2EBEDF495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31E11-5846-477B-AC44-6B9394F7D682}"/>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8" name="Footer Placeholder 7">
            <a:extLst>
              <a:ext uri="{FF2B5EF4-FFF2-40B4-BE49-F238E27FC236}">
                <a16:creationId xmlns:a16="http://schemas.microsoft.com/office/drawing/2014/main" id="{1260B451-79C8-4D7D-B22E-5E687C8E59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0F57F-F649-45DA-96A2-F2DD5A6433D9}"/>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17653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6C42-645D-4B5E-9370-7D582D727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80D36-1A3A-4D62-9591-DF6AAAFC4C44}"/>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4" name="Footer Placeholder 3">
            <a:extLst>
              <a:ext uri="{FF2B5EF4-FFF2-40B4-BE49-F238E27FC236}">
                <a16:creationId xmlns:a16="http://schemas.microsoft.com/office/drawing/2014/main" id="{AF46474C-0886-4CC1-B956-EED373CB76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43BDC-66E6-47FD-B25B-7674A2564606}"/>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17263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3C3B8-9BDC-4060-8F3C-BAF7D0349070}"/>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3" name="Footer Placeholder 2">
            <a:extLst>
              <a:ext uri="{FF2B5EF4-FFF2-40B4-BE49-F238E27FC236}">
                <a16:creationId xmlns:a16="http://schemas.microsoft.com/office/drawing/2014/main" id="{8B2BF81A-98D9-4BF9-B70B-F0580131BF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C9BDA6-07B5-484C-95DD-A7359D8CACD6}"/>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203716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1A1-1508-4E90-98A0-F3A914BB2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5D5E60-FACF-4FAD-95D5-A2F01C3EB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937B6-D014-4DB0-B7AC-A73C0E265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8C8AB-E1FA-4373-874C-7C1D41DD93CD}"/>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6" name="Footer Placeholder 5">
            <a:extLst>
              <a:ext uri="{FF2B5EF4-FFF2-40B4-BE49-F238E27FC236}">
                <a16:creationId xmlns:a16="http://schemas.microsoft.com/office/drawing/2014/main" id="{4FE18B00-3E55-41FA-A267-8D336BC21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5E75C-30F9-445B-8F54-DD9EC3C0063C}"/>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258737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A53A-2EF8-4890-900E-54ADFCB62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BAF94D-06C0-497F-93E4-5F5A8DA3F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406497-0D52-4F09-842A-02B93F2D2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16C9F-8556-487A-BAEE-5F6B658FAD93}"/>
              </a:ext>
            </a:extLst>
          </p:cNvPr>
          <p:cNvSpPr>
            <a:spLocks noGrp="1"/>
          </p:cNvSpPr>
          <p:nvPr>
            <p:ph type="dt" sz="half" idx="10"/>
          </p:nvPr>
        </p:nvSpPr>
        <p:spPr/>
        <p:txBody>
          <a:bodyPr/>
          <a:lstStyle/>
          <a:p>
            <a:fld id="{3930B95D-8B69-43BD-8579-DF8F458097ED}" type="datetimeFigureOut">
              <a:rPr lang="en-US" smtClean="0"/>
              <a:t>3/21/2021</a:t>
            </a:fld>
            <a:endParaRPr lang="en-US"/>
          </a:p>
        </p:txBody>
      </p:sp>
      <p:sp>
        <p:nvSpPr>
          <p:cNvPr id="6" name="Footer Placeholder 5">
            <a:extLst>
              <a:ext uri="{FF2B5EF4-FFF2-40B4-BE49-F238E27FC236}">
                <a16:creationId xmlns:a16="http://schemas.microsoft.com/office/drawing/2014/main" id="{98C67EAD-557D-4C98-8E98-4ECA84058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DE30D-CE00-4292-8669-67C2518D8238}"/>
              </a:ext>
            </a:extLst>
          </p:cNvPr>
          <p:cNvSpPr>
            <a:spLocks noGrp="1"/>
          </p:cNvSpPr>
          <p:nvPr>
            <p:ph type="sldNum" sz="quarter" idx="12"/>
          </p:nvPr>
        </p:nvSpPr>
        <p:spPr/>
        <p:txBody>
          <a:bodyPr/>
          <a:lstStyle/>
          <a:p>
            <a:fld id="{E5F89C72-B5FA-4EBE-BFA7-FBEBD1AEBA39}" type="slidenum">
              <a:rPr lang="en-US" smtClean="0"/>
              <a:t>‹#›</a:t>
            </a:fld>
            <a:endParaRPr lang="en-US"/>
          </a:p>
        </p:txBody>
      </p:sp>
    </p:spTree>
    <p:extLst>
      <p:ext uri="{BB962C8B-B14F-4D97-AF65-F5344CB8AC3E}">
        <p14:creationId xmlns:p14="http://schemas.microsoft.com/office/powerpoint/2010/main" val="31154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009B0-BE90-4F09-A70D-D740BC717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BF28A3-1B37-45A2-9DBD-CFFCF0DF1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20453-2B41-42C9-B1F6-AC039C77A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0B95D-8B69-43BD-8579-DF8F458097ED}" type="datetimeFigureOut">
              <a:rPr lang="en-US" smtClean="0"/>
              <a:t>3/21/2021</a:t>
            </a:fld>
            <a:endParaRPr lang="en-US"/>
          </a:p>
        </p:txBody>
      </p:sp>
      <p:sp>
        <p:nvSpPr>
          <p:cNvPr id="5" name="Footer Placeholder 4">
            <a:extLst>
              <a:ext uri="{FF2B5EF4-FFF2-40B4-BE49-F238E27FC236}">
                <a16:creationId xmlns:a16="http://schemas.microsoft.com/office/drawing/2014/main" id="{7B8958A4-99CE-4AB3-BDD6-6FC1B371A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785F3-4CA0-40F3-8A8F-423529D1B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89C72-B5FA-4EBE-BFA7-FBEBD1AEBA39}" type="slidenum">
              <a:rPr lang="en-US" smtClean="0"/>
              <a:t>‹#›</a:t>
            </a:fld>
            <a:endParaRPr lang="en-US"/>
          </a:p>
        </p:txBody>
      </p:sp>
    </p:spTree>
    <p:extLst>
      <p:ext uri="{BB962C8B-B14F-4D97-AF65-F5344CB8AC3E}">
        <p14:creationId xmlns:p14="http://schemas.microsoft.com/office/powerpoint/2010/main" val="50089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chart" Target="../charts/chart2.xml"/><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0333594-B0E8-4228-A719-9C762FD6EF6F}"/>
              </a:ext>
            </a:extLst>
          </p:cNvPr>
          <p:cNvSpPr txBox="1"/>
          <p:nvPr/>
        </p:nvSpPr>
        <p:spPr>
          <a:xfrm>
            <a:off x="4263736" y="2535480"/>
            <a:ext cx="3664528" cy="646331"/>
          </a:xfrm>
          <a:prstGeom prst="rect">
            <a:avLst/>
          </a:prstGeom>
          <a:noFill/>
        </p:spPr>
        <p:txBody>
          <a:bodyPr wrap="square" rtlCol="0">
            <a:spAutoFit/>
          </a:bodyPr>
          <a:lstStyle/>
          <a:p>
            <a:r>
              <a:rPr lang="en-US" sz="3600" b="1" dirty="0">
                <a:solidFill>
                  <a:srgbClr val="FF0000"/>
                </a:solidFill>
              </a:rPr>
              <a:t>Team Members</a:t>
            </a:r>
          </a:p>
        </p:txBody>
      </p:sp>
      <p:sp>
        <p:nvSpPr>
          <p:cNvPr id="3" name="TextBox 2">
            <a:extLst>
              <a:ext uri="{FF2B5EF4-FFF2-40B4-BE49-F238E27FC236}">
                <a16:creationId xmlns:a16="http://schemas.microsoft.com/office/drawing/2014/main" id="{8A7B1161-9A03-4944-8B22-E04989B256DA}"/>
              </a:ext>
            </a:extLst>
          </p:cNvPr>
          <p:cNvSpPr txBox="1"/>
          <p:nvPr/>
        </p:nvSpPr>
        <p:spPr>
          <a:xfrm>
            <a:off x="3313149" y="3676190"/>
            <a:ext cx="6620560"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Saivignesh Sridhar – </a:t>
            </a:r>
            <a:r>
              <a:rPr lang="en-US" sz="2400" b="1" i="1" dirty="0"/>
              <a:t>NU ID 001547227</a:t>
            </a:r>
          </a:p>
          <a:p>
            <a:pPr marL="285750" indent="-285750">
              <a:buFont typeface="Arial" panose="020B0604020202020204" pitchFamily="34" charset="0"/>
              <a:buChar char="•"/>
            </a:pPr>
            <a:r>
              <a:rPr lang="en-US" sz="2400" b="1" dirty="0"/>
              <a:t>Vignesh </a:t>
            </a:r>
            <a:r>
              <a:rPr lang="en-US" sz="2400" b="1" dirty="0" err="1"/>
              <a:t>Haribalakrishnan</a:t>
            </a:r>
            <a:r>
              <a:rPr lang="en-US" sz="2400" b="1" dirty="0"/>
              <a:t> – </a:t>
            </a:r>
            <a:r>
              <a:rPr lang="en-US" sz="2400" b="1" i="1" dirty="0"/>
              <a:t>NU ID 001569768 </a:t>
            </a:r>
          </a:p>
          <a:p>
            <a:pPr marL="285750" indent="-285750">
              <a:buFont typeface="Arial" panose="020B0604020202020204" pitchFamily="34" charset="0"/>
              <a:buChar char="•"/>
            </a:pPr>
            <a:r>
              <a:rPr lang="en-US" sz="2400" b="1" dirty="0"/>
              <a:t>Gowtham </a:t>
            </a:r>
            <a:r>
              <a:rPr lang="en-US" sz="2400" b="1" dirty="0" err="1"/>
              <a:t>Raghuraman</a:t>
            </a:r>
            <a:r>
              <a:rPr lang="en-US" sz="2400" b="1" dirty="0"/>
              <a:t> – </a:t>
            </a:r>
            <a:r>
              <a:rPr lang="en-US" sz="2400" b="1" i="1" dirty="0"/>
              <a:t>NU ID 001529954</a:t>
            </a:r>
          </a:p>
        </p:txBody>
      </p:sp>
    </p:spTree>
    <p:extLst>
      <p:ext uri="{BB962C8B-B14F-4D97-AF65-F5344CB8AC3E}">
        <p14:creationId xmlns:p14="http://schemas.microsoft.com/office/powerpoint/2010/main" val="218440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112D51-F1D1-48C3-9DAD-95920938A7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5187" y="2032000"/>
            <a:ext cx="5725160" cy="4460875"/>
          </a:xfrm>
          <a:prstGeom prst="rect">
            <a:avLst/>
          </a:prstGeom>
          <a:noFill/>
          <a:ln>
            <a:noFill/>
          </a:ln>
        </p:spPr>
      </p:pic>
      <p:pic>
        <p:nvPicPr>
          <p:cNvPr id="14" name="Picture 13">
            <a:extLst>
              <a:ext uri="{FF2B5EF4-FFF2-40B4-BE49-F238E27FC236}">
                <a16:creationId xmlns:a16="http://schemas.microsoft.com/office/drawing/2014/main" id="{F2E23B3D-0A50-4364-B144-6A7575923B6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70039" y="2032000"/>
            <a:ext cx="5370813" cy="4460874"/>
          </a:xfrm>
          <a:prstGeom prst="rect">
            <a:avLst/>
          </a:prstGeom>
          <a:noFill/>
          <a:ln>
            <a:noFill/>
          </a:ln>
        </p:spPr>
      </p:pic>
      <p:sp>
        <p:nvSpPr>
          <p:cNvPr id="3" name="TextBox 2">
            <a:extLst>
              <a:ext uri="{FF2B5EF4-FFF2-40B4-BE49-F238E27FC236}">
                <a16:creationId xmlns:a16="http://schemas.microsoft.com/office/drawing/2014/main" id="{7D5F804B-1BCE-4005-A49A-B1036C6C28BD}"/>
              </a:ext>
            </a:extLst>
          </p:cNvPr>
          <p:cNvSpPr txBox="1"/>
          <p:nvPr/>
        </p:nvSpPr>
        <p:spPr>
          <a:xfrm>
            <a:off x="1005840" y="1666239"/>
            <a:ext cx="3406140" cy="369332"/>
          </a:xfrm>
          <a:prstGeom prst="rect">
            <a:avLst/>
          </a:prstGeom>
          <a:noFill/>
        </p:spPr>
        <p:txBody>
          <a:bodyPr wrap="square" rtlCol="0">
            <a:spAutoFit/>
          </a:bodyPr>
          <a:lstStyle/>
          <a:p>
            <a:r>
              <a:rPr lang="en-US" dirty="0"/>
              <a:t>Faculty Directory :</a:t>
            </a:r>
          </a:p>
        </p:txBody>
      </p:sp>
    </p:spTree>
    <p:extLst>
      <p:ext uri="{BB962C8B-B14F-4D97-AF65-F5344CB8AC3E}">
        <p14:creationId xmlns:p14="http://schemas.microsoft.com/office/powerpoint/2010/main" val="75807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3F878FA-3CD0-4778-A01E-A2AF2C31C3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1353" y="2235200"/>
            <a:ext cx="5725160" cy="3713480"/>
          </a:xfrm>
          <a:prstGeom prst="rect">
            <a:avLst/>
          </a:prstGeom>
          <a:noFill/>
          <a:ln>
            <a:noFill/>
          </a:ln>
        </p:spPr>
      </p:pic>
      <p:pic>
        <p:nvPicPr>
          <p:cNvPr id="8" name="Picture 7">
            <a:extLst>
              <a:ext uri="{FF2B5EF4-FFF2-40B4-BE49-F238E27FC236}">
                <a16:creationId xmlns:a16="http://schemas.microsoft.com/office/drawing/2014/main" id="{22DDB8DF-FDBA-4F67-A530-217749C4B9E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27800" y="1931669"/>
            <a:ext cx="5062847" cy="4017011"/>
          </a:xfrm>
          <a:prstGeom prst="rect">
            <a:avLst/>
          </a:prstGeom>
          <a:noFill/>
          <a:ln>
            <a:noFill/>
          </a:ln>
        </p:spPr>
      </p:pic>
      <p:sp>
        <p:nvSpPr>
          <p:cNvPr id="3" name="TextBox 2">
            <a:extLst>
              <a:ext uri="{FF2B5EF4-FFF2-40B4-BE49-F238E27FC236}">
                <a16:creationId xmlns:a16="http://schemas.microsoft.com/office/drawing/2014/main" id="{C0A2B0E4-8A6E-4825-B094-59C15892A5A3}"/>
              </a:ext>
            </a:extLst>
          </p:cNvPr>
          <p:cNvSpPr txBox="1"/>
          <p:nvPr/>
        </p:nvSpPr>
        <p:spPr>
          <a:xfrm>
            <a:off x="725187" y="1840230"/>
            <a:ext cx="2143743" cy="369332"/>
          </a:xfrm>
          <a:prstGeom prst="rect">
            <a:avLst/>
          </a:prstGeom>
          <a:noFill/>
        </p:spPr>
        <p:txBody>
          <a:bodyPr wrap="square" rtlCol="0">
            <a:spAutoFit/>
          </a:bodyPr>
          <a:lstStyle/>
          <a:p>
            <a:r>
              <a:rPr lang="en-US" dirty="0"/>
              <a:t>Employer Directory:</a:t>
            </a:r>
          </a:p>
        </p:txBody>
      </p:sp>
    </p:spTree>
    <p:extLst>
      <p:ext uri="{BB962C8B-B14F-4D97-AF65-F5344CB8AC3E}">
        <p14:creationId xmlns:p14="http://schemas.microsoft.com/office/powerpoint/2010/main" val="288860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01A9FDC-3EA0-4B42-B24A-82F223A932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486" y="2201545"/>
            <a:ext cx="2817504" cy="3975735"/>
          </a:xfrm>
          <a:prstGeom prst="rect">
            <a:avLst/>
          </a:prstGeom>
          <a:noFill/>
          <a:ln>
            <a:noFill/>
          </a:ln>
        </p:spPr>
      </p:pic>
      <p:pic>
        <p:nvPicPr>
          <p:cNvPr id="12" name="Picture 11">
            <a:extLst>
              <a:ext uri="{FF2B5EF4-FFF2-40B4-BE49-F238E27FC236}">
                <a16:creationId xmlns:a16="http://schemas.microsoft.com/office/drawing/2014/main" id="{6B792A97-E284-451E-A53A-F50EA925289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304036" y="2226989"/>
            <a:ext cx="2623804" cy="3975735"/>
          </a:xfrm>
          <a:prstGeom prst="rect">
            <a:avLst/>
          </a:prstGeom>
          <a:noFill/>
          <a:ln>
            <a:noFill/>
          </a:ln>
        </p:spPr>
      </p:pic>
      <p:pic>
        <p:nvPicPr>
          <p:cNvPr id="13" name="Picture 12">
            <a:extLst>
              <a:ext uri="{FF2B5EF4-FFF2-40B4-BE49-F238E27FC236}">
                <a16:creationId xmlns:a16="http://schemas.microsoft.com/office/drawing/2014/main" id="{276C916E-54BD-4D2A-978D-A207678C751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60123" y="2226989"/>
            <a:ext cx="5732780" cy="3959860"/>
          </a:xfrm>
          <a:prstGeom prst="rect">
            <a:avLst/>
          </a:prstGeom>
          <a:noFill/>
          <a:ln>
            <a:noFill/>
          </a:ln>
        </p:spPr>
      </p:pic>
      <p:sp>
        <p:nvSpPr>
          <p:cNvPr id="3" name="TextBox 2">
            <a:extLst>
              <a:ext uri="{FF2B5EF4-FFF2-40B4-BE49-F238E27FC236}">
                <a16:creationId xmlns:a16="http://schemas.microsoft.com/office/drawing/2014/main" id="{C4A8FEE1-FD1B-4C98-9185-A5E61F738138}"/>
              </a:ext>
            </a:extLst>
          </p:cNvPr>
          <p:cNvSpPr txBox="1"/>
          <p:nvPr/>
        </p:nvSpPr>
        <p:spPr>
          <a:xfrm>
            <a:off x="725187" y="1771650"/>
            <a:ext cx="3000993" cy="369332"/>
          </a:xfrm>
          <a:prstGeom prst="rect">
            <a:avLst/>
          </a:prstGeom>
          <a:noFill/>
        </p:spPr>
        <p:txBody>
          <a:bodyPr wrap="square" rtlCol="0">
            <a:spAutoFit/>
          </a:bodyPr>
          <a:lstStyle/>
          <a:p>
            <a:r>
              <a:rPr lang="en-US" dirty="0"/>
              <a:t>Department Course Catalog:</a:t>
            </a:r>
          </a:p>
        </p:txBody>
      </p:sp>
    </p:spTree>
    <p:extLst>
      <p:ext uri="{BB962C8B-B14F-4D97-AF65-F5344CB8AC3E}">
        <p14:creationId xmlns:p14="http://schemas.microsoft.com/office/powerpoint/2010/main" val="411209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7ECE901-FFF6-4F94-9D60-97DF77F1C0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483" y="2312352"/>
            <a:ext cx="5701030" cy="3856355"/>
          </a:xfrm>
          <a:prstGeom prst="rect">
            <a:avLst/>
          </a:prstGeom>
          <a:noFill/>
          <a:ln>
            <a:noFill/>
          </a:ln>
        </p:spPr>
      </p:pic>
      <p:pic>
        <p:nvPicPr>
          <p:cNvPr id="14" name="Picture 13">
            <a:extLst>
              <a:ext uri="{FF2B5EF4-FFF2-40B4-BE49-F238E27FC236}">
                <a16:creationId xmlns:a16="http://schemas.microsoft.com/office/drawing/2014/main" id="{8FD4E6C1-C32D-4056-980A-4B37ADF812B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95110" y="2312352"/>
            <a:ext cx="5234940" cy="3856356"/>
          </a:xfrm>
          <a:prstGeom prst="rect">
            <a:avLst/>
          </a:prstGeom>
          <a:noFill/>
          <a:ln>
            <a:noFill/>
          </a:ln>
        </p:spPr>
      </p:pic>
      <p:sp>
        <p:nvSpPr>
          <p:cNvPr id="3" name="TextBox 2">
            <a:extLst>
              <a:ext uri="{FF2B5EF4-FFF2-40B4-BE49-F238E27FC236}">
                <a16:creationId xmlns:a16="http://schemas.microsoft.com/office/drawing/2014/main" id="{51604355-4D43-42C7-B411-3C4D28B3C775}"/>
              </a:ext>
            </a:extLst>
          </p:cNvPr>
          <p:cNvSpPr txBox="1"/>
          <p:nvPr/>
        </p:nvSpPr>
        <p:spPr>
          <a:xfrm>
            <a:off x="838200" y="1920240"/>
            <a:ext cx="2099310" cy="369332"/>
          </a:xfrm>
          <a:prstGeom prst="rect">
            <a:avLst/>
          </a:prstGeom>
          <a:noFill/>
        </p:spPr>
        <p:txBody>
          <a:bodyPr wrap="square" rtlCol="0">
            <a:spAutoFit/>
          </a:bodyPr>
          <a:lstStyle/>
          <a:p>
            <a:r>
              <a:rPr lang="en-US" dirty="0"/>
              <a:t>Employer Directory:</a:t>
            </a:r>
          </a:p>
        </p:txBody>
      </p:sp>
    </p:spTree>
    <p:extLst>
      <p:ext uri="{BB962C8B-B14F-4D97-AF65-F5344CB8AC3E}">
        <p14:creationId xmlns:p14="http://schemas.microsoft.com/office/powerpoint/2010/main" val="78083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6968BEEC-A4E4-418E-B86B-DA3B4A04B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606" y="1773757"/>
            <a:ext cx="6543116" cy="4952116"/>
          </a:xfrm>
          <a:prstGeom prst="rect">
            <a:avLst/>
          </a:prstGeom>
        </p:spPr>
      </p:pic>
      <p:sp>
        <p:nvSpPr>
          <p:cNvPr id="10" name="TextBox 9">
            <a:extLst>
              <a:ext uri="{FF2B5EF4-FFF2-40B4-BE49-F238E27FC236}">
                <a16:creationId xmlns:a16="http://schemas.microsoft.com/office/drawing/2014/main" id="{10333594-B0E8-4228-A719-9C762FD6EF6F}"/>
              </a:ext>
            </a:extLst>
          </p:cNvPr>
          <p:cNvSpPr txBox="1"/>
          <p:nvPr/>
        </p:nvSpPr>
        <p:spPr>
          <a:xfrm>
            <a:off x="1029297" y="2083719"/>
            <a:ext cx="2923309" cy="584775"/>
          </a:xfrm>
          <a:prstGeom prst="rect">
            <a:avLst/>
          </a:prstGeom>
          <a:noFill/>
        </p:spPr>
        <p:txBody>
          <a:bodyPr wrap="square" rtlCol="0">
            <a:spAutoFit/>
          </a:bodyPr>
          <a:lstStyle/>
          <a:p>
            <a:r>
              <a:rPr lang="en-US" sz="3200" b="1" dirty="0">
                <a:solidFill>
                  <a:srgbClr val="FF0000"/>
                </a:solidFill>
              </a:rPr>
              <a:t>Object Model</a:t>
            </a:r>
          </a:p>
        </p:txBody>
      </p:sp>
    </p:spTree>
    <p:extLst>
      <p:ext uri="{BB962C8B-B14F-4D97-AF65-F5344CB8AC3E}">
        <p14:creationId xmlns:p14="http://schemas.microsoft.com/office/powerpoint/2010/main" val="282896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0333594-B0E8-4228-A719-9C762FD6EF6F}"/>
              </a:ext>
            </a:extLst>
          </p:cNvPr>
          <p:cNvSpPr txBox="1"/>
          <p:nvPr/>
        </p:nvSpPr>
        <p:spPr>
          <a:xfrm>
            <a:off x="1029297" y="2083719"/>
            <a:ext cx="2923309" cy="584775"/>
          </a:xfrm>
          <a:prstGeom prst="rect">
            <a:avLst/>
          </a:prstGeom>
          <a:noFill/>
        </p:spPr>
        <p:txBody>
          <a:bodyPr wrap="square" rtlCol="0">
            <a:spAutoFit/>
          </a:bodyPr>
          <a:lstStyle/>
          <a:p>
            <a:r>
              <a:rPr lang="en-US" sz="3200" b="1" dirty="0">
                <a:solidFill>
                  <a:srgbClr val="FF0000"/>
                </a:solidFill>
              </a:rPr>
              <a:t>Class Diagram</a:t>
            </a:r>
          </a:p>
        </p:txBody>
      </p:sp>
      <p:pic>
        <p:nvPicPr>
          <p:cNvPr id="7" name="Picture 6" descr="Diagram, engineering drawing&#10;&#10;Description automatically generated">
            <a:extLst>
              <a:ext uri="{FF2B5EF4-FFF2-40B4-BE49-F238E27FC236}">
                <a16:creationId xmlns:a16="http://schemas.microsoft.com/office/drawing/2014/main" id="{816FB091-2A9C-4A5A-83E0-02477974978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006037" y="1951774"/>
            <a:ext cx="5012606" cy="4541077"/>
          </a:xfrm>
          <a:prstGeom prst="rect">
            <a:avLst/>
          </a:prstGeom>
        </p:spPr>
      </p:pic>
    </p:spTree>
    <p:extLst>
      <p:ext uri="{BB962C8B-B14F-4D97-AF65-F5344CB8AC3E}">
        <p14:creationId xmlns:p14="http://schemas.microsoft.com/office/powerpoint/2010/main" val="233657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61A100C9-5FFC-4CB5-9032-C801ECAE5E53}"/>
              </a:ext>
            </a:extLst>
          </p:cNvPr>
          <p:cNvPicPr>
            <a:picLocks noChangeAspect="1"/>
          </p:cNvPicPr>
          <p:nvPr/>
        </p:nvPicPr>
        <p:blipFill>
          <a:blip r:embed="rId3"/>
          <a:stretch>
            <a:fillRect/>
          </a:stretch>
        </p:blipFill>
        <p:spPr>
          <a:xfrm>
            <a:off x="725187" y="1665014"/>
            <a:ext cx="11388707" cy="5192985"/>
          </a:xfrm>
          <a:prstGeom prst="rect">
            <a:avLst/>
          </a:prstGeom>
        </p:spPr>
      </p:pic>
    </p:spTree>
    <p:extLst>
      <p:ext uri="{BB962C8B-B14F-4D97-AF65-F5344CB8AC3E}">
        <p14:creationId xmlns:p14="http://schemas.microsoft.com/office/powerpoint/2010/main" val="151546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72720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1A6AD831-266D-4DEC-9723-AB11C5114DA4}"/>
              </a:ext>
            </a:extLst>
          </p:cNvPr>
          <p:cNvGraphicFramePr>
            <a:graphicFrameLocks/>
          </p:cNvGraphicFramePr>
          <p:nvPr>
            <p:extLst>
              <p:ext uri="{D42A27DB-BD31-4B8C-83A1-F6EECF244321}">
                <p14:modId xmlns:p14="http://schemas.microsoft.com/office/powerpoint/2010/main" val="319001150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F3B5453E-161B-49FC-BB66-CE39BCB95FA9}"/>
              </a:ext>
            </a:extLst>
          </p:cNvPr>
          <p:cNvSpPr txBox="1"/>
          <p:nvPr/>
        </p:nvSpPr>
        <p:spPr>
          <a:xfrm>
            <a:off x="5044966" y="2343807"/>
            <a:ext cx="6032937" cy="2246769"/>
          </a:xfrm>
          <a:prstGeom prst="rect">
            <a:avLst/>
          </a:prstGeom>
          <a:noFill/>
        </p:spPr>
        <p:txBody>
          <a:bodyPr wrap="square" rtlCol="0">
            <a:spAutoFit/>
          </a:bodyPr>
          <a:lstStyle/>
          <a:p>
            <a:r>
              <a:rPr lang="en-US" sz="2800" dirty="0">
                <a:solidFill>
                  <a:srgbClr val="FF0000"/>
                </a:solidFill>
                <a:latin typeface="Arial" panose="020B0604020202020204" pitchFamily="34" charset="0"/>
                <a:cs typeface="Arial" panose="020B0604020202020204" pitchFamily="34" charset="0"/>
              </a:rPr>
              <a:t>Performance Metrices :</a:t>
            </a:r>
          </a:p>
          <a:p>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This Metrics will evaluate the student to faculty ratio to add additional faculty.</a:t>
            </a:r>
          </a:p>
        </p:txBody>
      </p:sp>
    </p:spTree>
    <p:extLst>
      <p:ext uri="{BB962C8B-B14F-4D97-AF65-F5344CB8AC3E}">
        <p14:creationId xmlns:p14="http://schemas.microsoft.com/office/powerpoint/2010/main" val="189946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72720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1A6AD831-266D-4DEC-9723-AB11C5114DA4}"/>
              </a:ext>
            </a:extLst>
          </p:cNvPr>
          <p:cNvGraphicFramePr>
            <a:graphicFrameLocks/>
          </p:cNvGraphicFramePr>
          <p:nvPr>
            <p:extLst>
              <p:ext uri="{D42A27DB-BD31-4B8C-83A1-F6EECF244321}">
                <p14:modId xmlns:p14="http://schemas.microsoft.com/office/powerpoint/2010/main" val="245303843"/>
              </p:ext>
            </p:extLst>
          </p:nvPr>
        </p:nvGraphicFramePr>
        <p:xfrm>
          <a:off x="4795520" y="1825625"/>
          <a:ext cx="655828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Diagram 9">
            <a:extLst>
              <a:ext uri="{FF2B5EF4-FFF2-40B4-BE49-F238E27FC236}">
                <a16:creationId xmlns:a16="http://schemas.microsoft.com/office/drawing/2014/main" id="{37608495-3D29-4ADC-9EAB-1321489A2F39}"/>
              </a:ext>
            </a:extLst>
          </p:cNvPr>
          <p:cNvGraphicFramePr/>
          <p:nvPr/>
        </p:nvGraphicFramePr>
        <p:xfrm>
          <a:off x="4795520" y="2021840"/>
          <a:ext cx="4886960" cy="41164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BBA003BA-1AA7-4659-9407-8C2B39D29994}"/>
              </a:ext>
            </a:extLst>
          </p:cNvPr>
          <p:cNvSpPr txBox="1"/>
          <p:nvPr/>
        </p:nvSpPr>
        <p:spPr>
          <a:xfrm>
            <a:off x="8361680" y="2479040"/>
            <a:ext cx="2560320" cy="923330"/>
          </a:xfrm>
          <a:prstGeom prst="rect">
            <a:avLst/>
          </a:prstGeom>
          <a:noFill/>
        </p:spPr>
        <p:txBody>
          <a:bodyPr wrap="square" rtlCol="0">
            <a:spAutoFit/>
          </a:bodyPr>
          <a:lstStyle/>
          <a:p>
            <a:r>
              <a:rPr lang="en-US" dirty="0"/>
              <a:t>Job roles Students got Hired from Information System Department</a:t>
            </a:r>
          </a:p>
        </p:txBody>
      </p:sp>
      <p:sp>
        <p:nvSpPr>
          <p:cNvPr id="3" name="TextBox 2">
            <a:extLst>
              <a:ext uri="{FF2B5EF4-FFF2-40B4-BE49-F238E27FC236}">
                <a16:creationId xmlns:a16="http://schemas.microsoft.com/office/drawing/2014/main" id="{90E10A7F-ACD3-4346-B37F-836BD6F8FADE}"/>
              </a:ext>
            </a:extLst>
          </p:cNvPr>
          <p:cNvSpPr txBox="1"/>
          <p:nvPr/>
        </p:nvSpPr>
        <p:spPr>
          <a:xfrm>
            <a:off x="725187" y="2280745"/>
            <a:ext cx="3993958" cy="2954655"/>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Performance Metrics: </a:t>
            </a:r>
            <a:br>
              <a:rPr lang="en-US"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This Metrics will analyze the students who got Hired soon after graduation to</a:t>
            </a:r>
          </a:p>
          <a:p>
            <a:r>
              <a:rPr lang="en-US" sz="2800" dirty="0">
                <a:latin typeface="Arial" panose="020B0604020202020204" pitchFamily="34" charset="0"/>
                <a:cs typeface="Arial" panose="020B0604020202020204" pitchFamily="34" charset="0"/>
              </a:rPr>
              <a:t>Figure the job roles that the Alumni exists.</a:t>
            </a:r>
          </a:p>
        </p:txBody>
      </p:sp>
    </p:spTree>
    <p:extLst>
      <p:ext uri="{BB962C8B-B14F-4D97-AF65-F5344CB8AC3E}">
        <p14:creationId xmlns:p14="http://schemas.microsoft.com/office/powerpoint/2010/main" val="291172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613420"/>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3289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1A6AD831-266D-4DEC-9723-AB11C5114DA4}"/>
              </a:ext>
            </a:extLst>
          </p:cNvPr>
          <p:cNvGraphicFramePr>
            <a:graphicFrameLocks/>
          </p:cNvGraphicFramePr>
          <p:nvPr>
            <p:extLst>
              <p:ext uri="{D42A27DB-BD31-4B8C-83A1-F6EECF244321}">
                <p14:modId xmlns:p14="http://schemas.microsoft.com/office/powerpoint/2010/main" val="2577217829"/>
              </p:ext>
            </p:extLst>
          </p:nvPr>
        </p:nvGraphicFramePr>
        <p:xfrm>
          <a:off x="838200" y="2343149"/>
          <a:ext cx="7139940" cy="38338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5">
            <a:extLst>
              <a:ext uri="{FF2B5EF4-FFF2-40B4-BE49-F238E27FC236}">
                <a16:creationId xmlns:a16="http://schemas.microsoft.com/office/drawing/2014/main" id="{FEC9748E-3E44-4ECF-82BB-B9994D6342C9}"/>
              </a:ext>
            </a:extLst>
          </p:cNvPr>
          <p:cNvGraphicFramePr>
            <a:graphicFrameLocks/>
          </p:cNvGraphicFramePr>
          <p:nvPr>
            <p:extLst>
              <p:ext uri="{D42A27DB-BD31-4B8C-83A1-F6EECF244321}">
                <p14:modId xmlns:p14="http://schemas.microsoft.com/office/powerpoint/2010/main" val="3494386604"/>
              </p:ext>
            </p:extLst>
          </p:nvPr>
        </p:nvGraphicFramePr>
        <p:xfrm>
          <a:off x="990600" y="2263140"/>
          <a:ext cx="6873240" cy="406622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2FD13B8D-9D11-41C7-B6A7-7AF4D2A75400}"/>
              </a:ext>
            </a:extLst>
          </p:cNvPr>
          <p:cNvSpPr txBox="1"/>
          <p:nvPr/>
        </p:nvSpPr>
        <p:spPr>
          <a:xfrm>
            <a:off x="8303172" y="2343149"/>
            <a:ext cx="3737680" cy="286232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Performance Metrics:  </a:t>
            </a:r>
          </a:p>
          <a:p>
            <a:endParaRPr lang="en-US" sz="2400" dirty="0">
              <a:solidFill>
                <a:srgbClr val="FF0000"/>
              </a:solidFill>
              <a:latin typeface="Arial" panose="020B0604020202020204" pitchFamily="34" charset="0"/>
              <a:cs typeface="Arial" panose="020B0604020202020204" pitchFamily="34" charset="0"/>
            </a:endParaRPr>
          </a:p>
          <a:p>
            <a:r>
              <a:rPr lang="en-US" sz="2400" dirty="0"/>
              <a:t>Metrics created to analyze the revenue of each department for each semester for the same Course Period.</a:t>
            </a:r>
          </a:p>
          <a:p>
            <a:endParaRPr lang="en-US" dirty="0"/>
          </a:p>
        </p:txBody>
      </p:sp>
    </p:spTree>
    <p:extLst>
      <p:ext uri="{BB962C8B-B14F-4D97-AF65-F5344CB8AC3E}">
        <p14:creationId xmlns:p14="http://schemas.microsoft.com/office/powerpoint/2010/main" val="85839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C677684-36E0-48A5-9451-9AC4F3B45379}"/>
              </a:ext>
            </a:extLst>
          </p:cNvPr>
          <p:cNvSpPr txBox="1"/>
          <p:nvPr/>
        </p:nvSpPr>
        <p:spPr>
          <a:xfrm>
            <a:off x="838200" y="2102069"/>
            <a:ext cx="11202652" cy="3554819"/>
          </a:xfrm>
          <a:prstGeom prst="rect">
            <a:avLst/>
          </a:prstGeom>
          <a:noFill/>
        </p:spPr>
        <p:txBody>
          <a:bodyPr wrap="square" rtlCol="0">
            <a:spAutoFit/>
          </a:bodyPr>
          <a:lstStyle/>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 </a:t>
            </a:r>
            <a:r>
              <a:rPr lang="en-US" sz="1800" b="1" dirty="0">
                <a:solidFill>
                  <a:srgbClr val="FF0000"/>
                </a:solidFill>
                <a:effectLst/>
                <a:latin typeface="Times New Roman" panose="02020603050405020304" pitchFamily="18" charset="0"/>
                <a:ea typeface="Arial" panose="020B0604020202020204" pitchFamily="34" charset="0"/>
              </a:rPr>
              <a:t>Introduction :</a:t>
            </a:r>
            <a:endParaRPr lang="en-US" sz="1800" dirty="0">
              <a:solidFill>
                <a:srgbClr val="FF0000"/>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solidFill>
                  <a:srgbClr val="FF0000"/>
                </a:solidFill>
                <a:effectLst/>
                <a:latin typeface="Times New Roman" panose="02020603050405020304" pitchFamily="18" charset="0"/>
                <a:ea typeface="Arial" panose="020B0604020202020204" pitchFamily="34" charset="0"/>
              </a:rPr>
              <a:t> </a:t>
            </a:r>
            <a:endParaRPr lang="en-US" sz="1800" dirty="0">
              <a:solidFill>
                <a:srgbClr val="FF0000"/>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2400" dirty="0">
                <a:solidFill>
                  <a:srgbClr val="000000"/>
                </a:solidFill>
                <a:effectLst/>
                <a:latin typeface="Arial" panose="020B0604020202020204" pitchFamily="34" charset="0"/>
                <a:ea typeface="Arial" panose="020B0604020202020204" pitchFamily="34" charset="0"/>
                <a:cs typeface="Arial" panose="020B0604020202020204" pitchFamily="34" charset="0"/>
              </a:rPr>
              <a:t>It is very important for universities to be aware of the quality of education provided by them. A performance measurement solution is created using software engineering techniques that enables universities to measure the quality of the education they deliver to their students. The feedback from the alumni and students are taken into account to determine the factors like faculty and courses in the educational system that contributed to their growth over a 5-year span. </a:t>
            </a:r>
            <a:endParaRPr lang="en-US" sz="2400" dirty="0">
              <a:effectLst/>
              <a:latin typeface="Arial" panose="020B0604020202020204" pitchFamily="34" charset="0"/>
              <a:ea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33853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72720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1A6AD831-266D-4DEC-9723-AB11C5114DA4}"/>
              </a:ext>
            </a:extLst>
          </p:cNvPr>
          <p:cNvGraphicFramePr>
            <a:graphicFrameLocks/>
          </p:cNvGraphicFramePr>
          <p:nvPr>
            <p:extLst>
              <p:ext uri="{D42A27DB-BD31-4B8C-83A1-F6EECF244321}">
                <p14:modId xmlns:p14="http://schemas.microsoft.com/office/powerpoint/2010/main" val="250427895"/>
              </p:ext>
            </p:extLst>
          </p:nvPr>
        </p:nvGraphicFramePr>
        <p:xfrm>
          <a:off x="6096000" y="1825625"/>
          <a:ext cx="52578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2060BA63-3E10-4842-958D-48F959555F82}"/>
              </a:ext>
            </a:extLst>
          </p:cNvPr>
          <p:cNvGraphicFramePr/>
          <p:nvPr>
            <p:extLst>
              <p:ext uri="{D42A27DB-BD31-4B8C-83A1-F6EECF244321}">
                <p14:modId xmlns:p14="http://schemas.microsoft.com/office/powerpoint/2010/main" val="2641695404"/>
              </p:ext>
            </p:extLst>
          </p:nvPr>
        </p:nvGraphicFramePr>
        <p:xfrm>
          <a:off x="6421120" y="1960562"/>
          <a:ext cx="5085080" cy="4177771"/>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72811733-893E-4260-A698-82775BDA362A}"/>
              </a:ext>
            </a:extLst>
          </p:cNvPr>
          <p:cNvSpPr txBox="1"/>
          <p:nvPr/>
        </p:nvSpPr>
        <p:spPr>
          <a:xfrm>
            <a:off x="838200" y="2102068"/>
            <a:ext cx="5257800" cy="3600986"/>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Department Metrices:</a:t>
            </a:r>
            <a:br>
              <a:rPr lang="en-US" dirty="0"/>
            </a:br>
            <a:br>
              <a:rPr lang="en-US" dirty="0"/>
            </a:br>
            <a:r>
              <a:rPr lang="en-US" sz="2400" dirty="0">
                <a:latin typeface="Arial" panose="020B0604020202020204" pitchFamily="34" charset="0"/>
                <a:cs typeface="Arial" panose="020B0604020202020204" pitchFamily="34" charset="0"/>
              </a:rPr>
              <a:t>To Figure out the course catalog of the department is aligned with the Industry expectation to Add/Remove any courses to its catalog.</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By doing this we’re evaluating the department course relevance %</a:t>
            </a:r>
          </a:p>
          <a:p>
            <a:r>
              <a:rPr lang="en-US" sz="2400" dirty="0">
                <a:latin typeface="Arial" panose="020B0604020202020204" pitchFamily="34" charset="0"/>
                <a:cs typeface="Arial" panose="020B0604020202020204" pitchFamily="34" charset="0"/>
              </a:rPr>
              <a:t>With Market Trends.</a:t>
            </a:r>
          </a:p>
        </p:txBody>
      </p:sp>
    </p:spTree>
    <p:extLst>
      <p:ext uri="{BB962C8B-B14F-4D97-AF65-F5344CB8AC3E}">
        <p14:creationId xmlns:p14="http://schemas.microsoft.com/office/powerpoint/2010/main" val="81244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72720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1A6AD831-266D-4DEC-9723-AB11C5114DA4}"/>
              </a:ext>
            </a:extLst>
          </p:cNvPr>
          <p:cNvGraphicFramePr>
            <a:graphicFrameLocks/>
          </p:cNvGraphicFramePr>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5">
            <a:extLst>
              <a:ext uri="{FF2B5EF4-FFF2-40B4-BE49-F238E27FC236}">
                <a16:creationId xmlns:a16="http://schemas.microsoft.com/office/drawing/2014/main" id="{2FB2655D-CD14-4CE8-85C9-20963D3CBB87}"/>
              </a:ext>
            </a:extLst>
          </p:cNvPr>
          <p:cNvGraphicFramePr>
            <a:graphicFrameLocks/>
          </p:cNvGraphicFramePr>
          <p:nvPr/>
        </p:nvGraphicFramePr>
        <p:xfrm>
          <a:off x="685800" y="1960562"/>
          <a:ext cx="5816600"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F1E12867-C2C8-4F00-919E-BCC3A115B376}"/>
              </a:ext>
            </a:extLst>
          </p:cNvPr>
          <p:cNvSpPr txBox="1"/>
          <p:nvPr/>
        </p:nvSpPr>
        <p:spPr>
          <a:xfrm>
            <a:off x="7052441" y="2291255"/>
            <a:ext cx="4729656" cy="2677656"/>
          </a:xfrm>
          <a:prstGeom prst="rect">
            <a:avLst/>
          </a:prstGeom>
          <a:noFill/>
        </p:spPr>
        <p:txBody>
          <a:bodyPr wrap="square" rtlCol="0">
            <a:spAutoFit/>
          </a:bodyPr>
          <a:lstStyle/>
          <a:p>
            <a:r>
              <a:rPr lang="en-US" sz="2400" dirty="0"/>
              <a:t>Performance Metrics:</a:t>
            </a:r>
          </a:p>
          <a:p>
            <a:r>
              <a:rPr lang="en-US" sz="2400" dirty="0"/>
              <a:t>This metrics are created to evaluate the faculty based on each course offering to figure the top faculty to open more number of seat assignments during upcoming semester.</a:t>
            </a:r>
          </a:p>
        </p:txBody>
      </p:sp>
    </p:spTree>
    <p:extLst>
      <p:ext uri="{BB962C8B-B14F-4D97-AF65-F5344CB8AC3E}">
        <p14:creationId xmlns:p14="http://schemas.microsoft.com/office/powerpoint/2010/main" val="1939456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72720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5">
            <a:extLst>
              <a:ext uri="{FF2B5EF4-FFF2-40B4-BE49-F238E27FC236}">
                <a16:creationId xmlns:a16="http://schemas.microsoft.com/office/drawing/2014/main" id="{9A143396-9E64-416E-8B40-51196812626E}"/>
              </a:ext>
            </a:extLst>
          </p:cNvPr>
          <p:cNvGraphicFramePr>
            <a:graphicFrameLocks/>
          </p:cNvGraphicFramePr>
          <p:nvPr>
            <p:extLst>
              <p:ext uri="{D42A27DB-BD31-4B8C-83A1-F6EECF244321}">
                <p14:modId xmlns:p14="http://schemas.microsoft.com/office/powerpoint/2010/main" val="852915425"/>
              </p:ext>
            </p:extLst>
          </p:nvPr>
        </p:nvGraphicFramePr>
        <p:xfrm>
          <a:off x="838201" y="1825625"/>
          <a:ext cx="6592614"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60B3F09-91E3-4696-9CA2-D7AB399897BE}"/>
              </a:ext>
            </a:extLst>
          </p:cNvPr>
          <p:cNvSpPr txBox="1"/>
          <p:nvPr/>
        </p:nvSpPr>
        <p:spPr>
          <a:xfrm>
            <a:off x="7620000" y="2123090"/>
            <a:ext cx="4025462" cy="3046988"/>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Performance Metrics:</a:t>
            </a:r>
          </a:p>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This Metrics are created to analyze the popular courses that the students selected based on the seat assignment of each course offering.</a:t>
            </a:r>
          </a:p>
        </p:txBody>
      </p:sp>
    </p:spTree>
    <p:extLst>
      <p:ext uri="{BB962C8B-B14F-4D97-AF65-F5344CB8AC3E}">
        <p14:creationId xmlns:p14="http://schemas.microsoft.com/office/powerpoint/2010/main" val="190820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4AAE297-EB60-443A-82AB-E6A79ECCA9AF}"/>
              </a:ext>
            </a:extLst>
          </p:cNvPr>
          <p:cNvSpPr txBox="1"/>
          <p:nvPr/>
        </p:nvSpPr>
        <p:spPr>
          <a:xfrm>
            <a:off x="838200" y="2080591"/>
            <a:ext cx="4542183" cy="954107"/>
          </a:xfrm>
          <a:prstGeom prst="rect">
            <a:avLst/>
          </a:prstGeom>
          <a:noFill/>
        </p:spPr>
        <p:txBody>
          <a:bodyPr wrap="square" rtlCol="0">
            <a:spAutoFit/>
          </a:bodyPr>
          <a:lstStyle/>
          <a:p>
            <a:r>
              <a:rPr lang="en-US" sz="2800" b="1" dirty="0">
                <a:solidFill>
                  <a:srgbClr val="FF0000"/>
                </a:solidFill>
              </a:rPr>
              <a:t>Digital Ideas for K-12 Systems in Developing Countries</a:t>
            </a:r>
          </a:p>
        </p:txBody>
      </p:sp>
      <p:sp>
        <p:nvSpPr>
          <p:cNvPr id="4" name="TextBox 3">
            <a:extLst>
              <a:ext uri="{FF2B5EF4-FFF2-40B4-BE49-F238E27FC236}">
                <a16:creationId xmlns:a16="http://schemas.microsoft.com/office/drawing/2014/main" id="{4FB50786-CFCD-420E-A31A-CE46B8342DD1}"/>
              </a:ext>
            </a:extLst>
          </p:cNvPr>
          <p:cNvSpPr txBox="1"/>
          <p:nvPr/>
        </p:nvSpPr>
        <p:spPr>
          <a:xfrm>
            <a:off x="954156" y="3258772"/>
            <a:ext cx="3485321" cy="1508105"/>
          </a:xfrm>
          <a:prstGeom prst="rect">
            <a:avLst/>
          </a:prstGeom>
          <a:noFill/>
        </p:spPr>
        <p:txBody>
          <a:bodyPr wrap="square" rtlCol="0">
            <a:spAutoFit/>
          </a:bodyPr>
          <a:lstStyle/>
          <a:p>
            <a:r>
              <a:rPr lang="en-US" sz="2000" b="1" dirty="0"/>
              <a:t>Major Factors to be addressed:</a:t>
            </a:r>
          </a:p>
          <a:p>
            <a:pPr marL="285750" indent="-285750">
              <a:buFont typeface="Arial" panose="020B0604020202020204" pitchFamily="34" charset="0"/>
              <a:buChar char="•"/>
            </a:pPr>
            <a:r>
              <a:rPr lang="en-US" dirty="0"/>
              <a:t>Technology self efficacy</a:t>
            </a:r>
          </a:p>
          <a:p>
            <a:pPr marL="285750" indent="-285750">
              <a:buFont typeface="Arial" panose="020B0604020202020204" pitchFamily="34" charset="0"/>
              <a:buChar char="•"/>
            </a:pPr>
            <a:r>
              <a:rPr lang="en-US" dirty="0"/>
              <a:t>Teaching self efficacy</a:t>
            </a:r>
          </a:p>
          <a:p>
            <a:pPr marL="285750" indent="-285750">
              <a:buFont typeface="Arial" panose="020B0604020202020204" pitchFamily="34" charset="0"/>
              <a:buChar char="•"/>
            </a:pPr>
            <a:r>
              <a:rPr lang="en-US" dirty="0"/>
              <a:t>Pedagogical Practices</a:t>
            </a:r>
          </a:p>
          <a:p>
            <a:pPr marL="285750" indent="-285750">
              <a:buFont typeface="Arial" panose="020B0604020202020204" pitchFamily="34" charset="0"/>
              <a:buChar char="•"/>
            </a:pPr>
            <a:r>
              <a:rPr lang="en-US" dirty="0"/>
              <a:t>Professional Development</a:t>
            </a:r>
          </a:p>
        </p:txBody>
      </p:sp>
      <p:sp>
        <p:nvSpPr>
          <p:cNvPr id="5" name="TextBox 4">
            <a:extLst>
              <a:ext uri="{FF2B5EF4-FFF2-40B4-BE49-F238E27FC236}">
                <a16:creationId xmlns:a16="http://schemas.microsoft.com/office/drawing/2014/main" id="{7C6E10CB-D306-4FED-B579-CB563B44EDD4}"/>
              </a:ext>
            </a:extLst>
          </p:cNvPr>
          <p:cNvSpPr txBox="1"/>
          <p:nvPr/>
        </p:nvSpPr>
        <p:spPr>
          <a:xfrm>
            <a:off x="954156" y="5502791"/>
            <a:ext cx="10429460" cy="369332"/>
          </a:xfrm>
          <a:prstGeom prst="rect">
            <a:avLst/>
          </a:prstGeom>
          <a:noFill/>
        </p:spPr>
        <p:txBody>
          <a:bodyPr wrap="square" rtlCol="0">
            <a:spAutoFit/>
          </a:bodyPr>
          <a:lstStyle/>
          <a:p>
            <a:r>
              <a:rPr lang="en-US" dirty="0"/>
              <a:t>A software </a:t>
            </a:r>
            <a:r>
              <a:rPr lang="en-US" b="1" dirty="0"/>
              <a:t>should not </a:t>
            </a:r>
            <a:r>
              <a:rPr lang="en-US" dirty="0"/>
              <a:t>become a focus of learning or a hurdle that it impedes the original </a:t>
            </a:r>
            <a:r>
              <a:rPr lang="en-US" b="1" dirty="0"/>
              <a:t>learning goals</a:t>
            </a:r>
            <a:r>
              <a:rPr lang="en-US" dirty="0"/>
              <a:t>.</a:t>
            </a:r>
            <a:endParaRPr lang="en-US" b="1" dirty="0"/>
          </a:p>
        </p:txBody>
      </p:sp>
      <p:sp>
        <p:nvSpPr>
          <p:cNvPr id="6" name="TextBox 5">
            <a:extLst>
              <a:ext uri="{FF2B5EF4-FFF2-40B4-BE49-F238E27FC236}">
                <a16:creationId xmlns:a16="http://schemas.microsoft.com/office/drawing/2014/main" id="{866F1648-5D5D-4047-B72F-E4B932608E2B}"/>
              </a:ext>
            </a:extLst>
          </p:cNvPr>
          <p:cNvSpPr txBox="1"/>
          <p:nvPr/>
        </p:nvSpPr>
        <p:spPr>
          <a:xfrm>
            <a:off x="5380383" y="2623855"/>
            <a:ext cx="5645425"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Intuitiveness</a:t>
            </a:r>
            <a:r>
              <a:rPr lang="en-US" dirty="0"/>
              <a:t> of technology in Students and Faculty</a:t>
            </a:r>
          </a:p>
          <a:p>
            <a:pPr marL="285750" indent="-285750">
              <a:buFont typeface="Arial" panose="020B0604020202020204" pitchFamily="34" charset="0"/>
              <a:buChar char="•"/>
            </a:pPr>
            <a:r>
              <a:rPr lang="en-US" b="1" dirty="0"/>
              <a:t>Sufficient time span</a:t>
            </a:r>
            <a:r>
              <a:rPr lang="en-US" dirty="0"/>
              <a:t> to learn to “</a:t>
            </a:r>
            <a:r>
              <a:rPr lang="en-US" i="1" dirty="0"/>
              <a:t>drive the vehicle</a:t>
            </a:r>
            <a:r>
              <a:rPr lang="en-US" dirty="0"/>
              <a:t>” – avoids hurdles and improves learning curve</a:t>
            </a:r>
          </a:p>
          <a:p>
            <a:pPr marL="285750" indent="-285750">
              <a:buFont typeface="Arial" panose="020B0604020202020204" pitchFamily="34" charset="0"/>
              <a:buChar char="•"/>
            </a:pPr>
            <a:r>
              <a:rPr lang="en-US" i="1" dirty="0"/>
              <a:t>“Fresh Perspective”</a:t>
            </a:r>
            <a:r>
              <a:rPr lang="en-US" dirty="0"/>
              <a:t> – exploring newer trends and on the latest topics – Informational topics on</a:t>
            </a:r>
            <a:r>
              <a:rPr lang="en-US" b="1" dirty="0"/>
              <a:t> student’s desire to learn</a:t>
            </a:r>
          </a:p>
          <a:p>
            <a:pPr marL="285750" indent="-285750">
              <a:buFont typeface="Arial" panose="020B0604020202020204" pitchFamily="34" charset="0"/>
              <a:buChar char="•"/>
            </a:pPr>
            <a:r>
              <a:rPr lang="en-US" b="1" dirty="0"/>
              <a:t>Gamify</a:t>
            </a:r>
            <a:r>
              <a:rPr lang="en-US" dirty="0"/>
              <a:t> the learning experience – rewards – instills and improves passion for technology in students</a:t>
            </a:r>
          </a:p>
        </p:txBody>
      </p:sp>
    </p:spTree>
    <p:extLst>
      <p:ext uri="{BB962C8B-B14F-4D97-AF65-F5344CB8AC3E}">
        <p14:creationId xmlns:p14="http://schemas.microsoft.com/office/powerpoint/2010/main" val="351385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E1D41D-7C43-4801-93A9-3BB173B49218}"/>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8" name="Content Placeholder 8" descr="A picture containing text&#10;&#10;Description automatically generated">
            <a:extLst>
              <a:ext uri="{FF2B5EF4-FFF2-40B4-BE49-F238E27FC236}">
                <a16:creationId xmlns:a16="http://schemas.microsoft.com/office/drawing/2014/main" id="{0A9119A9-39E5-4011-A761-4033A7670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9" name="Straight Connector 8">
            <a:extLst>
              <a:ext uri="{FF2B5EF4-FFF2-40B4-BE49-F238E27FC236}">
                <a16:creationId xmlns:a16="http://schemas.microsoft.com/office/drawing/2014/main" id="{C11B8D5F-11C5-46AF-B69C-30705A1F4C9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6365F-3607-4E8C-B7FA-DBBB9680C340}"/>
              </a:ext>
            </a:extLst>
          </p:cNvPr>
          <p:cNvSpPr txBox="1"/>
          <p:nvPr/>
        </p:nvSpPr>
        <p:spPr>
          <a:xfrm>
            <a:off x="838200" y="2826718"/>
            <a:ext cx="6669526" cy="2923877"/>
          </a:xfrm>
          <a:prstGeom prst="rect">
            <a:avLst/>
          </a:prstGeom>
          <a:noFill/>
        </p:spPr>
        <p:txBody>
          <a:bodyPr wrap="square" rtlCol="0">
            <a:spAutoFit/>
          </a:bodyPr>
          <a:lstStyle/>
          <a:p>
            <a:r>
              <a:rPr lang="en-US" sz="2000" b="1" dirty="0"/>
              <a:t>Technology Efficacy</a:t>
            </a:r>
          </a:p>
          <a:p>
            <a:pPr marL="285750" indent="-285750">
              <a:buFontTx/>
              <a:buChar char="-"/>
            </a:pPr>
            <a:r>
              <a:rPr lang="en-US" dirty="0"/>
              <a:t>Input from Employers – Correlations in their top employees’ GPA and relevant coursework.</a:t>
            </a:r>
          </a:p>
          <a:p>
            <a:pPr marL="285750" indent="-285750">
              <a:buFontTx/>
              <a:buChar char="-"/>
            </a:pPr>
            <a:r>
              <a:rPr lang="en-US" dirty="0"/>
              <a:t>Keeping </a:t>
            </a:r>
            <a:r>
              <a:rPr lang="en-US" b="1" dirty="0"/>
              <a:t>courses fresh </a:t>
            </a:r>
            <a:r>
              <a:rPr lang="en-US" dirty="0"/>
              <a:t>and </a:t>
            </a:r>
            <a:r>
              <a:rPr lang="en-US" b="1" dirty="0"/>
              <a:t>aligned</a:t>
            </a:r>
            <a:r>
              <a:rPr lang="en-US" dirty="0"/>
              <a:t> to the industry standards</a:t>
            </a:r>
          </a:p>
          <a:p>
            <a:pPr marL="285750" indent="-285750">
              <a:buFontTx/>
              <a:buChar char="-"/>
            </a:pPr>
            <a:endParaRPr lang="en-US" dirty="0"/>
          </a:p>
          <a:p>
            <a:r>
              <a:rPr lang="en-US" sz="2000" b="1" dirty="0"/>
              <a:t>Teaching Efficacy</a:t>
            </a:r>
          </a:p>
          <a:p>
            <a:pPr marL="285750" indent="-285750">
              <a:buFontTx/>
              <a:buChar char="-"/>
            </a:pPr>
            <a:r>
              <a:rPr lang="en-US" dirty="0"/>
              <a:t>Reviewing Faculty Rating</a:t>
            </a:r>
          </a:p>
          <a:p>
            <a:pPr marL="285750" indent="-285750">
              <a:buFontTx/>
              <a:buChar char="-"/>
            </a:pPr>
            <a:r>
              <a:rPr lang="en-US" dirty="0"/>
              <a:t>Research output/publications relevant to the courses taught</a:t>
            </a:r>
          </a:p>
          <a:p>
            <a:pPr marL="285750" indent="-285750">
              <a:buFontTx/>
              <a:buChar char="-"/>
            </a:pPr>
            <a:r>
              <a:rPr lang="en-US" dirty="0"/>
              <a:t>Reviewing the h-index of the faculty and their overall contribution in that field.</a:t>
            </a:r>
          </a:p>
        </p:txBody>
      </p:sp>
      <p:sp>
        <p:nvSpPr>
          <p:cNvPr id="12" name="TextBox 11">
            <a:extLst>
              <a:ext uri="{FF2B5EF4-FFF2-40B4-BE49-F238E27FC236}">
                <a16:creationId xmlns:a16="http://schemas.microsoft.com/office/drawing/2014/main" id="{6B589F29-9C60-4786-BBB9-3F22C88866B3}"/>
              </a:ext>
            </a:extLst>
          </p:cNvPr>
          <p:cNvSpPr txBox="1"/>
          <p:nvPr/>
        </p:nvSpPr>
        <p:spPr>
          <a:xfrm>
            <a:off x="838200" y="2158414"/>
            <a:ext cx="3684105" cy="461665"/>
          </a:xfrm>
          <a:prstGeom prst="rect">
            <a:avLst/>
          </a:prstGeom>
          <a:noFill/>
        </p:spPr>
        <p:txBody>
          <a:bodyPr wrap="square" rtlCol="0">
            <a:spAutoFit/>
          </a:bodyPr>
          <a:lstStyle/>
          <a:p>
            <a:r>
              <a:rPr lang="en-US" sz="2400" b="1" dirty="0">
                <a:solidFill>
                  <a:srgbClr val="FF0000"/>
                </a:solidFill>
              </a:rPr>
              <a:t>Additional Suggestions</a:t>
            </a:r>
          </a:p>
        </p:txBody>
      </p:sp>
      <p:sp>
        <p:nvSpPr>
          <p:cNvPr id="13" name="TextBox 12">
            <a:extLst>
              <a:ext uri="{FF2B5EF4-FFF2-40B4-BE49-F238E27FC236}">
                <a16:creationId xmlns:a16="http://schemas.microsoft.com/office/drawing/2014/main" id="{61EADF1F-DD7E-4F09-AEB4-294EE4888FC9}"/>
              </a:ext>
            </a:extLst>
          </p:cNvPr>
          <p:cNvSpPr txBox="1"/>
          <p:nvPr/>
        </p:nvSpPr>
        <p:spPr>
          <a:xfrm>
            <a:off x="7892039" y="4971168"/>
            <a:ext cx="3177209" cy="923330"/>
          </a:xfrm>
          <a:prstGeom prst="rect">
            <a:avLst/>
          </a:prstGeom>
          <a:noFill/>
        </p:spPr>
        <p:txBody>
          <a:bodyPr wrap="square" rtlCol="0">
            <a:spAutoFit/>
          </a:bodyPr>
          <a:lstStyle/>
          <a:p>
            <a:r>
              <a:rPr lang="en-US" dirty="0"/>
              <a:t> </a:t>
            </a:r>
            <a:r>
              <a:rPr lang="en-US" b="1" dirty="0"/>
              <a:t>h-index</a:t>
            </a:r>
            <a:r>
              <a:rPr lang="en-US" dirty="0"/>
              <a:t> – </a:t>
            </a:r>
            <a:r>
              <a:rPr lang="en-US" i="1" dirty="0"/>
              <a:t>academic influence in the faculty’s respective field of research and at large.</a:t>
            </a:r>
          </a:p>
        </p:txBody>
      </p:sp>
      <p:sp>
        <p:nvSpPr>
          <p:cNvPr id="14" name="TextBox 13">
            <a:extLst>
              <a:ext uri="{FF2B5EF4-FFF2-40B4-BE49-F238E27FC236}">
                <a16:creationId xmlns:a16="http://schemas.microsoft.com/office/drawing/2014/main" id="{4EBD9BFB-E4DA-4BE3-AC33-44266E7FB4BE}"/>
              </a:ext>
            </a:extLst>
          </p:cNvPr>
          <p:cNvSpPr txBox="1"/>
          <p:nvPr/>
        </p:nvSpPr>
        <p:spPr>
          <a:xfrm>
            <a:off x="7407965" y="2158414"/>
            <a:ext cx="4346713" cy="2062103"/>
          </a:xfrm>
          <a:prstGeom prst="rect">
            <a:avLst/>
          </a:prstGeom>
          <a:noFill/>
        </p:spPr>
        <p:txBody>
          <a:bodyPr wrap="square" rtlCol="0">
            <a:spAutoFit/>
          </a:bodyPr>
          <a:lstStyle/>
          <a:p>
            <a:r>
              <a:rPr lang="en-US" sz="2000" b="1" dirty="0"/>
              <a:t>Professional Development</a:t>
            </a:r>
          </a:p>
          <a:p>
            <a:pPr marL="285750" indent="-285750">
              <a:buFontTx/>
              <a:buChar char="-"/>
            </a:pPr>
            <a:r>
              <a:rPr lang="en-US" dirty="0"/>
              <a:t>Adding </a:t>
            </a:r>
            <a:r>
              <a:rPr lang="en-US" b="1" dirty="0"/>
              <a:t>Uniqueness</a:t>
            </a:r>
            <a:r>
              <a:rPr lang="en-US" dirty="0"/>
              <a:t> to the individual</a:t>
            </a:r>
          </a:p>
          <a:p>
            <a:pPr marL="285750" indent="-285750">
              <a:buFontTx/>
              <a:buChar char="-"/>
            </a:pPr>
            <a:r>
              <a:rPr lang="en-US" dirty="0"/>
              <a:t>Coursework from student’s point of view</a:t>
            </a:r>
          </a:p>
          <a:p>
            <a:pPr marL="285750" indent="-285750">
              <a:buFontTx/>
              <a:buChar char="-"/>
            </a:pPr>
            <a:r>
              <a:rPr lang="en-US" b="1" dirty="0"/>
              <a:t>Bottom-up approach </a:t>
            </a:r>
            <a:r>
              <a:rPr lang="en-US" dirty="0"/>
              <a:t>instead of top-down hierarchy in education</a:t>
            </a:r>
          </a:p>
          <a:p>
            <a:pPr marL="285750" indent="-285750">
              <a:buFontTx/>
              <a:buChar char="-"/>
            </a:pPr>
            <a:r>
              <a:rPr lang="en-US" dirty="0"/>
              <a:t>Addition of </a:t>
            </a:r>
            <a:r>
              <a:rPr lang="en-US" b="1" dirty="0"/>
              <a:t>subjective elements</a:t>
            </a:r>
            <a:r>
              <a:rPr lang="en-US" dirty="0"/>
              <a:t> in the education system which are tangible.</a:t>
            </a:r>
          </a:p>
        </p:txBody>
      </p:sp>
    </p:spTree>
    <p:extLst>
      <p:ext uri="{BB962C8B-B14F-4D97-AF65-F5344CB8AC3E}">
        <p14:creationId xmlns:p14="http://schemas.microsoft.com/office/powerpoint/2010/main" val="308849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E1D41D-7C43-4801-93A9-3BB173B49218}"/>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8" name="Content Placeholder 8" descr="A picture containing text&#10;&#10;Description automatically generated">
            <a:extLst>
              <a:ext uri="{FF2B5EF4-FFF2-40B4-BE49-F238E27FC236}">
                <a16:creationId xmlns:a16="http://schemas.microsoft.com/office/drawing/2014/main" id="{0A9119A9-39E5-4011-A761-4033A7670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9" name="Straight Connector 8">
            <a:extLst>
              <a:ext uri="{FF2B5EF4-FFF2-40B4-BE49-F238E27FC236}">
                <a16:creationId xmlns:a16="http://schemas.microsoft.com/office/drawing/2014/main" id="{C11B8D5F-11C5-46AF-B69C-30705A1F4C9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6BD6262-0612-4D5A-8DB6-C1FF74197047}"/>
              </a:ext>
            </a:extLst>
          </p:cNvPr>
          <p:cNvSpPr txBox="1"/>
          <p:nvPr/>
        </p:nvSpPr>
        <p:spPr>
          <a:xfrm>
            <a:off x="725187" y="2130890"/>
            <a:ext cx="4542183" cy="830997"/>
          </a:xfrm>
          <a:prstGeom prst="rect">
            <a:avLst/>
          </a:prstGeom>
          <a:noFill/>
        </p:spPr>
        <p:txBody>
          <a:bodyPr wrap="square" rtlCol="0">
            <a:spAutoFit/>
          </a:bodyPr>
          <a:lstStyle/>
          <a:p>
            <a:r>
              <a:rPr lang="en-US" sz="2400" b="1" dirty="0">
                <a:solidFill>
                  <a:srgbClr val="FF0000"/>
                </a:solidFill>
              </a:rPr>
              <a:t>Education System as a </a:t>
            </a:r>
            <a:r>
              <a:rPr lang="en-US" sz="2400" b="1" i="1" dirty="0"/>
              <a:t>“broker” </a:t>
            </a:r>
            <a:r>
              <a:rPr lang="en-US" sz="2400" b="1" dirty="0">
                <a:solidFill>
                  <a:srgbClr val="FF0000"/>
                </a:solidFill>
              </a:rPr>
              <a:t>between Students and Employers</a:t>
            </a:r>
          </a:p>
        </p:txBody>
      </p:sp>
      <p:sp>
        <p:nvSpPr>
          <p:cNvPr id="2" name="Rectangle: Rounded Corners 1">
            <a:extLst>
              <a:ext uri="{FF2B5EF4-FFF2-40B4-BE49-F238E27FC236}">
                <a16:creationId xmlns:a16="http://schemas.microsoft.com/office/drawing/2014/main" id="{9CEDA76D-C586-44EA-A82D-FF8264AB2737}"/>
              </a:ext>
            </a:extLst>
          </p:cNvPr>
          <p:cNvSpPr/>
          <p:nvPr/>
        </p:nvSpPr>
        <p:spPr>
          <a:xfrm>
            <a:off x="6924632" y="2130890"/>
            <a:ext cx="1232452" cy="5592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F0000"/>
                </a:solidFill>
              </a:rPr>
              <a:t>Student</a:t>
            </a:r>
          </a:p>
        </p:txBody>
      </p:sp>
      <p:cxnSp>
        <p:nvCxnSpPr>
          <p:cNvPr id="4" name="Straight Arrow Connector 3">
            <a:extLst>
              <a:ext uri="{FF2B5EF4-FFF2-40B4-BE49-F238E27FC236}">
                <a16:creationId xmlns:a16="http://schemas.microsoft.com/office/drawing/2014/main" id="{A8C5C9C9-FCB3-46A9-BF79-A3388190DCD4}"/>
              </a:ext>
            </a:extLst>
          </p:cNvPr>
          <p:cNvCxnSpPr>
            <a:cxnSpLocks/>
          </p:cNvCxnSpPr>
          <p:nvPr/>
        </p:nvCxnSpPr>
        <p:spPr>
          <a:xfrm>
            <a:off x="8157084" y="2331024"/>
            <a:ext cx="583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Rounded Corners 14">
            <a:extLst>
              <a:ext uri="{FF2B5EF4-FFF2-40B4-BE49-F238E27FC236}">
                <a16:creationId xmlns:a16="http://schemas.microsoft.com/office/drawing/2014/main" id="{6571D971-FFB8-40F7-8627-9177CD6A0560}"/>
              </a:ext>
            </a:extLst>
          </p:cNvPr>
          <p:cNvSpPr/>
          <p:nvPr/>
        </p:nvSpPr>
        <p:spPr>
          <a:xfrm>
            <a:off x="10555728" y="2130890"/>
            <a:ext cx="1232452" cy="5592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F0000"/>
                </a:solidFill>
              </a:rPr>
              <a:t>Employers</a:t>
            </a:r>
          </a:p>
        </p:txBody>
      </p:sp>
      <p:cxnSp>
        <p:nvCxnSpPr>
          <p:cNvPr id="17" name="Straight Arrow Connector 16">
            <a:extLst>
              <a:ext uri="{FF2B5EF4-FFF2-40B4-BE49-F238E27FC236}">
                <a16:creationId xmlns:a16="http://schemas.microsoft.com/office/drawing/2014/main" id="{0266B638-4F38-467D-9282-3069246FEEB6}"/>
              </a:ext>
            </a:extLst>
          </p:cNvPr>
          <p:cNvCxnSpPr/>
          <p:nvPr/>
        </p:nvCxnSpPr>
        <p:spPr>
          <a:xfrm flipH="1">
            <a:off x="8157084" y="2570922"/>
            <a:ext cx="583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30278C7-285D-4C25-BE44-BF85E0B909EC}"/>
              </a:ext>
            </a:extLst>
          </p:cNvPr>
          <p:cNvCxnSpPr>
            <a:cxnSpLocks/>
          </p:cNvCxnSpPr>
          <p:nvPr/>
        </p:nvCxnSpPr>
        <p:spPr>
          <a:xfrm>
            <a:off x="9972632" y="2331024"/>
            <a:ext cx="583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693E0BA-017A-43E1-AF47-9A844C4DBA9E}"/>
              </a:ext>
            </a:extLst>
          </p:cNvPr>
          <p:cNvCxnSpPr/>
          <p:nvPr/>
        </p:nvCxnSpPr>
        <p:spPr>
          <a:xfrm flipH="1">
            <a:off x="9972632" y="2570922"/>
            <a:ext cx="583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9974F5E5-97A1-4C0C-91A6-0E021C5F6D18}"/>
              </a:ext>
            </a:extLst>
          </p:cNvPr>
          <p:cNvSpPr/>
          <p:nvPr/>
        </p:nvSpPr>
        <p:spPr>
          <a:xfrm>
            <a:off x="8740180" y="2142784"/>
            <a:ext cx="1232452" cy="559294"/>
          </a:xfrm>
          <a:prstGeom prst="round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University</a:t>
            </a:r>
          </a:p>
        </p:txBody>
      </p:sp>
      <p:sp>
        <p:nvSpPr>
          <p:cNvPr id="21" name="TextBox 20">
            <a:extLst>
              <a:ext uri="{FF2B5EF4-FFF2-40B4-BE49-F238E27FC236}">
                <a16:creationId xmlns:a16="http://schemas.microsoft.com/office/drawing/2014/main" id="{40E7C7AC-EC65-49BB-BB68-8C9FC844DA23}"/>
              </a:ext>
            </a:extLst>
          </p:cNvPr>
          <p:cNvSpPr txBox="1"/>
          <p:nvPr/>
        </p:nvSpPr>
        <p:spPr>
          <a:xfrm>
            <a:off x="838200" y="3449675"/>
            <a:ext cx="415787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Excellent broker by providing </a:t>
            </a:r>
            <a:r>
              <a:rPr lang="en-US" i="1" dirty="0"/>
              <a:t>“Secure Exchange”</a:t>
            </a:r>
            <a:r>
              <a:rPr lang="en-US" dirty="0"/>
              <a:t>.</a:t>
            </a:r>
          </a:p>
          <a:p>
            <a:pPr marL="285750" indent="-285750">
              <a:buFont typeface="Arial" panose="020B0604020202020204" pitchFamily="34" charset="0"/>
              <a:buChar char="•"/>
            </a:pPr>
            <a:r>
              <a:rPr lang="en-US" dirty="0"/>
              <a:t>Employers </a:t>
            </a:r>
            <a:r>
              <a:rPr lang="en-US" b="1" dirty="0">
                <a:solidFill>
                  <a:srgbClr val="FF0000"/>
                </a:solidFill>
              </a:rPr>
              <a:t>INVEST</a:t>
            </a:r>
            <a:r>
              <a:rPr lang="en-US" dirty="0"/>
              <a:t> in University for Employees – investing based on reputation.</a:t>
            </a:r>
          </a:p>
          <a:p>
            <a:pPr marL="285750" indent="-285750">
              <a:buFont typeface="Arial" panose="020B0604020202020204" pitchFamily="34" charset="0"/>
              <a:buChar char="•"/>
            </a:pPr>
            <a:r>
              <a:rPr lang="en-US" b="1" dirty="0"/>
              <a:t>Research value </a:t>
            </a:r>
            <a:r>
              <a:rPr lang="en-US" dirty="0"/>
              <a:t>identified in students and scholars.</a:t>
            </a:r>
          </a:p>
          <a:p>
            <a:pPr marL="285750" indent="-285750">
              <a:buFont typeface="Arial" panose="020B0604020202020204" pitchFamily="34" charset="0"/>
              <a:buChar char="•"/>
            </a:pPr>
            <a:r>
              <a:rPr lang="en-US" dirty="0"/>
              <a:t>Reliable resources – temporary and permanent </a:t>
            </a:r>
            <a:r>
              <a:rPr lang="en-US" b="1" dirty="0"/>
              <a:t>at the time of need</a:t>
            </a:r>
            <a:r>
              <a:rPr lang="en-US" dirty="0"/>
              <a:t>.</a:t>
            </a:r>
          </a:p>
        </p:txBody>
      </p:sp>
      <p:sp>
        <p:nvSpPr>
          <p:cNvPr id="22" name="TextBox 21">
            <a:extLst>
              <a:ext uri="{FF2B5EF4-FFF2-40B4-BE49-F238E27FC236}">
                <a16:creationId xmlns:a16="http://schemas.microsoft.com/office/drawing/2014/main" id="{9188E9C7-7A3F-4CAE-A3FB-D925452065AA}"/>
              </a:ext>
            </a:extLst>
          </p:cNvPr>
          <p:cNvSpPr txBox="1"/>
          <p:nvPr/>
        </p:nvSpPr>
        <p:spPr>
          <a:xfrm>
            <a:off x="7948548" y="2724535"/>
            <a:ext cx="1000168" cy="307777"/>
          </a:xfrm>
          <a:prstGeom prst="rect">
            <a:avLst/>
          </a:prstGeom>
          <a:noFill/>
        </p:spPr>
        <p:txBody>
          <a:bodyPr wrap="square" rtlCol="0">
            <a:spAutoFit/>
          </a:bodyPr>
          <a:lstStyle/>
          <a:p>
            <a:r>
              <a:rPr lang="en-US" sz="1400" b="1" i="1" dirty="0"/>
              <a:t>knowledge</a:t>
            </a:r>
          </a:p>
        </p:txBody>
      </p:sp>
      <p:sp>
        <p:nvSpPr>
          <p:cNvPr id="23" name="TextBox 22">
            <a:extLst>
              <a:ext uri="{FF2B5EF4-FFF2-40B4-BE49-F238E27FC236}">
                <a16:creationId xmlns:a16="http://schemas.microsoft.com/office/drawing/2014/main" id="{0BCF80EF-D6E1-418D-AA2C-333EE82D0F1B}"/>
              </a:ext>
            </a:extLst>
          </p:cNvPr>
          <p:cNvSpPr txBox="1"/>
          <p:nvPr/>
        </p:nvSpPr>
        <p:spPr>
          <a:xfrm>
            <a:off x="7948548" y="1805937"/>
            <a:ext cx="1000168" cy="307777"/>
          </a:xfrm>
          <a:prstGeom prst="rect">
            <a:avLst/>
          </a:prstGeom>
          <a:noFill/>
        </p:spPr>
        <p:txBody>
          <a:bodyPr wrap="square" rtlCol="0">
            <a:spAutoFit/>
          </a:bodyPr>
          <a:lstStyle/>
          <a:p>
            <a:r>
              <a:rPr lang="en-US" sz="1400" b="1" i="1" dirty="0"/>
              <a:t>academia</a:t>
            </a:r>
          </a:p>
        </p:txBody>
      </p:sp>
      <p:sp>
        <p:nvSpPr>
          <p:cNvPr id="24" name="TextBox 23">
            <a:extLst>
              <a:ext uri="{FF2B5EF4-FFF2-40B4-BE49-F238E27FC236}">
                <a16:creationId xmlns:a16="http://schemas.microsoft.com/office/drawing/2014/main" id="{0020D4E2-DC45-45C0-9844-95555A0FFC50}"/>
              </a:ext>
            </a:extLst>
          </p:cNvPr>
          <p:cNvSpPr txBox="1"/>
          <p:nvPr/>
        </p:nvSpPr>
        <p:spPr>
          <a:xfrm>
            <a:off x="9764096" y="1800635"/>
            <a:ext cx="1000168" cy="307777"/>
          </a:xfrm>
          <a:prstGeom prst="rect">
            <a:avLst/>
          </a:prstGeom>
          <a:noFill/>
        </p:spPr>
        <p:txBody>
          <a:bodyPr wrap="square" rtlCol="0">
            <a:spAutoFit/>
          </a:bodyPr>
          <a:lstStyle/>
          <a:p>
            <a:r>
              <a:rPr lang="en-US" sz="1400" b="1" i="1" dirty="0"/>
              <a:t>credibility</a:t>
            </a:r>
          </a:p>
        </p:txBody>
      </p:sp>
      <p:sp>
        <p:nvSpPr>
          <p:cNvPr id="25" name="TextBox 24">
            <a:extLst>
              <a:ext uri="{FF2B5EF4-FFF2-40B4-BE49-F238E27FC236}">
                <a16:creationId xmlns:a16="http://schemas.microsoft.com/office/drawing/2014/main" id="{89BBE7A5-AB02-4B2C-99D2-6647B51C70A0}"/>
              </a:ext>
            </a:extLst>
          </p:cNvPr>
          <p:cNvSpPr txBox="1"/>
          <p:nvPr/>
        </p:nvSpPr>
        <p:spPr>
          <a:xfrm>
            <a:off x="9764096" y="2748323"/>
            <a:ext cx="1000168" cy="307777"/>
          </a:xfrm>
          <a:prstGeom prst="rect">
            <a:avLst/>
          </a:prstGeom>
          <a:noFill/>
        </p:spPr>
        <p:txBody>
          <a:bodyPr wrap="square" rtlCol="0">
            <a:spAutoFit/>
          </a:bodyPr>
          <a:lstStyle/>
          <a:p>
            <a:r>
              <a:rPr lang="en-US" sz="1400" b="1" i="1" dirty="0"/>
              <a:t>reputation</a:t>
            </a:r>
          </a:p>
        </p:txBody>
      </p:sp>
      <p:sp>
        <p:nvSpPr>
          <p:cNvPr id="26" name="TextBox 25">
            <a:extLst>
              <a:ext uri="{FF2B5EF4-FFF2-40B4-BE49-F238E27FC236}">
                <a16:creationId xmlns:a16="http://schemas.microsoft.com/office/drawing/2014/main" id="{FC39116F-6483-4C8F-B6DE-E8CF10759CBB}"/>
              </a:ext>
            </a:extLst>
          </p:cNvPr>
          <p:cNvSpPr txBox="1"/>
          <p:nvPr/>
        </p:nvSpPr>
        <p:spPr>
          <a:xfrm>
            <a:off x="6309418" y="5903179"/>
            <a:ext cx="4278425" cy="461665"/>
          </a:xfrm>
          <a:prstGeom prst="rect">
            <a:avLst/>
          </a:prstGeom>
          <a:noFill/>
        </p:spPr>
        <p:txBody>
          <a:bodyPr wrap="square" rtlCol="0">
            <a:spAutoFit/>
          </a:bodyPr>
          <a:lstStyle/>
          <a:p>
            <a:r>
              <a:rPr lang="en-US" sz="2400" b="1" i="1" dirty="0">
                <a:solidFill>
                  <a:srgbClr val="FF0000"/>
                </a:solidFill>
              </a:rPr>
              <a:t>Credibility is currency!</a:t>
            </a:r>
          </a:p>
        </p:txBody>
      </p:sp>
      <p:sp>
        <p:nvSpPr>
          <p:cNvPr id="27" name="TextBox 26">
            <a:extLst>
              <a:ext uri="{FF2B5EF4-FFF2-40B4-BE49-F238E27FC236}">
                <a16:creationId xmlns:a16="http://schemas.microsoft.com/office/drawing/2014/main" id="{19C27C37-B10D-4816-9335-ACA6518BB8F7}"/>
              </a:ext>
            </a:extLst>
          </p:cNvPr>
          <p:cNvSpPr txBox="1"/>
          <p:nvPr/>
        </p:nvSpPr>
        <p:spPr>
          <a:xfrm>
            <a:off x="6379523" y="3460387"/>
            <a:ext cx="472145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Credibility of state-of-the-art education and </a:t>
            </a:r>
            <a:r>
              <a:rPr lang="en-US" b="1" dirty="0"/>
              <a:t>career growth</a:t>
            </a:r>
            <a:r>
              <a:rPr lang="en-US" dirty="0"/>
              <a:t>.</a:t>
            </a:r>
          </a:p>
          <a:p>
            <a:pPr marL="285750" indent="-285750">
              <a:buFont typeface="Arial" panose="020B0604020202020204" pitchFamily="34" charset="0"/>
              <a:buChar char="•"/>
            </a:pPr>
            <a:r>
              <a:rPr lang="en-US" dirty="0"/>
              <a:t>Credibility in identifying </a:t>
            </a:r>
            <a:r>
              <a:rPr lang="en-US" b="1" dirty="0"/>
              <a:t>value</a:t>
            </a:r>
            <a:r>
              <a:rPr lang="en-US" dirty="0"/>
              <a:t> in the </a:t>
            </a:r>
            <a:r>
              <a:rPr lang="en-US" b="1" dirty="0"/>
              <a:t>alumni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Credibility from </a:t>
            </a:r>
            <a:r>
              <a:rPr lang="en-US" b="1" dirty="0"/>
              <a:t>previous workforce </a:t>
            </a:r>
            <a:r>
              <a:rPr lang="en-US" dirty="0"/>
              <a:t>and from hiring experiences</a:t>
            </a:r>
          </a:p>
          <a:p>
            <a:pPr marL="285750" indent="-285750">
              <a:buFont typeface="Arial" panose="020B0604020202020204" pitchFamily="34" charset="0"/>
              <a:buChar char="•"/>
            </a:pPr>
            <a:r>
              <a:rPr lang="en-US" dirty="0"/>
              <a:t>Credibility in the </a:t>
            </a:r>
            <a:r>
              <a:rPr lang="en-US" b="1" dirty="0"/>
              <a:t>trust bonding </a:t>
            </a:r>
            <a:r>
              <a:rPr lang="en-US" dirty="0"/>
              <a:t>developed between Employers and University</a:t>
            </a:r>
          </a:p>
        </p:txBody>
      </p:sp>
    </p:spTree>
    <p:extLst>
      <p:ext uri="{BB962C8B-B14F-4D97-AF65-F5344CB8AC3E}">
        <p14:creationId xmlns:p14="http://schemas.microsoft.com/office/powerpoint/2010/main" val="351727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E1D41D-7C43-4801-93A9-3BB173B49218}"/>
              </a:ext>
            </a:extLst>
          </p:cNvPr>
          <p:cNvSpPr>
            <a:spLocks noGrp="1"/>
          </p:cNvSpPr>
          <p:nvPr>
            <p:ph type="title"/>
          </p:nvPr>
        </p:nvSpPr>
        <p:spPr>
          <a:xfrm>
            <a:off x="838200" y="365125"/>
            <a:ext cx="11202652" cy="130111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8" name="Content Placeholder 8" descr="A picture containing text&#10;&#10;Description automatically generated">
            <a:extLst>
              <a:ext uri="{FF2B5EF4-FFF2-40B4-BE49-F238E27FC236}">
                <a16:creationId xmlns:a16="http://schemas.microsoft.com/office/drawing/2014/main" id="{0A9119A9-39E5-4011-A761-4033A7670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0"/>
            <a:ext cx="1765765" cy="1765765"/>
          </a:xfrm>
        </p:spPr>
      </p:pic>
      <p:cxnSp>
        <p:nvCxnSpPr>
          <p:cNvPr id="9" name="Straight Connector 8">
            <a:extLst>
              <a:ext uri="{FF2B5EF4-FFF2-40B4-BE49-F238E27FC236}">
                <a16:creationId xmlns:a16="http://schemas.microsoft.com/office/drawing/2014/main" id="{C11B8D5F-11C5-46AF-B69C-30705A1F4C9B}"/>
              </a:ext>
            </a:extLst>
          </p:cNvPr>
          <p:cNvCxnSpPr/>
          <p:nvPr/>
        </p:nvCxnSpPr>
        <p:spPr>
          <a:xfrm>
            <a:off x="725187" y="168391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7E6359-6293-4698-882C-DE6DCC16D204}"/>
              </a:ext>
            </a:extLst>
          </p:cNvPr>
          <p:cNvSpPr txBox="1"/>
          <p:nvPr/>
        </p:nvSpPr>
        <p:spPr>
          <a:xfrm>
            <a:off x="838200" y="2080591"/>
            <a:ext cx="4542183" cy="954107"/>
          </a:xfrm>
          <a:prstGeom prst="rect">
            <a:avLst/>
          </a:prstGeom>
          <a:noFill/>
        </p:spPr>
        <p:txBody>
          <a:bodyPr wrap="square" rtlCol="0">
            <a:spAutoFit/>
          </a:bodyPr>
          <a:lstStyle/>
          <a:p>
            <a:r>
              <a:rPr lang="en-US" sz="2800" b="1" dirty="0">
                <a:solidFill>
                  <a:srgbClr val="FF0000"/>
                </a:solidFill>
              </a:rPr>
              <a:t>Suggestions in framing a Ranking System</a:t>
            </a:r>
          </a:p>
        </p:txBody>
      </p:sp>
      <p:sp>
        <p:nvSpPr>
          <p:cNvPr id="15" name="TextBox 14">
            <a:extLst>
              <a:ext uri="{FF2B5EF4-FFF2-40B4-BE49-F238E27FC236}">
                <a16:creationId xmlns:a16="http://schemas.microsoft.com/office/drawing/2014/main" id="{F19A710E-1CB0-44F3-B2C0-794FFE0D62A8}"/>
              </a:ext>
            </a:extLst>
          </p:cNvPr>
          <p:cNvSpPr txBox="1"/>
          <p:nvPr/>
        </p:nvSpPr>
        <p:spPr>
          <a:xfrm>
            <a:off x="1089991" y="3823303"/>
            <a:ext cx="4542184" cy="2369880"/>
          </a:xfrm>
          <a:prstGeom prst="rect">
            <a:avLst/>
          </a:prstGeom>
          <a:noFill/>
        </p:spPr>
        <p:txBody>
          <a:bodyPr wrap="square" rtlCol="0">
            <a:spAutoFit/>
          </a:bodyPr>
          <a:lstStyle/>
          <a:p>
            <a:r>
              <a:rPr lang="en-US" sz="2000" b="1" dirty="0"/>
              <a:t>Direct Impacts</a:t>
            </a:r>
          </a:p>
          <a:p>
            <a:endParaRPr lang="en-US" sz="2000" b="1" dirty="0"/>
          </a:p>
          <a:p>
            <a:pPr marL="285750" indent="-285750">
              <a:buFont typeface="Arial" panose="020B0604020202020204" pitchFamily="34" charset="0"/>
              <a:buChar char="•"/>
            </a:pPr>
            <a:r>
              <a:rPr lang="en-US" dirty="0"/>
              <a:t>Increase in Average GPA in various departments of University</a:t>
            </a:r>
          </a:p>
          <a:p>
            <a:pPr marL="285750" indent="-285750">
              <a:buFont typeface="Arial" panose="020B0604020202020204" pitchFamily="34" charset="0"/>
              <a:buChar char="•"/>
            </a:pPr>
            <a:r>
              <a:rPr lang="en-US" dirty="0"/>
              <a:t>Increase in reliable employers having a bond with University</a:t>
            </a:r>
          </a:p>
          <a:p>
            <a:pPr marL="285750" indent="-285750">
              <a:buFont typeface="Arial" panose="020B0604020202020204" pitchFamily="34" charset="0"/>
              <a:buChar char="•"/>
            </a:pPr>
            <a:r>
              <a:rPr lang="en-US" dirty="0"/>
              <a:t>Increase in research output (h-index) and paper publications</a:t>
            </a:r>
          </a:p>
        </p:txBody>
      </p:sp>
      <p:sp>
        <p:nvSpPr>
          <p:cNvPr id="16" name="TextBox 15">
            <a:extLst>
              <a:ext uri="{FF2B5EF4-FFF2-40B4-BE49-F238E27FC236}">
                <a16:creationId xmlns:a16="http://schemas.microsoft.com/office/drawing/2014/main" id="{CD5DE2BE-A787-4EE3-86F7-39F6558AB62E}"/>
              </a:ext>
            </a:extLst>
          </p:cNvPr>
          <p:cNvSpPr txBox="1"/>
          <p:nvPr/>
        </p:nvSpPr>
        <p:spPr>
          <a:xfrm>
            <a:off x="6095999" y="3823303"/>
            <a:ext cx="3909391" cy="1815882"/>
          </a:xfrm>
          <a:prstGeom prst="rect">
            <a:avLst/>
          </a:prstGeom>
          <a:noFill/>
        </p:spPr>
        <p:txBody>
          <a:bodyPr wrap="square">
            <a:spAutoFit/>
          </a:bodyPr>
          <a:lstStyle/>
          <a:p>
            <a:r>
              <a:rPr lang="en-US" sz="2000" b="1" dirty="0"/>
              <a:t>Indirect Impacts</a:t>
            </a:r>
          </a:p>
          <a:p>
            <a:endParaRPr lang="en-US" sz="2000" b="1" dirty="0"/>
          </a:p>
          <a:p>
            <a:pPr marL="285750" indent="-285750">
              <a:buFont typeface="Arial" panose="020B0604020202020204" pitchFamily="34" charset="0"/>
              <a:buChar char="•"/>
            </a:pPr>
            <a:r>
              <a:rPr lang="en-US" dirty="0"/>
              <a:t>Increase in number of students from abroad</a:t>
            </a:r>
          </a:p>
          <a:p>
            <a:pPr marL="285750" indent="-285750">
              <a:buFont typeface="Arial" panose="020B0604020202020204" pitchFamily="34" charset="0"/>
              <a:buChar char="•"/>
            </a:pPr>
            <a:r>
              <a:rPr lang="en-US" dirty="0"/>
              <a:t>Increase in number of grants, funding by the Government</a:t>
            </a:r>
          </a:p>
        </p:txBody>
      </p:sp>
      <p:sp>
        <p:nvSpPr>
          <p:cNvPr id="3" name="TextBox 2">
            <a:extLst>
              <a:ext uri="{FF2B5EF4-FFF2-40B4-BE49-F238E27FC236}">
                <a16:creationId xmlns:a16="http://schemas.microsoft.com/office/drawing/2014/main" id="{98961F88-6D4B-4160-B840-204C2B7795E9}"/>
              </a:ext>
            </a:extLst>
          </p:cNvPr>
          <p:cNvSpPr txBox="1"/>
          <p:nvPr/>
        </p:nvSpPr>
        <p:spPr>
          <a:xfrm>
            <a:off x="6546574" y="2213113"/>
            <a:ext cx="4293704" cy="1200329"/>
          </a:xfrm>
          <a:prstGeom prst="rect">
            <a:avLst/>
          </a:prstGeom>
          <a:noFill/>
        </p:spPr>
        <p:txBody>
          <a:bodyPr wrap="square" rtlCol="0">
            <a:spAutoFit/>
          </a:bodyPr>
          <a:lstStyle/>
          <a:p>
            <a:r>
              <a:rPr lang="en-US" dirty="0"/>
              <a:t>Encouraging </a:t>
            </a:r>
            <a:r>
              <a:rPr lang="en-US" b="1" dirty="0"/>
              <a:t>International Students Mobility </a:t>
            </a:r>
            <a:r>
              <a:rPr lang="en-US" dirty="0"/>
              <a:t>directly increases the consumer demand for Information – </a:t>
            </a:r>
            <a:r>
              <a:rPr lang="en-US" i="1" dirty="0"/>
              <a:t>highly valuable to stakeholders</a:t>
            </a:r>
          </a:p>
        </p:txBody>
      </p:sp>
    </p:spTree>
    <p:extLst>
      <p:ext uri="{BB962C8B-B14F-4D97-AF65-F5344CB8AC3E}">
        <p14:creationId xmlns:p14="http://schemas.microsoft.com/office/powerpoint/2010/main" val="86753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4B844A1-7664-4372-B762-6A296632F5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4366" y="2708909"/>
            <a:ext cx="5725160" cy="3360417"/>
          </a:xfrm>
          <a:prstGeom prst="rect">
            <a:avLst/>
          </a:prstGeom>
          <a:noFill/>
          <a:ln>
            <a:noFill/>
          </a:ln>
        </p:spPr>
      </p:pic>
      <p:sp>
        <p:nvSpPr>
          <p:cNvPr id="4" name="TextBox 3">
            <a:extLst>
              <a:ext uri="{FF2B5EF4-FFF2-40B4-BE49-F238E27FC236}">
                <a16:creationId xmlns:a16="http://schemas.microsoft.com/office/drawing/2014/main" id="{5F0CC31B-017B-4E4F-ABF8-6E533395A960}"/>
              </a:ext>
            </a:extLst>
          </p:cNvPr>
          <p:cNvSpPr txBox="1"/>
          <p:nvPr/>
        </p:nvSpPr>
        <p:spPr>
          <a:xfrm>
            <a:off x="714366" y="1868406"/>
            <a:ext cx="3943350" cy="369332"/>
          </a:xfrm>
          <a:prstGeom prst="rect">
            <a:avLst/>
          </a:prstGeom>
          <a:noFill/>
        </p:spPr>
        <p:txBody>
          <a:bodyPr wrap="square" rtlCol="0">
            <a:spAutoFit/>
          </a:bodyPr>
          <a:lstStyle/>
          <a:p>
            <a:r>
              <a:rPr lang="en-US" dirty="0"/>
              <a:t>Login Page :</a:t>
            </a:r>
          </a:p>
        </p:txBody>
      </p:sp>
      <p:pic>
        <p:nvPicPr>
          <p:cNvPr id="8" name="Picture 7">
            <a:extLst>
              <a:ext uri="{FF2B5EF4-FFF2-40B4-BE49-F238E27FC236}">
                <a16:creationId xmlns:a16="http://schemas.microsoft.com/office/drawing/2014/main" id="{078FEC3C-F437-477D-9ABD-43B1D972831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2267" y="2708909"/>
            <a:ext cx="5215573" cy="3360415"/>
          </a:xfrm>
          <a:prstGeom prst="rect">
            <a:avLst/>
          </a:prstGeom>
          <a:noFill/>
          <a:ln>
            <a:noFill/>
          </a:ln>
        </p:spPr>
      </p:pic>
    </p:spTree>
    <p:extLst>
      <p:ext uri="{BB962C8B-B14F-4D97-AF65-F5344CB8AC3E}">
        <p14:creationId xmlns:p14="http://schemas.microsoft.com/office/powerpoint/2010/main" val="235331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F0CC31B-017B-4E4F-ABF8-6E533395A960}"/>
              </a:ext>
            </a:extLst>
          </p:cNvPr>
          <p:cNvSpPr txBox="1"/>
          <p:nvPr/>
        </p:nvSpPr>
        <p:spPr>
          <a:xfrm>
            <a:off x="714366" y="1868406"/>
            <a:ext cx="3943350" cy="369332"/>
          </a:xfrm>
          <a:prstGeom prst="rect">
            <a:avLst/>
          </a:prstGeom>
          <a:noFill/>
        </p:spPr>
        <p:txBody>
          <a:bodyPr wrap="square" rtlCol="0">
            <a:spAutoFit/>
          </a:bodyPr>
          <a:lstStyle/>
          <a:p>
            <a:r>
              <a:rPr lang="en-US" dirty="0"/>
              <a:t>Login Page :</a:t>
            </a:r>
          </a:p>
        </p:txBody>
      </p:sp>
      <p:pic>
        <p:nvPicPr>
          <p:cNvPr id="10" name="Picture 9">
            <a:extLst>
              <a:ext uri="{FF2B5EF4-FFF2-40B4-BE49-F238E27FC236}">
                <a16:creationId xmlns:a16="http://schemas.microsoft.com/office/drawing/2014/main" id="{233183D0-50A9-434C-8FC3-956EDEBB0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5187" y="2282511"/>
            <a:ext cx="5725160" cy="3889690"/>
          </a:xfrm>
          <a:prstGeom prst="rect">
            <a:avLst/>
          </a:prstGeom>
          <a:noFill/>
          <a:ln>
            <a:noFill/>
          </a:ln>
        </p:spPr>
      </p:pic>
      <p:pic>
        <p:nvPicPr>
          <p:cNvPr id="12" name="Picture 11">
            <a:extLst>
              <a:ext uri="{FF2B5EF4-FFF2-40B4-BE49-F238E27FC236}">
                <a16:creationId xmlns:a16="http://schemas.microsoft.com/office/drawing/2014/main" id="{3A6516C0-A34D-4818-817D-F577B3593F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45580" y="2300450"/>
            <a:ext cx="5495272" cy="3853811"/>
          </a:xfrm>
          <a:prstGeom prst="rect">
            <a:avLst/>
          </a:prstGeom>
          <a:noFill/>
          <a:ln>
            <a:noFill/>
          </a:ln>
        </p:spPr>
      </p:pic>
    </p:spTree>
    <p:extLst>
      <p:ext uri="{BB962C8B-B14F-4D97-AF65-F5344CB8AC3E}">
        <p14:creationId xmlns:p14="http://schemas.microsoft.com/office/powerpoint/2010/main" val="411986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9D3-7DEA-4A0C-B2F6-5354D32D093B}"/>
              </a:ext>
            </a:extLst>
          </p:cNvPr>
          <p:cNvSpPr>
            <a:spLocks noGrp="1"/>
          </p:cNvSpPr>
          <p:nvPr>
            <p:ph type="title"/>
          </p:nvPr>
        </p:nvSpPr>
        <p:spPr>
          <a:xfrm>
            <a:off x="838200" y="365125"/>
            <a:ext cx="11202652" cy="1120775"/>
          </a:xfrm>
          <a:solidFill>
            <a:schemeClr val="bg1"/>
          </a:solidFill>
        </p:spPr>
        <p:txBody>
          <a:bodyPr/>
          <a:lstStyle/>
          <a:p>
            <a:r>
              <a:rPr lang="en-US" dirty="0">
                <a:solidFill>
                  <a:srgbClr val="FF0000"/>
                </a:solidFill>
              </a:rPr>
              <a:t>                                        </a:t>
            </a:r>
            <a:r>
              <a:rPr lang="en-US" dirty="0">
                <a:solidFill>
                  <a:srgbClr val="FF0000"/>
                </a:solidFill>
                <a:latin typeface="Arial" panose="020B0604020202020204" pitchFamily="34" charset="0"/>
              </a:rPr>
              <a:t>Northeastern University</a:t>
            </a:r>
          </a:p>
        </p:txBody>
      </p:sp>
      <p:pic>
        <p:nvPicPr>
          <p:cNvPr id="9" name="Content Placeholder 8" descr="A picture containing text&#10;&#10;Description automatically generated">
            <a:extLst>
              <a:ext uri="{FF2B5EF4-FFF2-40B4-BE49-F238E27FC236}">
                <a16:creationId xmlns:a16="http://schemas.microsoft.com/office/drawing/2014/main" id="{3A8C9D4A-5CD4-477A-97AB-1B0EB5B1E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187" y="186011"/>
            <a:ext cx="1765765" cy="1480228"/>
          </a:xfrm>
        </p:spPr>
      </p:pic>
      <p:cxnSp>
        <p:nvCxnSpPr>
          <p:cNvPr id="11" name="Straight Connector 10">
            <a:extLst>
              <a:ext uri="{FF2B5EF4-FFF2-40B4-BE49-F238E27FC236}">
                <a16:creationId xmlns:a16="http://schemas.microsoft.com/office/drawing/2014/main" id="{3D1FE3ED-6A8A-4426-AEB9-D64645F29D3B}"/>
              </a:ext>
            </a:extLst>
          </p:cNvPr>
          <p:cNvCxnSpPr/>
          <p:nvPr/>
        </p:nvCxnSpPr>
        <p:spPr>
          <a:xfrm>
            <a:off x="725187" y="1521460"/>
            <a:ext cx="112026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225D781-94CE-4A5B-AF19-5EC2A5557A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1353" y="1906270"/>
            <a:ext cx="5725160" cy="2265680"/>
          </a:xfrm>
          <a:prstGeom prst="rect">
            <a:avLst/>
          </a:prstGeom>
          <a:noFill/>
          <a:ln>
            <a:noFill/>
          </a:ln>
        </p:spPr>
      </p:pic>
      <p:pic>
        <p:nvPicPr>
          <p:cNvPr id="13" name="Picture 12">
            <a:extLst>
              <a:ext uri="{FF2B5EF4-FFF2-40B4-BE49-F238E27FC236}">
                <a16:creationId xmlns:a16="http://schemas.microsoft.com/office/drawing/2014/main" id="{77941D8E-31E7-4E91-95C0-23090C0D5AD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8759" y="4171950"/>
            <a:ext cx="6087753" cy="2618105"/>
          </a:xfrm>
          <a:prstGeom prst="rect">
            <a:avLst/>
          </a:prstGeom>
          <a:noFill/>
          <a:ln>
            <a:noFill/>
          </a:ln>
        </p:spPr>
      </p:pic>
      <p:pic>
        <p:nvPicPr>
          <p:cNvPr id="15" name="Picture 14">
            <a:extLst>
              <a:ext uri="{FF2B5EF4-FFF2-40B4-BE49-F238E27FC236}">
                <a16:creationId xmlns:a16="http://schemas.microsoft.com/office/drawing/2014/main" id="{6671E205-B186-4CCC-AD7F-3A253CD65F5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39526" y="1849119"/>
            <a:ext cx="5732780" cy="4940921"/>
          </a:xfrm>
          <a:prstGeom prst="rect">
            <a:avLst/>
          </a:prstGeom>
          <a:noFill/>
          <a:ln>
            <a:noFill/>
          </a:ln>
        </p:spPr>
      </p:pic>
    </p:spTree>
    <p:extLst>
      <p:ext uri="{BB962C8B-B14F-4D97-AF65-F5344CB8AC3E}">
        <p14:creationId xmlns:p14="http://schemas.microsoft.com/office/powerpoint/2010/main" val="3520858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795</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lpstr>                                        Northeastern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gowthamgoldfish@outlook.com</dc:creator>
  <cp:lastModifiedBy>gowthamgoldfish@outlook.com</cp:lastModifiedBy>
  <cp:revision>33</cp:revision>
  <dcterms:created xsi:type="dcterms:W3CDTF">2021-03-22T00:24:07Z</dcterms:created>
  <dcterms:modified xsi:type="dcterms:W3CDTF">2021-03-22T03:51:55Z</dcterms:modified>
</cp:coreProperties>
</file>