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7"/>
  </p:notesMasterIdLst>
  <p:handoutMasterIdLst>
    <p:handoutMasterId r:id="rId38"/>
  </p:handoutMasterIdLst>
  <p:sldIdLst>
    <p:sldId id="256" r:id="rId5"/>
    <p:sldId id="283" r:id="rId6"/>
    <p:sldId id="285" r:id="rId7"/>
    <p:sldId id="287" r:id="rId8"/>
    <p:sldId id="289" r:id="rId9"/>
    <p:sldId id="271" r:id="rId10"/>
    <p:sldId id="290" r:id="rId11"/>
    <p:sldId id="291" r:id="rId12"/>
    <p:sldId id="292" r:id="rId13"/>
    <p:sldId id="293" r:id="rId14"/>
    <p:sldId id="294" r:id="rId15"/>
    <p:sldId id="279" r:id="rId16"/>
    <p:sldId id="281" r:id="rId17"/>
    <p:sldId id="300" r:id="rId18"/>
    <p:sldId id="301" r:id="rId19"/>
    <p:sldId id="302" r:id="rId20"/>
    <p:sldId id="304" r:id="rId21"/>
    <p:sldId id="305" r:id="rId22"/>
    <p:sldId id="306" r:id="rId23"/>
    <p:sldId id="280" r:id="rId24"/>
    <p:sldId id="257" r:id="rId25"/>
    <p:sldId id="295" r:id="rId26"/>
    <p:sldId id="311" r:id="rId27"/>
    <p:sldId id="296" r:id="rId28"/>
    <p:sldId id="297" r:id="rId29"/>
    <p:sldId id="298" r:id="rId30"/>
    <p:sldId id="299" r:id="rId31"/>
    <p:sldId id="312" r:id="rId32"/>
    <p:sldId id="303" r:id="rId33"/>
    <p:sldId id="307" r:id="rId34"/>
    <p:sldId id="309" r:id="rId35"/>
    <p:sldId id="31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Lst>
        </p14:section>
        <p14:section name="Executive Summary" id="{F95B1926-A985-4737-A965-DAF1A29FFD9C}">
          <p14:sldIdLst>
            <p14:sldId id="285"/>
            <p14:sldId id="287"/>
            <p14:sldId id="289"/>
          </p14:sldIdLst>
        </p14:section>
        <p14:section name="EDA" id="{B9B51309-D148-4332-87C2-07BE32FBCA3B}">
          <p14:sldIdLst>
            <p14:sldId id="271"/>
            <p14:sldId id="290"/>
            <p14:sldId id="291"/>
            <p14:sldId id="292"/>
            <p14:sldId id="293"/>
            <p14:sldId id="294"/>
          </p14:sldIdLst>
        </p14:section>
        <p14:section name="Modelling" id="{B91FB947-F619-4E23-A853-CDEF1C747987}">
          <p14:sldIdLst>
            <p14:sldId id="279"/>
            <p14:sldId id="281"/>
            <p14:sldId id="300"/>
            <p14:sldId id="301"/>
          </p14:sldIdLst>
        </p14:section>
        <p14:section name="Model Optimization" id="{33D8A7B3-ABD3-4C58-B5B2-70A2D55137BF}">
          <p14:sldIdLst>
            <p14:sldId id="302"/>
            <p14:sldId id="304"/>
            <p14:sldId id="305"/>
            <p14:sldId id="306"/>
          </p14:sldIdLst>
        </p14:section>
        <p14:section name="Conclusion" id="{AD8549D4-4E86-4B8A-8B4D-693B985AB5BA}">
          <p14:sldIdLst>
            <p14:sldId id="280"/>
            <p14:sldId id="257"/>
          </p14:sldIdLst>
        </p14:section>
        <p14:section name="Appendix" id="{2CC34DB2-6590-42C0-AD4B-A04C6060184E}">
          <p14:sldIdLst>
            <p14:sldId id="295"/>
            <p14:sldId id="311"/>
            <p14:sldId id="296"/>
            <p14:sldId id="297"/>
            <p14:sldId id="298"/>
            <p14:sldId id="299"/>
            <p14:sldId id="312"/>
            <p14:sldId id="303"/>
            <p14:sldId id="307"/>
            <p14:sldId id="309"/>
          </p14:sldIdLst>
        </p14:section>
        <p14:section name="Mentor Completion Approval" id="{C85A0E79-0B02-4CF9-8621-C697CC564BF8}">
          <p14:sldIdLst>
            <p14:sldId id="3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Dipti Subhlaxmi" initials="DS" lastIdx="1" clrIdx="2">
    <p:extLst>
      <p:ext uri="{19B8F6BF-5375-455C-9EA6-DF929625EA0E}">
        <p15:presenceInfo xmlns:p15="http://schemas.microsoft.com/office/powerpoint/2012/main" userId="d694dbba2e751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1" autoAdjust="0"/>
  </p:normalViewPr>
  <p:slideViewPr>
    <p:cSldViewPr snapToGrid="0">
      <p:cViewPr varScale="1">
        <p:scale>
          <a:sx n="68" d="100"/>
          <a:sy n="6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10142-7EF3-4175-BE03-2847AB26D9F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1CC4130-2FAA-4963-8B31-864C0DCB5F39}">
      <dgm:prSet phldrT="[Text]" custT="1"/>
      <dgm:spPr>
        <a:solidFill>
          <a:schemeClr val="tx2"/>
        </a:solidFill>
      </dgm:spPr>
      <dgm:t>
        <a:bodyPr/>
        <a:lstStyle/>
        <a:p>
          <a:r>
            <a:rPr lang="en-IN" sz="1800" dirty="0">
              <a:latin typeface="Verdana" panose="020B0604030504040204" pitchFamily="34" charset="0"/>
              <a:ea typeface="Verdana" panose="020B0604030504040204" pitchFamily="34" charset="0"/>
            </a:rPr>
            <a:t>Identify factors influencing customer churn</a:t>
          </a:r>
        </a:p>
      </dgm:t>
    </dgm:pt>
    <dgm:pt modelId="{4153CFBA-0E3D-4457-BDDE-B1882E97671A}" type="parTrans" cxnId="{DEE514A8-1774-4348-BE75-E152246E5672}">
      <dgm:prSet/>
      <dgm:spPr/>
      <dgm:t>
        <a:bodyPr/>
        <a:lstStyle/>
        <a:p>
          <a:endParaRPr lang="en-IN"/>
        </a:p>
      </dgm:t>
    </dgm:pt>
    <dgm:pt modelId="{959EEE2F-84D1-4D06-9CBF-4B8374A58647}" type="sibTrans" cxnId="{DEE514A8-1774-4348-BE75-E152246E5672}">
      <dgm:prSet/>
      <dgm:spPr/>
      <dgm:t>
        <a:bodyPr/>
        <a:lstStyle/>
        <a:p>
          <a:endParaRPr lang="en-IN"/>
        </a:p>
      </dgm:t>
    </dgm:pt>
    <dgm:pt modelId="{81FDA110-743E-43D4-9C7B-46A34F8F270E}">
      <dgm:prSet phldrT="[Text]" custT="1"/>
      <dgm:spPr>
        <a:solidFill>
          <a:schemeClr val="tx2"/>
        </a:solidFill>
      </dgm:spPr>
      <dgm:t>
        <a:bodyPr/>
        <a:lstStyle/>
        <a:p>
          <a:r>
            <a:rPr lang="en-IN" sz="1800" kern="1200" dirty="0">
              <a:latin typeface="Verdana" panose="020B0604030504040204" pitchFamily="34" charset="0"/>
              <a:ea typeface="Verdana" panose="020B0604030504040204" pitchFamily="34" charset="0"/>
            </a:rPr>
            <a:t>Predict customer </a:t>
          </a:r>
          <a:r>
            <a:rPr lang="en-IN" sz="1800" kern="1200" dirty="0">
              <a:solidFill>
                <a:prstClr val="white"/>
              </a:solidFill>
              <a:latin typeface="Verdana" panose="020B0604030504040204" pitchFamily="34" charset="0"/>
              <a:ea typeface="Verdana" panose="020B0604030504040204" pitchFamily="34" charset="0"/>
              <a:cs typeface="+mn-cs"/>
            </a:rPr>
            <a:t>propensity</a:t>
          </a:r>
          <a:r>
            <a:rPr lang="en-IN" sz="1800" kern="1200" dirty="0">
              <a:latin typeface="Verdana" panose="020B0604030504040204" pitchFamily="34" charset="0"/>
              <a:ea typeface="Verdana" panose="020B0604030504040204" pitchFamily="34" charset="0"/>
            </a:rPr>
            <a:t> of default</a:t>
          </a:r>
        </a:p>
      </dgm:t>
    </dgm:pt>
    <dgm:pt modelId="{4E51368A-4D20-47DA-ACA0-26159ADFDCB0}" type="parTrans" cxnId="{B72108DF-A51D-44F1-B8F8-56BD2DDFA05E}">
      <dgm:prSet/>
      <dgm:spPr/>
      <dgm:t>
        <a:bodyPr/>
        <a:lstStyle/>
        <a:p>
          <a:endParaRPr lang="en-IN"/>
        </a:p>
      </dgm:t>
    </dgm:pt>
    <dgm:pt modelId="{17445D9C-69D0-4B84-B46E-99766DE912D7}" type="sibTrans" cxnId="{B72108DF-A51D-44F1-B8F8-56BD2DDFA05E}">
      <dgm:prSet/>
      <dgm:spPr/>
      <dgm:t>
        <a:bodyPr/>
        <a:lstStyle/>
        <a:p>
          <a:endParaRPr lang="en-IN"/>
        </a:p>
      </dgm:t>
    </dgm:pt>
    <dgm:pt modelId="{5D5F3150-9A81-4BF6-8DFC-28C402D1719C}">
      <dgm:prSet phldrT="[Text]" custT="1"/>
      <dgm:spPr>
        <a:solidFill>
          <a:schemeClr val="tx2"/>
        </a:solidFill>
      </dgm:spPr>
      <dgm:t>
        <a:bodyPr/>
        <a:lstStyle/>
        <a:p>
          <a:r>
            <a:rPr lang="en-IN" sz="1800" dirty="0">
              <a:latin typeface="Verdana" panose="020B0604030504040204" pitchFamily="34" charset="0"/>
              <a:ea typeface="Verdana" panose="020B0604030504040204" pitchFamily="34" charset="0"/>
            </a:rPr>
            <a:t>Recommendations to avert financial loss</a:t>
          </a:r>
        </a:p>
      </dgm:t>
    </dgm:pt>
    <dgm:pt modelId="{01DC9EB3-E483-4A8B-AA9F-C0CEF2C9B172}" type="parTrans" cxnId="{405AEBD9-5CF3-4269-8D1F-294A78CA6654}">
      <dgm:prSet/>
      <dgm:spPr/>
      <dgm:t>
        <a:bodyPr/>
        <a:lstStyle/>
        <a:p>
          <a:endParaRPr lang="en-IN"/>
        </a:p>
      </dgm:t>
    </dgm:pt>
    <dgm:pt modelId="{06901E01-9D60-45EA-9E36-30E61C6F318A}" type="sibTrans" cxnId="{405AEBD9-5CF3-4269-8D1F-294A78CA6654}">
      <dgm:prSet/>
      <dgm:spPr/>
      <dgm:t>
        <a:bodyPr/>
        <a:lstStyle/>
        <a:p>
          <a:endParaRPr lang="en-IN"/>
        </a:p>
      </dgm:t>
    </dgm:pt>
    <dgm:pt modelId="{BB4D59AF-4A0B-4F77-A271-230607BE046B}" type="pres">
      <dgm:prSet presAssocID="{35410142-7EF3-4175-BE03-2847AB26D9F0}" presName="linear" presStyleCnt="0">
        <dgm:presLayoutVars>
          <dgm:dir/>
          <dgm:animLvl val="lvl"/>
          <dgm:resizeHandles val="exact"/>
        </dgm:presLayoutVars>
      </dgm:prSet>
      <dgm:spPr/>
    </dgm:pt>
    <dgm:pt modelId="{A90AC9C6-6A10-4E7F-A14D-7D19514A795B}" type="pres">
      <dgm:prSet presAssocID="{E1CC4130-2FAA-4963-8B31-864C0DCB5F39}" presName="parentLin" presStyleCnt="0"/>
      <dgm:spPr/>
    </dgm:pt>
    <dgm:pt modelId="{93474D4A-CF51-4E8A-B8CE-0BA4EC42ACC5}" type="pres">
      <dgm:prSet presAssocID="{E1CC4130-2FAA-4963-8B31-864C0DCB5F39}" presName="parentLeftMargin" presStyleLbl="node1" presStyleIdx="0" presStyleCnt="3"/>
      <dgm:spPr/>
    </dgm:pt>
    <dgm:pt modelId="{6C099870-2CEB-448B-B293-2E2AB459B36E}" type="pres">
      <dgm:prSet presAssocID="{E1CC4130-2FAA-4963-8B31-864C0DCB5F39}" presName="parentText" presStyleLbl="node1" presStyleIdx="0" presStyleCnt="3" custScaleX="120355" custScaleY="81301">
        <dgm:presLayoutVars>
          <dgm:chMax val="0"/>
          <dgm:bulletEnabled val="1"/>
        </dgm:presLayoutVars>
      </dgm:prSet>
      <dgm:spPr/>
    </dgm:pt>
    <dgm:pt modelId="{B274D030-DF1B-44B6-BBD9-F02BEED542A7}" type="pres">
      <dgm:prSet presAssocID="{E1CC4130-2FAA-4963-8B31-864C0DCB5F39}" presName="negativeSpace" presStyleCnt="0"/>
      <dgm:spPr/>
    </dgm:pt>
    <dgm:pt modelId="{5A5180A7-BEFD-4B66-B635-AB8FDF4991A9}" type="pres">
      <dgm:prSet presAssocID="{E1CC4130-2FAA-4963-8B31-864C0DCB5F39}" presName="childText" presStyleLbl="conFgAcc1" presStyleIdx="0" presStyleCnt="3">
        <dgm:presLayoutVars>
          <dgm:bulletEnabled val="1"/>
        </dgm:presLayoutVars>
      </dgm:prSet>
      <dgm:spPr/>
    </dgm:pt>
    <dgm:pt modelId="{1DD302EE-64B4-4446-8F0E-CA63ADBA2C2D}" type="pres">
      <dgm:prSet presAssocID="{959EEE2F-84D1-4D06-9CBF-4B8374A58647}" presName="spaceBetweenRectangles" presStyleCnt="0"/>
      <dgm:spPr/>
    </dgm:pt>
    <dgm:pt modelId="{A7547749-8F68-444C-ACEA-BB638C951D3E}" type="pres">
      <dgm:prSet presAssocID="{81FDA110-743E-43D4-9C7B-46A34F8F270E}" presName="parentLin" presStyleCnt="0"/>
      <dgm:spPr/>
    </dgm:pt>
    <dgm:pt modelId="{E90F8CDF-C51C-4426-A06C-D0DAA87A369C}" type="pres">
      <dgm:prSet presAssocID="{81FDA110-743E-43D4-9C7B-46A34F8F270E}" presName="parentLeftMargin" presStyleLbl="node1" presStyleIdx="0" presStyleCnt="3"/>
      <dgm:spPr/>
    </dgm:pt>
    <dgm:pt modelId="{60D774FF-0DD5-4F5A-9370-7CEC741B0BB1}" type="pres">
      <dgm:prSet presAssocID="{81FDA110-743E-43D4-9C7B-46A34F8F270E}" presName="parentText" presStyleLbl="node1" presStyleIdx="1" presStyleCnt="3" custScaleX="120355" custScaleY="81301">
        <dgm:presLayoutVars>
          <dgm:chMax val="0"/>
          <dgm:bulletEnabled val="1"/>
        </dgm:presLayoutVars>
      </dgm:prSet>
      <dgm:spPr/>
    </dgm:pt>
    <dgm:pt modelId="{E19E949B-8BEA-4841-8DFC-6EBDCE2D5060}" type="pres">
      <dgm:prSet presAssocID="{81FDA110-743E-43D4-9C7B-46A34F8F270E}" presName="negativeSpace" presStyleCnt="0"/>
      <dgm:spPr/>
    </dgm:pt>
    <dgm:pt modelId="{976CBD96-B153-4843-A057-0BDE1095C564}" type="pres">
      <dgm:prSet presAssocID="{81FDA110-743E-43D4-9C7B-46A34F8F270E}" presName="childText" presStyleLbl="conFgAcc1" presStyleIdx="1" presStyleCnt="3">
        <dgm:presLayoutVars>
          <dgm:bulletEnabled val="1"/>
        </dgm:presLayoutVars>
      </dgm:prSet>
      <dgm:spPr/>
    </dgm:pt>
    <dgm:pt modelId="{FA413D65-B06F-4E60-88D2-F1FEAB03D24E}" type="pres">
      <dgm:prSet presAssocID="{17445D9C-69D0-4B84-B46E-99766DE912D7}" presName="spaceBetweenRectangles" presStyleCnt="0"/>
      <dgm:spPr/>
    </dgm:pt>
    <dgm:pt modelId="{2479162D-00A9-43BF-BF7D-842C2964E833}" type="pres">
      <dgm:prSet presAssocID="{5D5F3150-9A81-4BF6-8DFC-28C402D1719C}" presName="parentLin" presStyleCnt="0"/>
      <dgm:spPr/>
    </dgm:pt>
    <dgm:pt modelId="{020D33EF-D16E-4B9A-99D5-612045BB9950}" type="pres">
      <dgm:prSet presAssocID="{5D5F3150-9A81-4BF6-8DFC-28C402D1719C}" presName="parentLeftMargin" presStyleLbl="node1" presStyleIdx="1" presStyleCnt="3"/>
      <dgm:spPr/>
    </dgm:pt>
    <dgm:pt modelId="{24E93576-CB51-4909-89AF-12D91AE575B3}" type="pres">
      <dgm:prSet presAssocID="{5D5F3150-9A81-4BF6-8DFC-28C402D1719C}" presName="parentText" presStyleLbl="node1" presStyleIdx="2" presStyleCnt="3" custScaleX="120355" custScaleY="78049">
        <dgm:presLayoutVars>
          <dgm:chMax val="0"/>
          <dgm:bulletEnabled val="1"/>
        </dgm:presLayoutVars>
      </dgm:prSet>
      <dgm:spPr/>
    </dgm:pt>
    <dgm:pt modelId="{9BEBF02A-1BF6-411B-8C3B-C771E89B78B6}" type="pres">
      <dgm:prSet presAssocID="{5D5F3150-9A81-4BF6-8DFC-28C402D1719C}" presName="negativeSpace" presStyleCnt="0"/>
      <dgm:spPr/>
    </dgm:pt>
    <dgm:pt modelId="{28F251D5-4924-44C9-BF5D-2FF470123A41}" type="pres">
      <dgm:prSet presAssocID="{5D5F3150-9A81-4BF6-8DFC-28C402D1719C}" presName="childText" presStyleLbl="conFgAcc1" presStyleIdx="2" presStyleCnt="3">
        <dgm:presLayoutVars>
          <dgm:bulletEnabled val="1"/>
        </dgm:presLayoutVars>
      </dgm:prSet>
      <dgm:spPr/>
    </dgm:pt>
  </dgm:ptLst>
  <dgm:cxnLst>
    <dgm:cxn modelId="{5204B704-96F6-467B-AD3C-444172B9420B}" type="presOf" srcId="{81FDA110-743E-43D4-9C7B-46A34F8F270E}" destId="{60D774FF-0DD5-4F5A-9370-7CEC741B0BB1}" srcOrd="1" destOrd="0" presId="urn:microsoft.com/office/officeart/2005/8/layout/list1"/>
    <dgm:cxn modelId="{46F83344-6F74-44F7-A7B1-EABD3CD4CDC0}" type="presOf" srcId="{E1CC4130-2FAA-4963-8B31-864C0DCB5F39}" destId="{6C099870-2CEB-448B-B293-2E2AB459B36E}" srcOrd="1" destOrd="0" presId="urn:microsoft.com/office/officeart/2005/8/layout/list1"/>
    <dgm:cxn modelId="{DEE514A8-1774-4348-BE75-E152246E5672}" srcId="{35410142-7EF3-4175-BE03-2847AB26D9F0}" destId="{E1CC4130-2FAA-4963-8B31-864C0DCB5F39}" srcOrd="0" destOrd="0" parTransId="{4153CFBA-0E3D-4457-BDDE-B1882E97671A}" sibTransId="{959EEE2F-84D1-4D06-9CBF-4B8374A58647}"/>
    <dgm:cxn modelId="{C46814AB-75C7-4BBF-9795-C1CD4D2A24E9}" type="presOf" srcId="{35410142-7EF3-4175-BE03-2847AB26D9F0}" destId="{BB4D59AF-4A0B-4F77-A271-230607BE046B}" srcOrd="0" destOrd="0" presId="urn:microsoft.com/office/officeart/2005/8/layout/list1"/>
    <dgm:cxn modelId="{9B184AB4-B38C-4A0D-9606-1EF1E8426F93}" type="presOf" srcId="{81FDA110-743E-43D4-9C7B-46A34F8F270E}" destId="{E90F8CDF-C51C-4426-A06C-D0DAA87A369C}" srcOrd="0" destOrd="0" presId="urn:microsoft.com/office/officeart/2005/8/layout/list1"/>
    <dgm:cxn modelId="{90C3BCB6-752A-4FEF-8D36-9FFE59C42E1C}" type="presOf" srcId="{5D5F3150-9A81-4BF6-8DFC-28C402D1719C}" destId="{020D33EF-D16E-4B9A-99D5-612045BB9950}" srcOrd="0" destOrd="0" presId="urn:microsoft.com/office/officeart/2005/8/layout/list1"/>
    <dgm:cxn modelId="{080810CA-DEAB-4B42-95C2-76A0F266DA66}" type="presOf" srcId="{5D5F3150-9A81-4BF6-8DFC-28C402D1719C}" destId="{24E93576-CB51-4909-89AF-12D91AE575B3}" srcOrd="1" destOrd="0" presId="urn:microsoft.com/office/officeart/2005/8/layout/list1"/>
    <dgm:cxn modelId="{405AEBD9-5CF3-4269-8D1F-294A78CA6654}" srcId="{35410142-7EF3-4175-BE03-2847AB26D9F0}" destId="{5D5F3150-9A81-4BF6-8DFC-28C402D1719C}" srcOrd="2" destOrd="0" parTransId="{01DC9EB3-E483-4A8B-AA9F-C0CEF2C9B172}" sibTransId="{06901E01-9D60-45EA-9E36-30E61C6F318A}"/>
    <dgm:cxn modelId="{B72108DF-A51D-44F1-B8F8-56BD2DDFA05E}" srcId="{35410142-7EF3-4175-BE03-2847AB26D9F0}" destId="{81FDA110-743E-43D4-9C7B-46A34F8F270E}" srcOrd="1" destOrd="0" parTransId="{4E51368A-4D20-47DA-ACA0-26159ADFDCB0}" sibTransId="{17445D9C-69D0-4B84-B46E-99766DE912D7}"/>
    <dgm:cxn modelId="{94FF03F1-587A-43E7-91F0-97336B25DF75}" type="presOf" srcId="{E1CC4130-2FAA-4963-8B31-864C0DCB5F39}" destId="{93474D4A-CF51-4E8A-B8CE-0BA4EC42ACC5}" srcOrd="0" destOrd="0" presId="urn:microsoft.com/office/officeart/2005/8/layout/list1"/>
    <dgm:cxn modelId="{DFE8C02F-746A-45FC-A00A-05089E583443}" type="presParOf" srcId="{BB4D59AF-4A0B-4F77-A271-230607BE046B}" destId="{A90AC9C6-6A10-4E7F-A14D-7D19514A795B}" srcOrd="0" destOrd="0" presId="urn:microsoft.com/office/officeart/2005/8/layout/list1"/>
    <dgm:cxn modelId="{195CEC84-7A8E-4837-9E18-3D17A9A37970}" type="presParOf" srcId="{A90AC9C6-6A10-4E7F-A14D-7D19514A795B}" destId="{93474D4A-CF51-4E8A-B8CE-0BA4EC42ACC5}" srcOrd="0" destOrd="0" presId="urn:microsoft.com/office/officeart/2005/8/layout/list1"/>
    <dgm:cxn modelId="{E1306696-EEBA-4381-BE4D-90E37F89CC2E}" type="presParOf" srcId="{A90AC9C6-6A10-4E7F-A14D-7D19514A795B}" destId="{6C099870-2CEB-448B-B293-2E2AB459B36E}" srcOrd="1" destOrd="0" presId="urn:microsoft.com/office/officeart/2005/8/layout/list1"/>
    <dgm:cxn modelId="{951D5B12-97F1-4E85-935E-FC3D9531A315}" type="presParOf" srcId="{BB4D59AF-4A0B-4F77-A271-230607BE046B}" destId="{B274D030-DF1B-44B6-BBD9-F02BEED542A7}" srcOrd="1" destOrd="0" presId="urn:microsoft.com/office/officeart/2005/8/layout/list1"/>
    <dgm:cxn modelId="{F9FB33B6-BF15-4874-9646-DD30D144F2D0}" type="presParOf" srcId="{BB4D59AF-4A0B-4F77-A271-230607BE046B}" destId="{5A5180A7-BEFD-4B66-B635-AB8FDF4991A9}" srcOrd="2" destOrd="0" presId="urn:microsoft.com/office/officeart/2005/8/layout/list1"/>
    <dgm:cxn modelId="{87F4B052-6CBC-468B-8058-98E471F9BF14}" type="presParOf" srcId="{BB4D59AF-4A0B-4F77-A271-230607BE046B}" destId="{1DD302EE-64B4-4446-8F0E-CA63ADBA2C2D}" srcOrd="3" destOrd="0" presId="urn:microsoft.com/office/officeart/2005/8/layout/list1"/>
    <dgm:cxn modelId="{53F20A8B-C0DD-400B-BB21-19B1C14160AF}" type="presParOf" srcId="{BB4D59AF-4A0B-4F77-A271-230607BE046B}" destId="{A7547749-8F68-444C-ACEA-BB638C951D3E}" srcOrd="4" destOrd="0" presId="urn:microsoft.com/office/officeart/2005/8/layout/list1"/>
    <dgm:cxn modelId="{CE9C543E-2F58-42D0-99BC-C206A3FC27F2}" type="presParOf" srcId="{A7547749-8F68-444C-ACEA-BB638C951D3E}" destId="{E90F8CDF-C51C-4426-A06C-D0DAA87A369C}" srcOrd="0" destOrd="0" presId="urn:microsoft.com/office/officeart/2005/8/layout/list1"/>
    <dgm:cxn modelId="{399AC2B2-8B57-46BE-9386-A1AF2984C252}" type="presParOf" srcId="{A7547749-8F68-444C-ACEA-BB638C951D3E}" destId="{60D774FF-0DD5-4F5A-9370-7CEC741B0BB1}" srcOrd="1" destOrd="0" presId="urn:microsoft.com/office/officeart/2005/8/layout/list1"/>
    <dgm:cxn modelId="{E48282C2-2CF8-4126-A414-1B11369EACBD}" type="presParOf" srcId="{BB4D59AF-4A0B-4F77-A271-230607BE046B}" destId="{E19E949B-8BEA-4841-8DFC-6EBDCE2D5060}" srcOrd="5" destOrd="0" presId="urn:microsoft.com/office/officeart/2005/8/layout/list1"/>
    <dgm:cxn modelId="{45F45C95-6C34-4352-965F-52E67A8AE76A}" type="presParOf" srcId="{BB4D59AF-4A0B-4F77-A271-230607BE046B}" destId="{976CBD96-B153-4843-A057-0BDE1095C564}" srcOrd="6" destOrd="0" presId="urn:microsoft.com/office/officeart/2005/8/layout/list1"/>
    <dgm:cxn modelId="{97665C5D-6DC8-4431-94ED-96CB36E802B4}" type="presParOf" srcId="{BB4D59AF-4A0B-4F77-A271-230607BE046B}" destId="{FA413D65-B06F-4E60-88D2-F1FEAB03D24E}" srcOrd="7" destOrd="0" presId="urn:microsoft.com/office/officeart/2005/8/layout/list1"/>
    <dgm:cxn modelId="{157E197A-A03A-4512-94CC-7DEFB8A0D4D4}" type="presParOf" srcId="{BB4D59AF-4A0B-4F77-A271-230607BE046B}" destId="{2479162D-00A9-43BF-BF7D-842C2964E833}" srcOrd="8" destOrd="0" presId="urn:microsoft.com/office/officeart/2005/8/layout/list1"/>
    <dgm:cxn modelId="{DA9CB84E-7146-4E84-968A-9A10BBFC2E19}" type="presParOf" srcId="{2479162D-00A9-43BF-BF7D-842C2964E833}" destId="{020D33EF-D16E-4B9A-99D5-612045BB9950}" srcOrd="0" destOrd="0" presId="urn:microsoft.com/office/officeart/2005/8/layout/list1"/>
    <dgm:cxn modelId="{40818F35-AE86-4C47-AF79-99818AE0852B}" type="presParOf" srcId="{2479162D-00A9-43BF-BF7D-842C2964E833}" destId="{24E93576-CB51-4909-89AF-12D91AE575B3}" srcOrd="1" destOrd="0" presId="urn:microsoft.com/office/officeart/2005/8/layout/list1"/>
    <dgm:cxn modelId="{B91C6161-0E7D-4EB9-9506-177441693A36}" type="presParOf" srcId="{BB4D59AF-4A0B-4F77-A271-230607BE046B}" destId="{9BEBF02A-1BF6-411B-8C3B-C771E89B78B6}" srcOrd="9" destOrd="0" presId="urn:microsoft.com/office/officeart/2005/8/layout/list1"/>
    <dgm:cxn modelId="{F854D999-64B3-4467-A2CC-B87EFE784E77}" type="presParOf" srcId="{BB4D59AF-4A0B-4F77-A271-230607BE046B}" destId="{28F251D5-4924-44C9-BF5D-2FF470123A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6C95E-DDE2-46FC-9C37-9E9FFD41408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B8C4A26F-04AD-4BFE-912E-AE603D0FE6D9}">
      <dgm:prSet phldrT="[Text]" custT="1"/>
      <dgm:spPr>
        <a:solidFill>
          <a:schemeClr val="tx2"/>
        </a:solidFill>
      </dgm:spPr>
      <dgm:t>
        <a:bodyPr/>
        <a:lstStyle/>
        <a:p>
          <a:r>
            <a:rPr lang="en-US" sz="1600" b="1" dirty="0">
              <a:solidFill>
                <a:schemeClr val="bg1"/>
              </a:solidFill>
              <a:latin typeface="Verdana" panose="020B0604030504040204" pitchFamily="34" charset="0"/>
              <a:ea typeface="Verdana" panose="020B0604030504040204" pitchFamily="34" charset="0"/>
              <a:cs typeface="Segoe UI" panose="020B0502040204020203" pitchFamily="34" charset="0"/>
            </a:rPr>
            <a:t>Variable Selection–p value</a:t>
          </a:r>
          <a:endParaRPr lang="en-IN" sz="1600" b="1" dirty="0">
            <a:solidFill>
              <a:schemeClr val="bg1"/>
            </a:solidFill>
          </a:endParaRPr>
        </a:p>
      </dgm:t>
    </dgm:pt>
    <dgm:pt modelId="{8F8C0C5E-9A40-42A8-B824-4EA589E07987}" type="parTrans" cxnId="{3929F422-EDE5-48C9-A3B3-2F3E0EFC5CBA}">
      <dgm:prSet/>
      <dgm:spPr/>
      <dgm:t>
        <a:bodyPr/>
        <a:lstStyle/>
        <a:p>
          <a:endParaRPr lang="en-IN"/>
        </a:p>
      </dgm:t>
    </dgm:pt>
    <dgm:pt modelId="{DC0B0950-472C-43A4-99F5-31679FF293F5}" type="sibTrans" cxnId="{3929F422-EDE5-48C9-A3B3-2F3E0EFC5CBA}">
      <dgm:prSet/>
      <dgm:spPr/>
      <dgm:t>
        <a:bodyPr/>
        <a:lstStyle/>
        <a:p>
          <a:endParaRPr lang="en-IN"/>
        </a:p>
      </dgm:t>
    </dgm:pt>
    <dgm:pt modelId="{342B4E24-1DFF-4AE6-A937-E68A3DF27BBC}">
      <dgm:prSet phldrT="[Text]" custT="1"/>
      <dgm:spPr>
        <a:solidFill>
          <a:schemeClr val="tx2"/>
        </a:solidFill>
      </dgm:spPr>
      <dgm:t>
        <a:bodyPr/>
        <a:lstStyle/>
        <a:p>
          <a:r>
            <a:rPr lang="en-IN" sz="1600" dirty="0">
              <a:latin typeface="Verdana" panose="020B0604030504040204" pitchFamily="34" charset="0"/>
              <a:ea typeface="Verdana" panose="020B0604030504040204" pitchFamily="34" charset="0"/>
            </a:rPr>
            <a:t>All but three having positive regression coefficients</a:t>
          </a:r>
        </a:p>
      </dgm:t>
    </dgm:pt>
    <dgm:pt modelId="{A87C6967-FD2F-401A-BA18-9C0450512B6E}" type="parTrans" cxnId="{FADB106C-7601-409D-AC86-92B7AE05750A}">
      <dgm:prSet/>
      <dgm:spPr/>
      <dgm:t>
        <a:bodyPr/>
        <a:lstStyle/>
        <a:p>
          <a:endParaRPr lang="en-IN"/>
        </a:p>
      </dgm:t>
    </dgm:pt>
    <dgm:pt modelId="{2D7FAB29-A50B-437E-83AE-E5F4E77699DC}" type="sibTrans" cxnId="{FADB106C-7601-409D-AC86-92B7AE05750A}">
      <dgm:prSet/>
      <dgm:spPr/>
      <dgm:t>
        <a:bodyPr/>
        <a:lstStyle/>
        <a:p>
          <a:endParaRPr lang="en-IN"/>
        </a:p>
      </dgm:t>
    </dgm:pt>
    <dgm:pt modelId="{0329AA6E-C8A2-4527-A2A1-61A8F677BEDD}">
      <dgm:prSet phldrT="[Text]" custT="1"/>
      <dgm:spPr>
        <a:solidFill>
          <a:schemeClr val="tx2"/>
        </a:solidFill>
      </dgm:spPr>
      <dgm:t>
        <a:bodyPr/>
        <a:lstStyle/>
        <a:p>
          <a:r>
            <a:rPr lang="en-IN" sz="1600" dirty="0">
              <a:latin typeface="Verdana" panose="020B0604030504040204" pitchFamily="34" charset="0"/>
              <a:ea typeface="Verdana" panose="020B0604030504040204" pitchFamily="34" charset="0"/>
            </a:rPr>
            <a:t>Eight insignificant variables identified</a:t>
          </a:r>
        </a:p>
      </dgm:t>
    </dgm:pt>
    <dgm:pt modelId="{1D1EFA47-8986-421A-8503-47B1AA946092}" type="parTrans" cxnId="{69231ACF-F1C3-4589-8070-13D68D2FCBC5}">
      <dgm:prSet/>
      <dgm:spPr/>
      <dgm:t>
        <a:bodyPr/>
        <a:lstStyle/>
        <a:p>
          <a:endParaRPr lang="en-IN"/>
        </a:p>
      </dgm:t>
    </dgm:pt>
    <dgm:pt modelId="{E7B0503B-AB19-4AB8-BF7A-45087E60A6BF}" type="sibTrans" cxnId="{69231ACF-F1C3-4589-8070-13D68D2FCBC5}">
      <dgm:prSet/>
      <dgm:spPr/>
      <dgm:t>
        <a:bodyPr/>
        <a:lstStyle/>
        <a:p>
          <a:endParaRPr lang="en-IN"/>
        </a:p>
      </dgm:t>
    </dgm:pt>
    <dgm:pt modelId="{24689913-4BBA-4EB1-AC86-1F6CCAC5C053}">
      <dgm:prSet phldrT="[Text]" custT="1"/>
      <dgm:spPr>
        <a:solidFill>
          <a:schemeClr val="tx2"/>
        </a:solidFill>
      </dgm:spPr>
      <dgm:t>
        <a:bodyPr/>
        <a:lstStyle/>
        <a:p>
          <a:r>
            <a:rPr lang="en-IN" sz="1600" b="1" dirty="0">
              <a:latin typeface="Verdana" panose="020B0604030504040204" pitchFamily="34" charset="0"/>
              <a:ea typeface="Verdana" panose="020B0604030504040204" pitchFamily="34" charset="0"/>
            </a:rPr>
            <a:t>Attribute Relevance -Information value</a:t>
          </a:r>
        </a:p>
      </dgm:t>
    </dgm:pt>
    <dgm:pt modelId="{11F067A9-1CBE-4952-8F4D-0E9D25F73C06}" type="parTrans" cxnId="{8075DFB7-077E-43F1-BAAA-9A7843E68B4B}">
      <dgm:prSet/>
      <dgm:spPr/>
      <dgm:t>
        <a:bodyPr/>
        <a:lstStyle/>
        <a:p>
          <a:endParaRPr lang="en-IN"/>
        </a:p>
      </dgm:t>
    </dgm:pt>
    <dgm:pt modelId="{E3D543E2-D45A-414A-B858-F480E5DB4AAF}" type="sibTrans" cxnId="{8075DFB7-077E-43F1-BAAA-9A7843E68B4B}">
      <dgm:prSet/>
      <dgm:spPr/>
      <dgm:t>
        <a:bodyPr/>
        <a:lstStyle/>
        <a:p>
          <a:endParaRPr lang="en-IN"/>
        </a:p>
      </dgm:t>
    </dgm:pt>
    <dgm:pt modelId="{27922BB4-6613-45A6-A0FE-AC31748C38C5}">
      <dgm:prSet phldrT="[Text]" custT="1"/>
      <dgm:spPr>
        <a:solidFill>
          <a:schemeClr val="tx2"/>
        </a:solidFill>
      </dgm:spPr>
      <dgm:t>
        <a:bodyPr/>
        <a:lstStyle/>
        <a:p>
          <a:r>
            <a:rPr lang="en-IN" sz="1600" dirty="0">
              <a:latin typeface="Verdana" panose="020B0604030504040204" pitchFamily="34" charset="0"/>
              <a:ea typeface="Verdana" panose="020B0604030504040204" pitchFamily="34" charset="0"/>
            </a:rPr>
            <a:t>Age, Risk Score</a:t>
          </a:r>
        </a:p>
      </dgm:t>
    </dgm:pt>
    <dgm:pt modelId="{5B6C8E70-F675-4C45-A839-50AD1C5D8884}" type="parTrans" cxnId="{49AC503F-2DD3-42E8-8DF1-F2AC24B72CDF}">
      <dgm:prSet/>
      <dgm:spPr/>
      <dgm:t>
        <a:bodyPr/>
        <a:lstStyle/>
        <a:p>
          <a:endParaRPr lang="en-IN"/>
        </a:p>
      </dgm:t>
    </dgm:pt>
    <dgm:pt modelId="{13650ECB-3C15-4AEF-B423-569BDA2BC080}" type="sibTrans" cxnId="{49AC503F-2DD3-42E8-8DF1-F2AC24B72CDF}">
      <dgm:prSet/>
      <dgm:spPr/>
      <dgm:t>
        <a:bodyPr/>
        <a:lstStyle/>
        <a:p>
          <a:endParaRPr lang="en-IN"/>
        </a:p>
      </dgm:t>
    </dgm:pt>
    <dgm:pt modelId="{50CA3F94-78E8-4377-9F19-6B01078BFCBB}">
      <dgm:prSet phldrT="[Text]" custT="1"/>
      <dgm:spPr>
        <a:solidFill>
          <a:schemeClr val="tx2"/>
        </a:solidFill>
      </dgm:spPr>
      <dgm:t>
        <a:bodyPr/>
        <a:lstStyle/>
        <a:p>
          <a:r>
            <a:rPr lang="en-IN" sz="1600" b="1" dirty="0">
              <a:latin typeface="Verdana" panose="020B0604030504040204" pitchFamily="34" charset="0"/>
              <a:ea typeface="Verdana" panose="020B0604030504040204" pitchFamily="34" charset="0"/>
            </a:rPr>
            <a:t>Variable Importance – Regularized CART</a:t>
          </a:r>
        </a:p>
      </dgm:t>
    </dgm:pt>
    <dgm:pt modelId="{99B532BE-AF0B-4200-96D7-43A53D4F4840}" type="parTrans" cxnId="{C83F83C4-FA85-442A-9CB5-D149DA45A86A}">
      <dgm:prSet/>
      <dgm:spPr/>
      <dgm:t>
        <a:bodyPr/>
        <a:lstStyle/>
        <a:p>
          <a:endParaRPr lang="en-IN"/>
        </a:p>
      </dgm:t>
    </dgm:pt>
    <dgm:pt modelId="{DCC29ABF-0BEC-420A-AA75-850556D279C3}" type="sibTrans" cxnId="{C83F83C4-FA85-442A-9CB5-D149DA45A86A}">
      <dgm:prSet/>
      <dgm:spPr/>
      <dgm:t>
        <a:bodyPr/>
        <a:lstStyle/>
        <a:p>
          <a:endParaRPr lang="en-IN"/>
        </a:p>
      </dgm:t>
    </dgm:pt>
    <dgm:pt modelId="{FF81DDE0-7E64-489A-84C6-8C6E2927FF9D}">
      <dgm:prSet phldrT="[Text]" custT="1"/>
      <dgm:spPr>
        <a:solidFill>
          <a:schemeClr val="tx2"/>
        </a:solidFill>
      </dgm:spPr>
      <dgm:t>
        <a:bodyPr/>
        <a:lstStyle/>
        <a:p>
          <a:r>
            <a:rPr lang="en-IN" sz="1600" dirty="0">
              <a:latin typeface="Verdana" panose="020B0604030504040204" pitchFamily="34" charset="0"/>
              <a:ea typeface="Verdana" panose="020B0604030504040204" pitchFamily="34" charset="0"/>
            </a:rPr>
            <a:t>Income, Age, Risk Score</a:t>
          </a:r>
        </a:p>
      </dgm:t>
    </dgm:pt>
    <dgm:pt modelId="{34A1FF20-D2BD-448C-BB65-246E72AF7372}" type="parTrans" cxnId="{811C1635-E41A-4A9D-BF6A-8A1CF0B9C914}">
      <dgm:prSet/>
      <dgm:spPr/>
      <dgm:t>
        <a:bodyPr/>
        <a:lstStyle/>
        <a:p>
          <a:endParaRPr lang="en-IN"/>
        </a:p>
      </dgm:t>
    </dgm:pt>
    <dgm:pt modelId="{58BA5196-F73E-4C23-A2B1-B62313A40DE3}" type="sibTrans" cxnId="{811C1635-E41A-4A9D-BF6A-8A1CF0B9C914}">
      <dgm:prSet/>
      <dgm:spPr/>
      <dgm:t>
        <a:bodyPr/>
        <a:lstStyle/>
        <a:p>
          <a:endParaRPr lang="en-IN"/>
        </a:p>
      </dgm:t>
    </dgm:pt>
    <dgm:pt modelId="{304E3C54-9471-491B-B452-C95C3F0F9D66}">
      <dgm:prSet phldrT="[Text]" custT="1"/>
      <dgm:spPr>
        <a:solidFill>
          <a:schemeClr val="tx2"/>
        </a:solidFill>
      </dgm:spPr>
      <dgm:t>
        <a:bodyPr/>
        <a:lstStyle/>
        <a:p>
          <a:r>
            <a:rPr lang="en-IN" sz="1600" dirty="0">
              <a:latin typeface="Verdana" panose="020B0604030504040204" pitchFamily="34" charset="0"/>
              <a:ea typeface="Verdana" panose="020B0604030504040204" pitchFamily="34" charset="0"/>
            </a:rPr>
            <a:t>Premium paid by Cash</a:t>
          </a:r>
        </a:p>
      </dgm:t>
    </dgm:pt>
    <dgm:pt modelId="{AE68DE08-A991-4003-ACD6-27380B3C271F}" type="parTrans" cxnId="{820F55E5-8BD8-447C-8A49-9E832CB1BC49}">
      <dgm:prSet/>
      <dgm:spPr/>
      <dgm:t>
        <a:bodyPr/>
        <a:lstStyle/>
        <a:p>
          <a:endParaRPr lang="en-IN"/>
        </a:p>
      </dgm:t>
    </dgm:pt>
    <dgm:pt modelId="{DCA370DB-4706-437D-89EE-A654F028493E}" type="sibTrans" cxnId="{820F55E5-8BD8-447C-8A49-9E832CB1BC49}">
      <dgm:prSet/>
      <dgm:spPr/>
      <dgm:t>
        <a:bodyPr/>
        <a:lstStyle/>
        <a:p>
          <a:endParaRPr lang="en-IN"/>
        </a:p>
      </dgm:t>
    </dgm:pt>
    <dgm:pt modelId="{7964A19E-CF5C-4F2C-9629-2687C4E7015D}">
      <dgm:prSet phldrT="[Text]" custT="1"/>
      <dgm:spPr>
        <a:solidFill>
          <a:schemeClr val="tx2"/>
        </a:solidFill>
      </dgm:spPr>
      <dgm:t>
        <a:bodyPr/>
        <a:lstStyle/>
        <a:p>
          <a:r>
            <a:rPr lang="en-IN" sz="1600" dirty="0">
              <a:latin typeface="Verdana" panose="020B0604030504040204" pitchFamily="34" charset="0"/>
              <a:ea typeface="Verdana" panose="020B0604030504040204" pitchFamily="34" charset="0"/>
            </a:rPr>
            <a:t>No. of premiums paid</a:t>
          </a:r>
        </a:p>
      </dgm:t>
    </dgm:pt>
    <dgm:pt modelId="{3E3D3515-E323-4B6F-A2B7-252EB831FB0E}" type="parTrans" cxnId="{97A09B2F-2BE6-4982-B189-1B53536101C4}">
      <dgm:prSet/>
      <dgm:spPr/>
      <dgm:t>
        <a:bodyPr/>
        <a:lstStyle/>
        <a:p>
          <a:endParaRPr lang="en-IN"/>
        </a:p>
      </dgm:t>
    </dgm:pt>
    <dgm:pt modelId="{19DFC814-F741-47B7-9516-E2109C29D97A}" type="sibTrans" cxnId="{97A09B2F-2BE6-4982-B189-1B53536101C4}">
      <dgm:prSet/>
      <dgm:spPr/>
      <dgm:t>
        <a:bodyPr/>
        <a:lstStyle/>
        <a:p>
          <a:endParaRPr lang="en-IN"/>
        </a:p>
      </dgm:t>
    </dgm:pt>
    <dgm:pt modelId="{558F8E38-7AA0-4289-9BB4-3300EF6FE8FF}">
      <dgm:prSet custT="1"/>
      <dgm:spPr>
        <a:solidFill>
          <a:schemeClr val="tx2"/>
        </a:solidFill>
      </dgm:spPr>
      <dgm:t>
        <a:bodyPr/>
        <a:lstStyle/>
        <a:p>
          <a:r>
            <a:rPr lang="en-IN" sz="1600" b="1" dirty="0">
              <a:latin typeface="Verdana" panose="020B0604030504040204" pitchFamily="34" charset="0"/>
              <a:ea typeface="Verdana" panose="020B0604030504040204" pitchFamily="34" charset="0"/>
            </a:rPr>
            <a:t>Variation Inflatory Factor</a:t>
          </a:r>
        </a:p>
      </dgm:t>
    </dgm:pt>
    <dgm:pt modelId="{15AA0B3A-4492-481A-A57E-EA6F84FA80D0}" type="parTrans" cxnId="{2E812DDC-9ADE-4368-BA5A-C616A0A492A3}">
      <dgm:prSet/>
      <dgm:spPr/>
      <dgm:t>
        <a:bodyPr/>
        <a:lstStyle/>
        <a:p>
          <a:endParaRPr lang="en-IN"/>
        </a:p>
      </dgm:t>
    </dgm:pt>
    <dgm:pt modelId="{08FAC7AD-8A01-4750-85C0-A049298709D4}" type="sibTrans" cxnId="{2E812DDC-9ADE-4368-BA5A-C616A0A492A3}">
      <dgm:prSet/>
      <dgm:spPr/>
      <dgm:t>
        <a:bodyPr/>
        <a:lstStyle/>
        <a:p>
          <a:endParaRPr lang="en-IN"/>
        </a:p>
      </dgm:t>
    </dgm:pt>
    <dgm:pt modelId="{7F9568BD-E971-49A5-85B0-CAAC70AF8E86}">
      <dgm:prSet custT="1"/>
      <dgm:spPr>
        <a:solidFill>
          <a:schemeClr val="tx2"/>
        </a:solidFill>
      </dgm:spPr>
      <dgm:t>
        <a:bodyPr/>
        <a:lstStyle/>
        <a:p>
          <a:r>
            <a:rPr lang="en-IN" sz="1600" dirty="0">
              <a:latin typeface="Verdana" panose="020B0604030504040204" pitchFamily="34" charset="0"/>
              <a:ea typeface="Verdana" panose="020B0604030504040204" pitchFamily="34" charset="0"/>
            </a:rPr>
            <a:t>No multicollinearity</a:t>
          </a:r>
        </a:p>
      </dgm:t>
    </dgm:pt>
    <dgm:pt modelId="{A6DBD89C-FAC1-45E1-AF05-4B9456CA0CF1}" type="sibTrans" cxnId="{0D0ED65A-D896-47E1-A8AC-5658A9BD43CA}">
      <dgm:prSet/>
      <dgm:spPr/>
      <dgm:t>
        <a:bodyPr/>
        <a:lstStyle/>
        <a:p>
          <a:endParaRPr lang="en-IN"/>
        </a:p>
      </dgm:t>
    </dgm:pt>
    <dgm:pt modelId="{FC59FC68-DB9C-4CBB-B387-6765B2A5E83F}" type="parTrans" cxnId="{0D0ED65A-D896-47E1-A8AC-5658A9BD43CA}">
      <dgm:prSet/>
      <dgm:spPr/>
      <dgm:t>
        <a:bodyPr/>
        <a:lstStyle/>
        <a:p>
          <a:endParaRPr lang="en-IN"/>
        </a:p>
      </dgm:t>
    </dgm:pt>
    <dgm:pt modelId="{E9793E26-4B36-4DC7-999D-497983006428}">
      <dgm:prSet custT="1"/>
      <dgm:spPr>
        <a:solidFill>
          <a:schemeClr val="tx2"/>
        </a:solidFill>
      </dgm:spPr>
      <dgm:t>
        <a:bodyPr/>
        <a:lstStyle/>
        <a:p>
          <a:r>
            <a:rPr lang="en-IN" sz="1600" dirty="0">
              <a:latin typeface="Verdana" panose="020B0604030504040204" pitchFamily="34" charset="0"/>
              <a:ea typeface="Verdana" panose="020B0604030504040204" pitchFamily="34" charset="0"/>
            </a:rPr>
            <a:t>Low correlation (from correlation)</a:t>
          </a:r>
        </a:p>
      </dgm:t>
    </dgm:pt>
    <dgm:pt modelId="{29772CC7-15B3-4B85-8CF5-3B2311ED307C}" type="parTrans" cxnId="{6F694C5E-6273-4EFF-A34D-D41440E76C82}">
      <dgm:prSet/>
      <dgm:spPr/>
      <dgm:t>
        <a:bodyPr/>
        <a:lstStyle/>
        <a:p>
          <a:endParaRPr lang="en-IN"/>
        </a:p>
      </dgm:t>
    </dgm:pt>
    <dgm:pt modelId="{C3878711-76DD-4001-94EF-CADE717E7911}" type="sibTrans" cxnId="{6F694C5E-6273-4EFF-A34D-D41440E76C82}">
      <dgm:prSet/>
      <dgm:spPr/>
      <dgm:t>
        <a:bodyPr/>
        <a:lstStyle/>
        <a:p>
          <a:endParaRPr lang="en-IN"/>
        </a:p>
      </dgm:t>
    </dgm:pt>
    <dgm:pt modelId="{4175661E-8736-4D23-B8A1-74C58B099E42}" type="pres">
      <dgm:prSet presAssocID="{C0A6C95E-DDE2-46FC-9C37-9E9FFD414082}" presName="linear" presStyleCnt="0">
        <dgm:presLayoutVars>
          <dgm:dir/>
          <dgm:resizeHandles val="exact"/>
        </dgm:presLayoutVars>
      </dgm:prSet>
      <dgm:spPr/>
    </dgm:pt>
    <dgm:pt modelId="{70B0AB72-7B54-4E08-9E3B-88290B7F0522}" type="pres">
      <dgm:prSet presAssocID="{B8C4A26F-04AD-4BFE-912E-AE603D0FE6D9}" presName="comp" presStyleCnt="0"/>
      <dgm:spPr/>
    </dgm:pt>
    <dgm:pt modelId="{B1156CE7-EF6C-4BD2-9521-EC3EA7179753}" type="pres">
      <dgm:prSet presAssocID="{B8C4A26F-04AD-4BFE-912E-AE603D0FE6D9}" presName="box" presStyleLbl="node1" presStyleIdx="0" presStyleCnt="4" custLinFactNeighborX="40357"/>
      <dgm:spPr/>
    </dgm:pt>
    <dgm:pt modelId="{B35A154F-811E-4B50-9D74-46435FBDC92D}" type="pres">
      <dgm:prSet presAssocID="{B8C4A26F-04AD-4BFE-912E-AE603D0FE6D9}" presName="img" presStyleLbl="fgImgPlace1" presStyleIdx="0" presStyleCnt="4"/>
      <dgm:spPr>
        <a:blipFill rotWithShape="1">
          <a:blip xmlns:r="http://schemas.openxmlformats.org/officeDocument/2006/relationships" r:embed="rId1"/>
          <a:srcRect/>
          <a:stretch>
            <a:fillRect t="-43000" b="-43000"/>
          </a:stretch>
        </a:blipFill>
      </dgm:spPr>
    </dgm:pt>
    <dgm:pt modelId="{135BDEAC-6AE2-4A56-BA40-19BE201975E3}" type="pres">
      <dgm:prSet presAssocID="{B8C4A26F-04AD-4BFE-912E-AE603D0FE6D9}" presName="text" presStyleLbl="node1" presStyleIdx="0" presStyleCnt="4">
        <dgm:presLayoutVars>
          <dgm:bulletEnabled val="1"/>
        </dgm:presLayoutVars>
      </dgm:prSet>
      <dgm:spPr/>
    </dgm:pt>
    <dgm:pt modelId="{163EEDC6-DEA3-42BD-9768-E0B1CAFB9AB9}" type="pres">
      <dgm:prSet presAssocID="{DC0B0950-472C-43A4-99F5-31679FF293F5}" presName="spacer" presStyleCnt="0"/>
      <dgm:spPr/>
    </dgm:pt>
    <dgm:pt modelId="{E35555D5-B68F-496F-B3D7-C1FCE1EB7A90}" type="pres">
      <dgm:prSet presAssocID="{24689913-4BBA-4EB1-AC86-1F6CCAC5C053}" presName="comp" presStyleCnt="0"/>
      <dgm:spPr/>
    </dgm:pt>
    <dgm:pt modelId="{E5EB0852-3447-4C06-A844-D4CA9122FCD3}" type="pres">
      <dgm:prSet presAssocID="{24689913-4BBA-4EB1-AC86-1F6CCAC5C053}" presName="box" presStyleLbl="node1" presStyleIdx="1" presStyleCnt="4"/>
      <dgm:spPr/>
    </dgm:pt>
    <dgm:pt modelId="{C628B4D3-9CAB-4E2C-9D44-8FB2BE4CEEFA}" type="pres">
      <dgm:prSet presAssocID="{24689913-4BBA-4EB1-AC86-1F6CCAC5C053}" presName="img" presStyleLbl="fgImgPlace1" presStyleIdx="1" presStyleCnt="4"/>
      <dgm:spPr>
        <a:blipFill rotWithShape="1">
          <a:blip xmlns:r="http://schemas.openxmlformats.org/officeDocument/2006/relationships" r:embed="rId2"/>
          <a:srcRect/>
          <a:stretch>
            <a:fillRect t="-19000" b="-19000"/>
          </a:stretch>
        </a:blipFill>
      </dgm:spPr>
    </dgm:pt>
    <dgm:pt modelId="{4A03A38B-B56D-4225-B863-0E512476B66A}" type="pres">
      <dgm:prSet presAssocID="{24689913-4BBA-4EB1-AC86-1F6CCAC5C053}" presName="text" presStyleLbl="node1" presStyleIdx="1" presStyleCnt="4">
        <dgm:presLayoutVars>
          <dgm:bulletEnabled val="1"/>
        </dgm:presLayoutVars>
      </dgm:prSet>
      <dgm:spPr/>
    </dgm:pt>
    <dgm:pt modelId="{6726F3A6-4537-456C-84D1-D7D95A9A7D68}" type="pres">
      <dgm:prSet presAssocID="{E3D543E2-D45A-414A-B858-F480E5DB4AAF}" presName="spacer" presStyleCnt="0"/>
      <dgm:spPr/>
    </dgm:pt>
    <dgm:pt modelId="{B2501F0B-FC31-46B5-938A-FE06CC716000}" type="pres">
      <dgm:prSet presAssocID="{50CA3F94-78E8-4377-9F19-6B01078BFCBB}" presName="comp" presStyleCnt="0"/>
      <dgm:spPr/>
    </dgm:pt>
    <dgm:pt modelId="{1D452EDE-7B18-4D88-8269-2BD4CF7987AD}" type="pres">
      <dgm:prSet presAssocID="{50CA3F94-78E8-4377-9F19-6B01078BFCBB}" presName="box" presStyleLbl="node1" presStyleIdx="2" presStyleCnt="4"/>
      <dgm:spPr/>
    </dgm:pt>
    <dgm:pt modelId="{4BA8852F-D29C-480A-B888-909DC2171AFA}" type="pres">
      <dgm:prSet presAssocID="{50CA3F94-78E8-4377-9F19-6B01078BFCBB}" presName="img" presStyleLbl="fgImgPlace1" presStyleIdx="2" presStyleCnt="4"/>
      <dgm:spPr>
        <a:blipFill rotWithShape="1">
          <a:blip xmlns:r="http://schemas.openxmlformats.org/officeDocument/2006/relationships" r:embed="rId3"/>
          <a:srcRect/>
          <a:stretch>
            <a:fillRect l="-9000" r="-9000"/>
          </a:stretch>
        </a:blipFill>
      </dgm:spPr>
    </dgm:pt>
    <dgm:pt modelId="{35399821-A423-43C0-83BA-AA2D03C03DD0}" type="pres">
      <dgm:prSet presAssocID="{50CA3F94-78E8-4377-9F19-6B01078BFCBB}" presName="text" presStyleLbl="node1" presStyleIdx="2" presStyleCnt="4">
        <dgm:presLayoutVars>
          <dgm:bulletEnabled val="1"/>
        </dgm:presLayoutVars>
      </dgm:prSet>
      <dgm:spPr/>
    </dgm:pt>
    <dgm:pt modelId="{0C37BBCC-B845-40CB-884A-BF9C3807FF0F}" type="pres">
      <dgm:prSet presAssocID="{DCC29ABF-0BEC-420A-AA75-850556D279C3}" presName="spacer" presStyleCnt="0"/>
      <dgm:spPr/>
    </dgm:pt>
    <dgm:pt modelId="{9DC72890-A843-4102-B562-DC399EE496D3}" type="pres">
      <dgm:prSet presAssocID="{558F8E38-7AA0-4289-9BB4-3300EF6FE8FF}" presName="comp" presStyleCnt="0"/>
      <dgm:spPr/>
    </dgm:pt>
    <dgm:pt modelId="{866F8379-4BD8-4BEC-91B8-E2D5478C3E47}" type="pres">
      <dgm:prSet presAssocID="{558F8E38-7AA0-4289-9BB4-3300EF6FE8FF}" presName="box" presStyleLbl="node1" presStyleIdx="3" presStyleCnt="4" custLinFactNeighborX="-1038" custLinFactNeighborY="4094"/>
      <dgm:spPr/>
    </dgm:pt>
    <dgm:pt modelId="{88D7107C-5EDE-4AB1-BFA7-41BCE3D5D952}" type="pres">
      <dgm:prSet presAssocID="{558F8E38-7AA0-4289-9BB4-3300EF6FE8FF}" presName="img" presStyleLbl="fgImgPlace1" presStyleIdx="3" presStyleCnt="4"/>
      <dgm:spPr>
        <a:blipFill rotWithShape="1">
          <a:blip xmlns:r="http://schemas.openxmlformats.org/officeDocument/2006/relationships" r:embed="rId4"/>
          <a:srcRect/>
          <a:stretch>
            <a:fillRect t="-27000" b="-27000"/>
          </a:stretch>
        </a:blipFill>
      </dgm:spPr>
    </dgm:pt>
    <dgm:pt modelId="{476B3100-432B-43B1-ADFD-6D2BDB800EC0}" type="pres">
      <dgm:prSet presAssocID="{558F8E38-7AA0-4289-9BB4-3300EF6FE8FF}" presName="text" presStyleLbl="node1" presStyleIdx="3" presStyleCnt="4">
        <dgm:presLayoutVars>
          <dgm:bulletEnabled val="1"/>
        </dgm:presLayoutVars>
      </dgm:prSet>
      <dgm:spPr/>
    </dgm:pt>
  </dgm:ptLst>
  <dgm:cxnLst>
    <dgm:cxn modelId="{3929F422-EDE5-48C9-A3B3-2F3E0EFC5CBA}" srcId="{C0A6C95E-DDE2-46FC-9C37-9E9FFD414082}" destId="{B8C4A26F-04AD-4BFE-912E-AE603D0FE6D9}" srcOrd="0" destOrd="0" parTransId="{8F8C0C5E-9A40-42A8-B824-4EA589E07987}" sibTransId="{DC0B0950-472C-43A4-99F5-31679FF293F5}"/>
    <dgm:cxn modelId="{AC7DF329-A13B-405F-AE95-243D27E7DA34}" type="presOf" srcId="{50CA3F94-78E8-4377-9F19-6B01078BFCBB}" destId="{1D452EDE-7B18-4D88-8269-2BD4CF7987AD}" srcOrd="0" destOrd="0" presId="urn:microsoft.com/office/officeart/2005/8/layout/vList4"/>
    <dgm:cxn modelId="{97A09B2F-2BE6-4982-B189-1B53536101C4}" srcId="{24689913-4BBA-4EB1-AC86-1F6CCAC5C053}" destId="{7964A19E-CF5C-4F2C-9629-2687C4E7015D}" srcOrd="1" destOrd="0" parTransId="{3E3D3515-E323-4B6F-A2B7-252EB831FB0E}" sibTransId="{19DFC814-F741-47B7-9516-E2109C29D97A}"/>
    <dgm:cxn modelId="{811C1635-E41A-4A9D-BF6A-8A1CF0B9C914}" srcId="{50CA3F94-78E8-4377-9F19-6B01078BFCBB}" destId="{FF81DDE0-7E64-489A-84C6-8C6E2927FF9D}" srcOrd="0" destOrd="0" parTransId="{34A1FF20-D2BD-448C-BB65-246E72AF7372}" sibTransId="{58BA5196-F73E-4C23-A2B1-B62313A40DE3}"/>
    <dgm:cxn modelId="{65E63439-32EC-4A7B-BC49-87569F8173A3}" type="presOf" srcId="{342B4E24-1DFF-4AE6-A937-E68A3DF27BBC}" destId="{B1156CE7-EF6C-4BD2-9521-EC3EA7179753}" srcOrd="0" destOrd="1" presId="urn:microsoft.com/office/officeart/2005/8/layout/vList4"/>
    <dgm:cxn modelId="{49AC503F-2DD3-42E8-8DF1-F2AC24B72CDF}" srcId="{24689913-4BBA-4EB1-AC86-1F6CCAC5C053}" destId="{27922BB4-6613-45A6-A0FE-AC31748C38C5}" srcOrd="0" destOrd="0" parTransId="{5B6C8E70-F675-4C45-A839-50AD1C5D8884}" sibTransId="{13650ECB-3C15-4AEF-B423-569BDA2BC080}"/>
    <dgm:cxn modelId="{083A8E5B-938B-4DFD-ABA5-872F4210E902}" type="presOf" srcId="{24689913-4BBA-4EB1-AC86-1F6CCAC5C053}" destId="{E5EB0852-3447-4C06-A844-D4CA9122FCD3}" srcOrd="0" destOrd="0" presId="urn:microsoft.com/office/officeart/2005/8/layout/vList4"/>
    <dgm:cxn modelId="{6F694C5E-6273-4EFF-A34D-D41440E76C82}" srcId="{558F8E38-7AA0-4289-9BB4-3300EF6FE8FF}" destId="{E9793E26-4B36-4DC7-999D-497983006428}" srcOrd="1" destOrd="0" parTransId="{29772CC7-15B3-4B85-8CF5-3B2311ED307C}" sibTransId="{C3878711-76DD-4001-94EF-CADE717E7911}"/>
    <dgm:cxn modelId="{76785F64-2FFD-451C-8FB5-F8B94D38515C}" type="presOf" srcId="{7F9568BD-E971-49A5-85B0-CAAC70AF8E86}" destId="{866F8379-4BD8-4BEC-91B8-E2D5478C3E47}" srcOrd="0" destOrd="1" presId="urn:microsoft.com/office/officeart/2005/8/layout/vList4"/>
    <dgm:cxn modelId="{2847A546-4D08-419E-86BA-411AFB423F41}" type="presOf" srcId="{27922BB4-6613-45A6-A0FE-AC31748C38C5}" destId="{4A03A38B-B56D-4225-B863-0E512476B66A}" srcOrd="1" destOrd="1" presId="urn:microsoft.com/office/officeart/2005/8/layout/vList4"/>
    <dgm:cxn modelId="{EB1FB568-2BE0-40DE-83AF-B64D91AC68BD}" type="presOf" srcId="{7964A19E-CF5C-4F2C-9629-2687C4E7015D}" destId="{E5EB0852-3447-4C06-A844-D4CA9122FCD3}" srcOrd="0" destOrd="2" presId="urn:microsoft.com/office/officeart/2005/8/layout/vList4"/>
    <dgm:cxn modelId="{AEF3994B-8DFD-43EB-B3CE-E32528F2ED30}" type="presOf" srcId="{B8C4A26F-04AD-4BFE-912E-AE603D0FE6D9}" destId="{B1156CE7-EF6C-4BD2-9521-EC3EA7179753}" srcOrd="0" destOrd="0" presId="urn:microsoft.com/office/officeart/2005/8/layout/vList4"/>
    <dgm:cxn modelId="{FADB106C-7601-409D-AC86-92B7AE05750A}" srcId="{B8C4A26F-04AD-4BFE-912E-AE603D0FE6D9}" destId="{342B4E24-1DFF-4AE6-A937-E68A3DF27BBC}" srcOrd="0" destOrd="0" parTransId="{A87C6967-FD2F-401A-BA18-9C0450512B6E}" sibTransId="{2D7FAB29-A50B-437E-83AE-E5F4E77699DC}"/>
    <dgm:cxn modelId="{223F544C-7E5E-43DB-A109-F52EA73E5498}" type="presOf" srcId="{27922BB4-6613-45A6-A0FE-AC31748C38C5}" destId="{E5EB0852-3447-4C06-A844-D4CA9122FCD3}" srcOrd="0" destOrd="1" presId="urn:microsoft.com/office/officeart/2005/8/layout/vList4"/>
    <dgm:cxn modelId="{103D7755-6E17-4DC8-97EF-A49C2CAFA47D}" type="presOf" srcId="{FF81DDE0-7E64-489A-84C6-8C6E2927FF9D}" destId="{35399821-A423-43C0-83BA-AA2D03C03DD0}" srcOrd="1" destOrd="1" presId="urn:microsoft.com/office/officeart/2005/8/layout/vList4"/>
    <dgm:cxn modelId="{8D731D56-8C90-4A39-809E-B25A5720DF80}" type="presOf" srcId="{7F9568BD-E971-49A5-85B0-CAAC70AF8E86}" destId="{476B3100-432B-43B1-ADFD-6D2BDB800EC0}" srcOrd="1" destOrd="1" presId="urn:microsoft.com/office/officeart/2005/8/layout/vList4"/>
    <dgm:cxn modelId="{A4F32156-85C3-4AFA-B9BE-3A632F2564A2}" type="presOf" srcId="{304E3C54-9471-491B-B452-C95C3F0F9D66}" destId="{35399821-A423-43C0-83BA-AA2D03C03DD0}" srcOrd="1" destOrd="2" presId="urn:microsoft.com/office/officeart/2005/8/layout/vList4"/>
    <dgm:cxn modelId="{0D0ED65A-D896-47E1-A8AC-5658A9BD43CA}" srcId="{558F8E38-7AA0-4289-9BB4-3300EF6FE8FF}" destId="{7F9568BD-E971-49A5-85B0-CAAC70AF8E86}" srcOrd="0" destOrd="0" parTransId="{FC59FC68-DB9C-4CBB-B387-6765B2A5E83F}" sibTransId="{A6DBD89C-FAC1-45E1-AF05-4B9456CA0CF1}"/>
    <dgm:cxn modelId="{7EB4C183-903B-440E-92AD-C59D5DE2133C}" type="presOf" srcId="{24689913-4BBA-4EB1-AC86-1F6CCAC5C053}" destId="{4A03A38B-B56D-4225-B863-0E512476B66A}" srcOrd="1" destOrd="0" presId="urn:microsoft.com/office/officeart/2005/8/layout/vList4"/>
    <dgm:cxn modelId="{850CF088-0DC8-4C7E-9EB5-C9BBFA353395}" type="presOf" srcId="{304E3C54-9471-491B-B452-C95C3F0F9D66}" destId="{1D452EDE-7B18-4D88-8269-2BD4CF7987AD}" srcOrd="0" destOrd="2" presId="urn:microsoft.com/office/officeart/2005/8/layout/vList4"/>
    <dgm:cxn modelId="{BC3A8589-9AE5-4D6D-BE12-2FE5D6B1DD56}" type="presOf" srcId="{558F8E38-7AA0-4289-9BB4-3300EF6FE8FF}" destId="{476B3100-432B-43B1-ADFD-6D2BDB800EC0}" srcOrd="1" destOrd="0" presId="urn:microsoft.com/office/officeart/2005/8/layout/vList4"/>
    <dgm:cxn modelId="{A64CF491-5864-4D52-8908-E14398330D18}" type="presOf" srcId="{0329AA6E-C8A2-4527-A2A1-61A8F677BEDD}" destId="{B1156CE7-EF6C-4BD2-9521-EC3EA7179753}" srcOrd="0" destOrd="2" presId="urn:microsoft.com/office/officeart/2005/8/layout/vList4"/>
    <dgm:cxn modelId="{F7F55F92-29EF-4F97-9A5E-A105C8845DD0}" type="presOf" srcId="{0329AA6E-C8A2-4527-A2A1-61A8F677BEDD}" destId="{135BDEAC-6AE2-4A56-BA40-19BE201975E3}" srcOrd="1" destOrd="2" presId="urn:microsoft.com/office/officeart/2005/8/layout/vList4"/>
    <dgm:cxn modelId="{E0235D93-F607-4E60-95B8-01DCE3D937BF}" type="presOf" srcId="{B8C4A26F-04AD-4BFE-912E-AE603D0FE6D9}" destId="{135BDEAC-6AE2-4A56-BA40-19BE201975E3}" srcOrd="1" destOrd="0" presId="urn:microsoft.com/office/officeart/2005/8/layout/vList4"/>
    <dgm:cxn modelId="{0719B29F-3B18-48FA-A2A4-CFA581867A3F}" type="presOf" srcId="{E9793E26-4B36-4DC7-999D-497983006428}" destId="{476B3100-432B-43B1-ADFD-6D2BDB800EC0}" srcOrd="1" destOrd="2" presId="urn:microsoft.com/office/officeart/2005/8/layout/vList4"/>
    <dgm:cxn modelId="{A264B3A1-E749-4561-B9D3-8A4502B315C5}" type="presOf" srcId="{E9793E26-4B36-4DC7-999D-497983006428}" destId="{866F8379-4BD8-4BEC-91B8-E2D5478C3E47}" srcOrd="0" destOrd="2" presId="urn:microsoft.com/office/officeart/2005/8/layout/vList4"/>
    <dgm:cxn modelId="{8075DFB7-077E-43F1-BAAA-9A7843E68B4B}" srcId="{C0A6C95E-DDE2-46FC-9C37-9E9FFD414082}" destId="{24689913-4BBA-4EB1-AC86-1F6CCAC5C053}" srcOrd="1" destOrd="0" parTransId="{11F067A9-1CBE-4952-8F4D-0E9D25F73C06}" sibTransId="{E3D543E2-D45A-414A-B858-F480E5DB4AAF}"/>
    <dgm:cxn modelId="{5DEC61BC-EBD4-4D63-B1A4-CCD1C35199D8}" type="presOf" srcId="{C0A6C95E-DDE2-46FC-9C37-9E9FFD414082}" destId="{4175661E-8736-4D23-B8A1-74C58B099E42}" srcOrd="0" destOrd="0" presId="urn:microsoft.com/office/officeart/2005/8/layout/vList4"/>
    <dgm:cxn modelId="{C83F83C4-FA85-442A-9CB5-D149DA45A86A}" srcId="{C0A6C95E-DDE2-46FC-9C37-9E9FFD414082}" destId="{50CA3F94-78E8-4377-9F19-6B01078BFCBB}" srcOrd="2" destOrd="0" parTransId="{99B532BE-AF0B-4200-96D7-43A53D4F4840}" sibTransId="{DCC29ABF-0BEC-420A-AA75-850556D279C3}"/>
    <dgm:cxn modelId="{F1DEFFC9-8F6A-4AA0-BA8F-3BC126C373ED}" type="presOf" srcId="{50CA3F94-78E8-4377-9F19-6B01078BFCBB}" destId="{35399821-A423-43C0-83BA-AA2D03C03DD0}" srcOrd="1" destOrd="0" presId="urn:microsoft.com/office/officeart/2005/8/layout/vList4"/>
    <dgm:cxn modelId="{69231ACF-F1C3-4589-8070-13D68D2FCBC5}" srcId="{B8C4A26F-04AD-4BFE-912E-AE603D0FE6D9}" destId="{0329AA6E-C8A2-4527-A2A1-61A8F677BEDD}" srcOrd="1" destOrd="0" parTransId="{1D1EFA47-8986-421A-8503-47B1AA946092}" sibTransId="{E7B0503B-AB19-4AB8-BF7A-45087E60A6BF}"/>
    <dgm:cxn modelId="{6FEF94DB-BA07-4E00-B0B3-05AA45AAC6B3}" type="presOf" srcId="{342B4E24-1DFF-4AE6-A937-E68A3DF27BBC}" destId="{135BDEAC-6AE2-4A56-BA40-19BE201975E3}" srcOrd="1" destOrd="1" presId="urn:microsoft.com/office/officeart/2005/8/layout/vList4"/>
    <dgm:cxn modelId="{2E812DDC-9ADE-4368-BA5A-C616A0A492A3}" srcId="{C0A6C95E-DDE2-46FC-9C37-9E9FFD414082}" destId="{558F8E38-7AA0-4289-9BB4-3300EF6FE8FF}" srcOrd="3" destOrd="0" parTransId="{15AA0B3A-4492-481A-A57E-EA6F84FA80D0}" sibTransId="{08FAC7AD-8A01-4750-85C0-A049298709D4}"/>
    <dgm:cxn modelId="{7B6576E1-B8F2-4676-AEFC-E39754E65A79}" type="presOf" srcId="{FF81DDE0-7E64-489A-84C6-8C6E2927FF9D}" destId="{1D452EDE-7B18-4D88-8269-2BD4CF7987AD}" srcOrd="0" destOrd="1" presId="urn:microsoft.com/office/officeart/2005/8/layout/vList4"/>
    <dgm:cxn modelId="{D23050E5-4E73-407A-ABBD-22835340C5C7}" type="presOf" srcId="{7964A19E-CF5C-4F2C-9629-2687C4E7015D}" destId="{4A03A38B-B56D-4225-B863-0E512476B66A}" srcOrd="1" destOrd="2" presId="urn:microsoft.com/office/officeart/2005/8/layout/vList4"/>
    <dgm:cxn modelId="{820F55E5-8BD8-447C-8A49-9E832CB1BC49}" srcId="{50CA3F94-78E8-4377-9F19-6B01078BFCBB}" destId="{304E3C54-9471-491B-B452-C95C3F0F9D66}" srcOrd="1" destOrd="0" parTransId="{AE68DE08-A991-4003-ACD6-27380B3C271F}" sibTransId="{DCA370DB-4706-437D-89EE-A654F028493E}"/>
    <dgm:cxn modelId="{8560C9F1-046E-4FD5-9607-30511587DFF8}" type="presOf" srcId="{558F8E38-7AA0-4289-9BB4-3300EF6FE8FF}" destId="{866F8379-4BD8-4BEC-91B8-E2D5478C3E47}" srcOrd="0" destOrd="0" presId="urn:microsoft.com/office/officeart/2005/8/layout/vList4"/>
    <dgm:cxn modelId="{96E66BDF-499F-456E-9497-C5892A99B9CB}" type="presParOf" srcId="{4175661E-8736-4D23-B8A1-74C58B099E42}" destId="{70B0AB72-7B54-4E08-9E3B-88290B7F0522}" srcOrd="0" destOrd="0" presId="urn:microsoft.com/office/officeart/2005/8/layout/vList4"/>
    <dgm:cxn modelId="{81A351BC-AE24-4B9D-A9FD-216C1A5DC75F}" type="presParOf" srcId="{70B0AB72-7B54-4E08-9E3B-88290B7F0522}" destId="{B1156CE7-EF6C-4BD2-9521-EC3EA7179753}" srcOrd="0" destOrd="0" presId="urn:microsoft.com/office/officeart/2005/8/layout/vList4"/>
    <dgm:cxn modelId="{4F8C0D05-C21B-4027-88B2-C8DC4A44067A}" type="presParOf" srcId="{70B0AB72-7B54-4E08-9E3B-88290B7F0522}" destId="{B35A154F-811E-4B50-9D74-46435FBDC92D}" srcOrd="1" destOrd="0" presId="urn:microsoft.com/office/officeart/2005/8/layout/vList4"/>
    <dgm:cxn modelId="{A3AFAC58-7535-4900-AA8A-443EBF202E4A}" type="presParOf" srcId="{70B0AB72-7B54-4E08-9E3B-88290B7F0522}" destId="{135BDEAC-6AE2-4A56-BA40-19BE201975E3}" srcOrd="2" destOrd="0" presId="urn:microsoft.com/office/officeart/2005/8/layout/vList4"/>
    <dgm:cxn modelId="{1B84EB7E-475D-4347-9ABC-589207E2B8BB}" type="presParOf" srcId="{4175661E-8736-4D23-B8A1-74C58B099E42}" destId="{163EEDC6-DEA3-42BD-9768-E0B1CAFB9AB9}" srcOrd="1" destOrd="0" presId="urn:microsoft.com/office/officeart/2005/8/layout/vList4"/>
    <dgm:cxn modelId="{62E1E7BF-0B66-420C-82BB-A90D2756050A}" type="presParOf" srcId="{4175661E-8736-4D23-B8A1-74C58B099E42}" destId="{E35555D5-B68F-496F-B3D7-C1FCE1EB7A90}" srcOrd="2" destOrd="0" presId="urn:microsoft.com/office/officeart/2005/8/layout/vList4"/>
    <dgm:cxn modelId="{BD601C9A-327E-4C8C-BE0F-692F43D0FAE9}" type="presParOf" srcId="{E35555D5-B68F-496F-B3D7-C1FCE1EB7A90}" destId="{E5EB0852-3447-4C06-A844-D4CA9122FCD3}" srcOrd="0" destOrd="0" presId="urn:microsoft.com/office/officeart/2005/8/layout/vList4"/>
    <dgm:cxn modelId="{56D80BE6-0138-4836-A47D-31943E044F19}" type="presParOf" srcId="{E35555D5-B68F-496F-B3D7-C1FCE1EB7A90}" destId="{C628B4D3-9CAB-4E2C-9D44-8FB2BE4CEEFA}" srcOrd="1" destOrd="0" presId="urn:microsoft.com/office/officeart/2005/8/layout/vList4"/>
    <dgm:cxn modelId="{6AC3D2BE-8B07-41C1-B2CA-AB2C163519B1}" type="presParOf" srcId="{E35555D5-B68F-496F-B3D7-C1FCE1EB7A90}" destId="{4A03A38B-B56D-4225-B863-0E512476B66A}" srcOrd="2" destOrd="0" presId="urn:microsoft.com/office/officeart/2005/8/layout/vList4"/>
    <dgm:cxn modelId="{FE447D9D-CB9E-4DD9-8829-83E9A1B7B7DC}" type="presParOf" srcId="{4175661E-8736-4D23-B8A1-74C58B099E42}" destId="{6726F3A6-4537-456C-84D1-D7D95A9A7D68}" srcOrd="3" destOrd="0" presId="urn:microsoft.com/office/officeart/2005/8/layout/vList4"/>
    <dgm:cxn modelId="{916FDEE0-5960-4B62-B760-CBBE2B381894}" type="presParOf" srcId="{4175661E-8736-4D23-B8A1-74C58B099E42}" destId="{B2501F0B-FC31-46B5-938A-FE06CC716000}" srcOrd="4" destOrd="0" presId="urn:microsoft.com/office/officeart/2005/8/layout/vList4"/>
    <dgm:cxn modelId="{443718F0-7306-4F5D-96B7-5F559FA55BCF}" type="presParOf" srcId="{B2501F0B-FC31-46B5-938A-FE06CC716000}" destId="{1D452EDE-7B18-4D88-8269-2BD4CF7987AD}" srcOrd="0" destOrd="0" presId="urn:microsoft.com/office/officeart/2005/8/layout/vList4"/>
    <dgm:cxn modelId="{AFFA3142-81EE-4D91-A16C-D5F70013D637}" type="presParOf" srcId="{B2501F0B-FC31-46B5-938A-FE06CC716000}" destId="{4BA8852F-D29C-480A-B888-909DC2171AFA}" srcOrd="1" destOrd="0" presId="urn:microsoft.com/office/officeart/2005/8/layout/vList4"/>
    <dgm:cxn modelId="{80AC173D-E025-46BD-AFBD-72281AAC5EE0}" type="presParOf" srcId="{B2501F0B-FC31-46B5-938A-FE06CC716000}" destId="{35399821-A423-43C0-83BA-AA2D03C03DD0}" srcOrd="2" destOrd="0" presId="urn:microsoft.com/office/officeart/2005/8/layout/vList4"/>
    <dgm:cxn modelId="{15202AB1-805F-4F8F-9148-9713A0FE140A}" type="presParOf" srcId="{4175661E-8736-4D23-B8A1-74C58B099E42}" destId="{0C37BBCC-B845-40CB-884A-BF9C3807FF0F}" srcOrd="5" destOrd="0" presId="urn:microsoft.com/office/officeart/2005/8/layout/vList4"/>
    <dgm:cxn modelId="{F9A7B116-4A40-47FB-B27A-AE51CA63D6F2}" type="presParOf" srcId="{4175661E-8736-4D23-B8A1-74C58B099E42}" destId="{9DC72890-A843-4102-B562-DC399EE496D3}" srcOrd="6" destOrd="0" presId="urn:microsoft.com/office/officeart/2005/8/layout/vList4"/>
    <dgm:cxn modelId="{11E0830E-247E-4554-8F46-31217AE5D88F}" type="presParOf" srcId="{9DC72890-A843-4102-B562-DC399EE496D3}" destId="{866F8379-4BD8-4BEC-91B8-E2D5478C3E47}" srcOrd="0" destOrd="0" presId="urn:microsoft.com/office/officeart/2005/8/layout/vList4"/>
    <dgm:cxn modelId="{94DE7065-7F3E-4FF6-B5D2-EF36011A56C0}" type="presParOf" srcId="{9DC72890-A843-4102-B562-DC399EE496D3}" destId="{88D7107C-5EDE-4AB1-BFA7-41BCE3D5D952}" srcOrd="1" destOrd="0" presId="urn:microsoft.com/office/officeart/2005/8/layout/vList4"/>
    <dgm:cxn modelId="{91F8B51D-F83A-4082-9BC4-731AA90B7BDC}" type="presParOf" srcId="{9DC72890-A843-4102-B562-DC399EE496D3}" destId="{476B3100-432B-43B1-ADFD-6D2BDB800EC0}" srcOrd="2" destOrd="0" presId="urn:microsoft.com/office/officeart/2005/8/layout/vList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180A7-BEFD-4B66-B635-AB8FDF4991A9}">
      <dsp:nvSpPr>
        <dsp:cNvPr id="0" name=""/>
        <dsp:cNvSpPr/>
      </dsp:nvSpPr>
      <dsp:spPr>
        <a:xfrm>
          <a:off x="0" y="268900"/>
          <a:ext cx="6409634"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099870-2CEB-448B-B293-2E2AB459B36E}">
      <dsp:nvSpPr>
        <dsp:cNvPr id="0" name=""/>
        <dsp:cNvSpPr/>
      </dsp:nvSpPr>
      <dsp:spPr>
        <a:xfrm>
          <a:off x="320481" y="37899"/>
          <a:ext cx="5400021" cy="600001"/>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88" tIns="0" rIns="169588" bIns="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Verdana" panose="020B0604030504040204" pitchFamily="34" charset="0"/>
              <a:ea typeface="Verdana" panose="020B0604030504040204" pitchFamily="34" charset="0"/>
            </a:rPr>
            <a:t>Identify factors influencing customer churn</a:t>
          </a:r>
        </a:p>
      </dsp:txBody>
      <dsp:txXfrm>
        <a:off x="349771" y="67189"/>
        <a:ext cx="5341441" cy="541421"/>
      </dsp:txXfrm>
    </dsp:sp>
    <dsp:sp modelId="{976CBD96-B153-4843-A057-0BDE1095C564}">
      <dsp:nvSpPr>
        <dsp:cNvPr id="0" name=""/>
        <dsp:cNvSpPr/>
      </dsp:nvSpPr>
      <dsp:spPr>
        <a:xfrm>
          <a:off x="0" y="1264902"/>
          <a:ext cx="6409634"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774FF-0DD5-4F5A-9370-7CEC741B0BB1}">
      <dsp:nvSpPr>
        <dsp:cNvPr id="0" name=""/>
        <dsp:cNvSpPr/>
      </dsp:nvSpPr>
      <dsp:spPr>
        <a:xfrm>
          <a:off x="320481" y="1033900"/>
          <a:ext cx="5400021" cy="600001"/>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88" tIns="0" rIns="169588" bIns="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Verdana" panose="020B0604030504040204" pitchFamily="34" charset="0"/>
              <a:ea typeface="Verdana" panose="020B0604030504040204" pitchFamily="34" charset="0"/>
            </a:rPr>
            <a:t>Predict customer </a:t>
          </a:r>
          <a:r>
            <a:rPr lang="en-IN" sz="1800" kern="1200" dirty="0">
              <a:solidFill>
                <a:prstClr val="white"/>
              </a:solidFill>
              <a:latin typeface="Verdana" panose="020B0604030504040204" pitchFamily="34" charset="0"/>
              <a:ea typeface="Verdana" panose="020B0604030504040204" pitchFamily="34" charset="0"/>
              <a:cs typeface="+mn-cs"/>
            </a:rPr>
            <a:t>propensity</a:t>
          </a:r>
          <a:r>
            <a:rPr lang="en-IN" sz="1800" kern="1200" dirty="0">
              <a:latin typeface="Verdana" panose="020B0604030504040204" pitchFamily="34" charset="0"/>
              <a:ea typeface="Verdana" panose="020B0604030504040204" pitchFamily="34" charset="0"/>
            </a:rPr>
            <a:t> of default</a:t>
          </a:r>
        </a:p>
      </dsp:txBody>
      <dsp:txXfrm>
        <a:off x="349771" y="1063190"/>
        <a:ext cx="5341441" cy="541421"/>
      </dsp:txXfrm>
    </dsp:sp>
    <dsp:sp modelId="{28F251D5-4924-44C9-BF5D-2FF470123A41}">
      <dsp:nvSpPr>
        <dsp:cNvPr id="0" name=""/>
        <dsp:cNvSpPr/>
      </dsp:nvSpPr>
      <dsp:spPr>
        <a:xfrm>
          <a:off x="0" y="2236903"/>
          <a:ext cx="6409634"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E93576-CB51-4909-89AF-12D91AE575B3}">
      <dsp:nvSpPr>
        <dsp:cNvPr id="0" name=""/>
        <dsp:cNvSpPr/>
      </dsp:nvSpPr>
      <dsp:spPr>
        <a:xfrm>
          <a:off x="320481" y="2029902"/>
          <a:ext cx="5400021" cy="576001"/>
        </a:xfrm>
        <a:prstGeom prst="round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588" tIns="0" rIns="169588" bIns="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Verdana" panose="020B0604030504040204" pitchFamily="34" charset="0"/>
              <a:ea typeface="Verdana" panose="020B0604030504040204" pitchFamily="34" charset="0"/>
            </a:rPr>
            <a:t>Recommendations to avert financial loss</a:t>
          </a:r>
        </a:p>
      </dsp:txBody>
      <dsp:txXfrm>
        <a:off x="348599" y="2058020"/>
        <a:ext cx="5343785" cy="519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56CE7-EF6C-4BD2-9521-EC3EA7179753}">
      <dsp:nvSpPr>
        <dsp:cNvPr id="0" name=""/>
        <dsp:cNvSpPr/>
      </dsp:nvSpPr>
      <dsp:spPr>
        <a:xfrm>
          <a:off x="0" y="0"/>
          <a:ext cx="8128000" cy="1259416"/>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Verdana" panose="020B0604030504040204" pitchFamily="34" charset="0"/>
              <a:ea typeface="Verdana" panose="020B0604030504040204" pitchFamily="34" charset="0"/>
              <a:cs typeface="Segoe UI" panose="020B0502040204020203" pitchFamily="34" charset="0"/>
            </a:rPr>
            <a:t>Variable Selection–p value</a:t>
          </a:r>
          <a:endParaRPr lang="en-IN" sz="1600" b="1" kern="1200" dirty="0">
            <a:solidFill>
              <a:schemeClr val="bg1"/>
            </a:solidFill>
          </a:endParaRP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All but three having positive regression coefficients</a:t>
          </a: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Eight insignificant variables identified</a:t>
          </a:r>
        </a:p>
      </dsp:txBody>
      <dsp:txXfrm>
        <a:off x="1751541" y="0"/>
        <a:ext cx="6376458" cy="1259416"/>
      </dsp:txXfrm>
    </dsp:sp>
    <dsp:sp modelId="{B35A154F-811E-4B50-9D74-46435FBDC92D}">
      <dsp:nvSpPr>
        <dsp:cNvPr id="0" name=""/>
        <dsp:cNvSpPr/>
      </dsp:nvSpPr>
      <dsp:spPr>
        <a:xfrm>
          <a:off x="125941" y="125941"/>
          <a:ext cx="1625600" cy="1007533"/>
        </a:xfrm>
        <a:prstGeom prst="roundRect">
          <a:avLst>
            <a:gd name="adj" fmla="val 10000"/>
          </a:avLst>
        </a:prstGeom>
        <a:blipFill rotWithShape="1">
          <a:blip xmlns:r="http://schemas.openxmlformats.org/officeDocument/2006/relationships" r:embed="rId1"/>
          <a:srcRect/>
          <a:stretch>
            <a:fillRect t="-43000" b="-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EB0852-3447-4C06-A844-D4CA9122FCD3}">
      <dsp:nvSpPr>
        <dsp:cNvPr id="0" name=""/>
        <dsp:cNvSpPr/>
      </dsp:nvSpPr>
      <dsp:spPr>
        <a:xfrm>
          <a:off x="0" y="1385358"/>
          <a:ext cx="8128000" cy="1259416"/>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latin typeface="Verdana" panose="020B0604030504040204" pitchFamily="34" charset="0"/>
              <a:ea typeface="Verdana" panose="020B0604030504040204" pitchFamily="34" charset="0"/>
            </a:rPr>
            <a:t>Attribute Relevance -Information value</a:t>
          </a: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Age, Risk Score</a:t>
          </a: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No. of premiums paid</a:t>
          </a:r>
        </a:p>
      </dsp:txBody>
      <dsp:txXfrm>
        <a:off x="1751541" y="1385358"/>
        <a:ext cx="6376458" cy="1259416"/>
      </dsp:txXfrm>
    </dsp:sp>
    <dsp:sp modelId="{C628B4D3-9CAB-4E2C-9D44-8FB2BE4CEEFA}">
      <dsp:nvSpPr>
        <dsp:cNvPr id="0" name=""/>
        <dsp:cNvSpPr/>
      </dsp:nvSpPr>
      <dsp:spPr>
        <a:xfrm>
          <a:off x="125941" y="1511300"/>
          <a:ext cx="1625600" cy="1007533"/>
        </a:xfrm>
        <a:prstGeom prst="roundRect">
          <a:avLst>
            <a:gd name="adj" fmla="val 10000"/>
          </a:avLst>
        </a:prstGeom>
        <a:blipFill rotWithShape="1">
          <a:blip xmlns:r="http://schemas.openxmlformats.org/officeDocument/2006/relationships" r:embed="rId2"/>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452EDE-7B18-4D88-8269-2BD4CF7987AD}">
      <dsp:nvSpPr>
        <dsp:cNvPr id="0" name=""/>
        <dsp:cNvSpPr/>
      </dsp:nvSpPr>
      <dsp:spPr>
        <a:xfrm>
          <a:off x="0" y="2770716"/>
          <a:ext cx="8128000" cy="1259416"/>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latin typeface="Verdana" panose="020B0604030504040204" pitchFamily="34" charset="0"/>
              <a:ea typeface="Verdana" panose="020B0604030504040204" pitchFamily="34" charset="0"/>
            </a:rPr>
            <a:t>Variable Importance – Regularized CART</a:t>
          </a: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Income, Age, Risk Score</a:t>
          </a: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Premium paid by Cash</a:t>
          </a:r>
        </a:p>
      </dsp:txBody>
      <dsp:txXfrm>
        <a:off x="1751541" y="2770716"/>
        <a:ext cx="6376458" cy="1259416"/>
      </dsp:txXfrm>
    </dsp:sp>
    <dsp:sp modelId="{4BA8852F-D29C-480A-B888-909DC2171AFA}">
      <dsp:nvSpPr>
        <dsp:cNvPr id="0" name=""/>
        <dsp:cNvSpPr/>
      </dsp:nvSpPr>
      <dsp:spPr>
        <a:xfrm>
          <a:off x="125941" y="2896658"/>
          <a:ext cx="1625600" cy="1007533"/>
        </a:xfrm>
        <a:prstGeom prst="roundRect">
          <a:avLst>
            <a:gd name="adj" fmla="val 10000"/>
          </a:avLst>
        </a:prstGeom>
        <a:blipFill rotWithShape="1">
          <a:blip xmlns:r="http://schemas.openxmlformats.org/officeDocument/2006/relationships" r:embed="rId3"/>
          <a:srcRect/>
          <a:stretch>
            <a:fillRect l="-9000" r="-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6F8379-4BD8-4BEC-91B8-E2D5478C3E47}">
      <dsp:nvSpPr>
        <dsp:cNvPr id="0" name=""/>
        <dsp:cNvSpPr/>
      </dsp:nvSpPr>
      <dsp:spPr>
        <a:xfrm>
          <a:off x="0" y="4159250"/>
          <a:ext cx="8128000" cy="1259416"/>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latin typeface="Verdana" panose="020B0604030504040204" pitchFamily="34" charset="0"/>
              <a:ea typeface="Verdana" panose="020B0604030504040204" pitchFamily="34" charset="0"/>
            </a:rPr>
            <a:t>Variation Inflatory Factor</a:t>
          </a: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No multicollinearity</a:t>
          </a:r>
        </a:p>
        <a:p>
          <a:pPr marL="171450" lvl="1" indent="-171450" algn="l" defTabSz="711200">
            <a:lnSpc>
              <a:spcPct val="90000"/>
            </a:lnSpc>
            <a:spcBef>
              <a:spcPct val="0"/>
            </a:spcBef>
            <a:spcAft>
              <a:spcPct val="15000"/>
            </a:spcAft>
            <a:buChar char="•"/>
          </a:pPr>
          <a:r>
            <a:rPr lang="en-IN" sz="1600" kern="1200" dirty="0">
              <a:latin typeface="Verdana" panose="020B0604030504040204" pitchFamily="34" charset="0"/>
              <a:ea typeface="Verdana" panose="020B0604030504040204" pitchFamily="34" charset="0"/>
            </a:rPr>
            <a:t>Low correlation (from correlation)</a:t>
          </a:r>
        </a:p>
      </dsp:txBody>
      <dsp:txXfrm>
        <a:off x="1751541" y="4159250"/>
        <a:ext cx="6376458" cy="1259416"/>
      </dsp:txXfrm>
    </dsp:sp>
    <dsp:sp modelId="{88D7107C-5EDE-4AB1-BFA7-41BCE3D5D952}">
      <dsp:nvSpPr>
        <dsp:cNvPr id="0" name=""/>
        <dsp:cNvSpPr/>
      </dsp:nvSpPr>
      <dsp:spPr>
        <a:xfrm>
          <a:off x="125941" y="4282016"/>
          <a:ext cx="1625600" cy="1007533"/>
        </a:xfrm>
        <a:prstGeom prst="roundRect">
          <a:avLst>
            <a:gd name="adj" fmla="val 10000"/>
          </a:avLst>
        </a:prstGeom>
        <a:blipFill rotWithShape="1">
          <a:blip xmlns:r="http://schemas.openxmlformats.org/officeDocument/2006/relationships" r:embed="rId4"/>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56623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1/7/2021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1/7/2021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3200" b="1" dirty="0">
                <a:solidFill>
                  <a:schemeClr val="bg1"/>
                </a:solidFill>
                <a:latin typeface="Verdana" panose="020B0604030504040204" pitchFamily="34" charset="0"/>
                <a:ea typeface="Verdana" panose="020B0604030504040204" pitchFamily="34" charset="0"/>
              </a:rPr>
              <a:t>Insurance Premium Renewal Propensity</a:t>
            </a:r>
          </a:p>
        </p:txBody>
      </p:sp>
      <p:sp>
        <p:nvSpPr>
          <p:cNvPr id="3" name="Subtitle 2"/>
          <p:cNvSpPr>
            <a:spLocks noGrp="1"/>
          </p:cNvSpPr>
          <p:nvPr>
            <p:ph type="subTitle" idx="4294967295"/>
          </p:nvPr>
        </p:nvSpPr>
        <p:spPr>
          <a:xfrm>
            <a:off x="838200" y="3429000"/>
            <a:ext cx="9582736" cy="1137793"/>
          </a:xfrm>
        </p:spPr>
        <p:txBody>
          <a:bodyPr>
            <a:normAutofit/>
          </a:bodyPr>
          <a:lstStyle/>
          <a:p>
            <a:pPr marL="0" indent="0">
              <a:buNone/>
            </a:pPr>
            <a:r>
              <a:rPr lang="en-US" sz="2400" b="1" dirty="0">
                <a:solidFill>
                  <a:schemeClr val="bg1"/>
                </a:solidFill>
                <a:latin typeface="Verdana" panose="020B0604030504040204" pitchFamily="34" charset="0"/>
                <a:ea typeface="Verdana" panose="020B0604030504040204" pitchFamily="34" charset="0"/>
              </a:rPr>
              <a:t>Capstone Project Presentation- Group 3</a:t>
            </a:r>
          </a:p>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Exploratory Data Analysis-5</a:t>
            </a:r>
          </a:p>
        </p:txBody>
      </p:sp>
      <p:sp>
        <p:nvSpPr>
          <p:cNvPr id="38" name="Content Placeholder 17"/>
          <p:cNvSpPr txBox="1">
            <a:spLocks/>
          </p:cNvSpPr>
          <p:nvPr/>
        </p:nvSpPr>
        <p:spPr>
          <a:xfrm>
            <a:off x="541608" y="1461774"/>
            <a:ext cx="8642147"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000" b="1" dirty="0">
                <a:latin typeface="Verdana" panose="020B0604030504040204" pitchFamily="34" charset="0"/>
                <a:ea typeface="Verdana" panose="020B0604030504040204" pitchFamily="34" charset="0"/>
                <a:cs typeface="Segoe UI" panose="020B0502040204020203" pitchFamily="34" charset="0"/>
              </a:rPr>
              <a:t>Distribution of Churned Customers by Premium Level</a:t>
            </a:r>
          </a:p>
        </p:txBody>
      </p:sp>
      <p:sp>
        <p:nvSpPr>
          <p:cNvPr id="6" name="Content Placeholder 17">
            <a:extLst>
              <a:ext uri="{FF2B5EF4-FFF2-40B4-BE49-F238E27FC236}">
                <a16:creationId xmlns:a16="http://schemas.microsoft.com/office/drawing/2014/main" id="{6BCD4E85-CFCC-49CC-9491-8FC0BA5D95C0}"/>
              </a:ext>
            </a:extLst>
          </p:cNvPr>
          <p:cNvSpPr txBox="1">
            <a:spLocks/>
          </p:cNvSpPr>
          <p:nvPr/>
        </p:nvSpPr>
        <p:spPr>
          <a:xfrm>
            <a:off x="6188766" y="1461774"/>
            <a:ext cx="5647156" cy="24667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10" name="Content Placeholder 17">
            <a:extLst>
              <a:ext uri="{FF2B5EF4-FFF2-40B4-BE49-F238E27FC236}">
                <a16:creationId xmlns:a16="http://schemas.microsoft.com/office/drawing/2014/main" id="{CCA0789D-6029-4217-8C31-40F2CECF9F5F}"/>
              </a:ext>
            </a:extLst>
          </p:cNvPr>
          <p:cNvSpPr txBox="1">
            <a:spLocks/>
          </p:cNvSpPr>
          <p:nvPr/>
        </p:nvSpPr>
        <p:spPr>
          <a:xfrm>
            <a:off x="724332" y="4437643"/>
            <a:ext cx="10994056" cy="210383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spcAft>
                <a:spcPts val="800"/>
              </a:spcAft>
              <a:buFont typeface="Wingdings" panose="05000000000000000000" pitchFamily="2" charset="2"/>
              <a:buChar char="§"/>
            </a:pPr>
            <a:r>
              <a:rPr lang="en-IN" sz="2200" dirty="0">
                <a:latin typeface="Verdana" panose="020B0604030504040204" pitchFamily="34" charset="0"/>
                <a:ea typeface="Verdana" panose="020B0604030504040204" pitchFamily="34" charset="0"/>
              </a:rPr>
              <a:t>Customers paying very high premium are less likely to churn</a:t>
            </a:r>
          </a:p>
          <a:p>
            <a:pPr lvl="1">
              <a:lnSpc>
                <a:spcPct val="110000"/>
              </a:lnSpc>
              <a:spcAft>
                <a:spcPts val="800"/>
              </a:spcAft>
              <a:buFont typeface="Wingdings" panose="05000000000000000000" pitchFamily="2" charset="2"/>
              <a:buChar char="§"/>
              <a:tabLst>
                <a:tab pos="228600" algn="l"/>
                <a:tab pos="457200" algn="l"/>
              </a:tabLst>
            </a:pPr>
            <a:r>
              <a:rPr lang="en-IN" sz="2200" dirty="0">
                <a:latin typeface="Verdana" panose="020B0604030504040204" pitchFamily="34" charset="0"/>
                <a:ea typeface="Verdana" panose="020B0604030504040204" pitchFamily="34" charset="0"/>
              </a:rPr>
              <a:t>Customers paying </a:t>
            </a:r>
            <a:r>
              <a:rPr lang="en-IN" sz="2200" b="1" dirty="0">
                <a:solidFill>
                  <a:schemeClr val="tx2"/>
                </a:solidFill>
                <a:latin typeface="Verdana" panose="020B0604030504040204" pitchFamily="34" charset="0"/>
                <a:ea typeface="Verdana" panose="020B0604030504040204" pitchFamily="34" charset="0"/>
              </a:rPr>
              <a:t>Low premium </a:t>
            </a:r>
            <a:r>
              <a:rPr lang="en-IN" sz="2200" dirty="0">
                <a:latin typeface="Verdana" panose="020B0604030504040204" pitchFamily="34" charset="0"/>
                <a:ea typeface="Verdana" panose="020B0604030504040204" pitchFamily="34" charset="0"/>
              </a:rPr>
              <a:t>have </a:t>
            </a:r>
            <a:r>
              <a:rPr lang="en-IN" sz="2200" b="1" dirty="0">
                <a:solidFill>
                  <a:schemeClr val="tx2"/>
                </a:solidFill>
                <a:latin typeface="Verdana" panose="020B0604030504040204" pitchFamily="34" charset="0"/>
                <a:ea typeface="Verdana" panose="020B0604030504040204" pitchFamily="34" charset="0"/>
              </a:rPr>
              <a:t>highest non-renewal percentage (9%) </a:t>
            </a:r>
            <a:r>
              <a:rPr lang="en-IN" sz="2200" dirty="0">
                <a:latin typeface="Verdana" panose="020B0604030504040204" pitchFamily="34" charset="0"/>
                <a:ea typeface="Verdana" panose="020B0604030504040204" pitchFamily="34" charset="0"/>
              </a:rPr>
              <a:t>and likely to churn the most (1.5x)</a:t>
            </a:r>
          </a:p>
          <a:p>
            <a:pPr lvl="1">
              <a:lnSpc>
                <a:spcPct val="110000"/>
              </a:lnSpc>
              <a:spcAft>
                <a:spcPts val="800"/>
              </a:spcAft>
              <a:buFont typeface="Wingdings" panose="05000000000000000000" pitchFamily="2" charset="2"/>
              <a:buChar char="§"/>
              <a:tabLst>
                <a:tab pos="228600" algn="l"/>
                <a:tab pos="457200" algn="l"/>
              </a:tabLst>
            </a:pPr>
            <a:r>
              <a:rPr lang="en-IN" sz="2200" dirty="0">
                <a:latin typeface="Verdana" panose="020B0604030504040204" pitchFamily="34" charset="0"/>
                <a:ea typeface="Verdana" panose="020B0604030504040204" pitchFamily="34" charset="0"/>
              </a:rPr>
              <a:t>Customers in medium premium level offer greatest opportunity since they are 1.2x more likely to churn and represent 18% of customer base</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B4C5C11-E6CA-498A-9B22-00FC0BA789A1}"/>
              </a:ext>
            </a:extLst>
          </p:cNvPr>
          <p:cNvPicPr>
            <a:picLocks noChangeAspect="1"/>
          </p:cNvPicPr>
          <p:nvPr/>
        </p:nvPicPr>
        <p:blipFill>
          <a:blip r:embed="rId2"/>
          <a:stretch>
            <a:fillRect/>
          </a:stretch>
        </p:blipFill>
        <p:spPr>
          <a:xfrm>
            <a:off x="1238250" y="1970870"/>
            <a:ext cx="4857750" cy="2409825"/>
          </a:xfrm>
          <a:prstGeom prst="rect">
            <a:avLst/>
          </a:prstGeom>
          <a:ln w="12700">
            <a:solidFill>
              <a:schemeClr val="tx1"/>
            </a:solidFill>
          </a:ln>
        </p:spPr>
      </p:pic>
      <p:pic>
        <p:nvPicPr>
          <p:cNvPr id="7" name="Picture 6">
            <a:extLst>
              <a:ext uri="{FF2B5EF4-FFF2-40B4-BE49-F238E27FC236}">
                <a16:creationId xmlns:a16="http://schemas.microsoft.com/office/drawing/2014/main" id="{FA8D4168-2D8F-434B-BC4E-8FFF67ACAA2D}"/>
              </a:ext>
            </a:extLst>
          </p:cNvPr>
          <p:cNvPicPr>
            <a:picLocks noChangeAspect="1"/>
          </p:cNvPicPr>
          <p:nvPr/>
        </p:nvPicPr>
        <p:blipFill>
          <a:blip r:embed="rId3"/>
          <a:stretch>
            <a:fillRect/>
          </a:stretch>
        </p:blipFill>
        <p:spPr>
          <a:xfrm>
            <a:off x="6188766" y="2529425"/>
            <a:ext cx="5324475" cy="485775"/>
          </a:xfrm>
          <a:prstGeom prst="rect">
            <a:avLst/>
          </a:prstGeom>
          <a:ln w="12700">
            <a:solidFill>
              <a:schemeClr val="tx1"/>
            </a:solidFill>
          </a:ln>
        </p:spPr>
      </p:pic>
      <p:pic>
        <p:nvPicPr>
          <p:cNvPr id="11" name="Picture 10">
            <a:extLst>
              <a:ext uri="{FF2B5EF4-FFF2-40B4-BE49-F238E27FC236}">
                <a16:creationId xmlns:a16="http://schemas.microsoft.com/office/drawing/2014/main" id="{57120C8A-569A-4E37-B536-5F860269539E}"/>
              </a:ext>
            </a:extLst>
          </p:cNvPr>
          <p:cNvPicPr>
            <a:picLocks noChangeAspect="1"/>
          </p:cNvPicPr>
          <p:nvPr/>
        </p:nvPicPr>
        <p:blipFill>
          <a:blip r:embed="rId4"/>
          <a:stretch>
            <a:fillRect/>
          </a:stretch>
        </p:blipFill>
        <p:spPr>
          <a:xfrm>
            <a:off x="7693092" y="3125820"/>
            <a:ext cx="2981325" cy="1057275"/>
          </a:xfrm>
          <a:prstGeom prst="rect">
            <a:avLst/>
          </a:prstGeom>
          <a:ln w="12700">
            <a:solidFill>
              <a:schemeClr val="tx1"/>
            </a:solidFill>
          </a:ln>
        </p:spPr>
      </p:pic>
    </p:spTree>
    <p:extLst>
      <p:ext uri="{BB962C8B-B14F-4D97-AF65-F5344CB8AC3E}">
        <p14:creationId xmlns:p14="http://schemas.microsoft.com/office/powerpoint/2010/main" val="3295072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Exploratory Data Analysis-6</a:t>
            </a:r>
          </a:p>
        </p:txBody>
      </p:sp>
      <p:sp>
        <p:nvSpPr>
          <p:cNvPr id="38" name="Content Placeholder 17"/>
          <p:cNvSpPr txBox="1">
            <a:spLocks/>
          </p:cNvSpPr>
          <p:nvPr/>
        </p:nvSpPr>
        <p:spPr>
          <a:xfrm>
            <a:off x="521207" y="1329010"/>
            <a:ext cx="9171433"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defRPr/>
            </a:pPr>
            <a:r>
              <a:rPr lang="en-IN" sz="2000" b="1" dirty="0">
                <a:latin typeface="Verdana" panose="020B0604030504040204" pitchFamily="34" charset="0"/>
                <a:ea typeface="Verdana" panose="020B0604030504040204" pitchFamily="34" charset="0"/>
              </a:rPr>
              <a:t>Percentage </a:t>
            </a:r>
            <a:r>
              <a:rPr lang="en-IN" sz="2000" b="1" dirty="0">
                <a:effectLst/>
                <a:latin typeface="Verdana" panose="020B0604030504040204" pitchFamily="34" charset="0"/>
                <a:ea typeface="Verdana" panose="020B0604030504040204" pitchFamily="34" charset="0"/>
              </a:rPr>
              <a:t>Premium paid by cash versus renewal propensity</a:t>
            </a:r>
            <a:endParaRPr lang="en-IN" sz="2000" dirty="0">
              <a:effectLst/>
              <a:latin typeface="Verdana" panose="020B0604030504040204" pitchFamily="34" charset="0"/>
              <a:ea typeface="Verdana" panose="020B0604030504040204" pitchFamily="34" charset="0"/>
            </a:endParaRPr>
          </a:p>
          <a:p>
            <a:pPr marL="0" lvl="0" indent="0">
              <a:lnSpc>
                <a:spcPct val="100000"/>
              </a:lnSpc>
              <a:spcAft>
                <a:spcPts val="600"/>
              </a:spcAft>
              <a:buNone/>
              <a:defRPr/>
            </a:pPr>
            <a:endParaRPr lang="en-US" sz="2400" b="1" dirty="0">
              <a:latin typeface="Verdana" panose="020B0604030504040204" pitchFamily="34" charset="0"/>
              <a:ea typeface="Verdana" panose="020B0604030504040204"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6BCD4E85-CFCC-49CC-9491-8FC0BA5D95C0}"/>
              </a:ext>
            </a:extLst>
          </p:cNvPr>
          <p:cNvSpPr txBox="1">
            <a:spLocks/>
          </p:cNvSpPr>
          <p:nvPr/>
        </p:nvSpPr>
        <p:spPr>
          <a:xfrm>
            <a:off x="6188766" y="1461774"/>
            <a:ext cx="5647156" cy="24667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10" name="Content Placeholder 17">
            <a:extLst>
              <a:ext uri="{FF2B5EF4-FFF2-40B4-BE49-F238E27FC236}">
                <a16:creationId xmlns:a16="http://schemas.microsoft.com/office/drawing/2014/main" id="{CCA0789D-6029-4217-8C31-40F2CECF9F5F}"/>
              </a:ext>
            </a:extLst>
          </p:cNvPr>
          <p:cNvSpPr txBox="1">
            <a:spLocks/>
          </p:cNvSpPr>
          <p:nvPr/>
        </p:nvSpPr>
        <p:spPr>
          <a:xfrm>
            <a:off x="217896" y="5132210"/>
            <a:ext cx="10684565" cy="7935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buFont typeface="Wingdings" panose="05000000000000000000" pitchFamily="2" charset="2"/>
              <a:buChar char="§"/>
              <a:defRPr/>
            </a:pPr>
            <a:r>
              <a:rPr lang="en-IN" sz="2000" dirty="0">
                <a:latin typeface="Verdana" panose="020B0604030504040204" pitchFamily="34" charset="0"/>
                <a:ea typeface="Verdana" panose="020B0604030504040204" pitchFamily="34" charset="0"/>
                <a:cs typeface="Times New Roman" panose="02020603050405020304" pitchFamily="18" charset="0"/>
              </a:rPr>
              <a:t>C</a:t>
            </a:r>
            <a:r>
              <a:rPr lang="en-IN" sz="2000" dirty="0">
                <a:effectLst/>
                <a:latin typeface="Verdana" panose="020B0604030504040204" pitchFamily="34" charset="0"/>
                <a:ea typeface="Verdana" panose="020B0604030504040204" pitchFamily="34" charset="0"/>
                <a:cs typeface="Times New Roman" panose="02020603050405020304" pitchFamily="18" charset="0"/>
              </a:rPr>
              <a:t>ustomers who do not renew pay more by cash versus people who renew who pay more by credit</a:t>
            </a:r>
          </a:p>
          <a:p>
            <a:pPr marL="0" indent="0">
              <a:lnSpc>
                <a:spcPct val="100000"/>
              </a:lnSpc>
              <a:spcAft>
                <a:spcPts val="600"/>
              </a:spcAft>
              <a:buNone/>
              <a:defRPr/>
            </a:pPr>
            <a:endParaRPr lang="en-IN" sz="2400" b="1" dirty="0">
              <a:latin typeface="Verdana" panose="020B0604030504040204" pitchFamily="34" charset="0"/>
              <a:ea typeface="Verdana" panose="020B0604030504040204" pitchFamily="34" charset="0"/>
            </a:endParaRPr>
          </a:p>
          <a:p>
            <a:pPr marL="0" indent="0">
              <a:lnSpc>
                <a:spcPct val="100000"/>
              </a:lnSpc>
              <a:spcAft>
                <a:spcPts val="600"/>
              </a:spcAft>
              <a:buNone/>
              <a:defRPr/>
            </a:pPr>
            <a:endParaRPr lang="en-IN" sz="2400" b="1" dirty="0">
              <a:latin typeface="Verdana" panose="020B0604030504040204" pitchFamily="34" charset="0"/>
              <a:ea typeface="Verdana" panose="020B0604030504040204" pitchFamily="34" charset="0"/>
            </a:endParaRP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E29F5933-C694-4F7F-A92C-DF2EA2144A41}"/>
              </a:ext>
            </a:extLst>
          </p:cNvPr>
          <p:cNvPicPr>
            <a:picLocks noChangeAspect="1"/>
          </p:cNvPicPr>
          <p:nvPr/>
        </p:nvPicPr>
        <p:blipFill>
          <a:blip r:embed="rId2"/>
          <a:stretch>
            <a:fillRect/>
          </a:stretch>
        </p:blipFill>
        <p:spPr>
          <a:xfrm>
            <a:off x="3868616" y="2166937"/>
            <a:ext cx="4642338" cy="2721974"/>
          </a:xfrm>
          <a:prstGeom prst="rect">
            <a:avLst/>
          </a:prstGeom>
          <a:ln w="12700">
            <a:solidFill>
              <a:schemeClr val="tx1"/>
            </a:solidFill>
          </a:ln>
        </p:spPr>
      </p:pic>
    </p:spTree>
    <p:extLst>
      <p:ext uri="{BB962C8B-B14F-4D97-AF65-F5344CB8AC3E}">
        <p14:creationId xmlns:p14="http://schemas.microsoft.com/office/powerpoint/2010/main" val="4215902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Segoe UI Light" panose="020B0502040204020203" pitchFamily="34" charset="0"/>
              </a:rPr>
              <a:t>Predictive Modelling</a:t>
            </a:r>
          </a:p>
        </p:txBody>
      </p:sp>
      <p:sp>
        <p:nvSpPr>
          <p:cNvPr id="26" name="Content Placeholder 17">
            <a:extLst>
              <a:ext uri="{FF2B5EF4-FFF2-40B4-BE49-F238E27FC236}">
                <a16:creationId xmlns:a16="http://schemas.microsoft.com/office/drawing/2014/main" id="{204D4779-00B2-4637-8B41-08C029134AC2}"/>
              </a:ext>
            </a:extLst>
          </p:cNvPr>
          <p:cNvSpPr txBox="1">
            <a:spLocks/>
          </p:cNvSpPr>
          <p:nvPr/>
        </p:nvSpPr>
        <p:spPr>
          <a:xfrm>
            <a:off x="521207" y="5039898"/>
            <a:ext cx="6456368" cy="6434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defRPr/>
            </a:pPr>
            <a:r>
              <a:rPr lang="en-IN" sz="2000" b="1" dirty="0">
                <a:effectLst/>
                <a:latin typeface="Verdana" panose="020B0604030504040204" pitchFamily="34" charset="0"/>
                <a:ea typeface="Verdana" panose="020B0604030504040204" pitchFamily="34" charset="0"/>
              </a:rPr>
              <a:t>Classification Modelling Techniques</a:t>
            </a:r>
          </a:p>
          <a:p>
            <a:pPr>
              <a:lnSpc>
                <a:spcPct val="100000"/>
              </a:lnSpc>
              <a:spcAft>
                <a:spcPts val="600"/>
              </a:spcAft>
              <a:buFont typeface="Wingdings" panose="05000000000000000000" pitchFamily="2" charset="2"/>
              <a:buChar char="§"/>
              <a:defRPr/>
            </a:pPr>
            <a:endParaRPr lang="en-IN" sz="2400" dirty="0">
              <a:latin typeface="Verdana" panose="020B0604030504040204" pitchFamily="34" charset="0"/>
              <a:ea typeface="Verdana" panose="020B0604030504040204" pitchFamily="34" charset="0"/>
            </a:endParaRPr>
          </a:p>
          <a:p>
            <a:pPr marL="0" indent="0">
              <a:lnSpc>
                <a:spcPct val="100000"/>
              </a:lnSpc>
              <a:spcAft>
                <a:spcPts val="600"/>
              </a:spcAft>
              <a:buNone/>
              <a:defRPr/>
            </a:pPr>
            <a:endParaRPr lang="en-IN" sz="2400" dirty="0">
              <a:effectLst/>
              <a:latin typeface="Verdana" panose="020B0604030504040204" pitchFamily="34" charset="0"/>
              <a:ea typeface="Verdana" panose="020B0604030504040204" pitchFamily="34" charset="0"/>
            </a:endParaRPr>
          </a:p>
          <a:p>
            <a:pPr marL="0" indent="0">
              <a:lnSpc>
                <a:spcPct val="100000"/>
              </a:lnSpc>
              <a:spcAft>
                <a:spcPts val="600"/>
              </a:spcAft>
              <a:buNone/>
              <a:defRPr/>
            </a:pPr>
            <a:endParaRPr lang="en-IN" sz="2400" dirty="0">
              <a:effectLst/>
              <a:latin typeface="Verdana" panose="020B0604030504040204" pitchFamily="34" charset="0"/>
              <a:ea typeface="Verdana" panose="020B0604030504040204" pitchFamily="34" charset="0"/>
            </a:endParaRPr>
          </a:p>
          <a:p>
            <a:pPr marL="0" lvl="0" indent="0">
              <a:lnSpc>
                <a:spcPct val="100000"/>
              </a:lnSpc>
              <a:spcAft>
                <a:spcPts val="600"/>
              </a:spcAft>
              <a:buNone/>
              <a:defRPr/>
            </a:pPr>
            <a:endParaRPr lang="en-US" sz="2400" b="1" dirty="0">
              <a:latin typeface="Verdana" panose="020B0604030504040204" pitchFamily="34" charset="0"/>
              <a:ea typeface="Verdana" panose="020B0604030504040204" pitchFamily="34" charset="0"/>
              <a:cs typeface="Segoe UI" panose="020B0502040204020203" pitchFamily="34" charset="0"/>
            </a:endParaRPr>
          </a:p>
        </p:txBody>
      </p:sp>
      <p:pic>
        <p:nvPicPr>
          <p:cNvPr id="7" name="Picture 6">
            <a:extLst>
              <a:ext uri="{FF2B5EF4-FFF2-40B4-BE49-F238E27FC236}">
                <a16:creationId xmlns:a16="http://schemas.microsoft.com/office/drawing/2014/main" id="{34BD00B2-D4C2-42D9-801F-FDC79094BB73}"/>
              </a:ext>
            </a:extLst>
          </p:cNvPr>
          <p:cNvPicPr>
            <a:picLocks noChangeAspect="1"/>
          </p:cNvPicPr>
          <p:nvPr/>
        </p:nvPicPr>
        <p:blipFill>
          <a:blip r:embed="rId2"/>
          <a:stretch>
            <a:fillRect/>
          </a:stretch>
        </p:blipFill>
        <p:spPr>
          <a:xfrm>
            <a:off x="3221503" y="1775762"/>
            <a:ext cx="6330460" cy="3035389"/>
          </a:xfrm>
          <a:prstGeom prst="rect">
            <a:avLst/>
          </a:prstGeom>
          <a:ln w="12700">
            <a:solidFill>
              <a:schemeClr val="tx1"/>
            </a:solidFill>
          </a:ln>
        </p:spPr>
      </p:pic>
      <p:sp>
        <p:nvSpPr>
          <p:cNvPr id="28" name="Content Placeholder 17">
            <a:extLst>
              <a:ext uri="{FF2B5EF4-FFF2-40B4-BE49-F238E27FC236}">
                <a16:creationId xmlns:a16="http://schemas.microsoft.com/office/drawing/2014/main" id="{7AE1E19E-001E-4B11-8809-A639BFAF66A9}"/>
              </a:ext>
            </a:extLst>
          </p:cNvPr>
          <p:cNvSpPr txBox="1">
            <a:spLocks/>
          </p:cNvSpPr>
          <p:nvPr/>
        </p:nvSpPr>
        <p:spPr>
          <a:xfrm>
            <a:off x="521207" y="1300813"/>
            <a:ext cx="3877283" cy="5172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Aft>
                <a:spcPts val="600"/>
              </a:spcAft>
              <a:buNone/>
              <a:defRPr/>
            </a:pPr>
            <a:r>
              <a:rPr lang="en-IN" sz="2000" b="1" dirty="0">
                <a:latin typeface="Verdana" panose="020B0604030504040204" pitchFamily="34" charset="0"/>
                <a:ea typeface="Verdana" panose="020B0604030504040204" pitchFamily="34" charset="0"/>
              </a:rPr>
              <a:t>Modelling</a:t>
            </a:r>
            <a:r>
              <a:rPr lang="en-IN" sz="2200" b="1" dirty="0">
                <a:latin typeface="Verdana" panose="020B0604030504040204" pitchFamily="34" charset="0"/>
                <a:ea typeface="Verdana" panose="020B0604030504040204" pitchFamily="34" charset="0"/>
              </a:rPr>
              <a:t> Framework</a:t>
            </a:r>
          </a:p>
          <a:p>
            <a:pPr>
              <a:lnSpc>
                <a:spcPct val="100000"/>
              </a:lnSpc>
              <a:spcAft>
                <a:spcPts val="600"/>
              </a:spcAft>
              <a:buFont typeface="Wingdings" panose="05000000000000000000" pitchFamily="2" charset="2"/>
              <a:buChar char="§"/>
              <a:defRPr/>
            </a:pPr>
            <a:endParaRPr lang="en-IN" sz="2400" dirty="0">
              <a:effectLst/>
              <a:latin typeface="Verdana" panose="020B0604030504040204" pitchFamily="34" charset="0"/>
              <a:ea typeface="Verdana" panose="020B0604030504040204" pitchFamily="34" charset="0"/>
            </a:endParaRPr>
          </a:p>
          <a:p>
            <a:pPr marL="0" indent="0">
              <a:lnSpc>
                <a:spcPct val="100000"/>
              </a:lnSpc>
              <a:spcAft>
                <a:spcPts val="600"/>
              </a:spcAft>
              <a:buNone/>
              <a:defRPr/>
            </a:pPr>
            <a:endParaRPr lang="en-IN" sz="2400" dirty="0">
              <a:effectLst/>
              <a:latin typeface="Verdana" panose="020B0604030504040204" pitchFamily="34" charset="0"/>
              <a:ea typeface="Verdana" panose="020B0604030504040204" pitchFamily="34" charset="0"/>
            </a:endParaRPr>
          </a:p>
          <a:p>
            <a:pPr marL="0" lvl="0" indent="0">
              <a:lnSpc>
                <a:spcPct val="100000"/>
              </a:lnSpc>
              <a:spcAft>
                <a:spcPts val="600"/>
              </a:spcAft>
              <a:buNone/>
              <a:defRPr/>
            </a:pPr>
            <a:endParaRPr lang="en-US" sz="2400" b="1" dirty="0">
              <a:latin typeface="Verdana" panose="020B0604030504040204" pitchFamily="34" charset="0"/>
              <a:ea typeface="Verdana" panose="020B0604030504040204" pitchFamily="34" charset="0"/>
              <a:cs typeface="Segoe UI" panose="020B0502040204020203" pitchFamily="34" charset="0"/>
            </a:endParaRPr>
          </a:p>
        </p:txBody>
      </p:sp>
      <p:sp>
        <p:nvSpPr>
          <p:cNvPr id="8" name="Rectangle: Rounded Corners 7">
            <a:extLst>
              <a:ext uri="{FF2B5EF4-FFF2-40B4-BE49-F238E27FC236}">
                <a16:creationId xmlns:a16="http://schemas.microsoft.com/office/drawing/2014/main" id="{2386EB2C-0CD8-44A2-A302-6153080758DA}"/>
              </a:ext>
            </a:extLst>
          </p:cNvPr>
          <p:cNvSpPr/>
          <p:nvPr/>
        </p:nvSpPr>
        <p:spPr>
          <a:xfrm>
            <a:off x="928467" y="5495544"/>
            <a:ext cx="2293035" cy="9144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Logistic Regression</a:t>
            </a:r>
          </a:p>
        </p:txBody>
      </p:sp>
      <p:sp>
        <p:nvSpPr>
          <p:cNvPr id="11" name="Rectangle: Rounded Corners 10">
            <a:extLst>
              <a:ext uri="{FF2B5EF4-FFF2-40B4-BE49-F238E27FC236}">
                <a16:creationId xmlns:a16="http://schemas.microsoft.com/office/drawing/2014/main" id="{F4C9D50D-5CEC-408F-9589-DDE98CA0AB71}"/>
              </a:ext>
            </a:extLst>
          </p:cNvPr>
          <p:cNvSpPr/>
          <p:nvPr/>
        </p:nvSpPr>
        <p:spPr>
          <a:xfrm>
            <a:off x="3628762" y="5495544"/>
            <a:ext cx="2293035" cy="9144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Linear Discriminant Analysis</a:t>
            </a:r>
          </a:p>
        </p:txBody>
      </p:sp>
      <p:sp>
        <p:nvSpPr>
          <p:cNvPr id="12" name="Rectangle: Rounded Corners 11">
            <a:extLst>
              <a:ext uri="{FF2B5EF4-FFF2-40B4-BE49-F238E27FC236}">
                <a16:creationId xmlns:a16="http://schemas.microsoft.com/office/drawing/2014/main" id="{CFB5675F-700B-41B4-B882-26065FFBCF3E}"/>
              </a:ext>
            </a:extLst>
          </p:cNvPr>
          <p:cNvSpPr/>
          <p:nvPr/>
        </p:nvSpPr>
        <p:spPr>
          <a:xfrm>
            <a:off x="6358947" y="5495544"/>
            <a:ext cx="2293035" cy="9144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Trees</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Statistical Modelling Inferences</a:t>
            </a:r>
          </a:p>
        </p:txBody>
      </p:sp>
      <p:graphicFrame>
        <p:nvGraphicFramePr>
          <p:cNvPr id="6" name="Diagram 5">
            <a:extLst>
              <a:ext uri="{FF2B5EF4-FFF2-40B4-BE49-F238E27FC236}">
                <a16:creationId xmlns:a16="http://schemas.microsoft.com/office/drawing/2014/main" id="{478DE218-5DEB-4AFD-9011-3EA36B05B178}"/>
              </a:ext>
            </a:extLst>
          </p:cNvPr>
          <p:cNvGraphicFramePr/>
          <p:nvPr>
            <p:extLst>
              <p:ext uri="{D42A27DB-BD31-4B8C-83A1-F6EECF244321}">
                <p14:modId xmlns:p14="http://schemas.microsoft.com/office/powerpoint/2010/main" val="2997408269"/>
              </p:ext>
            </p:extLst>
          </p:nvPr>
        </p:nvGraphicFramePr>
        <p:xfrm>
          <a:off x="668551" y="12470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Predictive Modelling-1</a:t>
            </a:r>
          </a:p>
        </p:txBody>
      </p:sp>
      <p:sp>
        <p:nvSpPr>
          <p:cNvPr id="5" name="Content Placeholder 4"/>
          <p:cNvSpPr>
            <a:spLocks noGrp="1"/>
          </p:cNvSpPr>
          <p:nvPr>
            <p:ph sz="half" idx="4294967295"/>
          </p:nvPr>
        </p:nvSpPr>
        <p:spPr>
          <a:xfrm>
            <a:off x="521206" y="1404730"/>
            <a:ext cx="8622793" cy="789830"/>
          </a:xfrm>
        </p:spPr>
        <p:txBody>
          <a:bodyPr vert="horz" lIns="91440" tIns="45720" rIns="91440" bIns="45720" rtlCol="0">
            <a:noAutofit/>
          </a:bodyPr>
          <a:lstStyle/>
          <a:p>
            <a:pPr lvl="1" indent="0">
              <a:lnSpc>
                <a:spcPct val="100000"/>
              </a:lnSpc>
              <a:spcAft>
                <a:spcPts val="600"/>
              </a:spcAft>
              <a:buNone/>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Results from initial Predictive Modelling Techniques</a:t>
            </a:r>
          </a:p>
        </p:txBody>
      </p:sp>
      <p:pic>
        <p:nvPicPr>
          <p:cNvPr id="7" name="Picture 6">
            <a:extLst>
              <a:ext uri="{FF2B5EF4-FFF2-40B4-BE49-F238E27FC236}">
                <a16:creationId xmlns:a16="http://schemas.microsoft.com/office/drawing/2014/main" id="{59FBD60B-6564-418C-A494-DEF628976D1C}"/>
              </a:ext>
            </a:extLst>
          </p:cNvPr>
          <p:cNvPicPr>
            <a:picLocks noChangeAspect="1"/>
          </p:cNvPicPr>
          <p:nvPr/>
        </p:nvPicPr>
        <p:blipFill>
          <a:blip r:embed="rId2"/>
          <a:stretch>
            <a:fillRect/>
          </a:stretch>
        </p:blipFill>
        <p:spPr>
          <a:xfrm>
            <a:off x="1125765" y="2062370"/>
            <a:ext cx="10172700" cy="3390900"/>
          </a:xfrm>
          <a:prstGeom prst="rect">
            <a:avLst/>
          </a:prstGeom>
          <a:ln w="12700">
            <a:solidFill>
              <a:schemeClr val="tx1"/>
            </a:solidFill>
          </a:ln>
        </p:spPr>
      </p:pic>
      <p:sp>
        <p:nvSpPr>
          <p:cNvPr id="2" name="TextBox 1">
            <a:extLst>
              <a:ext uri="{FF2B5EF4-FFF2-40B4-BE49-F238E27FC236}">
                <a16:creationId xmlns:a16="http://schemas.microsoft.com/office/drawing/2014/main" id="{A2375273-70C0-4012-8968-8132D4537112}"/>
              </a:ext>
            </a:extLst>
          </p:cNvPr>
          <p:cNvSpPr txBox="1"/>
          <p:nvPr/>
        </p:nvSpPr>
        <p:spPr>
          <a:xfrm>
            <a:off x="1741714" y="5710800"/>
            <a:ext cx="8708571" cy="400110"/>
          </a:xfrm>
          <a:prstGeom prst="rect">
            <a:avLst/>
          </a:prstGeom>
          <a:noFill/>
        </p:spPr>
        <p:txBody>
          <a:bodyPr wrap="square" rtlCol="0">
            <a:spAutoFit/>
          </a:bodyPr>
          <a:lstStyle/>
          <a:p>
            <a:pPr algn="ct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Best performing models are highlighted</a:t>
            </a:r>
          </a:p>
        </p:txBody>
      </p:sp>
    </p:spTree>
    <p:extLst>
      <p:ext uri="{BB962C8B-B14F-4D97-AF65-F5344CB8AC3E}">
        <p14:creationId xmlns:p14="http://schemas.microsoft.com/office/powerpoint/2010/main" val="223679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Predictive Modelling-2</a:t>
            </a:r>
          </a:p>
        </p:txBody>
      </p:sp>
      <p:sp>
        <p:nvSpPr>
          <p:cNvPr id="5" name="Content Placeholder 4"/>
          <p:cNvSpPr>
            <a:spLocks noGrp="1"/>
          </p:cNvSpPr>
          <p:nvPr>
            <p:ph sz="half" idx="4294967295"/>
          </p:nvPr>
        </p:nvSpPr>
        <p:spPr>
          <a:xfrm>
            <a:off x="521206" y="1404730"/>
            <a:ext cx="9802237" cy="4253948"/>
          </a:xfrm>
        </p:spPr>
        <p:txBody>
          <a:bodyPr vert="horz" lIns="91440" tIns="45720" rIns="91440" bIns="45720" rtlCol="0">
            <a:noAutofit/>
          </a:bodyPr>
          <a:lstStyle/>
          <a:p>
            <a:pPr lvl="1" indent="0">
              <a:lnSpc>
                <a:spcPct val="100000"/>
              </a:lnSpc>
              <a:spcAft>
                <a:spcPts val="600"/>
              </a:spcAft>
              <a:buNone/>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Key take-aways from initial Predictive Modelling</a:t>
            </a:r>
          </a:p>
          <a:p>
            <a:pPr marL="571500" lvl="1" indent="-342900">
              <a:lnSpc>
                <a:spcPct val="100000"/>
              </a:lnSpc>
              <a:spcAft>
                <a:spcPts val="600"/>
              </a:spcAft>
              <a:buFont typeface="Wingdings" panose="05000000000000000000" pitchFamily="2" charset="2"/>
              <a:buChar char="§"/>
            </a:pPr>
            <a:r>
              <a:rPr lang="en-IN" sz="2000" dirty="0">
                <a:solidFill>
                  <a:schemeClr val="tx1">
                    <a:lumMod val="75000"/>
                    <a:lumOff val="25000"/>
                  </a:schemeClr>
                </a:solidFill>
                <a:latin typeface="Verdana" panose="020B0604030504040204" pitchFamily="34" charset="0"/>
                <a:ea typeface="Verdana" panose="020B0604030504040204" pitchFamily="34" charset="0"/>
              </a:rPr>
              <a:t>Need a model with a low False Negative and hence KPI is Recall to evaluate models</a:t>
            </a:r>
          </a:p>
          <a:p>
            <a:pPr marL="571500" lvl="1" indent="-342900">
              <a:lnSpc>
                <a:spcPct val="100000"/>
              </a:lnSpc>
              <a:spcAft>
                <a:spcPts val="600"/>
              </a:spcAft>
              <a:buFont typeface="Wingdings" panose="05000000000000000000" pitchFamily="2" charset="2"/>
              <a:buChar char="§"/>
            </a:pPr>
            <a:r>
              <a:rPr lang="en-IN" sz="2000" dirty="0">
                <a:solidFill>
                  <a:schemeClr val="tx1">
                    <a:lumMod val="75000"/>
                    <a:lumOff val="25000"/>
                  </a:schemeClr>
                </a:solidFill>
                <a:latin typeface="Verdana" panose="020B0604030504040204" pitchFamily="34" charset="0"/>
                <a:ea typeface="Verdana" panose="020B0604030504040204" pitchFamily="34" charset="0"/>
              </a:rPr>
              <a:t>Want to avoid missing customers who are actually going to churn and that is why we prefer Recall</a:t>
            </a:r>
          </a:p>
          <a:p>
            <a:pPr marL="571500" lvl="1" indent="-342900">
              <a:lnSpc>
                <a:spcPct val="100000"/>
              </a:lnSpc>
              <a:spcAft>
                <a:spcPts val="600"/>
              </a:spcAft>
              <a:buFont typeface="Wingdings" panose="05000000000000000000" pitchFamily="2" charset="2"/>
              <a:buChar char="§"/>
            </a:pPr>
            <a:r>
              <a:rPr lang="en-IN" sz="2000" dirty="0">
                <a:solidFill>
                  <a:schemeClr val="tx1">
                    <a:lumMod val="75000"/>
                    <a:lumOff val="25000"/>
                  </a:schemeClr>
                </a:solidFill>
                <a:latin typeface="Verdana" panose="020B0604030504040204" pitchFamily="34" charset="0"/>
                <a:ea typeface="Verdana" panose="020B0604030504040204" pitchFamily="34" charset="0"/>
              </a:rPr>
              <a:t>Due to imbalance in dataset, necessary to evaluate models on F1 Score</a:t>
            </a:r>
          </a:p>
          <a:p>
            <a:pPr marL="571500" lvl="1" indent="-342900">
              <a:lnSpc>
                <a:spcPct val="100000"/>
              </a:lnSpc>
              <a:spcAft>
                <a:spcPts val="600"/>
              </a:spcAft>
              <a:buFont typeface="Wingdings" panose="05000000000000000000" pitchFamily="2" charset="2"/>
              <a:buChar char="§"/>
            </a:pPr>
            <a:r>
              <a:rPr lang="en-IN" sz="2000" dirty="0">
                <a:solidFill>
                  <a:schemeClr val="tx1">
                    <a:lumMod val="75000"/>
                    <a:lumOff val="25000"/>
                  </a:schemeClr>
                </a:solidFill>
                <a:latin typeface="Verdana" panose="020B0604030504040204" pitchFamily="34" charset="0"/>
                <a:ea typeface="Verdana" panose="020B0604030504040204" pitchFamily="34" charset="0"/>
              </a:rPr>
              <a:t>LDA with significant variables performed best</a:t>
            </a:r>
          </a:p>
          <a:p>
            <a:pPr lvl="1" indent="0">
              <a:lnSpc>
                <a:spcPct val="100000"/>
              </a:lnSpc>
              <a:spcAft>
                <a:spcPts val="600"/>
              </a:spcAft>
              <a:buNone/>
            </a:pPr>
            <a:endParaRPr lang="en-US" sz="24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3261949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Model Optimization-1</a:t>
            </a:r>
          </a:p>
        </p:txBody>
      </p:sp>
      <p:sp>
        <p:nvSpPr>
          <p:cNvPr id="5" name="Content Placeholder 4"/>
          <p:cNvSpPr>
            <a:spLocks noGrp="1"/>
          </p:cNvSpPr>
          <p:nvPr>
            <p:ph sz="half" idx="4294967295"/>
          </p:nvPr>
        </p:nvSpPr>
        <p:spPr>
          <a:xfrm>
            <a:off x="521207" y="1404730"/>
            <a:ext cx="10729889" cy="2372140"/>
          </a:xfrm>
        </p:spPr>
        <p:txBody>
          <a:bodyPr vert="horz" lIns="91440" tIns="45720" rIns="91440" bIns="45720" rtlCol="0">
            <a:noAutofit/>
          </a:bodyPr>
          <a:lstStyle/>
          <a:p>
            <a:pPr>
              <a:lnSpc>
                <a:spcPct val="100000"/>
              </a:lnSpc>
              <a:spcAft>
                <a:spcPts val="600"/>
              </a:spcAft>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Feature Engineering:</a:t>
            </a:r>
          </a:p>
          <a:p>
            <a:pPr marL="1028700" lvl="2" indent="-342900">
              <a:lnSpc>
                <a:spcPct val="100000"/>
              </a:lnSpc>
              <a:spcAft>
                <a:spcPts val="600"/>
              </a:spcAft>
              <a:buFont typeface="Wingdings" panose="05000000000000000000" pitchFamily="2" charset="2"/>
              <a:buChar char="§"/>
            </a:pPr>
            <a:r>
              <a:rPr lang="en-US" sz="2000" b="1" dirty="0">
                <a:solidFill>
                  <a:schemeClr val="tx2"/>
                </a:solidFill>
                <a:latin typeface="Verdana" panose="020B0604030504040204" pitchFamily="34" charset="0"/>
                <a:ea typeface="Verdana" panose="020B0604030504040204" pitchFamily="34" charset="0"/>
                <a:cs typeface="Segoe UI" panose="020B0502040204020203" pitchFamily="34" charset="0"/>
              </a:rPr>
              <a:t>Ratios</a:t>
            </a: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 Amount per Premium, Premium to Income</a:t>
            </a:r>
          </a:p>
          <a:p>
            <a:pPr marL="1028700" lvl="2" indent="-342900">
              <a:lnSpc>
                <a:spcPct val="100000"/>
              </a:lnSpc>
              <a:spcAft>
                <a:spcPts val="600"/>
              </a:spcAft>
              <a:buFont typeface="Wingdings" panose="05000000000000000000" pitchFamily="2" charset="2"/>
              <a:buChar char="§"/>
            </a:pPr>
            <a:r>
              <a:rPr lang="en-US" sz="2000" b="1" dirty="0">
                <a:solidFill>
                  <a:schemeClr val="tx2"/>
                </a:solidFill>
                <a:latin typeface="Verdana" panose="020B0604030504040204" pitchFamily="34" charset="0"/>
                <a:ea typeface="Verdana" panose="020B0604030504040204" pitchFamily="34" charset="0"/>
                <a:cs typeface="Segoe UI" panose="020B0502040204020203" pitchFamily="34" charset="0"/>
              </a:rPr>
              <a:t>Sum</a:t>
            </a: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 Count of months late column</a:t>
            </a:r>
          </a:p>
          <a:p>
            <a:pPr marL="1028700" lvl="2" indent="-342900">
              <a:lnSpc>
                <a:spcPct val="100000"/>
              </a:lnSpc>
              <a:spcAft>
                <a:spcPts val="600"/>
              </a:spcAft>
              <a:buFont typeface="Wingdings" panose="05000000000000000000" pitchFamily="2" charset="2"/>
              <a:buChar char="§"/>
            </a:pPr>
            <a:r>
              <a:rPr lang="en-IN" sz="2000" b="1" dirty="0">
                <a:solidFill>
                  <a:schemeClr val="tx2"/>
                </a:solidFill>
                <a:latin typeface="Verdana" panose="020B0604030504040204" pitchFamily="34" charset="0"/>
                <a:ea typeface="Verdana" panose="020B0604030504040204" pitchFamily="34" charset="0"/>
                <a:cs typeface="Segoe UI" panose="020B0502040204020203" pitchFamily="34" charset="0"/>
              </a:rPr>
              <a:t>No change </a:t>
            </a: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in results</a:t>
            </a:r>
            <a:endPar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lvl="2" indent="0">
              <a:lnSpc>
                <a:spcPct val="100000"/>
              </a:lnSpc>
              <a:spcAft>
                <a:spcPts val="600"/>
              </a:spcAft>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sp>
        <p:nvSpPr>
          <p:cNvPr id="6" name="Content Placeholder 4">
            <a:extLst>
              <a:ext uri="{FF2B5EF4-FFF2-40B4-BE49-F238E27FC236}">
                <a16:creationId xmlns:a16="http://schemas.microsoft.com/office/drawing/2014/main" id="{5FEC1ECA-D186-4A45-AAD2-92B6405EBBB0}"/>
              </a:ext>
            </a:extLst>
          </p:cNvPr>
          <p:cNvSpPr txBox="1">
            <a:spLocks/>
          </p:cNvSpPr>
          <p:nvPr/>
        </p:nvSpPr>
        <p:spPr>
          <a:xfrm>
            <a:off x="521207" y="3657198"/>
            <a:ext cx="11047942" cy="237214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spcAft>
                <a:spcPts val="600"/>
              </a:spcAft>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SMOTE:</a:t>
            </a:r>
          </a:p>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Imbalanced data - 6% of the data representing default</a:t>
            </a:r>
          </a:p>
          <a:p>
            <a:pPr marL="1028700" lvl="2" indent="-342900">
              <a:lnSpc>
                <a:spcPct val="100000"/>
              </a:lnSpc>
              <a:spcAft>
                <a:spcPts val="600"/>
              </a:spcAft>
              <a:buFont typeface="Wingdings" panose="05000000000000000000" pitchFamily="2" charset="2"/>
              <a:buChar char="§"/>
            </a:pPr>
            <a:r>
              <a:rPr lang="en-IN" sz="2000" b="1" dirty="0">
                <a:solidFill>
                  <a:schemeClr val="tx2"/>
                </a:solidFill>
                <a:latin typeface="Verdana" panose="020B0604030504040204" pitchFamily="34" charset="0"/>
                <a:ea typeface="Verdana" panose="020B0604030504040204" pitchFamily="34" charset="0"/>
                <a:cs typeface="Segoe UI" panose="020B0502040204020203" pitchFamily="34" charset="0"/>
              </a:rPr>
              <a:t>20% strategy</a:t>
            </a:r>
          </a:p>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Resulting models </a:t>
            </a:r>
            <a:r>
              <a:rPr lang="en-IN" sz="2000" b="1" dirty="0">
                <a:solidFill>
                  <a:schemeClr val="tx2"/>
                </a:solidFill>
                <a:latin typeface="Verdana" panose="020B0604030504040204" pitchFamily="34" charset="0"/>
                <a:ea typeface="Verdana" panose="020B0604030504040204" pitchFamily="34" charset="0"/>
                <a:cs typeface="Segoe UI" panose="020B0502040204020203" pitchFamily="34" charset="0"/>
              </a:rPr>
              <a:t>overfit</a:t>
            </a:r>
          </a:p>
          <a:p>
            <a:pPr lvl="2" indent="0">
              <a:lnSpc>
                <a:spcPct val="100000"/>
              </a:lnSpc>
              <a:spcAft>
                <a:spcPts val="600"/>
              </a:spcAft>
              <a:buFont typeface="Arial" panose="020B0604020202020204" pitchFamily="34" charset="0"/>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2943155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Model Optimization-2</a:t>
            </a:r>
          </a:p>
        </p:txBody>
      </p:sp>
      <p:sp>
        <p:nvSpPr>
          <p:cNvPr id="5" name="Content Placeholder 4"/>
          <p:cNvSpPr>
            <a:spLocks noGrp="1"/>
          </p:cNvSpPr>
          <p:nvPr>
            <p:ph sz="half" idx="4294967295"/>
          </p:nvPr>
        </p:nvSpPr>
        <p:spPr>
          <a:xfrm>
            <a:off x="282669" y="1380210"/>
            <a:ext cx="4608645" cy="640080"/>
          </a:xfrm>
        </p:spPr>
        <p:txBody>
          <a:bodyPr vert="horz" lIns="91440" tIns="45720" rIns="91440" bIns="45720" rtlCol="0">
            <a:noAutofit/>
          </a:bodyPr>
          <a:lstStyle/>
          <a:p>
            <a:pPr lvl="1" indent="0">
              <a:lnSpc>
                <a:spcPct val="100000"/>
              </a:lnSpc>
              <a:spcAft>
                <a:spcPts val="600"/>
              </a:spcAft>
              <a:buNone/>
            </a:pPr>
            <a:r>
              <a:rPr lang="en-IN"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LDA with Custom Cut-Off</a:t>
            </a:r>
          </a:p>
          <a:p>
            <a:pPr lvl="2" indent="0">
              <a:lnSpc>
                <a:spcPct val="100000"/>
              </a:lnSpc>
              <a:spcAft>
                <a:spcPts val="600"/>
              </a:spcAft>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16BE412-6E3C-40B5-9A08-B517C71A144B}"/>
              </a:ext>
            </a:extLst>
          </p:cNvPr>
          <p:cNvPicPr>
            <a:picLocks noChangeAspect="1"/>
          </p:cNvPicPr>
          <p:nvPr/>
        </p:nvPicPr>
        <p:blipFill>
          <a:blip r:embed="rId2"/>
          <a:stretch>
            <a:fillRect/>
          </a:stretch>
        </p:blipFill>
        <p:spPr>
          <a:xfrm>
            <a:off x="3199894" y="1952705"/>
            <a:ext cx="6120848" cy="2312511"/>
          </a:xfrm>
          <a:prstGeom prst="rect">
            <a:avLst/>
          </a:prstGeom>
          <a:ln w="12700">
            <a:solidFill>
              <a:schemeClr val="tx1"/>
            </a:solidFill>
          </a:ln>
        </p:spPr>
      </p:pic>
      <p:sp>
        <p:nvSpPr>
          <p:cNvPr id="6" name="Content Placeholder 4">
            <a:extLst>
              <a:ext uri="{FF2B5EF4-FFF2-40B4-BE49-F238E27FC236}">
                <a16:creationId xmlns:a16="http://schemas.microsoft.com/office/drawing/2014/main" id="{CBF5EAA8-8B1F-40F6-863F-FA617BF1A1DC}"/>
              </a:ext>
            </a:extLst>
          </p:cNvPr>
          <p:cNvSpPr txBox="1">
            <a:spLocks/>
          </p:cNvSpPr>
          <p:nvPr/>
        </p:nvSpPr>
        <p:spPr>
          <a:xfrm>
            <a:off x="521207" y="4590968"/>
            <a:ext cx="11051727" cy="137440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Calculated metrics for different cut off values to determine optimum cut-off</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Significant independent variables only were considered</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Best model is highlighted</a:t>
            </a:r>
          </a:p>
          <a:p>
            <a:pPr lvl="2" indent="0">
              <a:lnSpc>
                <a:spcPct val="100000"/>
              </a:lnSpc>
              <a:spcAft>
                <a:spcPts val="600"/>
              </a:spcAft>
              <a:buFont typeface="Arial" panose="020B0604020202020204" pitchFamily="34" charset="0"/>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2000348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Model Optimization-3</a:t>
            </a:r>
          </a:p>
        </p:txBody>
      </p:sp>
      <p:sp>
        <p:nvSpPr>
          <p:cNvPr id="5" name="Content Placeholder 4"/>
          <p:cNvSpPr>
            <a:spLocks noGrp="1"/>
          </p:cNvSpPr>
          <p:nvPr>
            <p:ph sz="half" idx="4294967295"/>
          </p:nvPr>
        </p:nvSpPr>
        <p:spPr>
          <a:xfrm>
            <a:off x="288978" y="1463627"/>
            <a:ext cx="4610101" cy="649902"/>
          </a:xfrm>
        </p:spPr>
        <p:txBody>
          <a:bodyPr vert="horz" lIns="91440" tIns="45720" rIns="91440" bIns="45720" rtlCol="0">
            <a:noAutofit/>
          </a:bodyPr>
          <a:lstStyle/>
          <a:p>
            <a:pPr lvl="1" indent="0">
              <a:lnSpc>
                <a:spcPct val="100000"/>
              </a:lnSpc>
              <a:spcAft>
                <a:spcPts val="600"/>
              </a:spcAft>
              <a:buNone/>
            </a:pPr>
            <a:r>
              <a:rPr lang="en-IN"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LDA with Custom Cut-Off</a:t>
            </a:r>
          </a:p>
          <a:p>
            <a:pPr lvl="2" indent="0">
              <a:lnSpc>
                <a:spcPct val="100000"/>
              </a:lnSpc>
              <a:spcAft>
                <a:spcPts val="600"/>
              </a:spcAft>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120AFF22-D90D-4637-9DD1-E727667D10E5}"/>
              </a:ext>
            </a:extLst>
          </p:cNvPr>
          <p:cNvPicPr>
            <a:picLocks noChangeAspect="1"/>
          </p:cNvPicPr>
          <p:nvPr/>
        </p:nvPicPr>
        <p:blipFill>
          <a:blip r:embed="rId2"/>
          <a:stretch>
            <a:fillRect/>
          </a:stretch>
        </p:blipFill>
        <p:spPr>
          <a:xfrm>
            <a:off x="3548743" y="1985346"/>
            <a:ext cx="5094514" cy="2887307"/>
          </a:xfrm>
          <a:prstGeom prst="rect">
            <a:avLst/>
          </a:prstGeom>
          <a:ln w="12700">
            <a:solidFill>
              <a:schemeClr val="tx1"/>
            </a:solidFill>
          </a:ln>
        </p:spPr>
      </p:pic>
      <p:sp>
        <p:nvSpPr>
          <p:cNvPr id="7" name="Content Placeholder 4">
            <a:extLst>
              <a:ext uri="{FF2B5EF4-FFF2-40B4-BE49-F238E27FC236}">
                <a16:creationId xmlns:a16="http://schemas.microsoft.com/office/drawing/2014/main" id="{C219C59C-70E9-46E3-87C3-A462EFC237A6}"/>
              </a:ext>
            </a:extLst>
          </p:cNvPr>
          <p:cNvSpPr txBox="1">
            <a:spLocks/>
          </p:cNvSpPr>
          <p:nvPr/>
        </p:nvSpPr>
        <p:spPr>
          <a:xfrm>
            <a:off x="180122" y="5058340"/>
            <a:ext cx="11605478" cy="1574689"/>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Cut off = </a:t>
            </a:r>
            <a:r>
              <a:rPr lang="en-US" sz="2000" b="1" dirty="0">
                <a:solidFill>
                  <a:schemeClr val="tx2"/>
                </a:solidFill>
                <a:latin typeface="Verdana" panose="020B0604030504040204" pitchFamily="34" charset="0"/>
                <a:ea typeface="Verdana" panose="020B0604030504040204" pitchFamily="34" charset="0"/>
                <a:cs typeface="Segoe UI" panose="020B0502040204020203" pitchFamily="34" charset="0"/>
              </a:rPr>
              <a:t>0.05</a:t>
            </a: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 optimum </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Considering recall to keep the false negatives to a minimum</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Predicting </a:t>
            </a:r>
            <a:r>
              <a:rPr lang="en-US" sz="2000" b="1" dirty="0">
                <a:solidFill>
                  <a:schemeClr val="tx2"/>
                </a:solidFill>
                <a:latin typeface="Verdana" panose="020B0604030504040204" pitchFamily="34" charset="0"/>
                <a:ea typeface="Verdana" panose="020B0604030504040204" pitchFamily="34" charset="0"/>
                <a:cs typeface="Segoe UI" panose="020B0502040204020203" pitchFamily="34" charset="0"/>
              </a:rPr>
              <a:t>least number of actual defaulters as non-defaulters</a:t>
            </a:r>
          </a:p>
          <a:p>
            <a:pPr lvl="2" indent="0">
              <a:lnSpc>
                <a:spcPct val="100000"/>
              </a:lnSpc>
              <a:spcAft>
                <a:spcPts val="600"/>
              </a:spcAft>
              <a:buFont typeface="Arial" panose="020B0604020202020204" pitchFamily="34" charset="0"/>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2378846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7061279" cy="640080"/>
          </a:xfrm>
        </p:spPr>
        <p:txBody>
          <a:bodyPr>
            <a:noAutofit/>
          </a:bodyPr>
          <a:lstStyle/>
          <a:p>
            <a:r>
              <a:rPr lang="en-IN" b="1" dirty="0">
                <a:latin typeface="Verdana" panose="020B0604030504040204" pitchFamily="34" charset="0"/>
                <a:ea typeface="Verdana" panose="020B0604030504040204" pitchFamily="34" charset="0"/>
                <a:cs typeface="Segoe UI Light" panose="020B0502040204020203" pitchFamily="34" charset="0"/>
              </a:rPr>
              <a:t>Quantification of Business Impact</a:t>
            </a:r>
            <a:endParaRPr lang="en-US" b="1" dirty="0">
              <a:latin typeface="Verdana" panose="020B0604030504040204" pitchFamily="34" charset="0"/>
              <a:ea typeface="Verdana" panose="020B0604030504040204" pitchFamily="34" charset="0"/>
              <a:cs typeface="Segoe UI Light" panose="020B0502040204020203" pitchFamily="34" charset="0"/>
            </a:endParaRPr>
          </a:p>
        </p:txBody>
      </p:sp>
      <p:sp>
        <p:nvSpPr>
          <p:cNvPr id="5" name="Content Placeholder 4"/>
          <p:cNvSpPr>
            <a:spLocks noGrp="1"/>
          </p:cNvSpPr>
          <p:nvPr>
            <p:ph sz="half" idx="4294967295"/>
          </p:nvPr>
        </p:nvSpPr>
        <p:spPr>
          <a:xfrm>
            <a:off x="357809" y="1427562"/>
            <a:ext cx="4938013" cy="1091727"/>
          </a:xfrm>
        </p:spPr>
        <p:txBody>
          <a:bodyPr vert="horz" lIns="91440" tIns="45720" rIns="91440" bIns="45720" rtlCol="0">
            <a:noAutofit/>
          </a:bodyPr>
          <a:lstStyle/>
          <a:p>
            <a:pPr lvl="1" indent="0">
              <a:lnSpc>
                <a:spcPct val="100000"/>
              </a:lnSpc>
              <a:spcAft>
                <a:spcPts val="600"/>
              </a:spcAft>
              <a:buNone/>
            </a:pPr>
            <a:r>
              <a:rPr lang="en-IN"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LDA with Custom Cut-Off</a:t>
            </a:r>
          </a:p>
          <a:p>
            <a:pPr lvl="2" indent="0">
              <a:lnSpc>
                <a:spcPct val="100000"/>
              </a:lnSpc>
              <a:spcAft>
                <a:spcPts val="600"/>
              </a:spcAft>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sp>
        <p:nvSpPr>
          <p:cNvPr id="6" name="Content Placeholder 4">
            <a:extLst>
              <a:ext uri="{FF2B5EF4-FFF2-40B4-BE49-F238E27FC236}">
                <a16:creationId xmlns:a16="http://schemas.microsoft.com/office/drawing/2014/main" id="{5662BA0A-A2BA-4818-A2E0-9030C17A92F3}"/>
              </a:ext>
            </a:extLst>
          </p:cNvPr>
          <p:cNvSpPr txBox="1">
            <a:spLocks/>
          </p:cNvSpPr>
          <p:nvPr/>
        </p:nvSpPr>
        <p:spPr>
          <a:xfrm>
            <a:off x="357809" y="4381195"/>
            <a:ext cx="10977848" cy="2028749"/>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Correctly predict premium</a:t>
            </a:r>
            <a:r>
              <a:rPr lang="en-US" sz="2000" b="1" dirty="0">
                <a:solidFill>
                  <a:schemeClr val="tx2"/>
                </a:solidFill>
                <a:latin typeface="Verdana" panose="020B0604030504040204" pitchFamily="34" charset="0"/>
                <a:ea typeface="Verdana" panose="020B0604030504040204" pitchFamily="34" charset="0"/>
                <a:cs typeface="Segoe UI" panose="020B0502040204020203" pitchFamily="34" charset="0"/>
              </a:rPr>
              <a:t> loss of INR 78 Lakhs </a:t>
            </a: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due to default</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Potentially identify </a:t>
            </a:r>
            <a:r>
              <a:rPr lang="en-US" sz="2000" b="1" dirty="0">
                <a:solidFill>
                  <a:schemeClr val="tx2"/>
                </a:solidFill>
                <a:latin typeface="Verdana" panose="020B0604030504040204" pitchFamily="34" charset="0"/>
                <a:ea typeface="Verdana" panose="020B0604030504040204" pitchFamily="34" charset="0"/>
                <a:cs typeface="Segoe UI" panose="020B0502040204020203" pitchFamily="34" charset="0"/>
              </a:rPr>
              <a:t>premium revenue </a:t>
            </a: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worth </a:t>
            </a:r>
            <a:r>
              <a:rPr lang="en-US" sz="2000" b="1" dirty="0">
                <a:solidFill>
                  <a:schemeClr val="tx2"/>
                </a:solidFill>
                <a:latin typeface="Verdana" panose="020B0604030504040204" pitchFamily="34" charset="0"/>
                <a:ea typeface="Verdana" panose="020B0604030504040204" pitchFamily="34" charset="0"/>
                <a:cs typeface="Segoe UI" panose="020B0502040204020203" pitchFamily="34" charset="0"/>
              </a:rPr>
              <a:t>2.6 Crores </a:t>
            </a: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as risk of premium losses</a:t>
            </a: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70C4ED0D-84F3-4CA6-923A-5873160E3A14}"/>
              </a:ext>
            </a:extLst>
          </p:cNvPr>
          <p:cNvPicPr>
            <a:picLocks noChangeAspect="1"/>
          </p:cNvPicPr>
          <p:nvPr/>
        </p:nvPicPr>
        <p:blipFill>
          <a:blip r:embed="rId2"/>
          <a:stretch>
            <a:fillRect/>
          </a:stretch>
        </p:blipFill>
        <p:spPr>
          <a:xfrm>
            <a:off x="3424237" y="2091909"/>
            <a:ext cx="5343525" cy="1914525"/>
          </a:xfrm>
          <a:prstGeom prst="rect">
            <a:avLst/>
          </a:prstGeom>
          <a:ln w="12700">
            <a:solidFill>
              <a:schemeClr val="tx1"/>
            </a:solidFill>
          </a:ln>
        </p:spPr>
      </p:pic>
    </p:spTree>
    <p:extLst>
      <p:ext uri="{BB962C8B-B14F-4D97-AF65-F5344CB8AC3E}">
        <p14:creationId xmlns:p14="http://schemas.microsoft.com/office/powerpoint/2010/main" val="4008438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3CA5-34C6-4DC5-BA69-68D646EDD459}"/>
              </a:ext>
            </a:extLst>
          </p:cNvPr>
          <p:cNvSpPr>
            <a:spLocks noGrp="1"/>
          </p:cNvSpPr>
          <p:nvPr>
            <p:ph type="title"/>
          </p:nvPr>
        </p:nvSpPr>
        <p:spPr/>
        <p:txBody>
          <a:bodyPr>
            <a:normAutofit/>
          </a:bodyPr>
          <a:lstStyle/>
          <a:p>
            <a:r>
              <a:rPr lang="en-IN" b="1" dirty="0">
                <a:latin typeface="Verdana" panose="020B0604030504040204" pitchFamily="34" charset="0"/>
                <a:ea typeface="Verdana" panose="020B0604030504040204" pitchFamily="34" charset="0"/>
              </a:rPr>
              <a:t>Introduction</a:t>
            </a:r>
          </a:p>
        </p:txBody>
      </p:sp>
      <p:sp>
        <p:nvSpPr>
          <p:cNvPr id="3" name="Content Placeholder 2">
            <a:extLst>
              <a:ext uri="{FF2B5EF4-FFF2-40B4-BE49-F238E27FC236}">
                <a16:creationId xmlns:a16="http://schemas.microsoft.com/office/drawing/2014/main" id="{EBF052EE-E2D6-4699-A896-7754B9630D1D}"/>
              </a:ext>
            </a:extLst>
          </p:cNvPr>
          <p:cNvSpPr>
            <a:spLocks noGrp="1"/>
          </p:cNvSpPr>
          <p:nvPr>
            <p:ph sz="quarter" idx="10"/>
          </p:nvPr>
        </p:nvSpPr>
        <p:spPr>
          <a:xfrm>
            <a:off x="574546" y="1854535"/>
            <a:ext cx="11042905" cy="1155816"/>
          </a:xfrm>
        </p:spPr>
        <p:txBody>
          <a:bodyPr>
            <a:noAutofit/>
          </a:bodyPr>
          <a:lstStyle/>
          <a:p>
            <a:pPr algn="just"/>
            <a:r>
              <a:rPr lang="en-IN" sz="2000" i="1" dirty="0">
                <a:latin typeface="Verdana" panose="020B0604030504040204" pitchFamily="34" charset="0"/>
                <a:ea typeface="Verdana" panose="020B0604030504040204" pitchFamily="34" charset="0"/>
              </a:rPr>
              <a:t>“To assist an insurance company build a model </a:t>
            </a:r>
            <a:r>
              <a:rPr lang="en-US" sz="2000" i="1" dirty="0">
                <a:latin typeface="Verdana" panose="020B0604030504040204" pitchFamily="34" charset="0"/>
                <a:ea typeface="Verdana" panose="020B0604030504040204" pitchFamily="34" charset="0"/>
              </a:rPr>
              <a:t>to predict the propensity of customers to </a:t>
            </a:r>
            <a:r>
              <a:rPr lang="en-US" sz="2000" b="1" i="1" dirty="0">
                <a:solidFill>
                  <a:schemeClr val="tx2"/>
                </a:solidFill>
                <a:latin typeface="Verdana" panose="020B0604030504040204" pitchFamily="34" charset="0"/>
                <a:ea typeface="Verdana" panose="020B0604030504040204" pitchFamily="34" charset="0"/>
              </a:rPr>
              <a:t>NOT</a:t>
            </a:r>
            <a:r>
              <a:rPr lang="en-US" sz="2000" i="1" dirty="0">
                <a:latin typeface="Verdana" panose="020B0604030504040204" pitchFamily="34" charset="0"/>
                <a:ea typeface="Verdana" panose="020B0604030504040204" pitchFamily="34" charset="0"/>
              </a:rPr>
              <a:t> pay renewal premium and thereby preempt revenue loss.” </a:t>
            </a:r>
            <a:endParaRPr lang="en-IN" sz="2000" i="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7302D34C-6648-49CB-8805-76A57253F974}"/>
              </a:ext>
            </a:extLst>
          </p:cNvPr>
          <p:cNvSpPr txBox="1"/>
          <p:nvPr/>
        </p:nvSpPr>
        <p:spPr>
          <a:xfrm>
            <a:off x="574547" y="1382870"/>
            <a:ext cx="5406887"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Problem Statement</a:t>
            </a:r>
          </a:p>
        </p:txBody>
      </p:sp>
      <p:sp>
        <p:nvSpPr>
          <p:cNvPr id="5" name="TextBox 4">
            <a:extLst>
              <a:ext uri="{FF2B5EF4-FFF2-40B4-BE49-F238E27FC236}">
                <a16:creationId xmlns:a16="http://schemas.microsoft.com/office/drawing/2014/main" id="{41CC8C3A-0C0A-4751-BA5B-E4CEACEBE617}"/>
              </a:ext>
            </a:extLst>
          </p:cNvPr>
          <p:cNvSpPr txBox="1"/>
          <p:nvPr/>
        </p:nvSpPr>
        <p:spPr>
          <a:xfrm>
            <a:off x="521207" y="3081906"/>
            <a:ext cx="5406887"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Project Objectives &amp; Scope</a:t>
            </a:r>
          </a:p>
        </p:txBody>
      </p:sp>
      <p:sp>
        <p:nvSpPr>
          <p:cNvPr id="6" name="Content Placeholder 2">
            <a:extLst>
              <a:ext uri="{FF2B5EF4-FFF2-40B4-BE49-F238E27FC236}">
                <a16:creationId xmlns:a16="http://schemas.microsoft.com/office/drawing/2014/main" id="{95EFCD83-4E63-46FF-8D38-E1454867DF9F}"/>
              </a:ext>
            </a:extLst>
          </p:cNvPr>
          <p:cNvSpPr txBox="1">
            <a:spLocks/>
          </p:cNvSpPr>
          <p:nvPr/>
        </p:nvSpPr>
        <p:spPr>
          <a:xfrm>
            <a:off x="574547" y="4223110"/>
            <a:ext cx="11042905" cy="218683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endParaRPr lang="en-US" sz="2000" i="1" dirty="0">
              <a:latin typeface="Verdana" panose="020B0604030504040204" pitchFamily="34" charset="0"/>
              <a:ea typeface="Verdana" panose="020B0604030504040204" pitchFamily="34" charset="0"/>
            </a:endParaRPr>
          </a:p>
        </p:txBody>
      </p:sp>
      <p:graphicFrame>
        <p:nvGraphicFramePr>
          <p:cNvPr id="11" name="Diagram 10">
            <a:extLst>
              <a:ext uri="{FF2B5EF4-FFF2-40B4-BE49-F238E27FC236}">
                <a16:creationId xmlns:a16="http://schemas.microsoft.com/office/drawing/2014/main" id="{1F84FDED-4CF4-4210-A8EF-A05C1CB81A22}"/>
              </a:ext>
            </a:extLst>
          </p:cNvPr>
          <p:cNvGraphicFramePr/>
          <p:nvPr>
            <p:extLst>
              <p:ext uri="{D42A27DB-BD31-4B8C-83A1-F6EECF244321}">
                <p14:modId xmlns:p14="http://schemas.microsoft.com/office/powerpoint/2010/main" val="832196172"/>
              </p:ext>
            </p:extLst>
          </p:nvPr>
        </p:nvGraphicFramePr>
        <p:xfrm>
          <a:off x="988691" y="3593208"/>
          <a:ext cx="6409635" cy="2904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922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Segoe UI Light" panose="020B0502040204020203" pitchFamily="34" charset="0"/>
              </a:rPr>
              <a:t>Conclusion</a:t>
            </a:r>
          </a:p>
        </p:txBody>
      </p:sp>
      <p:sp>
        <p:nvSpPr>
          <p:cNvPr id="30" name="Content Placeholder 17"/>
          <p:cNvSpPr txBox="1">
            <a:spLocks/>
          </p:cNvSpPr>
          <p:nvPr/>
        </p:nvSpPr>
        <p:spPr>
          <a:xfrm>
            <a:off x="541609" y="1455491"/>
            <a:ext cx="10828756" cy="41634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20000"/>
              </a:lnSpc>
              <a:buFont typeface="Symbol" panose="05050102010706020507" pitchFamily="18" charset="2"/>
              <a:buChar char=""/>
            </a:pP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LDA with cut off of 0.05 predicts </a:t>
            </a:r>
            <a:r>
              <a:rPr lang="en-IN" sz="2200" b="1" dirty="0">
                <a:solidFill>
                  <a:schemeClr val="tx2"/>
                </a:solidFill>
                <a:latin typeface="Verdana" panose="020B0604030504040204" pitchFamily="34" charset="0"/>
                <a:ea typeface="Verdana" panose="020B0604030504040204" pitchFamily="34" charset="0"/>
                <a:cs typeface="Segoe UI" panose="020B0502040204020203" pitchFamily="34" charset="0"/>
              </a:rPr>
              <a:t>57% of potential premium loss </a:t>
            </a: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due to customer default</a:t>
            </a:r>
          </a:p>
          <a:p>
            <a:pPr marL="342900" lvl="0" indent="-342900" algn="just">
              <a:lnSpc>
                <a:spcPct val="120000"/>
              </a:lnSpc>
              <a:buFont typeface="Symbol" panose="05050102010706020507" pitchFamily="18" charset="2"/>
              <a:buChar char=""/>
            </a:pP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Percentage premium paid in cash, income, age and risk score are the </a:t>
            </a:r>
            <a:r>
              <a:rPr lang="en-IN" sz="2200" b="1" dirty="0">
                <a:solidFill>
                  <a:schemeClr val="tx2"/>
                </a:solidFill>
                <a:latin typeface="Verdana" panose="020B0604030504040204" pitchFamily="34" charset="0"/>
                <a:ea typeface="Verdana" panose="020B0604030504040204" pitchFamily="34" charset="0"/>
                <a:cs typeface="Segoe UI" panose="020B0502040204020203" pitchFamily="34" charset="0"/>
              </a:rPr>
              <a:t>top predictors </a:t>
            </a: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of customer default</a:t>
            </a:r>
          </a:p>
          <a:p>
            <a:pPr marL="342900" lvl="0" indent="-342900" algn="just">
              <a:lnSpc>
                <a:spcPct val="120000"/>
              </a:lnSpc>
              <a:buFont typeface="Symbol" panose="05050102010706020507" pitchFamily="18" charset="2"/>
              <a:buChar char=""/>
            </a:pP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Insurance company recommended to cyclically </a:t>
            </a:r>
            <a:r>
              <a:rPr lang="en-IN" sz="2200" b="1" dirty="0">
                <a:solidFill>
                  <a:schemeClr val="tx2"/>
                </a:solidFill>
                <a:latin typeface="Verdana" panose="020B0604030504040204" pitchFamily="34" charset="0"/>
                <a:ea typeface="Verdana" panose="020B0604030504040204" pitchFamily="34" charset="0"/>
                <a:cs typeface="Segoe UI" panose="020B0502040204020203" pitchFamily="34" charset="0"/>
              </a:rPr>
              <a:t>monitor customer behaviour</a:t>
            </a: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 </a:t>
            </a:r>
            <a:r>
              <a:rPr lang="en-IN" sz="2200" b="1" dirty="0">
                <a:solidFill>
                  <a:schemeClr val="tx2"/>
                </a:solidFill>
                <a:latin typeface="Verdana" panose="020B0604030504040204" pitchFamily="34" charset="0"/>
                <a:ea typeface="Verdana" panose="020B0604030504040204" pitchFamily="34" charset="0"/>
                <a:cs typeface="Segoe UI" panose="020B0502040204020203" pitchFamily="34" charset="0"/>
              </a:rPr>
              <a:t>adopt digital </a:t>
            </a: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premium payment options</a:t>
            </a:r>
          </a:p>
          <a:p>
            <a:pPr marL="342900" lvl="0" indent="-342900" algn="just">
              <a:lnSpc>
                <a:spcPct val="120000"/>
              </a:lnSpc>
              <a:spcAft>
                <a:spcPts val="800"/>
              </a:spcAft>
              <a:buFont typeface="Symbol" panose="05050102010706020507" pitchFamily="18" charset="2"/>
              <a:buChar char=""/>
            </a:pP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Recommended </a:t>
            </a:r>
            <a:r>
              <a:rPr lang="en-IN" sz="2200" b="1" dirty="0">
                <a:solidFill>
                  <a:schemeClr val="tx2"/>
                </a:solidFill>
                <a:latin typeface="Verdana" panose="020B0604030504040204" pitchFamily="34" charset="0"/>
                <a:ea typeface="Verdana" panose="020B0604030504040204" pitchFamily="34" charset="0"/>
                <a:cs typeface="Segoe UI" panose="020B0502040204020203" pitchFamily="34" charset="0"/>
              </a:rPr>
              <a:t>more data </a:t>
            </a:r>
            <a:r>
              <a:rPr lang="en-IN" sz="2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is collected moving forward in terms of observations and predictors to arrive at more stable model</a:t>
            </a:r>
          </a:p>
          <a:p>
            <a:pPr marL="0" indent="0">
              <a:spcAft>
                <a:spcPts val="2000"/>
              </a:spcAft>
              <a:buNone/>
            </a:pPr>
            <a:endParaRPr lang="en-US" dirty="0"/>
          </a:p>
        </p:txBody>
      </p:sp>
    </p:spTree>
    <p:extLst>
      <p:ext uri="{BB962C8B-B14F-4D97-AF65-F5344CB8AC3E}">
        <p14:creationId xmlns:p14="http://schemas.microsoft.com/office/powerpoint/2010/main" val="259683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Verdana" panose="020B0604030504040204" pitchFamily="34" charset="0"/>
                <a:ea typeface="Verdana" panose="020B0604030504040204" pitchFamily="34" charset="0"/>
                <a:cs typeface="Segoe UI Light" panose="020B0502040204020203" pitchFamily="34" charset="0"/>
              </a:rPr>
              <a:t>Thank you!</a:t>
            </a:r>
          </a:p>
        </p:txBody>
      </p:sp>
      <p:sp>
        <p:nvSpPr>
          <p:cNvPr id="3" name="TextBox 2">
            <a:extLst>
              <a:ext uri="{FF2B5EF4-FFF2-40B4-BE49-F238E27FC236}">
                <a16:creationId xmlns:a16="http://schemas.microsoft.com/office/drawing/2014/main" id="{A667E46B-9437-48A4-B874-84B14EF39E21}"/>
              </a:ext>
            </a:extLst>
          </p:cNvPr>
          <p:cNvSpPr txBox="1"/>
          <p:nvPr/>
        </p:nvSpPr>
        <p:spPr>
          <a:xfrm>
            <a:off x="5148775" y="3305908"/>
            <a:ext cx="1237957" cy="430887"/>
          </a:xfrm>
          <a:prstGeom prst="rect">
            <a:avLst/>
          </a:prstGeom>
          <a:noFill/>
        </p:spPr>
        <p:txBody>
          <a:bodyPr wrap="square" rtlCol="0">
            <a:spAutoFit/>
          </a:bodyPr>
          <a:lstStyle/>
          <a:p>
            <a:pPr algn="ctr"/>
            <a:r>
              <a:rPr lang="en-IN" sz="22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Q&amp;A</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Exploratory Data Analysis</a:t>
            </a:r>
          </a:p>
        </p:txBody>
      </p:sp>
      <p:sp>
        <p:nvSpPr>
          <p:cNvPr id="38" name="Content Placeholder 17"/>
          <p:cNvSpPr txBox="1">
            <a:spLocks/>
          </p:cNvSpPr>
          <p:nvPr/>
        </p:nvSpPr>
        <p:spPr>
          <a:xfrm>
            <a:off x="521206" y="1338049"/>
            <a:ext cx="8779285" cy="87393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defRPr/>
            </a:pPr>
            <a:r>
              <a:rPr lang="en-IN" sz="2000" b="1" dirty="0">
                <a:effectLst/>
                <a:latin typeface="Verdana" panose="020B0604030504040204" pitchFamily="34" charset="0"/>
                <a:ea typeface="Verdana" panose="020B0604030504040204" pitchFamily="34" charset="0"/>
              </a:rPr>
              <a:t>Distribution of Churned Customers by Late Payments</a:t>
            </a:r>
            <a:endParaRPr lang="en-IN" sz="2000" dirty="0">
              <a:effectLst/>
              <a:latin typeface="Verdana" panose="020B0604030504040204" pitchFamily="34" charset="0"/>
              <a:ea typeface="Verdana" panose="020B0604030504040204" pitchFamily="34" charset="0"/>
            </a:endParaRPr>
          </a:p>
          <a:p>
            <a:pPr marL="0" lvl="0" indent="0">
              <a:lnSpc>
                <a:spcPct val="100000"/>
              </a:lnSpc>
              <a:spcAft>
                <a:spcPts val="600"/>
              </a:spcAft>
              <a:buNone/>
              <a:defRPr/>
            </a:pPr>
            <a:endParaRPr lang="en-US" sz="2400" b="1" dirty="0">
              <a:latin typeface="Verdana" panose="020B0604030504040204" pitchFamily="34" charset="0"/>
              <a:ea typeface="Verdana" panose="020B0604030504040204" pitchFamily="34" charset="0"/>
              <a:cs typeface="Segoe UI" panose="020B0502040204020203" pitchFamily="34" charset="0"/>
            </a:endParaRPr>
          </a:p>
        </p:txBody>
      </p:sp>
      <p:sp>
        <p:nvSpPr>
          <p:cNvPr id="10" name="Content Placeholder 17">
            <a:extLst>
              <a:ext uri="{FF2B5EF4-FFF2-40B4-BE49-F238E27FC236}">
                <a16:creationId xmlns:a16="http://schemas.microsoft.com/office/drawing/2014/main" id="{CCA0789D-6029-4217-8C31-40F2CECF9F5F}"/>
              </a:ext>
            </a:extLst>
          </p:cNvPr>
          <p:cNvSpPr txBox="1">
            <a:spLocks/>
          </p:cNvSpPr>
          <p:nvPr/>
        </p:nvSpPr>
        <p:spPr>
          <a:xfrm>
            <a:off x="521206" y="4905829"/>
            <a:ext cx="10843479" cy="475856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 typeface="Wingdings" panose="05000000000000000000" pitchFamily="2" charset="2"/>
              <a:buChar char="§"/>
              <a:defRPr/>
            </a:pPr>
            <a:r>
              <a:rPr lang="en-IN" sz="2000" dirty="0">
                <a:effectLst/>
                <a:latin typeface="Verdana" panose="020B0604030504040204" pitchFamily="34" charset="0"/>
                <a:ea typeface="Verdana" panose="020B0604030504040204" pitchFamily="34" charset="0"/>
              </a:rPr>
              <a:t>Customers who default have a previous history of more than one late payment</a:t>
            </a:r>
          </a:p>
          <a:p>
            <a:pPr marL="0" indent="0">
              <a:lnSpc>
                <a:spcPct val="100000"/>
              </a:lnSpc>
              <a:spcAft>
                <a:spcPts val="600"/>
              </a:spcAft>
              <a:buNone/>
              <a:defRPr/>
            </a:pPr>
            <a:endParaRPr lang="en-IN" sz="2400" b="1" dirty="0">
              <a:latin typeface="Verdana" panose="020B0604030504040204" pitchFamily="34" charset="0"/>
              <a:ea typeface="Verdana" panose="020B0604030504040204" pitchFamily="34" charset="0"/>
            </a:endParaRPr>
          </a:p>
          <a:p>
            <a:pPr marL="0" indent="0">
              <a:lnSpc>
                <a:spcPct val="100000"/>
              </a:lnSpc>
              <a:spcAft>
                <a:spcPts val="600"/>
              </a:spcAft>
              <a:buNone/>
              <a:defRPr/>
            </a:pPr>
            <a:endParaRPr lang="en-IN" sz="2400" b="1" dirty="0">
              <a:latin typeface="Verdana" panose="020B0604030504040204" pitchFamily="34" charset="0"/>
              <a:ea typeface="Verdana" panose="020B0604030504040204" pitchFamily="34" charset="0"/>
            </a:endParaRP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1681C7A-A172-4D76-A6E3-37863B45B8B3}"/>
              </a:ext>
            </a:extLst>
          </p:cNvPr>
          <p:cNvPicPr>
            <a:picLocks noChangeAspect="1"/>
          </p:cNvPicPr>
          <p:nvPr/>
        </p:nvPicPr>
        <p:blipFill>
          <a:blip r:embed="rId2"/>
          <a:stretch>
            <a:fillRect/>
          </a:stretch>
        </p:blipFill>
        <p:spPr>
          <a:xfrm>
            <a:off x="3691863" y="1992635"/>
            <a:ext cx="4953000" cy="2695575"/>
          </a:xfrm>
          <a:prstGeom prst="rect">
            <a:avLst/>
          </a:prstGeom>
          <a:ln w="12700">
            <a:solidFill>
              <a:schemeClr val="tx1"/>
            </a:solidFill>
          </a:ln>
        </p:spPr>
      </p:pic>
    </p:spTree>
    <p:extLst>
      <p:ext uri="{BB962C8B-B14F-4D97-AF65-F5344CB8AC3E}">
        <p14:creationId xmlns:p14="http://schemas.microsoft.com/office/powerpoint/2010/main" val="3471146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Statistical Modelling</a:t>
            </a:r>
          </a:p>
        </p:txBody>
      </p:sp>
      <p:sp>
        <p:nvSpPr>
          <p:cNvPr id="5" name="Content Placeholder 4"/>
          <p:cNvSpPr>
            <a:spLocks noGrp="1"/>
          </p:cNvSpPr>
          <p:nvPr>
            <p:ph sz="half" idx="4294967295"/>
          </p:nvPr>
        </p:nvSpPr>
        <p:spPr>
          <a:xfrm>
            <a:off x="521206" y="1404730"/>
            <a:ext cx="6303663" cy="4830418"/>
          </a:xfrm>
        </p:spPr>
        <p:txBody>
          <a:bodyPr vert="horz" lIns="91440" tIns="45720" rIns="91440" bIns="45720" rtlCol="0">
            <a:noAutofit/>
          </a:bodyPr>
          <a:lstStyle/>
          <a:p>
            <a:pPr>
              <a:lnSpc>
                <a:spcPct val="100000"/>
              </a:lnSpc>
              <a:spcBef>
                <a:spcPts val="1000"/>
              </a:spcBef>
              <a:spcAft>
                <a:spcPts val="600"/>
              </a:spcAft>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Variable Selection using p-value</a:t>
            </a:r>
          </a:p>
          <a:p>
            <a:pPr marL="571500" lvl="1"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McFadden R square with all variables is 0.2030</a:t>
            </a:r>
          </a:p>
          <a:p>
            <a:pPr marL="571500" lvl="1"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Only 20.3% variability in the dependent variable explained by independent variables</a:t>
            </a:r>
          </a:p>
          <a:p>
            <a:pPr marL="571500" lvl="1"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This model performs poorly vis-à-vis industry standards</a:t>
            </a:r>
          </a:p>
          <a:p>
            <a:pPr marL="571500" lvl="1"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8 Insignificant variables identified</a:t>
            </a:r>
          </a:p>
        </p:txBody>
      </p:sp>
      <p:pic>
        <p:nvPicPr>
          <p:cNvPr id="8" name="Picture 7">
            <a:extLst>
              <a:ext uri="{FF2B5EF4-FFF2-40B4-BE49-F238E27FC236}">
                <a16:creationId xmlns:a16="http://schemas.microsoft.com/office/drawing/2014/main" id="{A9D25A30-C229-4037-9B89-6C290C3A39F9}"/>
              </a:ext>
            </a:extLst>
          </p:cNvPr>
          <p:cNvPicPr>
            <a:picLocks noChangeAspect="1"/>
          </p:cNvPicPr>
          <p:nvPr/>
        </p:nvPicPr>
        <p:blipFill>
          <a:blip r:embed="rId2"/>
          <a:stretch>
            <a:fillRect/>
          </a:stretch>
        </p:blipFill>
        <p:spPr>
          <a:xfrm>
            <a:off x="7398326" y="1533939"/>
            <a:ext cx="3952875" cy="4572000"/>
          </a:xfrm>
          <a:prstGeom prst="rect">
            <a:avLst/>
          </a:prstGeom>
        </p:spPr>
      </p:pic>
    </p:spTree>
    <p:extLst>
      <p:ext uri="{BB962C8B-B14F-4D97-AF65-F5344CB8AC3E}">
        <p14:creationId xmlns:p14="http://schemas.microsoft.com/office/powerpoint/2010/main" val="1683882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Statistical Modelling</a:t>
            </a:r>
          </a:p>
        </p:txBody>
      </p:sp>
      <p:sp>
        <p:nvSpPr>
          <p:cNvPr id="5" name="Content Placeholder 4"/>
          <p:cNvSpPr>
            <a:spLocks noGrp="1"/>
          </p:cNvSpPr>
          <p:nvPr>
            <p:ph sz="half" idx="4294967295"/>
          </p:nvPr>
        </p:nvSpPr>
        <p:spPr>
          <a:xfrm>
            <a:off x="521206" y="1404730"/>
            <a:ext cx="6130971" cy="4830418"/>
          </a:xfrm>
        </p:spPr>
        <p:txBody>
          <a:bodyPr vert="horz" lIns="91440" tIns="45720" rIns="91440" bIns="45720" rtlCol="0">
            <a:noAutofit/>
          </a:bodyPr>
          <a:lstStyle/>
          <a:p>
            <a:pPr>
              <a:lnSpc>
                <a:spcPct val="100000"/>
              </a:lnSpc>
              <a:spcBef>
                <a:spcPts val="1000"/>
              </a:spcBef>
              <a:spcAft>
                <a:spcPts val="600"/>
              </a:spcAft>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Interpreting Regression Coefficients</a:t>
            </a:r>
          </a:p>
          <a:p>
            <a:pPr marL="742950" lvl="1" indent="-285750">
              <a:lnSpc>
                <a:spcPct val="107000"/>
              </a:lnSpc>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Except three, the predictors are positive indicating that as values for these predictors increase, probability of default also increases</a:t>
            </a:r>
          </a:p>
          <a:p>
            <a:pPr marL="742950" lvl="1" indent="-285750">
              <a:lnSpc>
                <a:spcPct val="107000"/>
              </a:lnSpc>
              <a:spcAft>
                <a:spcPts val="8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For every unit increase in the level of these predictors, the increase in odds of default is as in the table</a:t>
            </a:r>
          </a:p>
          <a:p>
            <a:pPr>
              <a:lnSpc>
                <a:spcPct val="100000"/>
              </a:lnSpc>
              <a:spcBef>
                <a:spcPts val="1000"/>
              </a:spcBef>
              <a:spcAft>
                <a:spcPts val="600"/>
              </a:spcAft>
            </a:pPr>
            <a:endParaRPr lang="en-US" sz="24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0A08D5D-3B17-4BA9-849F-A67855EB0AA4}"/>
              </a:ext>
            </a:extLst>
          </p:cNvPr>
          <p:cNvPicPr>
            <a:picLocks noChangeAspect="1"/>
          </p:cNvPicPr>
          <p:nvPr/>
        </p:nvPicPr>
        <p:blipFill>
          <a:blip r:embed="rId2"/>
          <a:stretch>
            <a:fillRect/>
          </a:stretch>
        </p:blipFill>
        <p:spPr>
          <a:xfrm>
            <a:off x="6536063" y="1604962"/>
            <a:ext cx="5248275" cy="3648075"/>
          </a:xfrm>
          <a:prstGeom prst="rect">
            <a:avLst/>
          </a:prstGeom>
        </p:spPr>
      </p:pic>
    </p:spTree>
    <p:extLst>
      <p:ext uri="{BB962C8B-B14F-4D97-AF65-F5344CB8AC3E}">
        <p14:creationId xmlns:p14="http://schemas.microsoft.com/office/powerpoint/2010/main" val="4177236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Statistical Modelling</a:t>
            </a:r>
          </a:p>
        </p:txBody>
      </p:sp>
      <p:sp>
        <p:nvSpPr>
          <p:cNvPr id="5" name="Content Placeholder 4"/>
          <p:cNvSpPr>
            <a:spLocks noGrp="1"/>
          </p:cNvSpPr>
          <p:nvPr>
            <p:ph sz="half" idx="4294967295"/>
          </p:nvPr>
        </p:nvSpPr>
        <p:spPr>
          <a:xfrm>
            <a:off x="521206" y="1404730"/>
            <a:ext cx="6130971" cy="4830418"/>
          </a:xfrm>
        </p:spPr>
        <p:txBody>
          <a:bodyPr vert="horz" lIns="91440" tIns="45720" rIns="91440" bIns="45720" rtlCol="0">
            <a:noAutofit/>
          </a:bodyPr>
          <a:lstStyle/>
          <a:p>
            <a:pPr>
              <a:lnSpc>
                <a:spcPct val="100000"/>
              </a:lnSpc>
              <a:spcBef>
                <a:spcPts val="1000"/>
              </a:spcBef>
              <a:spcAft>
                <a:spcPts val="600"/>
              </a:spcAft>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Multi-collinearity</a:t>
            </a:r>
          </a:p>
          <a:p>
            <a:pPr marL="514350" lvl="1" indent="-28575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None of the independent variables have a high VIF</a:t>
            </a:r>
          </a:p>
          <a:p>
            <a:pPr marL="514350" lvl="1" indent="-28575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There is no evidence of Multicollinearity</a:t>
            </a:r>
            <a:endPar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61D21D33-4F41-46C3-89D0-CFEC803CEE6C}"/>
              </a:ext>
            </a:extLst>
          </p:cNvPr>
          <p:cNvPicPr>
            <a:picLocks noChangeAspect="1"/>
          </p:cNvPicPr>
          <p:nvPr/>
        </p:nvPicPr>
        <p:blipFill>
          <a:blip r:embed="rId2"/>
          <a:stretch>
            <a:fillRect/>
          </a:stretch>
        </p:blipFill>
        <p:spPr>
          <a:xfrm>
            <a:off x="7801803" y="1614901"/>
            <a:ext cx="3028950" cy="2886075"/>
          </a:xfrm>
          <a:prstGeom prst="rect">
            <a:avLst/>
          </a:prstGeom>
          <a:ln w="12700">
            <a:solidFill>
              <a:schemeClr val="tx1"/>
            </a:solidFill>
          </a:ln>
        </p:spPr>
      </p:pic>
    </p:spTree>
    <p:extLst>
      <p:ext uri="{BB962C8B-B14F-4D97-AF65-F5344CB8AC3E}">
        <p14:creationId xmlns:p14="http://schemas.microsoft.com/office/powerpoint/2010/main" val="1641470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Statistical Modelling</a:t>
            </a:r>
          </a:p>
        </p:txBody>
      </p:sp>
      <p:sp>
        <p:nvSpPr>
          <p:cNvPr id="5" name="Content Placeholder 4"/>
          <p:cNvSpPr>
            <a:spLocks noGrp="1"/>
          </p:cNvSpPr>
          <p:nvPr>
            <p:ph sz="half" idx="4294967295"/>
          </p:nvPr>
        </p:nvSpPr>
        <p:spPr>
          <a:xfrm>
            <a:off x="521206" y="1404730"/>
            <a:ext cx="6877119" cy="4830418"/>
          </a:xfrm>
        </p:spPr>
        <p:txBody>
          <a:bodyPr vert="horz" lIns="91440" tIns="45720" rIns="91440" bIns="45720" rtlCol="0">
            <a:noAutofit/>
          </a:bodyPr>
          <a:lstStyle/>
          <a:p>
            <a:pPr>
              <a:lnSpc>
                <a:spcPct val="100000"/>
              </a:lnSpc>
              <a:spcBef>
                <a:spcPts val="1000"/>
              </a:spcBef>
              <a:spcAft>
                <a:spcPts val="600"/>
              </a:spcAft>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Variable Selection using Information Values / Weight of Evidence</a:t>
            </a:r>
          </a:p>
          <a:p>
            <a:pPr marL="342900" indent="-342900">
              <a:lnSpc>
                <a:spcPct val="100000"/>
              </a:lnSpc>
              <a:spcBef>
                <a:spcPts val="1000"/>
              </a:spcBef>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Attribute relevance analysis using weight of evidence and information value</a:t>
            </a:r>
            <a:endPar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6CE83C3-2E91-4591-976F-C46AB764BE37}"/>
              </a:ext>
            </a:extLst>
          </p:cNvPr>
          <p:cNvPicPr>
            <a:picLocks noChangeAspect="1"/>
          </p:cNvPicPr>
          <p:nvPr/>
        </p:nvPicPr>
        <p:blipFill>
          <a:blip r:embed="rId2"/>
          <a:stretch>
            <a:fillRect/>
          </a:stretch>
        </p:blipFill>
        <p:spPr>
          <a:xfrm>
            <a:off x="7517710" y="1607446"/>
            <a:ext cx="3676650" cy="3152775"/>
          </a:xfrm>
          <a:prstGeom prst="rect">
            <a:avLst/>
          </a:prstGeom>
          <a:ln w="12700">
            <a:solidFill>
              <a:schemeClr val="tx1"/>
            </a:solidFill>
          </a:ln>
        </p:spPr>
      </p:pic>
      <p:pic>
        <p:nvPicPr>
          <p:cNvPr id="10" name="Picture 9">
            <a:extLst>
              <a:ext uri="{FF2B5EF4-FFF2-40B4-BE49-F238E27FC236}">
                <a16:creationId xmlns:a16="http://schemas.microsoft.com/office/drawing/2014/main" id="{5732067E-B255-4319-85F9-C5A3E643AB93}"/>
              </a:ext>
            </a:extLst>
          </p:cNvPr>
          <p:cNvPicPr>
            <a:picLocks noChangeAspect="1"/>
          </p:cNvPicPr>
          <p:nvPr/>
        </p:nvPicPr>
        <p:blipFill>
          <a:blip r:embed="rId3"/>
          <a:stretch>
            <a:fillRect/>
          </a:stretch>
        </p:blipFill>
        <p:spPr>
          <a:xfrm>
            <a:off x="7603435" y="4968323"/>
            <a:ext cx="3505200" cy="1266825"/>
          </a:xfrm>
          <a:prstGeom prst="rect">
            <a:avLst/>
          </a:prstGeom>
          <a:ln w="12700">
            <a:solidFill>
              <a:schemeClr val="tx1"/>
            </a:solidFill>
          </a:ln>
        </p:spPr>
      </p:pic>
    </p:spTree>
    <p:extLst>
      <p:ext uri="{BB962C8B-B14F-4D97-AF65-F5344CB8AC3E}">
        <p14:creationId xmlns:p14="http://schemas.microsoft.com/office/powerpoint/2010/main" val="2429934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Statistical Modelling</a:t>
            </a:r>
          </a:p>
        </p:txBody>
      </p:sp>
      <p:sp>
        <p:nvSpPr>
          <p:cNvPr id="5" name="Content Placeholder 4"/>
          <p:cNvSpPr>
            <a:spLocks noGrp="1"/>
          </p:cNvSpPr>
          <p:nvPr>
            <p:ph sz="half" idx="4294967295"/>
          </p:nvPr>
        </p:nvSpPr>
        <p:spPr>
          <a:xfrm>
            <a:off x="521206" y="1404730"/>
            <a:ext cx="6877119" cy="4830418"/>
          </a:xfrm>
        </p:spPr>
        <p:txBody>
          <a:bodyPr vert="horz" lIns="91440" tIns="45720" rIns="91440" bIns="45720" rtlCol="0">
            <a:noAutofit/>
          </a:bodyPr>
          <a:lstStyle/>
          <a:p>
            <a:pPr>
              <a:lnSpc>
                <a:spcPct val="100000"/>
              </a:lnSpc>
              <a:spcAft>
                <a:spcPts val="600"/>
              </a:spcAft>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Variable Selection using </a:t>
            </a:r>
            <a:r>
              <a:rPr lang="en-IN"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Variable Importance </a:t>
            </a:r>
          </a:p>
          <a:p>
            <a:pPr marL="571500" lvl="1"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Income, Age, Premium paid by cash, and Risk Score are important variables that effect non renewal propensity</a:t>
            </a:r>
          </a:p>
          <a:p>
            <a:pPr marL="571500" lvl="1" indent="-342900">
              <a:lnSpc>
                <a:spcPct val="100000"/>
              </a:lnSpc>
              <a:spcAft>
                <a:spcPts val="600"/>
              </a:spcAft>
              <a:buFont typeface="Wingdings" panose="05000000000000000000" pitchFamily="2" charset="2"/>
              <a:buChar char="§"/>
            </a:pPr>
            <a:endParaRPr lang="en-US" sz="24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B9E86FEB-FF63-4C81-BA05-A633A1BAC3AF}"/>
              </a:ext>
            </a:extLst>
          </p:cNvPr>
          <p:cNvPicPr>
            <a:picLocks noChangeAspect="1"/>
          </p:cNvPicPr>
          <p:nvPr/>
        </p:nvPicPr>
        <p:blipFill>
          <a:blip r:embed="rId2"/>
          <a:stretch>
            <a:fillRect/>
          </a:stretch>
        </p:blipFill>
        <p:spPr>
          <a:xfrm>
            <a:off x="7557351" y="1600200"/>
            <a:ext cx="3533775" cy="1828800"/>
          </a:xfrm>
          <a:prstGeom prst="rect">
            <a:avLst/>
          </a:prstGeom>
          <a:ln w="12700">
            <a:solidFill>
              <a:schemeClr val="tx1"/>
            </a:solidFill>
          </a:ln>
        </p:spPr>
      </p:pic>
    </p:spTree>
    <p:extLst>
      <p:ext uri="{BB962C8B-B14F-4D97-AF65-F5344CB8AC3E}">
        <p14:creationId xmlns:p14="http://schemas.microsoft.com/office/powerpoint/2010/main" val="2358175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Model Optimization</a:t>
            </a:r>
          </a:p>
        </p:txBody>
      </p:sp>
      <p:sp>
        <p:nvSpPr>
          <p:cNvPr id="5" name="Content Placeholder 4"/>
          <p:cNvSpPr>
            <a:spLocks noGrp="1"/>
          </p:cNvSpPr>
          <p:nvPr>
            <p:ph sz="half" idx="4294967295"/>
          </p:nvPr>
        </p:nvSpPr>
        <p:spPr>
          <a:xfrm>
            <a:off x="521207" y="1404730"/>
            <a:ext cx="6648220" cy="4517768"/>
          </a:xfrm>
        </p:spPr>
        <p:txBody>
          <a:bodyPr vert="horz" lIns="91440" tIns="45720" rIns="91440" bIns="45720" rtlCol="0">
            <a:noAutofit/>
          </a:bodyPr>
          <a:lstStyle/>
          <a:p>
            <a:pPr lvl="1" indent="0">
              <a:lnSpc>
                <a:spcPct val="100000"/>
              </a:lnSpc>
              <a:spcAft>
                <a:spcPts val="600"/>
              </a:spcAft>
              <a:buNone/>
            </a:pPr>
            <a:r>
              <a:rPr lang="en-US"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Feature Engineering</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Logistic regression post converting some independent variables into ratios and sums</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Ratios: Amount per Premium, Premium to Income</a:t>
            </a:r>
          </a:p>
          <a:p>
            <a:pPr marL="1028700" lvl="2" indent="-342900">
              <a:lnSpc>
                <a:spcPct val="100000"/>
              </a:lnSpc>
              <a:spcAft>
                <a:spcPts val="600"/>
              </a:spcAft>
              <a:buFont typeface="Wingdings" panose="05000000000000000000" pitchFamily="2" charset="2"/>
              <a:buChar char="§"/>
            </a:pPr>
            <a:r>
              <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Sum: Count of months late column</a:t>
            </a:r>
          </a:p>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No major change in results</a:t>
            </a:r>
            <a:endParaRPr lang="en-US"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lvl="2" indent="0">
              <a:lnSpc>
                <a:spcPct val="100000"/>
              </a:lnSpc>
              <a:spcAft>
                <a:spcPts val="600"/>
              </a:spcAft>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340701FB-1658-466F-9E2A-EB02DEB1FF2F}"/>
              </a:ext>
            </a:extLst>
          </p:cNvPr>
          <p:cNvPicPr>
            <a:picLocks noChangeAspect="1"/>
          </p:cNvPicPr>
          <p:nvPr/>
        </p:nvPicPr>
        <p:blipFill>
          <a:blip r:embed="rId2"/>
          <a:stretch>
            <a:fillRect/>
          </a:stretch>
        </p:blipFill>
        <p:spPr>
          <a:xfrm>
            <a:off x="7169427" y="2686050"/>
            <a:ext cx="4752975" cy="1485900"/>
          </a:xfrm>
          <a:prstGeom prst="rect">
            <a:avLst/>
          </a:prstGeom>
          <a:ln w="12700">
            <a:solidFill>
              <a:schemeClr val="tx1"/>
            </a:solidFill>
          </a:ln>
        </p:spPr>
      </p:pic>
    </p:spTree>
    <p:extLst>
      <p:ext uri="{BB962C8B-B14F-4D97-AF65-F5344CB8AC3E}">
        <p14:creationId xmlns:p14="http://schemas.microsoft.com/office/powerpoint/2010/main" val="1966578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Model Optimization</a:t>
            </a:r>
          </a:p>
        </p:txBody>
      </p:sp>
      <p:sp>
        <p:nvSpPr>
          <p:cNvPr id="5" name="Content Placeholder 4"/>
          <p:cNvSpPr>
            <a:spLocks noGrp="1"/>
          </p:cNvSpPr>
          <p:nvPr>
            <p:ph sz="half" idx="4294967295"/>
          </p:nvPr>
        </p:nvSpPr>
        <p:spPr>
          <a:xfrm>
            <a:off x="521207" y="1404730"/>
            <a:ext cx="5906097" cy="4704521"/>
          </a:xfrm>
        </p:spPr>
        <p:txBody>
          <a:bodyPr vert="horz" lIns="91440" tIns="45720" rIns="91440" bIns="45720" rtlCol="0">
            <a:noAutofit/>
          </a:bodyPr>
          <a:lstStyle/>
          <a:p>
            <a:pPr lvl="1" indent="0">
              <a:lnSpc>
                <a:spcPct val="100000"/>
              </a:lnSpc>
              <a:spcAft>
                <a:spcPts val="600"/>
              </a:spcAft>
              <a:buNone/>
            </a:pPr>
            <a:r>
              <a:rPr lang="en-IN" sz="2000" b="1"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Imbalanced data handling with SMOTE</a:t>
            </a:r>
          </a:p>
          <a:p>
            <a:pPr marL="571500" lvl="1"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Imbalanced data - 6% of the data representing default</a:t>
            </a:r>
          </a:p>
          <a:p>
            <a:pPr marL="571500" lvl="1"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Used synthetic minority oversampling technique with a </a:t>
            </a:r>
            <a:r>
              <a:rPr lang="en-IN" sz="2000" b="1" dirty="0">
                <a:solidFill>
                  <a:schemeClr val="tx2"/>
                </a:solidFill>
                <a:latin typeface="Verdana" panose="020B0604030504040204" pitchFamily="34" charset="0"/>
                <a:ea typeface="Verdana" panose="020B0604030504040204" pitchFamily="34" charset="0"/>
                <a:cs typeface="Segoe UI" panose="020B0502040204020203" pitchFamily="34" charset="0"/>
              </a:rPr>
              <a:t>20% strategy </a:t>
            </a:r>
          </a:p>
          <a:p>
            <a:pPr marL="571500" lvl="1"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Observed models to be </a:t>
            </a:r>
            <a:r>
              <a:rPr lang="en-IN" sz="2000" b="1" dirty="0">
                <a:solidFill>
                  <a:schemeClr val="tx2"/>
                </a:solidFill>
                <a:latin typeface="Verdana" panose="020B0604030504040204" pitchFamily="34" charset="0"/>
                <a:ea typeface="Verdana" panose="020B0604030504040204" pitchFamily="34" charset="0"/>
                <a:cs typeface="Segoe UI" panose="020B0502040204020203" pitchFamily="34" charset="0"/>
              </a:rPr>
              <a:t>over-fit </a:t>
            </a:r>
            <a:r>
              <a:rPr lang="en-IN" sz="2000" b="1" dirty="0">
                <a:solidFill>
                  <a:schemeClr val="tx2"/>
                </a:solidFill>
                <a:effectLst/>
                <a:latin typeface="Verdana" panose="020B0604030504040204" pitchFamily="34" charset="0"/>
                <a:ea typeface="Verdana" panose="020B0604030504040204" pitchFamily="34" charset="0"/>
              </a:rPr>
              <a:t> </a:t>
            </a: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lvl="2" indent="0">
              <a:lnSpc>
                <a:spcPct val="100000"/>
              </a:lnSpc>
              <a:spcAft>
                <a:spcPts val="600"/>
              </a:spcAft>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pic>
        <p:nvPicPr>
          <p:cNvPr id="8" name="Picture 7">
            <a:extLst>
              <a:ext uri="{FF2B5EF4-FFF2-40B4-BE49-F238E27FC236}">
                <a16:creationId xmlns:a16="http://schemas.microsoft.com/office/drawing/2014/main" id="{8C7D3140-5299-488D-AB81-E94DDEA2D2E0}"/>
              </a:ext>
            </a:extLst>
          </p:cNvPr>
          <p:cNvPicPr>
            <a:picLocks noChangeAspect="1"/>
          </p:cNvPicPr>
          <p:nvPr/>
        </p:nvPicPr>
        <p:blipFill>
          <a:blip r:embed="rId2"/>
          <a:stretch>
            <a:fillRect/>
          </a:stretch>
        </p:blipFill>
        <p:spPr>
          <a:xfrm>
            <a:off x="6184393" y="1557337"/>
            <a:ext cx="5486400" cy="3743325"/>
          </a:xfrm>
          <a:prstGeom prst="rect">
            <a:avLst/>
          </a:prstGeom>
          <a:ln w="12700">
            <a:solidFill>
              <a:schemeClr val="tx1"/>
            </a:solidFill>
          </a:ln>
        </p:spPr>
      </p:pic>
    </p:spTree>
    <p:extLst>
      <p:ext uri="{BB962C8B-B14F-4D97-AF65-F5344CB8AC3E}">
        <p14:creationId xmlns:p14="http://schemas.microsoft.com/office/powerpoint/2010/main" val="3401488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0F08-BA7B-4E58-B5AB-B492D0151EB0}"/>
              </a:ext>
            </a:extLst>
          </p:cNvPr>
          <p:cNvSpPr>
            <a:spLocks noGrp="1"/>
          </p:cNvSpPr>
          <p:nvPr>
            <p:ph type="title"/>
          </p:nvPr>
        </p:nvSpPr>
        <p:spPr/>
        <p:txBody>
          <a:bodyPr/>
          <a:lstStyle/>
          <a:p>
            <a:r>
              <a:rPr lang="en-IN" b="1" dirty="0">
                <a:latin typeface="Verdana" panose="020B0604030504040204" pitchFamily="34" charset="0"/>
                <a:ea typeface="Verdana" panose="020B0604030504040204" pitchFamily="34" charset="0"/>
              </a:rPr>
              <a:t>Executive Summary-1</a:t>
            </a:r>
          </a:p>
        </p:txBody>
      </p:sp>
      <p:sp>
        <p:nvSpPr>
          <p:cNvPr id="3" name="Content Placeholder 2">
            <a:extLst>
              <a:ext uri="{FF2B5EF4-FFF2-40B4-BE49-F238E27FC236}">
                <a16:creationId xmlns:a16="http://schemas.microsoft.com/office/drawing/2014/main" id="{074820D6-1DA8-4780-8B85-6A5986AA3EC4}"/>
              </a:ext>
            </a:extLst>
          </p:cNvPr>
          <p:cNvSpPr>
            <a:spLocks noGrp="1"/>
          </p:cNvSpPr>
          <p:nvPr>
            <p:ph sz="quarter" idx="10"/>
          </p:nvPr>
        </p:nvSpPr>
        <p:spPr>
          <a:xfrm>
            <a:off x="521208" y="1316339"/>
            <a:ext cx="11087696" cy="5190478"/>
          </a:xfrm>
        </p:spPr>
        <p:txBody>
          <a:bodyPr>
            <a:normAutofit fontScale="32500" lnSpcReduction="20000"/>
          </a:bodyPr>
          <a:lstStyle/>
          <a:p>
            <a:pPr>
              <a:lnSpc>
                <a:spcPct val="120000"/>
              </a:lnSpc>
            </a:pPr>
            <a:r>
              <a:rPr lang="en-IN" sz="6200" b="1" dirty="0">
                <a:latin typeface="Verdana" panose="020B0604030504040204" pitchFamily="34" charset="0"/>
                <a:ea typeface="Verdana" panose="020B0604030504040204" pitchFamily="34" charset="0"/>
              </a:rPr>
              <a:t>Data Discovery: </a:t>
            </a:r>
            <a:endParaRPr lang="en-IN" sz="6200" dirty="0">
              <a:latin typeface="Verdana" panose="020B0604030504040204" pitchFamily="34" charset="0"/>
              <a:ea typeface="Verdana" panose="020B0604030504040204" pitchFamily="34" charset="0"/>
            </a:endParaRPr>
          </a:p>
          <a:p>
            <a:pPr marL="1028700" lvl="2" indent="-342900">
              <a:lnSpc>
                <a:spcPct val="120000"/>
              </a:lnSpc>
              <a:buFont typeface="Wingdings" panose="05000000000000000000" pitchFamily="2" charset="2"/>
              <a:buChar char="§"/>
            </a:pPr>
            <a:r>
              <a:rPr lang="en-IN" sz="6200" dirty="0">
                <a:latin typeface="Verdana" panose="020B0604030504040204" pitchFamily="34" charset="0"/>
                <a:ea typeface="Verdana" panose="020B0604030504040204" pitchFamily="34" charset="0"/>
              </a:rPr>
              <a:t>~</a:t>
            </a:r>
            <a:r>
              <a:rPr lang="en-IN" sz="6200" b="1" dirty="0">
                <a:solidFill>
                  <a:schemeClr val="tx2"/>
                </a:solidFill>
                <a:latin typeface="Verdana" panose="020B0604030504040204" pitchFamily="34" charset="0"/>
                <a:ea typeface="Verdana" panose="020B0604030504040204" pitchFamily="34" charset="0"/>
              </a:rPr>
              <a:t>80K</a:t>
            </a:r>
            <a:r>
              <a:rPr lang="en-IN" sz="6200" dirty="0">
                <a:latin typeface="Verdana" panose="020B0604030504040204" pitchFamily="34" charset="0"/>
                <a:ea typeface="Verdana" panose="020B0604030504040204" pitchFamily="34" charset="0"/>
              </a:rPr>
              <a:t> observations, </a:t>
            </a:r>
            <a:r>
              <a:rPr lang="en-IN" sz="6200" b="1" dirty="0">
                <a:solidFill>
                  <a:schemeClr val="tx2"/>
                </a:solidFill>
                <a:latin typeface="Verdana" panose="020B0604030504040204" pitchFamily="34" charset="0"/>
                <a:ea typeface="Verdana" panose="020B0604030504040204" pitchFamily="34" charset="0"/>
              </a:rPr>
              <a:t>16 predictor </a:t>
            </a:r>
            <a:r>
              <a:rPr lang="en-IN" sz="6200" dirty="0">
                <a:latin typeface="Verdana" panose="020B0604030504040204" pitchFamily="34" charset="0"/>
                <a:ea typeface="Verdana" panose="020B0604030504040204" pitchFamily="34" charset="0"/>
              </a:rPr>
              <a:t>&amp; 1 target variable</a:t>
            </a:r>
          </a:p>
          <a:p>
            <a:pPr marL="1028700" lvl="2" indent="-342900">
              <a:lnSpc>
                <a:spcPct val="120000"/>
              </a:lnSpc>
              <a:buFont typeface="Wingdings" panose="05000000000000000000" pitchFamily="2" charset="2"/>
              <a:buChar char="§"/>
            </a:pPr>
            <a:r>
              <a:rPr lang="en-IN" sz="6200" dirty="0">
                <a:latin typeface="Verdana" panose="020B0604030504040204" pitchFamily="34" charset="0"/>
                <a:ea typeface="Verdana" panose="020B0604030504040204" pitchFamily="34" charset="0"/>
              </a:rPr>
              <a:t>No missing/null values, evidence of outliers &amp; skewness</a:t>
            </a:r>
          </a:p>
          <a:p>
            <a:pPr>
              <a:lnSpc>
                <a:spcPct val="120000"/>
              </a:lnSpc>
            </a:pPr>
            <a:r>
              <a:rPr lang="en-IN" sz="6200" b="1" dirty="0">
                <a:latin typeface="Verdana" panose="020B0604030504040204" pitchFamily="34" charset="0"/>
                <a:ea typeface="Verdana" panose="020B0604030504040204" pitchFamily="34" charset="0"/>
              </a:rPr>
              <a:t>Key Findings:</a:t>
            </a:r>
          </a:p>
          <a:p>
            <a:pPr marL="1028700" lvl="2" indent="-342900">
              <a:lnSpc>
                <a:spcPct val="120000"/>
              </a:lnSpc>
              <a:buFont typeface="Wingdings" panose="05000000000000000000" pitchFamily="2" charset="2"/>
              <a:buChar char="§"/>
            </a:pPr>
            <a:r>
              <a:rPr lang="en-IN" sz="6200" b="1" dirty="0">
                <a:solidFill>
                  <a:schemeClr val="tx2"/>
                </a:solidFill>
                <a:latin typeface="Verdana" panose="020B0604030504040204" pitchFamily="34" charset="0"/>
                <a:ea typeface="Verdana" panose="020B0604030504040204" pitchFamily="34" charset="0"/>
              </a:rPr>
              <a:t>6%</a:t>
            </a:r>
            <a:r>
              <a:rPr lang="en-IN" sz="6200" dirty="0">
                <a:latin typeface="Verdana" panose="020B0604030504040204" pitchFamily="34" charset="0"/>
                <a:ea typeface="Verdana" panose="020B0604030504040204" pitchFamily="34" charset="0"/>
              </a:rPr>
              <a:t> customers </a:t>
            </a:r>
            <a:r>
              <a:rPr lang="en-IN" sz="6200" b="1" dirty="0">
                <a:solidFill>
                  <a:schemeClr val="tx2"/>
                </a:solidFill>
                <a:latin typeface="Verdana" panose="020B0604030504040204" pitchFamily="34" charset="0"/>
                <a:ea typeface="Verdana" panose="020B0604030504040204" pitchFamily="34" charset="0"/>
              </a:rPr>
              <a:t>do not renew </a:t>
            </a:r>
            <a:r>
              <a:rPr lang="en-IN" sz="6200" dirty="0">
                <a:latin typeface="Verdana" panose="020B0604030504040204" pitchFamily="34" charset="0"/>
                <a:ea typeface="Verdana" panose="020B0604030504040204" pitchFamily="34" charset="0"/>
              </a:rPr>
              <a:t>premium. </a:t>
            </a:r>
            <a:r>
              <a:rPr lang="en-IN" sz="6200" b="1" dirty="0">
                <a:solidFill>
                  <a:schemeClr val="tx2"/>
                </a:solidFill>
                <a:latin typeface="Verdana" panose="020B0604030504040204" pitchFamily="34" charset="0"/>
                <a:ea typeface="Verdana" panose="020B0604030504040204" pitchFamily="34" charset="0"/>
              </a:rPr>
              <a:t>Revenue loss </a:t>
            </a:r>
            <a:r>
              <a:rPr lang="en-IN" sz="6200" dirty="0">
                <a:latin typeface="Verdana" panose="020B0604030504040204" pitchFamily="34" charset="0"/>
                <a:ea typeface="Verdana" panose="020B0604030504040204" pitchFamily="34" charset="0"/>
              </a:rPr>
              <a:t>pegged at </a:t>
            </a:r>
            <a:r>
              <a:rPr lang="en-IN" sz="6200" b="1" dirty="0">
                <a:solidFill>
                  <a:schemeClr val="tx2"/>
                </a:solidFill>
                <a:latin typeface="Verdana" panose="020B0604030504040204" pitchFamily="34" charset="0"/>
                <a:ea typeface="Verdana" panose="020B0604030504040204" pitchFamily="34" charset="0"/>
              </a:rPr>
              <a:t>INR 4 Crores</a:t>
            </a:r>
            <a:r>
              <a:rPr lang="en-IN" sz="6200" dirty="0">
                <a:latin typeface="Verdana" panose="020B0604030504040204" pitchFamily="34" charset="0"/>
                <a:ea typeface="Verdana" panose="020B0604030504040204" pitchFamily="34" charset="0"/>
              </a:rPr>
              <a:t> or 5% of overall revenue</a:t>
            </a:r>
          </a:p>
          <a:p>
            <a:pPr marL="1028700" lvl="2" indent="-342900">
              <a:lnSpc>
                <a:spcPct val="120000"/>
              </a:lnSpc>
              <a:buFont typeface="Wingdings" panose="05000000000000000000" pitchFamily="2" charset="2"/>
              <a:buChar char="§"/>
            </a:pPr>
            <a:r>
              <a:rPr lang="en-IN" sz="6200" dirty="0">
                <a:latin typeface="Verdana" panose="020B0604030504040204" pitchFamily="34" charset="0"/>
                <a:ea typeface="Verdana" panose="020B0604030504040204" pitchFamily="34" charset="0"/>
              </a:rPr>
              <a:t>Highest opportunity lies</a:t>
            </a:r>
            <a:r>
              <a:rPr lang="en-IN" sz="6200" b="1" dirty="0">
                <a:solidFill>
                  <a:schemeClr val="tx2"/>
                </a:solidFill>
                <a:latin typeface="Verdana" panose="020B0604030504040204" pitchFamily="34" charset="0"/>
                <a:ea typeface="Verdana" panose="020B0604030504040204" pitchFamily="34" charset="0"/>
              </a:rPr>
              <a:t> </a:t>
            </a:r>
            <a:r>
              <a:rPr lang="en-IN" sz="6200" dirty="0">
                <a:latin typeface="Verdana" panose="020B0604030504040204" pitchFamily="34" charset="0"/>
                <a:ea typeface="Verdana" panose="020B0604030504040204" pitchFamily="34" charset="0"/>
              </a:rPr>
              <a:t>in</a:t>
            </a:r>
            <a:r>
              <a:rPr lang="en-IN" sz="6200" b="1" dirty="0">
                <a:solidFill>
                  <a:schemeClr val="tx2"/>
                </a:solidFill>
                <a:latin typeface="Verdana" panose="020B0604030504040204" pitchFamily="34" charset="0"/>
                <a:ea typeface="Verdana" panose="020B0604030504040204" pitchFamily="34" charset="0"/>
              </a:rPr>
              <a:t> </a:t>
            </a:r>
            <a:r>
              <a:rPr lang="en-IN" sz="6200" dirty="0">
                <a:latin typeface="Verdana" panose="020B0604030504040204" pitchFamily="34" charset="0"/>
                <a:ea typeface="Verdana" panose="020B0604030504040204" pitchFamily="34" charset="0"/>
              </a:rPr>
              <a:t>customers of </a:t>
            </a:r>
            <a:r>
              <a:rPr lang="en-IN" sz="6200" b="1" dirty="0">
                <a:solidFill>
                  <a:schemeClr val="tx2"/>
                </a:solidFill>
                <a:latin typeface="Verdana" panose="020B0604030504040204" pitchFamily="34" charset="0"/>
                <a:ea typeface="Verdana" panose="020B0604030504040204" pitchFamily="34" charset="0"/>
              </a:rPr>
              <a:t>age group 26-40 </a:t>
            </a:r>
            <a:r>
              <a:rPr lang="en-IN" sz="6200" dirty="0">
                <a:latin typeface="Verdana" panose="020B0604030504040204" pitchFamily="34" charset="0"/>
                <a:ea typeface="Verdana" panose="020B0604030504040204" pitchFamily="34" charset="0"/>
              </a:rPr>
              <a:t>years since they represent </a:t>
            </a:r>
            <a:r>
              <a:rPr lang="en-IN" sz="6200" b="1" dirty="0">
                <a:solidFill>
                  <a:schemeClr val="tx2"/>
                </a:solidFill>
                <a:latin typeface="Verdana" panose="020B0604030504040204" pitchFamily="34" charset="0"/>
                <a:ea typeface="Verdana" panose="020B0604030504040204" pitchFamily="34" charset="0"/>
              </a:rPr>
              <a:t>21% of customer base</a:t>
            </a:r>
            <a:r>
              <a:rPr lang="en-IN" sz="6200" dirty="0">
                <a:latin typeface="Verdana" panose="020B0604030504040204" pitchFamily="34" charset="0"/>
                <a:ea typeface="Verdana" panose="020B0604030504040204" pitchFamily="34" charset="0"/>
              </a:rPr>
              <a:t> and are </a:t>
            </a:r>
            <a:r>
              <a:rPr lang="en-IN" sz="6200" b="1" dirty="0">
                <a:solidFill>
                  <a:schemeClr val="tx2"/>
                </a:solidFill>
                <a:latin typeface="Verdana" panose="020B0604030504040204" pitchFamily="34" charset="0"/>
                <a:ea typeface="Verdana" panose="020B0604030504040204" pitchFamily="34" charset="0"/>
              </a:rPr>
              <a:t>1.4x</a:t>
            </a:r>
            <a:r>
              <a:rPr lang="en-IN" sz="6200" dirty="0">
                <a:latin typeface="Verdana" panose="020B0604030504040204" pitchFamily="34" charset="0"/>
                <a:ea typeface="Verdana" panose="020B0604030504040204" pitchFamily="34" charset="0"/>
              </a:rPr>
              <a:t> likely to churn than overall population</a:t>
            </a:r>
          </a:p>
          <a:p>
            <a:pPr marL="1028700" lvl="2" indent="-342900">
              <a:lnSpc>
                <a:spcPct val="120000"/>
              </a:lnSpc>
              <a:buFont typeface="Wingdings" panose="05000000000000000000" pitchFamily="2" charset="2"/>
              <a:buChar char="§"/>
            </a:pPr>
            <a:r>
              <a:rPr lang="en-IN" sz="6200" b="1" dirty="0">
                <a:solidFill>
                  <a:schemeClr val="tx2"/>
                </a:solidFill>
                <a:latin typeface="Verdana" panose="020B0604030504040204" pitchFamily="34" charset="0"/>
                <a:ea typeface="Verdana" panose="020B0604030504040204" pitchFamily="34" charset="0"/>
              </a:rPr>
              <a:t>Low income customers </a:t>
            </a:r>
            <a:r>
              <a:rPr lang="en-IN" sz="6200" dirty="0">
                <a:latin typeface="Verdana" panose="020B0604030504040204" pitchFamily="34" charset="0"/>
                <a:ea typeface="Verdana" panose="020B0604030504040204" pitchFamily="34" charset="0"/>
              </a:rPr>
              <a:t>churn most at </a:t>
            </a:r>
            <a:r>
              <a:rPr lang="en-IN" sz="6200" b="1" dirty="0">
                <a:solidFill>
                  <a:schemeClr val="tx2"/>
                </a:solidFill>
                <a:latin typeface="Verdana" panose="020B0604030504040204" pitchFamily="34" charset="0"/>
                <a:ea typeface="Verdana" panose="020B0604030504040204" pitchFamily="34" charset="0"/>
              </a:rPr>
              <a:t>9%</a:t>
            </a:r>
            <a:endParaRPr lang="en-IN" sz="6200" dirty="0">
              <a:latin typeface="Verdana" panose="020B0604030504040204" pitchFamily="34" charset="0"/>
              <a:ea typeface="Verdana" panose="020B0604030504040204" pitchFamily="34" charset="0"/>
            </a:endParaRPr>
          </a:p>
          <a:p>
            <a:endParaRPr lang="en-IN" sz="2000" b="1" dirty="0">
              <a:latin typeface="Verdana" panose="020B0604030504040204" pitchFamily="34" charset="0"/>
              <a:ea typeface="Verdana" panose="020B0604030504040204" pitchFamily="34" charset="0"/>
            </a:endParaRPr>
          </a:p>
          <a:p>
            <a:endParaRPr lang="en-IN" sz="2000" b="1" dirty="0">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a:p>
            <a:pPr lvl="2" indent="0">
              <a:buNone/>
            </a:pPr>
            <a:endParaRPr lang="en-IN" sz="2400" dirty="0">
              <a:latin typeface="Verdana" panose="020B0604030504040204" pitchFamily="34" charset="0"/>
              <a:ea typeface="Verdana" panose="020B0604030504040204" pitchFamily="34" charset="0"/>
            </a:endParaRPr>
          </a:p>
          <a:p>
            <a:pPr marL="1485900" lvl="3"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54290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7061279" cy="640080"/>
          </a:xfrm>
        </p:spPr>
        <p:txBody>
          <a:bodyPr>
            <a:noAutofit/>
          </a:bodyPr>
          <a:lstStyle/>
          <a:p>
            <a:r>
              <a:rPr lang="en-IN" b="1" dirty="0">
                <a:latin typeface="Verdana" panose="020B0604030504040204" pitchFamily="34" charset="0"/>
                <a:ea typeface="Verdana" panose="020B0604030504040204" pitchFamily="34" charset="0"/>
                <a:cs typeface="Segoe UI Light" panose="020B0502040204020203" pitchFamily="34" charset="0"/>
              </a:rPr>
              <a:t>Recommendations</a:t>
            </a:r>
            <a:endParaRPr lang="en-US" b="1" dirty="0">
              <a:latin typeface="Verdana" panose="020B0604030504040204" pitchFamily="34" charset="0"/>
              <a:ea typeface="Verdana" panose="020B0604030504040204" pitchFamily="34" charset="0"/>
              <a:cs typeface="Segoe UI Light" panose="020B0502040204020203" pitchFamily="34" charset="0"/>
            </a:endParaRPr>
          </a:p>
        </p:txBody>
      </p:sp>
      <p:sp>
        <p:nvSpPr>
          <p:cNvPr id="5" name="Content Placeholder 4"/>
          <p:cNvSpPr>
            <a:spLocks noGrp="1"/>
          </p:cNvSpPr>
          <p:nvPr>
            <p:ph sz="half" idx="4294967295"/>
          </p:nvPr>
        </p:nvSpPr>
        <p:spPr>
          <a:xfrm>
            <a:off x="521207" y="1404729"/>
            <a:ext cx="11112775" cy="4850297"/>
          </a:xfrm>
        </p:spPr>
        <p:txBody>
          <a:bodyPr vert="horz" lIns="91440" tIns="45720" rIns="91440" bIns="45720" rtlCol="0">
            <a:noAutofit/>
          </a:bodyPr>
          <a:lstStyle/>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Marketing benefits of timely renewal payment and reminders to customers in the age bracket 26-40 years </a:t>
            </a:r>
          </a:p>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Targeted marketing campaigns with benefit and value proposition is recommended for all age group customers in the high income bracket (since these customer do not default due to dearth of income)</a:t>
            </a:r>
          </a:p>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Advertising benefits of premium payment to customers who are nearing policy maturity (in the 40+ age bracket since they have a high churn percentage- 40%)</a:t>
            </a:r>
          </a:p>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Customers be introduced to digital, instalment-based and credit forms of payment for faster and easier premium payment</a:t>
            </a:r>
          </a:p>
          <a:p>
            <a:pPr marL="1028700" lvl="2" indent="-342900">
              <a:lnSpc>
                <a:spcPct val="100000"/>
              </a:lnSpc>
              <a:spcAft>
                <a:spcPts val="600"/>
              </a:spcAft>
              <a:buFont typeface="Wingdings" panose="05000000000000000000" pitchFamily="2" charset="2"/>
              <a:buChar char="§"/>
            </a:pPr>
            <a:r>
              <a:rPr lang="en-IN" sz="20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Customers who have defaulted in the past need to be monitored and reminders sent since they are more likely to default again and churn</a:t>
            </a:r>
          </a:p>
          <a:p>
            <a:pPr lvl="2" indent="0">
              <a:lnSpc>
                <a:spcPct val="100000"/>
              </a:lnSpc>
              <a:spcAft>
                <a:spcPts val="600"/>
              </a:spcAft>
              <a:buNone/>
            </a:pPr>
            <a:endParaRPr lang="en-IN"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marL="1028700" lvl="2" indent="-342900">
              <a:lnSpc>
                <a:spcPct val="100000"/>
              </a:lnSpc>
              <a:spcAft>
                <a:spcPts val="600"/>
              </a:spcAft>
              <a:buFont typeface="Wingdings" panose="05000000000000000000" pitchFamily="2" charset="2"/>
              <a:buChar char="§"/>
            </a:pPr>
            <a:endParaRPr lang="en-IN"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a:p>
            <a:pPr lvl="2" indent="0">
              <a:lnSpc>
                <a:spcPct val="100000"/>
              </a:lnSpc>
              <a:spcAft>
                <a:spcPts val="600"/>
              </a:spcAft>
              <a:buNone/>
            </a:pPr>
            <a:endParaRPr lang="en-US" sz="24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482695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7061279" cy="640080"/>
          </a:xfrm>
        </p:spPr>
        <p:txBody>
          <a:bodyPr>
            <a:noAutofit/>
          </a:bodyPr>
          <a:lstStyle/>
          <a:p>
            <a:r>
              <a:rPr lang="en-IN" b="1" dirty="0">
                <a:latin typeface="Verdana" panose="020B0604030504040204" pitchFamily="34" charset="0"/>
                <a:ea typeface="Verdana" panose="020B0604030504040204" pitchFamily="34" charset="0"/>
                <a:cs typeface="Segoe UI Light" panose="020B0502040204020203" pitchFamily="34" charset="0"/>
              </a:rPr>
              <a:t>Applications</a:t>
            </a:r>
            <a:endParaRPr lang="en-US" b="1" dirty="0">
              <a:latin typeface="Verdana" panose="020B0604030504040204" pitchFamily="34" charset="0"/>
              <a:ea typeface="Verdana" panose="020B0604030504040204" pitchFamily="34" charset="0"/>
              <a:cs typeface="Segoe UI Light" panose="020B0502040204020203" pitchFamily="34" charset="0"/>
            </a:endParaRPr>
          </a:p>
        </p:txBody>
      </p:sp>
      <p:graphicFrame>
        <p:nvGraphicFramePr>
          <p:cNvPr id="2" name="Table 3">
            <a:extLst>
              <a:ext uri="{FF2B5EF4-FFF2-40B4-BE49-F238E27FC236}">
                <a16:creationId xmlns:a16="http://schemas.microsoft.com/office/drawing/2014/main" id="{B654C4A8-C62A-4344-BA17-0FF00FD3882C}"/>
              </a:ext>
            </a:extLst>
          </p:cNvPr>
          <p:cNvGraphicFramePr>
            <a:graphicFrameLocks noGrp="1"/>
          </p:cNvGraphicFramePr>
          <p:nvPr>
            <p:ph sz="half" idx="4294967295"/>
            <p:extLst>
              <p:ext uri="{D42A27DB-BD31-4B8C-83A1-F6EECF244321}">
                <p14:modId xmlns:p14="http://schemas.microsoft.com/office/powerpoint/2010/main" val="2059432158"/>
              </p:ext>
            </p:extLst>
          </p:nvPr>
        </p:nvGraphicFramePr>
        <p:xfrm>
          <a:off x="3111053" y="1501361"/>
          <a:ext cx="5969893" cy="4358640"/>
        </p:xfrm>
        <a:graphic>
          <a:graphicData uri="http://schemas.openxmlformats.org/drawingml/2006/table">
            <a:tbl>
              <a:tblPr firstRow="1" bandRow="1">
                <a:tableStyleId>{5C22544A-7EE6-4342-B048-85BDC9FD1C3A}</a:tableStyleId>
              </a:tblPr>
              <a:tblGrid>
                <a:gridCol w="5969893">
                  <a:extLst>
                    <a:ext uri="{9D8B030D-6E8A-4147-A177-3AD203B41FA5}">
                      <a16:colId xmlns:a16="http://schemas.microsoft.com/office/drawing/2014/main" val="2876819707"/>
                    </a:ext>
                  </a:extLst>
                </a:gridCol>
              </a:tblGrid>
              <a:tr h="370840">
                <a:tc>
                  <a:txBody>
                    <a:bodyPr/>
                    <a:lstStyle/>
                    <a:p>
                      <a:pPr algn="ctr"/>
                      <a:r>
                        <a:rPr lang="en-IN" sz="2000" dirty="0">
                          <a:latin typeface="Verdana" panose="020B0604030504040204" pitchFamily="34" charset="0"/>
                          <a:ea typeface="Verdana" panose="020B0604030504040204" pitchFamily="34" charset="0"/>
                        </a:rPr>
                        <a:t>Use Case</a:t>
                      </a:r>
                    </a:p>
                  </a:txBody>
                  <a:tcPr>
                    <a:solidFill>
                      <a:schemeClr val="tx2"/>
                    </a:solidFill>
                  </a:tcPr>
                </a:tc>
                <a:extLst>
                  <a:ext uri="{0D108BD9-81ED-4DB2-BD59-A6C34878D82A}">
                    <a16:rowId xmlns:a16="http://schemas.microsoft.com/office/drawing/2014/main" val="2192610533"/>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Churn Modelling</a:t>
                      </a:r>
                    </a:p>
                  </a:txBody>
                  <a:tcPr/>
                </a:tc>
                <a:extLst>
                  <a:ext uri="{0D108BD9-81ED-4DB2-BD59-A6C34878D82A}">
                    <a16:rowId xmlns:a16="http://schemas.microsoft.com/office/drawing/2014/main" val="2695384308"/>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Marketing Effectiveness Model</a:t>
                      </a:r>
                    </a:p>
                  </a:txBody>
                  <a:tcPr/>
                </a:tc>
                <a:extLst>
                  <a:ext uri="{0D108BD9-81ED-4DB2-BD59-A6C34878D82A}">
                    <a16:rowId xmlns:a16="http://schemas.microsoft.com/office/drawing/2014/main" val="3748613010"/>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Pricing Optimization Model</a:t>
                      </a:r>
                    </a:p>
                  </a:txBody>
                  <a:tcPr/>
                </a:tc>
                <a:extLst>
                  <a:ext uri="{0D108BD9-81ED-4DB2-BD59-A6C34878D82A}">
                    <a16:rowId xmlns:a16="http://schemas.microsoft.com/office/drawing/2014/main" val="4055401035"/>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Loss likelihood Analysis</a:t>
                      </a:r>
                    </a:p>
                  </a:txBody>
                  <a:tcPr/>
                </a:tc>
                <a:extLst>
                  <a:ext uri="{0D108BD9-81ED-4DB2-BD59-A6C34878D82A}">
                    <a16:rowId xmlns:a16="http://schemas.microsoft.com/office/drawing/2014/main" val="2081696063"/>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Rating &amp; Actuarial Analysis </a:t>
                      </a:r>
                    </a:p>
                  </a:txBody>
                  <a:tcPr/>
                </a:tc>
                <a:extLst>
                  <a:ext uri="{0D108BD9-81ED-4DB2-BD59-A6C34878D82A}">
                    <a16:rowId xmlns:a16="http://schemas.microsoft.com/office/drawing/2014/main" val="3061788801"/>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Corporate Finance/Billing Analytics</a:t>
                      </a:r>
                    </a:p>
                  </a:txBody>
                  <a:tcPr/>
                </a:tc>
                <a:extLst>
                  <a:ext uri="{0D108BD9-81ED-4DB2-BD59-A6C34878D82A}">
                    <a16:rowId xmlns:a16="http://schemas.microsoft.com/office/drawing/2014/main" val="2628653258"/>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Agent Performance</a:t>
                      </a:r>
                    </a:p>
                  </a:txBody>
                  <a:tcPr/>
                </a:tc>
                <a:extLst>
                  <a:ext uri="{0D108BD9-81ED-4DB2-BD59-A6C34878D82A}">
                    <a16:rowId xmlns:a16="http://schemas.microsoft.com/office/drawing/2014/main" val="2951147969"/>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Product Development</a:t>
                      </a:r>
                    </a:p>
                  </a:txBody>
                  <a:tcPr/>
                </a:tc>
                <a:extLst>
                  <a:ext uri="{0D108BD9-81ED-4DB2-BD59-A6C34878D82A}">
                    <a16:rowId xmlns:a16="http://schemas.microsoft.com/office/drawing/2014/main" val="4246307697"/>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Targeted Marketing Opportunity</a:t>
                      </a:r>
                    </a:p>
                  </a:txBody>
                  <a:tcPr/>
                </a:tc>
                <a:extLst>
                  <a:ext uri="{0D108BD9-81ED-4DB2-BD59-A6C34878D82A}">
                    <a16:rowId xmlns:a16="http://schemas.microsoft.com/office/drawing/2014/main" val="3209047591"/>
                  </a:ext>
                </a:extLst>
              </a:tr>
              <a:tr h="370840">
                <a:tc>
                  <a:txBody>
                    <a:bodyPr/>
                    <a:lstStyle/>
                    <a:p>
                      <a:pPr algn="ctr"/>
                      <a:r>
                        <a:rPr lang="en-IN" sz="2000" kern="1200" dirty="0">
                          <a:solidFill>
                            <a:prstClr val="black">
                              <a:lumMod val="75000"/>
                              <a:lumOff val="25000"/>
                            </a:prstClr>
                          </a:solidFill>
                          <a:latin typeface="Verdana" panose="020B0604030504040204" pitchFamily="34" charset="0"/>
                          <a:ea typeface="Verdana" panose="020B0604030504040204" pitchFamily="34" charset="0"/>
                          <a:cs typeface="Segoe UI" panose="020B0502040204020203" pitchFamily="34" charset="0"/>
                        </a:rPr>
                        <a:t>Underwriting Improvements</a:t>
                      </a:r>
                    </a:p>
                  </a:txBody>
                  <a:tcPr/>
                </a:tc>
                <a:extLst>
                  <a:ext uri="{0D108BD9-81ED-4DB2-BD59-A6C34878D82A}">
                    <a16:rowId xmlns:a16="http://schemas.microsoft.com/office/drawing/2014/main" val="273361156"/>
                  </a:ext>
                </a:extLst>
              </a:tr>
            </a:tbl>
          </a:graphicData>
        </a:graphic>
      </p:graphicFrame>
    </p:spTree>
    <p:extLst>
      <p:ext uri="{BB962C8B-B14F-4D97-AF65-F5344CB8AC3E}">
        <p14:creationId xmlns:p14="http://schemas.microsoft.com/office/powerpoint/2010/main" val="404397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2D5A-F706-48D1-B95E-07B5E48CFDCB}"/>
              </a:ext>
            </a:extLst>
          </p:cNvPr>
          <p:cNvSpPr>
            <a:spLocks noGrp="1"/>
          </p:cNvSpPr>
          <p:nvPr>
            <p:ph type="title"/>
          </p:nvPr>
        </p:nvSpPr>
        <p:spPr/>
        <p:txBody>
          <a:bodyPr>
            <a:normAutofit/>
          </a:bodyPr>
          <a:lstStyle/>
          <a:p>
            <a:r>
              <a:rPr lang="en-IN" b="1" dirty="0">
                <a:effectLst/>
                <a:latin typeface="Verdana" panose="020B0604030504040204" pitchFamily="34" charset="0"/>
                <a:ea typeface="Verdana" panose="020B0604030504040204" pitchFamily="34" charset="0"/>
              </a:rPr>
              <a:t>Certificate of Completion</a:t>
            </a:r>
            <a:endParaRPr lang="en-IN"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79E4B801-82D7-4AF4-B3DE-DDB5B657D7CA}"/>
              </a:ext>
            </a:extLst>
          </p:cNvPr>
          <p:cNvSpPr>
            <a:spLocks noGrp="1"/>
          </p:cNvSpPr>
          <p:nvPr>
            <p:ph sz="quarter" idx="10"/>
          </p:nvPr>
        </p:nvSpPr>
        <p:spPr>
          <a:xfrm>
            <a:off x="539496" y="1435609"/>
            <a:ext cx="11052282" cy="2840970"/>
          </a:xfrm>
        </p:spPr>
        <p:txBody>
          <a:bodyPr>
            <a:normAutofit/>
          </a:bodyPr>
          <a:lstStyle/>
          <a:p>
            <a:pPr algn="just">
              <a:lnSpc>
                <a:spcPct val="110000"/>
              </a:lnSpc>
              <a:spcAft>
                <a:spcPts val="600"/>
              </a:spcAft>
            </a:pPr>
            <a:r>
              <a:rPr lang="en-IN" sz="1400" dirty="0">
                <a:effectLst/>
                <a:latin typeface="Verdana" panose="020B0604030504040204" pitchFamily="34" charset="0"/>
                <a:ea typeface="Verdana" panose="020B0604030504040204" pitchFamily="34" charset="0"/>
              </a:rPr>
              <a:t>This is to certify that the participants, Kavita Singh, Manisha Police, Sai Vishwanath Goud, Kishore Kalavakolanu, and Aurnab Majumdar, who are the students of Great Learning, have successfully completed their project on Insurance Renewal Propensity.</a:t>
            </a:r>
          </a:p>
          <a:p>
            <a:pPr algn="just">
              <a:lnSpc>
                <a:spcPct val="110000"/>
              </a:lnSpc>
              <a:spcAft>
                <a:spcPts val="600"/>
              </a:spcAft>
            </a:pPr>
            <a:r>
              <a:rPr lang="en-IN" sz="1400" dirty="0">
                <a:effectLst/>
                <a:latin typeface="Verdana" panose="020B0604030504040204" pitchFamily="34" charset="0"/>
                <a:ea typeface="Verdana" panose="020B0604030504040204" pitchFamily="34" charset="0"/>
              </a:rPr>
              <a:t>This project is the record of authentic work carried out by them during the academic year 2019-21.</a:t>
            </a:r>
          </a:p>
          <a:p>
            <a:pPr>
              <a:lnSpc>
                <a:spcPct val="110000"/>
              </a:lnSpc>
              <a:spcAft>
                <a:spcPts val="600"/>
              </a:spcAft>
            </a:pPr>
            <a:r>
              <a:rPr lang="en-IN" sz="1400" dirty="0">
                <a:effectLst/>
                <a:latin typeface="Verdana" panose="020B0604030504040204" pitchFamily="34" charset="0"/>
                <a:ea typeface="Verdana" panose="020B0604030504040204" pitchFamily="34" charset="0"/>
              </a:rPr>
              <a:t>Mentor: Somak Sengupta						</a:t>
            </a:r>
          </a:p>
          <a:p>
            <a:pPr>
              <a:lnSpc>
                <a:spcPct val="110000"/>
              </a:lnSpc>
              <a:spcAft>
                <a:spcPts val="600"/>
              </a:spcAft>
            </a:pPr>
            <a:r>
              <a:rPr lang="en-IN" sz="1400" dirty="0">
                <a:effectLst/>
                <a:latin typeface="Verdana" panose="020B0604030504040204" pitchFamily="34" charset="0"/>
                <a:ea typeface="Verdana" panose="020B0604030504040204" pitchFamily="34" charset="0"/>
              </a:rPr>
              <a:t>Date: 2</a:t>
            </a:r>
            <a:r>
              <a:rPr lang="en-IN" sz="1400" baseline="30000" dirty="0">
                <a:effectLst/>
                <a:latin typeface="Verdana" panose="020B0604030504040204" pitchFamily="34" charset="0"/>
                <a:ea typeface="Verdana" panose="020B0604030504040204" pitchFamily="34" charset="0"/>
              </a:rPr>
              <a:t>nd</a:t>
            </a:r>
            <a:r>
              <a:rPr lang="en-IN" sz="1400" dirty="0">
                <a:effectLst/>
                <a:latin typeface="Verdana" panose="020B0604030504040204" pitchFamily="34" charset="0"/>
                <a:ea typeface="Verdana" panose="020B0604030504040204" pitchFamily="34" charset="0"/>
              </a:rPr>
              <a:t> January 2021</a:t>
            </a:r>
          </a:p>
          <a:p>
            <a:pPr>
              <a:lnSpc>
                <a:spcPct val="110000"/>
              </a:lnSpc>
              <a:spcAft>
                <a:spcPts val="600"/>
              </a:spcAft>
            </a:pPr>
            <a:r>
              <a:rPr lang="en-IN" sz="1400" dirty="0">
                <a:effectLst/>
                <a:latin typeface="Verdana" panose="020B0604030504040204" pitchFamily="34" charset="0"/>
                <a:ea typeface="Verdana" panose="020B0604030504040204" pitchFamily="34" charset="0"/>
              </a:rPr>
              <a:t>Place: Kolkata</a:t>
            </a:r>
          </a:p>
          <a:p>
            <a:endParaRPr lang="en-IN" dirty="0"/>
          </a:p>
        </p:txBody>
      </p:sp>
      <p:pic>
        <p:nvPicPr>
          <p:cNvPr id="5" name="Picture 4">
            <a:extLst>
              <a:ext uri="{FF2B5EF4-FFF2-40B4-BE49-F238E27FC236}">
                <a16:creationId xmlns:a16="http://schemas.microsoft.com/office/drawing/2014/main" id="{963645C2-A7FC-4791-8DF5-FB764DED4E70}"/>
              </a:ext>
            </a:extLst>
          </p:cNvPr>
          <p:cNvPicPr>
            <a:picLocks noChangeAspect="1"/>
          </p:cNvPicPr>
          <p:nvPr/>
        </p:nvPicPr>
        <p:blipFill>
          <a:blip r:embed="rId2"/>
          <a:stretch>
            <a:fillRect/>
          </a:stretch>
        </p:blipFill>
        <p:spPr>
          <a:xfrm>
            <a:off x="2766983" y="3967089"/>
            <a:ext cx="6194138" cy="2574388"/>
          </a:xfrm>
          <a:prstGeom prst="rect">
            <a:avLst/>
          </a:prstGeom>
          <a:ln w="12700">
            <a:solidFill>
              <a:schemeClr val="tx1"/>
            </a:solidFill>
          </a:ln>
        </p:spPr>
      </p:pic>
    </p:spTree>
    <p:extLst>
      <p:ext uri="{BB962C8B-B14F-4D97-AF65-F5344CB8AC3E}">
        <p14:creationId xmlns:p14="http://schemas.microsoft.com/office/powerpoint/2010/main" val="10538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2EB8-E9F1-4457-8324-8CDC192F587B}"/>
              </a:ext>
            </a:extLst>
          </p:cNvPr>
          <p:cNvSpPr>
            <a:spLocks noGrp="1"/>
          </p:cNvSpPr>
          <p:nvPr>
            <p:ph type="title"/>
          </p:nvPr>
        </p:nvSpPr>
        <p:spPr/>
        <p:txBody>
          <a:bodyPr/>
          <a:lstStyle/>
          <a:p>
            <a:r>
              <a:rPr lang="en-IN" b="1" dirty="0">
                <a:latin typeface="Verdana" panose="020B0604030504040204" pitchFamily="34" charset="0"/>
                <a:ea typeface="Verdana" panose="020B0604030504040204" pitchFamily="34" charset="0"/>
              </a:rPr>
              <a:t>Executive Summary-2</a:t>
            </a:r>
            <a:endParaRPr lang="en-IN" dirty="0"/>
          </a:p>
        </p:txBody>
      </p:sp>
      <p:sp>
        <p:nvSpPr>
          <p:cNvPr id="3" name="Content Placeholder 2">
            <a:extLst>
              <a:ext uri="{FF2B5EF4-FFF2-40B4-BE49-F238E27FC236}">
                <a16:creationId xmlns:a16="http://schemas.microsoft.com/office/drawing/2014/main" id="{6639D868-7891-4567-A71A-CE4493E2D167}"/>
              </a:ext>
            </a:extLst>
          </p:cNvPr>
          <p:cNvSpPr>
            <a:spLocks noGrp="1"/>
          </p:cNvSpPr>
          <p:nvPr>
            <p:ph sz="quarter" idx="10"/>
          </p:nvPr>
        </p:nvSpPr>
        <p:spPr>
          <a:xfrm>
            <a:off x="539496" y="1435607"/>
            <a:ext cx="11069408" cy="5071209"/>
          </a:xfrm>
        </p:spPr>
        <p:txBody>
          <a:bodyPr>
            <a:normAutofit fontScale="70000" lnSpcReduction="20000"/>
          </a:bodyPr>
          <a:lstStyle/>
          <a:p>
            <a:pPr>
              <a:lnSpc>
                <a:spcPct val="120000"/>
              </a:lnSpc>
            </a:pPr>
            <a:r>
              <a:rPr lang="en-IN" sz="3200" b="1" dirty="0">
                <a:latin typeface="Verdana" panose="020B0604030504040204" pitchFamily="34" charset="0"/>
                <a:ea typeface="Verdana" panose="020B0604030504040204" pitchFamily="34" charset="0"/>
              </a:rPr>
              <a:t>Key Findings:</a:t>
            </a:r>
          </a:p>
          <a:p>
            <a:pPr marL="1028700" lvl="2" indent="-342900">
              <a:lnSpc>
                <a:spcPct val="120000"/>
              </a:lnSpc>
              <a:buFont typeface="Wingdings" panose="05000000000000000000" pitchFamily="2" charset="2"/>
              <a:buChar char="§"/>
            </a:pPr>
            <a:r>
              <a:rPr lang="en-IN" sz="3200" b="1" dirty="0">
                <a:solidFill>
                  <a:schemeClr val="tx2"/>
                </a:solidFill>
                <a:latin typeface="Verdana" panose="020B0604030504040204" pitchFamily="34" charset="0"/>
                <a:ea typeface="Verdana" panose="020B0604030504040204" pitchFamily="34" charset="0"/>
              </a:rPr>
              <a:t>60%</a:t>
            </a:r>
            <a:r>
              <a:rPr lang="en-IN" sz="3200" dirty="0">
                <a:latin typeface="Verdana" panose="020B0604030504040204" pitchFamily="34" charset="0"/>
                <a:ea typeface="Verdana" panose="020B0604030504040204" pitchFamily="34" charset="0"/>
              </a:rPr>
              <a:t> of customers who default have paid </a:t>
            </a:r>
            <a:r>
              <a:rPr lang="en-IN" sz="3200" b="1" dirty="0">
                <a:solidFill>
                  <a:schemeClr val="tx2"/>
                </a:solidFill>
                <a:latin typeface="Verdana" panose="020B0604030504040204" pitchFamily="34" charset="0"/>
                <a:ea typeface="Verdana" panose="020B0604030504040204" pitchFamily="34" charset="0"/>
              </a:rPr>
              <a:t>over half </a:t>
            </a:r>
            <a:r>
              <a:rPr lang="en-IN" sz="3200" dirty="0">
                <a:latin typeface="Verdana" panose="020B0604030504040204" pitchFamily="34" charset="0"/>
                <a:ea typeface="Verdana" panose="020B0604030504040204" pitchFamily="34" charset="0"/>
              </a:rPr>
              <a:t>their premiums </a:t>
            </a:r>
            <a:r>
              <a:rPr lang="en-IN" sz="3200" b="1" dirty="0">
                <a:solidFill>
                  <a:schemeClr val="tx2"/>
                </a:solidFill>
                <a:latin typeface="Verdana" panose="020B0604030504040204" pitchFamily="34" charset="0"/>
                <a:ea typeface="Verdana" panose="020B0604030504040204" pitchFamily="34" charset="0"/>
              </a:rPr>
              <a:t>via cash</a:t>
            </a:r>
          </a:p>
          <a:p>
            <a:pPr marL="1028700" lvl="2" indent="-342900">
              <a:lnSpc>
                <a:spcPct val="120000"/>
              </a:lnSpc>
              <a:buFont typeface="Wingdings" panose="05000000000000000000" pitchFamily="2" charset="2"/>
              <a:buChar char="§"/>
            </a:pPr>
            <a:r>
              <a:rPr lang="en-IN" sz="3200" dirty="0">
                <a:latin typeface="Verdana" panose="020B0604030504040204" pitchFamily="34" charset="0"/>
                <a:ea typeface="Verdana" panose="020B0604030504040204" pitchFamily="34" charset="0"/>
              </a:rPr>
              <a:t>Customers who pay a </a:t>
            </a:r>
            <a:r>
              <a:rPr lang="en-IN" sz="3200" b="1" dirty="0">
                <a:solidFill>
                  <a:schemeClr val="tx2"/>
                </a:solidFill>
                <a:latin typeface="Verdana" panose="020B0604030504040204" pitchFamily="34" charset="0"/>
                <a:ea typeface="Verdana" panose="020B0604030504040204" pitchFamily="34" charset="0"/>
              </a:rPr>
              <a:t>low premium </a:t>
            </a:r>
            <a:r>
              <a:rPr lang="en-IN" sz="3200" dirty="0">
                <a:latin typeface="Verdana" panose="020B0604030504040204" pitchFamily="34" charset="0"/>
                <a:ea typeface="Verdana" panose="020B0604030504040204" pitchFamily="34" charset="0"/>
              </a:rPr>
              <a:t>have </a:t>
            </a:r>
            <a:r>
              <a:rPr lang="en-IN" sz="3200" b="1" dirty="0">
                <a:solidFill>
                  <a:schemeClr val="tx2"/>
                </a:solidFill>
                <a:latin typeface="Verdana" panose="020B0604030504040204" pitchFamily="34" charset="0"/>
                <a:ea typeface="Verdana" panose="020B0604030504040204" pitchFamily="34" charset="0"/>
              </a:rPr>
              <a:t>highest non-renewal percentage (9%) </a:t>
            </a:r>
            <a:r>
              <a:rPr lang="en-IN" sz="3200" dirty="0">
                <a:latin typeface="Verdana" panose="020B0604030504040204" pitchFamily="34" charset="0"/>
                <a:ea typeface="Verdana" panose="020B0604030504040204" pitchFamily="34" charset="0"/>
              </a:rPr>
              <a:t>and represent 21% of customer base</a:t>
            </a:r>
          </a:p>
          <a:p>
            <a:pPr marL="1028700" lvl="2" indent="-342900">
              <a:lnSpc>
                <a:spcPct val="120000"/>
              </a:lnSpc>
              <a:buFont typeface="Wingdings" panose="05000000000000000000" pitchFamily="2" charset="2"/>
              <a:buChar char="§"/>
            </a:pPr>
            <a:r>
              <a:rPr lang="en-IN" sz="3200" dirty="0">
                <a:latin typeface="Verdana" panose="020B0604030504040204" pitchFamily="34" charset="0"/>
                <a:ea typeface="Verdana" panose="020B0604030504040204" pitchFamily="34" charset="0"/>
              </a:rPr>
              <a:t>Customer who default have a </a:t>
            </a:r>
            <a:r>
              <a:rPr lang="en-IN" sz="3200" b="1" dirty="0">
                <a:solidFill>
                  <a:schemeClr val="tx2"/>
                </a:solidFill>
                <a:latin typeface="Verdana" panose="020B0604030504040204" pitchFamily="34" charset="0"/>
                <a:ea typeface="Verdana" panose="020B0604030504040204" pitchFamily="34" charset="0"/>
              </a:rPr>
              <a:t>late payment history</a:t>
            </a:r>
          </a:p>
          <a:p>
            <a:pPr marL="1028700" lvl="2" indent="-342900">
              <a:lnSpc>
                <a:spcPct val="120000"/>
              </a:lnSpc>
              <a:buFont typeface="Wingdings" panose="05000000000000000000" pitchFamily="2" charset="2"/>
              <a:buChar char="§"/>
            </a:pPr>
            <a:r>
              <a:rPr lang="en-IN" sz="3200" b="1" dirty="0">
                <a:solidFill>
                  <a:schemeClr val="tx2"/>
                </a:solidFill>
                <a:latin typeface="Verdana" panose="020B0604030504040204" pitchFamily="34" charset="0"/>
                <a:ea typeface="Verdana" panose="020B0604030504040204" pitchFamily="34" charset="0"/>
              </a:rPr>
              <a:t>Top predictors </a:t>
            </a:r>
            <a:r>
              <a:rPr lang="en-IN" sz="3200" dirty="0">
                <a:latin typeface="Verdana" panose="020B0604030504040204" pitchFamily="34" charset="0"/>
                <a:ea typeface="Verdana" panose="020B0604030504040204" pitchFamily="34" charset="0"/>
              </a:rPr>
              <a:t>for default are </a:t>
            </a:r>
            <a:r>
              <a:rPr lang="en-US" sz="3200" b="1" dirty="0">
                <a:solidFill>
                  <a:schemeClr val="tx2"/>
                </a:solidFill>
                <a:latin typeface="Verdana" panose="020B0604030504040204" pitchFamily="34" charset="0"/>
                <a:ea typeface="Verdana" panose="020B0604030504040204" pitchFamily="34" charset="0"/>
              </a:rPr>
              <a:t>percentage premium paid in cash, income, age and risk score</a:t>
            </a:r>
          </a:p>
          <a:p>
            <a:pPr marL="1028700" lvl="2" indent="-342900">
              <a:lnSpc>
                <a:spcPct val="120000"/>
              </a:lnSpc>
              <a:buFont typeface="Wingdings" panose="05000000000000000000" pitchFamily="2" charset="2"/>
              <a:buChar char="§"/>
            </a:pPr>
            <a:r>
              <a:rPr lang="en-US" sz="3200" dirty="0">
                <a:latin typeface="Verdana" panose="020B0604030504040204" pitchFamily="34" charset="0"/>
                <a:ea typeface="Verdana" panose="020B0604030504040204" pitchFamily="34" charset="0"/>
              </a:rPr>
              <a:t>Optimized model has potential to predict </a:t>
            </a:r>
            <a:r>
              <a:rPr lang="en-US" sz="3200" b="1" dirty="0">
                <a:solidFill>
                  <a:schemeClr val="tx2"/>
                </a:solidFill>
                <a:latin typeface="Verdana" panose="020B0604030504040204" pitchFamily="34" charset="0"/>
                <a:ea typeface="Verdana" panose="020B0604030504040204" pitchFamily="34" charset="0"/>
              </a:rPr>
              <a:t>57% </a:t>
            </a:r>
            <a:r>
              <a:rPr lang="en-US" sz="3100" dirty="0">
                <a:latin typeface="Verdana" panose="020B0604030504040204" pitchFamily="34" charset="0"/>
                <a:ea typeface="Verdana" panose="020B0604030504040204" pitchFamily="34" charset="0"/>
              </a:rPr>
              <a:t>of potential </a:t>
            </a:r>
            <a:r>
              <a:rPr lang="en-US" sz="3100" b="1" dirty="0">
                <a:solidFill>
                  <a:schemeClr val="tx2"/>
                </a:solidFill>
                <a:latin typeface="Verdana" panose="020B0604030504040204" pitchFamily="34" charset="0"/>
                <a:ea typeface="Verdana" panose="020B0604030504040204" pitchFamily="34" charset="0"/>
              </a:rPr>
              <a:t>premium loss</a:t>
            </a:r>
            <a:r>
              <a:rPr lang="en-US" sz="3100" dirty="0">
                <a:latin typeface="Verdana" panose="020B0604030504040204" pitchFamily="34" charset="0"/>
                <a:ea typeface="Verdana" panose="020B0604030504040204" pitchFamily="34" charset="0"/>
              </a:rPr>
              <a:t> due to default</a:t>
            </a:r>
            <a:endParaRPr lang="en-IN" sz="3100" dirty="0">
              <a:latin typeface="Verdana" panose="020B0604030504040204" pitchFamily="34" charset="0"/>
              <a:ea typeface="Verdana" panose="020B0604030504040204" pitchFamily="34" charset="0"/>
            </a:endParaRPr>
          </a:p>
          <a:p>
            <a:pPr lvl="2" indent="0">
              <a:lnSpc>
                <a:spcPct val="100000"/>
              </a:lnSpc>
              <a:buNone/>
            </a:pPr>
            <a:endParaRPr lang="en-IN" sz="2000" dirty="0">
              <a:latin typeface="Verdana" panose="020B0604030504040204" pitchFamily="34" charset="0"/>
              <a:ea typeface="Verdana" panose="020B0604030504040204" pitchFamily="34" charset="0"/>
            </a:endParaRPr>
          </a:p>
          <a:p>
            <a:pPr marL="1028700" lvl="2" indent="-342900">
              <a:lnSpc>
                <a:spcPct val="100000"/>
              </a:lnSpc>
              <a:buFont typeface="Wingdings" panose="05000000000000000000" pitchFamily="2" charset="2"/>
              <a:buChar char="§"/>
            </a:pPr>
            <a:endParaRPr lang="en-IN" sz="2000" dirty="0">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solidFill>
                <a:srgbClr val="0070C0"/>
              </a:solidFill>
              <a:effectLst/>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solidFill>
                <a:srgbClr val="0070C0"/>
              </a:solidFill>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41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2EB8-E9F1-4457-8324-8CDC192F587B}"/>
              </a:ext>
            </a:extLst>
          </p:cNvPr>
          <p:cNvSpPr>
            <a:spLocks noGrp="1"/>
          </p:cNvSpPr>
          <p:nvPr>
            <p:ph type="title"/>
          </p:nvPr>
        </p:nvSpPr>
        <p:spPr/>
        <p:txBody>
          <a:bodyPr/>
          <a:lstStyle/>
          <a:p>
            <a:r>
              <a:rPr lang="en-IN" b="1" dirty="0">
                <a:latin typeface="Verdana" panose="020B0604030504040204" pitchFamily="34" charset="0"/>
                <a:ea typeface="Verdana" panose="020B0604030504040204" pitchFamily="34" charset="0"/>
              </a:rPr>
              <a:t>Executive Summary-3</a:t>
            </a:r>
            <a:endParaRPr lang="en-IN" dirty="0"/>
          </a:p>
        </p:txBody>
      </p:sp>
      <p:sp>
        <p:nvSpPr>
          <p:cNvPr id="3" name="Content Placeholder 2">
            <a:extLst>
              <a:ext uri="{FF2B5EF4-FFF2-40B4-BE49-F238E27FC236}">
                <a16:creationId xmlns:a16="http://schemas.microsoft.com/office/drawing/2014/main" id="{6639D868-7891-4567-A71A-CE4493E2D167}"/>
              </a:ext>
            </a:extLst>
          </p:cNvPr>
          <p:cNvSpPr>
            <a:spLocks noGrp="1"/>
          </p:cNvSpPr>
          <p:nvPr>
            <p:ph sz="quarter" idx="10"/>
          </p:nvPr>
        </p:nvSpPr>
        <p:spPr>
          <a:xfrm>
            <a:off x="539496" y="1435608"/>
            <a:ext cx="11069408" cy="4974336"/>
          </a:xfrm>
        </p:spPr>
        <p:txBody>
          <a:bodyPr>
            <a:normAutofit/>
          </a:bodyPr>
          <a:lstStyle/>
          <a:p>
            <a:pPr>
              <a:lnSpc>
                <a:spcPct val="100000"/>
              </a:lnSpc>
            </a:pPr>
            <a:r>
              <a:rPr lang="en-IN" sz="2000" b="1" dirty="0">
                <a:latin typeface="Verdana" panose="020B0604030504040204" pitchFamily="34" charset="0"/>
                <a:ea typeface="Verdana" panose="020B0604030504040204" pitchFamily="34" charset="0"/>
              </a:rPr>
              <a:t>Recommendations:</a:t>
            </a:r>
          </a:p>
          <a:p>
            <a:pPr marL="1028700" lvl="2" indent="-342900">
              <a:lnSpc>
                <a:spcPct val="100000"/>
              </a:lnSpc>
              <a:buFont typeface="Wingdings" panose="05000000000000000000" pitchFamily="2" charset="2"/>
              <a:buChar char="§"/>
            </a:pPr>
            <a:r>
              <a:rPr lang="en-IN" sz="2000" b="1" dirty="0">
                <a:solidFill>
                  <a:schemeClr val="tx2"/>
                </a:solidFill>
                <a:latin typeface="Verdana" panose="020B0604030504040204" pitchFamily="34" charset="0"/>
                <a:ea typeface="Verdana" panose="020B0604030504040204" pitchFamily="34" charset="0"/>
              </a:rPr>
              <a:t>Marketing</a:t>
            </a:r>
            <a:r>
              <a:rPr lang="en-IN" sz="2000" dirty="0">
                <a:latin typeface="Verdana" panose="020B0604030504040204" pitchFamily="34" charset="0"/>
                <a:ea typeface="Verdana" panose="020B0604030504040204" pitchFamily="34" charset="0"/>
              </a:rPr>
              <a:t> benefits of </a:t>
            </a:r>
            <a:r>
              <a:rPr lang="en-IN" sz="2000" b="1" dirty="0">
                <a:solidFill>
                  <a:schemeClr val="tx2"/>
                </a:solidFill>
                <a:latin typeface="Verdana" panose="020B0604030504040204" pitchFamily="34" charset="0"/>
                <a:ea typeface="Verdana" panose="020B0604030504040204" pitchFamily="34" charset="0"/>
              </a:rPr>
              <a:t>timely renewal payment</a:t>
            </a:r>
          </a:p>
          <a:p>
            <a:pPr marL="1028700" lvl="2" indent="-342900">
              <a:lnSpc>
                <a:spcPct val="100000"/>
              </a:lnSpc>
              <a:buFont typeface="Wingdings" panose="05000000000000000000" pitchFamily="2" charset="2"/>
              <a:buChar char="§"/>
            </a:pPr>
            <a:r>
              <a:rPr lang="en-IN" sz="2000" b="1" dirty="0">
                <a:solidFill>
                  <a:schemeClr val="tx2"/>
                </a:solidFill>
                <a:latin typeface="Verdana" panose="020B0604030504040204" pitchFamily="34" charset="0"/>
                <a:ea typeface="Verdana" panose="020B0604030504040204" pitchFamily="34" charset="0"/>
              </a:rPr>
              <a:t>Monitoring</a:t>
            </a:r>
            <a:r>
              <a:rPr lang="en-IN" sz="2000" dirty="0">
                <a:latin typeface="Verdana" panose="020B0604030504040204" pitchFamily="34" charset="0"/>
                <a:ea typeface="Verdana" panose="020B0604030504040204" pitchFamily="34" charset="0"/>
              </a:rPr>
              <a:t> and timely </a:t>
            </a:r>
            <a:r>
              <a:rPr lang="en-IN" sz="2000" b="1" dirty="0">
                <a:solidFill>
                  <a:schemeClr val="tx2"/>
                </a:solidFill>
                <a:latin typeface="Verdana" panose="020B0604030504040204" pitchFamily="34" charset="0"/>
                <a:ea typeface="Verdana" panose="020B0604030504040204" pitchFamily="34" charset="0"/>
              </a:rPr>
              <a:t>payment</a:t>
            </a:r>
            <a:r>
              <a:rPr lang="en-IN" sz="2000" dirty="0">
                <a:latin typeface="Verdana" panose="020B0604030504040204" pitchFamily="34" charset="0"/>
                <a:ea typeface="Verdana" panose="020B0604030504040204" pitchFamily="34" charset="0"/>
              </a:rPr>
              <a:t> </a:t>
            </a:r>
            <a:r>
              <a:rPr lang="en-IN" sz="2000" b="1" dirty="0">
                <a:solidFill>
                  <a:schemeClr val="tx2"/>
                </a:solidFill>
                <a:latin typeface="Verdana" panose="020B0604030504040204" pitchFamily="34" charset="0"/>
                <a:ea typeface="Verdana" panose="020B0604030504040204" pitchFamily="34" charset="0"/>
              </a:rPr>
              <a:t>reminders</a:t>
            </a:r>
            <a:r>
              <a:rPr lang="en-IN" sz="2000" dirty="0">
                <a:latin typeface="Verdana" panose="020B0604030504040204" pitchFamily="34" charset="0"/>
                <a:ea typeface="Verdana" panose="020B0604030504040204" pitchFamily="34" charset="0"/>
              </a:rPr>
              <a:t> to customers</a:t>
            </a:r>
          </a:p>
          <a:p>
            <a:pPr marL="1028700" lvl="2" indent="-342900">
              <a:lnSpc>
                <a:spcPct val="100000"/>
              </a:lnSpc>
              <a:buFont typeface="Wingdings" panose="05000000000000000000" pitchFamily="2" charset="2"/>
              <a:buChar char="§"/>
            </a:pPr>
            <a:r>
              <a:rPr lang="en-IN" sz="2000" b="1" dirty="0">
                <a:solidFill>
                  <a:schemeClr val="tx2"/>
                </a:solidFill>
                <a:latin typeface="Verdana" panose="020B0604030504040204" pitchFamily="34" charset="0"/>
                <a:ea typeface="Verdana" panose="020B0604030504040204" pitchFamily="34" charset="0"/>
              </a:rPr>
              <a:t>Advertising benefits </a:t>
            </a:r>
            <a:r>
              <a:rPr lang="en-IN" sz="2000" dirty="0">
                <a:latin typeface="Verdana" panose="020B0604030504040204" pitchFamily="34" charset="0"/>
                <a:ea typeface="Verdana" panose="020B0604030504040204" pitchFamily="34" charset="0"/>
              </a:rPr>
              <a:t>of premium payment to customers who are </a:t>
            </a:r>
            <a:r>
              <a:rPr lang="en-IN" sz="2000" b="1" dirty="0">
                <a:solidFill>
                  <a:schemeClr val="tx2"/>
                </a:solidFill>
                <a:latin typeface="Verdana" panose="020B0604030504040204" pitchFamily="34" charset="0"/>
                <a:ea typeface="Verdana" panose="020B0604030504040204" pitchFamily="34" charset="0"/>
              </a:rPr>
              <a:t>nearing policy maturity</a:t>
            </a:r>
          </a:p>
          <a:p>
            <a:pPr marL="1028700" lvl="2" indent="-342900">
              <a:lnSpc>
                <a:spcPct val="100000"/>
              </a:lnSpc>
              <a:buFont typeface="Wingdings" panose="05000000000000000000" pitchFamily="2" charset="2"/>
              <a:buChar char="§"/>
            </a:pPr>
            <a:r>
              <a:rPr lang="en-IN" sz="2000" dirty="0">
                <a:latin typeface="Verdana" panose="020B0604030504040204" pitchFamily="34" charset="0"/>
                <a:ea typeface="Verdana" panose="020B0604030504040204" pitchFamily="34" charset="0"/>
              </a:rPr>
              <a:t>Introduction to </a:t>
            </a:r>
            <a:r>
              <a:rPr lang="en-IN" sz="2000" b="1" dirty="0">
                <a:solidFill>
                  <a:schemeClr val="tx2"/>
                </a:solidFill>
                <a:latin typeface="Verdana" panose="020B0604030504040204" pitchFamily="34" charset="0"/>
                <a:ea typeface="Verdana" panose="020B0604030504040204" pitchFamily="34" charset="0"/>
              </a:rPr>
              <a:t>digital, instalment-based and credit forms of payment </a:t>
            </a:r>
            <a:r>
              <a:rPr lang="en-IN" sz="2000" dirty="0">
                <a:latin typeface="Verdana" panose="020B0604030504040204" pitchFamily="34" charset="0"/>
                <a:ea typeface="Verdana" panose="020B0604030504040204" pitchFamily="34" charset="0"/>
              </a:rPr>
              <a:t>for faster and easier premium payment</a:t>
            </a:r>
          </a:p>
          <a:p>
            <a:pPr lvl="2" indent="0">
              <a:buNone/>
            </a:pPr>
            <a:endParaRPr lang="en-IN" sz="2400" dirty="0">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a:p>
            <a:pPr marL="1028700" lvl="2" indent="-342900">
              <a:buFont typeface="Wingdings" panose="05000000000000000000" pitchFamily="2" charset="2"/>
              <a:buChar char="§"/>
            </a:pP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7430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Exploratory Data Analysis-1</a:t>
            </a:r>
          </a:p>
        </p:txBody>
      </p:sp>
      <p:sp>
        <p:nvSpPr>
          <p:cNvPr id="38" name="Content Placeholder 17"/>
          <p:cNvSpPr txBox="1">
            <a:spLocks/>
          </p:cNvSpPr>
          <p:nvPr/>
        </p:nvSpPr>
        <p:spPr>
          <a:xfrm>
            <a:off x="807518" y="4423874"/>
            <a:ext cx="10682116" cy="561945"/>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 typeface="Wingdings" panose="05000000000000000000" pitchFamily="2" charset="2"/>
              <a:buChar char="§"/>
              <a:defRPr/>
            </a:pPr>
            <a:r>
              <a:rPr lang="en-IN" sz="2000" b="1" dirty="0">
                <a:solidFill>
                  <a:schemeClr val="tx2"/>
                </a:solidFill>
                <a:latin typeface="Verdana" panose="020B0604030504040204" pitchFamily="34" charset="0"/>
                <a:ea typeface="Verdana" panose="020B0604030504040204" pitchFamily="34" charset="0"/>
              </a:rPr>
              <a:t>94%</a:t>
            </a:r>
            <a:r>
              <a:rPr lang="en-IN" sz="2000" dirty="0">
                <a:latin typeface="Verdana" panose="020B0604030504040204" pitchFamily="34" charset="0"/>
                <a:ea typeface="Verdana" panose="020B0604030504040204" pitchFamily="34" charset="0"/>
              </a:rPr>
              <a:t> have renewed their insurance premium versus </a:t>
            </a:r>
            <a:r>
              <a:rPr lang="en-IN" sz="2000" b="1" dirty="0">
                <a:solidFill>
                  <a:schemeClr val="tx2"/>
                </a:solidFill>
                <a:latin typeface="Verdana" panose="020B0604030504040204" pitchFamily="34" charset="0"/>
                <a:ea typeface="Verdana" panose="020B0604030504040204" pitchFamily="34" charset="0"/>
              </a:rPr>
              <a:t>6%</a:t>
            </a:r>
            <a:r>
              <a:rPr lang="en-IN" sz="2000" dirty="0">
                <a:latin typeface="Verdana" panose="020B0604030504040204" pitchFamily="34" charset="0"/>
                <a:ea typeface="Verdana" panose="020B0604030504040204" pitchFamily="34" charset="0"/>
              </a:rPr>
              <a:t> who have not renewed</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FBB0F4A-6FD9-467F-885B-DA56D9D0CED2}"/>
              </a:ext>
            </a:extLst>
          </p:cNvPr>
          <p:cNvPicPr>
            <a:picLocks noChangeAspect="1"/>
          </p:cNvPicPr>
          <p:nvPr/>
        </p:nvPicPr>
        <p:blipFill>
          <a:blip r:embed="rId2"/>
          <a:stretch>
            <a:fillRect/>
          </a:stretch>
        </p:blipFill>
        <p:spPr>
          <a:xfrm>
            <a:off x="3890962" y="1526780"/>
            <a:ext cx="4410075" cy="2657475"/>
          </a:xfrm>
          <a:prstGeom prst="rect">
            <a:avLst/>
          </a:prstGeom>
          <a:ln w="12700">
            <a:solidFill>
              <a:schemeClr val="tx1"/>
            </a:solidFill>
          </a:ln>
        </p:spPr>
      </p:pic>
      <p:sp>
        <p:nvSpPr>
          <p:cNvPr id="10" name="Content Placeholder 17">
            <a:extLst>
              <a:ext uri="{FF2B5EF4-FFF2-40B4-BE49-F238E27FC236}">
                <a16:creationId xmlns:a16="http://schemas.microsoft.com/office/drawing/2014/main" id="{CCA0789D-6029-4217-8C31-40F2CECF9F5F}"/>
              </a:ext>
            </a:extLst>
          </p:cNvPr>
          <p:cNvSpPr txBox="1">
            <a:spLocks/>
          </p:cNvSpPr>
          <p:nvPr/>
        </p:nvSpPr>
        <p:spPr>
          <a:xfrm>
            <a:off x="807516" y="5698667"/>
            <a:ext cx="10682117" cy="71127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 typeface="Wingdings" panose="05000000000000000000" pitchFamily="2" charset="2"/>
              <a:buChar char="§"/>
              <a:defRPr/>
            </a:pPr>
            <a:r>
              <a:rPr lang="en-IN" sz="2400" b="1" dirty="0">
                <a:solidFill>
                  <a:schemeClr val="tx2"/>
                </a:solidFill>
                <a:latin typeface="Verdana" panose="020B0604030504040204" pitchFamily="34" charset="0"/>
                <a:ea typeface="Verdana" panose="020B0604030504040204" pitchFamily="34" charset="0"/>
              </a:rPr>
              <a:t>Revenue loss </a:t>
            </a:r>
            <a:r>
              <a:rPr lang="en-IN" sz="2400" dirty="0">
                <a:latin typeface="Verdana" panose="020B0604030504040204" pitchFamily="34" charset="0"/>
                <a:ea typeface="Verdana" panose="020B0604030504040204" pitchFamily="34" charset="0"/>
              </a:rPr>
              <a:t>due to non-renewal of premium is </a:t>
            </a:r>
            <a:r>
              <a:rPr lang="en-IN" sz="2400" b="1" dirty="0">
                <a:solidFill>
                  <a:schemeClr val="tx2"/>
                </a:solidFill>
                <a:latin typeface="Verdana" panose="020B0604030504040204" pitchFamily="34" charset="0"/>
                <a:ea typeface="Verdana" panose="020B0604030504040204" pitchFamily="34" charset="0"/>
              </a:rPr>
              <a:t>4 Crores </a:t>
            </a:r>
            <a:r>
              <a:rPr lang="en-IN" sz="2400" dirty="0">
                <a:latin typeface="Verdana" panose="020B0604030504040204" pitchFamily="34" charset="0"/>
                <a:ea typeface="Verdana" panose="020B0604030504040204" pitchFamily="34" charset="0"/>
              </a:rPr>
              <a:t>which is about 5% of overall revenues in terms of premium</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B45D56B-CF86-4BEE-A160-F437A2EE89CA}"/>
              </a:ext>
            </a:extLst>
          </p:cNvPr>
          <p:cNvPicPr>
            <a:picLocks noChangeAspect="1"/>
          </p:cNvPicPr>
          <p:nvPr/>
        </p:nvPicPr>
        <p:blipFill>
          <a:blip r:embed="rId3"/>
          <a:stretch>
            <a:fillRect/>
          </a:stretch>
        </p:blipFill>
        <p:spPr>
          <a:xfrm>
            <a:off x="4586287" y="4926768"/>
            <a:ext cx="3019425" cy="597340"/>
          </a:xfrm>
          <a:prstGeom prst="rect">
            <a:avLst/>
          </a:prstGeom>
          <a:ln w="12700">
            <a:solidFill>
              <a:schemeClr val="tx1"/>
            </a:solidFill>
          </a:ln>
        </p:spPr>
      </p:pic>
      <p:sp>
        <p:nvSpPr>
          <p:cNvPr id="9" name="TextBox 8">
            <a:extLst>
              <a:ext uri="{FF2B5EF4-FFF2-40B4-BE49-F238E27FC236}">
                <a16:creationId xmlns:a16="http://schemas.microsoft.com/office/drawing/2014/main" id="{3756E34F-FA1F-4A74-A71B-55651C587563}"/>
              </a:ext>
            </a:extLst>
          </p:cNvPr>
          <p:cNvSpPr txBox="1"/>
          <p:nvPr/>
        </p:nvSpPr>
        <p:spPr>
          <a:xfrm>
            <a:off x="106018" y="1400874"/>
            <a:ext cx="3180521" cy="400110"/>
          </a:xfrm>
          <a:prstGeom prst="rect">
            <a:avLst/>
          </a:prstGeom>
          <a:noFill/>
        </p:spPr>
        <p:txBody>
          <a:bodyPr wrap="square" rtlCol="0">
            <a:spAutoFit/>
          </a:bodyPr>
          <a:lstStyle/>
          <a:p>
            <a:pPr algn="ctr"/>
            <a:r>
              <a:rPr lang="en-IN" sz="2000" b="1" dirty="0">
                <a:solidFill>
                  <a:schemeClr val="tx1">
                    <a:lumMod val="75000"/>
                    <a:lumOff val="25000"/>
                  </a:schemeClr>
                </a:solidFill>
                <a:latin typeface="Verdana" panose="020B0604030504040204" pitchFamily="34" charset="0"/>
                <a:ea typeface="Verdana" panose="020B0604030504040204" pitchFamily="34" charset="0"/>
              </a:rPr>
              <a:t>Customer Base</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Exploratory Data Analysis-2</a:t>
            </a:r>
          </a:p>
        </p:txBody>
      </p:sp>
      <p:sp>
        <p:nvSpPr>
          <p:cNvPr id="38" name="Content Placeholder 17"/>
          <p:cNvSpPr txBox="1">
            <a:spLocks/>
          </p:cNvSpPr>
          <p:nvPr/>
        </p:nvSpPr>
        <p:spPr>
          <a:xfrm>
            <a:off x="521207" y="1422082"/>
            <a:ext cx="8642147"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000" b="1" dirty="0">
                <a:latin typeface="Verdana" panose="020B0604030504040204" pitchFamily="34" charset="0"/>
                <a:ea typeface="Verdana" panose="020B0604030504040204" pitchFamily="34" charset="0"/>
                <a:cs typeface="Segoe UI" panose="020B0502040204020203" pitchFamily="34" charset="0"/>
              </a:rPr>
              <a:t>Distribution of Churned Customers by Age Group</a:t>
            </a:r>
          </a:p>
        </p:txBody>
      </p:sp>
      <p:sp>
        <p:nvSpPr>
          <p:cNvPr id="6" name="Content Placeholder 17">
            <a:extLst>
              <a:ext uri="{FF2B5EF4-FFF2-40B4-BE49-F238E27FC236}">
                <a16:creationId xmlns:a16="http://schemas.microsoft.com/office/drawing/2014/main" id="{6BCD4E85-CFCC-49CC-9491-8FC0BA5D95C0}"/>
              </a:ext>
            </a:extLst>
          </p:cNvPr>
          <p:cNvSpPr txBox="1">
            <a:spLocks/>
          </p:cNvSpPr>
          <p:nvPr/>
        </p:nvSpPr>
        <p:spPr>
          <a:xfrm>
            <a:off x="6188766" y="1461774"/>
            <a:ext cx="5647156" cy="24667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10" name="Content Placeholder 17">
            <a:extLst>
              <a:ext uri="{FF2B5EF4-FFF2-40B4-BE49-F238E27FC236}">
                <a16:creationId xmlns:a16="http://schemas.microsoft.com/office/drawing/2014/main" id="{CCA0789D-6029-4217-8C31-40F2CECF9F5F}"/>
              </a:ext>
            </a:extLst>
          </p:cNvPr>
          <p:cNvSpPr txBox="1">
            <a:spLocks/>
          </p:cNvSpPr>
          <p:nvPr/>
        </p:nvSpPr>
        <p:spPr>
          <a:xfrm>
            <a:off x="448844" y="4657463"/>
            <a:ext cx="11081472" cy="192886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800"/>
              </a:spcAft>
              <a:buFont typeface="Wingdings" panose="05000000000000000000" pitchFamily="2" charset="2"/>
              <a:buChar char="§"/>
              <a:tabLst>
                <a:tab pos="457200" algn="l"/>
              </a:tabLst>
            </a:pPr>
            <a:r>
              <a:rPr lang="en-IN" sz="2000" b="1" dirty="0">
                <a:solidFill>
                  <a:schemeClr val="tx2"/>
                </a:solidFill>
                <a:latin typeface="Verdana" panose="020B0604030504040204" pitchFamily="34" charset="0"/>
                <a:ea typeface="Verdana" panose="020B0604030504040204" pitchFamily="34" charset="0"/>
              </a:rPr>
              <a:t>Lower aged </a:t>
            </a:r>
            <a:r>
              <a:rPr lang="en-IN" sz="2000" dirty="0">
                <a:latin typeface="Verdana" panose="020B0604030504040204" pitchFamily="34" charset="0"/>
                <a:ea typeface="Verdana" panose="020B0604030504040204" pitchFamily="34" charset="0"/>
              </a:rPr>
              <a:t>customers more </a:t>
            </a:r>
            <a:r>
              <a:rPr lang="en-IN" sz="2000" b="1" dirty="0">
                <a:solidFill>
                  <a:schemeClr val="tx2"/>
                </a:solidFill>
                <a:latin typeface="Verdana" panose="020B0604030504040204" pitchFamily="34" charset="0"/>
                <a:ea typeface="Verdana" panose="020B0604030504040204" pitchFamily="34" charset="0"/>
              </a:rPr>
              <a:t>likely to default</a:t>
            </a:r>
          </a:p>
          <a:p>
            <a:pPr lvl="1">
              <a:lnSpc>
                <a:spcPct val="100000"/>
              </a:lnSpc>
              <a:spcAft>
                <a:spcPts val="800"/>
              </a:spcAft>
              <a:buFont typeface="Wingdings" panose="05000000000000000000" pitchFamily="2" charset="2"/>
              <a:buChar char="§"/>
            </a:pPr>
            <a:r>
              <a:rPr lang="en-IN" sz="2000" dirty="0">
                <a:latin typeface="Verdana" panose="020B0604030504040204" pitchFamily="34" charset="0"/>
                <a:ea typeface="Verdana" panose="020B0604030504040204" pitchFamily="34" charset="0"/>
              </a:rPr>
              <a:t>Age group </a:t>
            </a:r>
            <a:r>
              <a:rPr lang="en-IN" sz="2000" b="1" dirty="0">
                <a:solidFill>
                  <a:schemeClr val="tx2"/>
                </a:solidFill>
                <a:latin typeface="Verdana" panose="020B0604030504040204" pitchFamily="34" charset="0"/>
                <a:ea typeface="Verdana" panose="020B0604030504040204" pitchFamily="34" charset="0"/>
              </a:rPr>
              <a:t>26-40, 1.4x more likely to churn </a:t>
            </a:r>
            <a:r>
              <a:rPr lang="en-IN" sz="2000" dirty="0">
                <a:latin typeface="Verdana" panose="020B0604030504040204" pitchFamily="34" charset="0"/>
                <a:ea typeface="Verdana" panose="020B0604030504040204" pitchFamily="34" charset="0"/>
              </a:rPr>
              <a:t>w.r.t. overall population </a:t>
            </a:r>
          </a:p>
          <a:p>
            <a:pPr lvl="1">
              <a:lnSpc>
                <a:spcPct val="100000"/>
              </a:lnSpc>
              <a:spcAft>
                <a:spcPts val="800"/>
              </a:spcAft>
              <a:buFont typeface="Wingdings" panose="05000000000000000000" pitchFamily="2" charset="2"/>
              <a:buChar char="§"/>
            </a:pPr>
            <a:r>
              <a:rPr lang="en-IN" sz="2000" dirty="0">
                <a:latin typeface="Verdana" panose="020B0604030504040204" pitchFamily="34" charset="0"/>
                <a:ea typeface="Verdana" panose="020B0604030504040204" pitchFamily="34" charset="0"/>
              </a:rPr>
              <a:t>This </a:t>
            </a:r>
            <a:r>
              <a:rPr lang="en-IN" sz="2000" b="1" dirty="0">
                <a:solidFill>
                  <a:schemeClr val="tx2"/>
                </a:solidFill>
                <a:latin typeface="Verdana" panose="020B0604030504040204" pitchFamily="34" charset="0"/>
                <a:ea typeface="Verdana" panose="020B0604030504040204" pitchFamily="34" charset="0"/>
              </a:rPr>
              <a:t>age group represent ~21% of total customer base</a:t>
            </a:r>
            <a:r>
              <a:rPr lang="en-IN" sz="2000" dirty="0">
                <a:latin typeface="Verdana" panose="020B0604030504040204" pitchFamily="34" charset="0"/>
                <a:ea typeface="Verdana" panose="020B0604030504040204" pitchFamily="34" charset="0"/>
              </a:rPr>
              <a:t> &amp; presents biggest opportunity</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7DE68373-BB0D-4E5B-A2E0-1850E59366F9}"/>
              </a:ext>
            </a:extLst>
          </p:cNvPr>
          <p:cNvPicPr>
            <a:picLocks noChangeAspect="1"/>
          </p:cNvPicPr>
          <p:nvPr/>
        </p:nvPicPr>
        <p:blipFill>
          <a:blip r:embed="rId2"/>
          <a:stretch>
            <a:fillRect/>
          </a:stretch>
        </p:blipFill>
        <p:spPr>
          <a:xfrm>
            <a:off x="979796" y="1940804"/>
            <a:ext cx="5208969" cy="2521557"/>
          </a:xfrm>
          <a:prstGeom prst="rect">
            <a:avLst/>
          </a:prstGeom>
          <a:ln w="12700">
            <a:solidFill>
              <a:schemeClr val="tx1"/>
            </a:solidFill>
          </a:ln>
        </p:spPr>
      </p:pic>
      <p:pic>
        <p:nvPicPr>
          <p:cNvPr id="14" name="Picture 13">
            <a:extLst>
              <a:ext uri="{FF2B5EF4-FFF2-40B4-BE49-F238E27FC236}">
                <a16:creationId xmlns:a16="http://schemas.microsoft.com/office/drawing/2014/main" id="{93096D17-1B84-4297-A36D-4F767632A947}"/>
              </a:ext>
            </a:extLst>
          </p:cNvPr>
          <p:cNvPicPr>
            <a:picLocks noChangeAspect="1"/>
          </p:cNvPicPr>
          <p:nvPr/>
        </p:nvPicPr>
        <p:blipFill>
          <a:blip r:embed="rId3"/>
          <a:stretch>
            <a:fillRect/>
          </a:stretch>
        </p:blipFill>
        <p:spPr>
          <a:xfrm>
            <a:off x="6335448" y="2491270"/>
            <a:ext cx="5520876" cy="455894"/>
          </a:xfrm>
          <a:prstGeom prst="rect">
            <a:avLst/>
          </a:prstGeom>
          <a:ln w="12700">
            <a:solidFill>
              <a:schemeClr val="tx1"/>
            </a:solidFill>
          </a:ln>
        </p:spPr>
      </p:pic>
      <p:pic>
        <p:nvPicPr>
          <p:cNvPr id="16" name="Picture 15">
            <a:extLst>
              <a:ext uri="{FF2B5EF4-FFF2-40B4-BE49-F238E27FC236}">
                <a16:creationId xmlns:a16="http://schemas.microsoft.com/office/drawing/2014/main" id="{85697BAA-661F-46EC-B954-864352502AE4}"/>
              </a:ext>
            </a:extLst>
          </p:cNvPr>
          <p:cNvPicPr>
            <a:picLocks noChangeAspect="1"/>
          </p:cNvPicPr>
          <p:nvPr/>
        </p:nvPicPr>
        <p:blipFill>
          <a:blip r:embed="rId4"/>
          <a:stretch>
            <a:fillRect/>
          </a:stretch>
        </p:blipFill>
        <p:spPr>
          <a:xfrm>
            <a:off x="6796391" y="3092855"/>
            <a:ext cx="4733925" cy="800100"/>
          </a:xfrm>
          <a:prstGeom prst="rect">
            <a:avLst/>
          </a:prstGeom>
          <a:ln w="12700">
            <a:solidFill>
              <a:schemeClr val="tx1"/>
            </a:solidFill>
          </a:ln>
        </p:spPr>
      </p:pic>
    </p:spTree>
    <p:extLst>
      <p:ext uri="{BB962C8B-B14F-4D97-AF65-F5344CB8AC3E}">
        <p14:creationId xmlns:p14="http://schemas.microsoft.com/office/powerpoint/2010/main" val="2446135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Exploratory Data Analysis-3</a:t>
            </a:r>
          </a:p>
        </p:txBody>
      </p:sp>
      <p:sp>
        <p:nvSpPr>
          <p:cNvPr id="38" name="Content Placeholder 17"/>
          <p:cNvSpPr txBox="1">
            <a:spLocks/>
          </p:cNvSpPr>
          <p:nvPr/>
        </p:nvSpPr>
        <p:spPr>
          <a:xfrm>
            <a:off x="521207" y="1476847"/>
            <a:ext cx="8642147"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000" b="1" dirty="0">
                <a:latin typeface="Verdana" panose="020B0604030504040204" pitchFamily="34" charset="0"/>
                <a:ea typeface="Verdana" panose="020B0604030504040204" pitchFamily="34" charset="0"/>
                <a:cs typeface="Segoe UI" panose="020B0502040204020203" pitchFamily="34" charset="0"/>
              </a:rPr>
              <a:t>Distribution of Churned Customers by Income</a:t>
            </a:r>
          </a:p>
        </p:txBody>
      </p:sp>
      <p:sp>
        <p:nvSpPr>
          <p:cNvPr id="6" name="Content Placeholder 17">
            <a:extLst>
              <a:ext uri="{FF2B5EF4-FFF2-40B4-BE49-F238E27FC236}">
                <a16:creationId xmlns:a16="http://schemas.microsoft.com/office/drawing/2014/main" id="{6BCD4E85-CFCC-49CC-9491-8FC0BA5D95C0}"/>
              </a:ext>
            </a:extLst>
          </p:cNvPr>
          <p:cNvSpPr txBox="1">
            <a:spLocks/>
          </p:cNvSpPr>
          <p:nvPr/>
        </p:nvSpPr>
        <p:spPr>
          <a:xfrm>
            <a:off x="6188766" y="1461774"/>
            <a:ext cx="5647156" cy="24667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10" name="Content Placeholder 17">
            <a:extLst>
              <a:ext uri="{FF2B5EF4-FFF2-40B4-BE49-F238E27FC236}">
                <a16:creationId xmlns:a16="http://schemas.microsoft.com/office/drawing/2014/main" id="{CCA0789D-6029-4217-8C31-40F2CECF9F5F}"/>
              </a:ext>
            </a:extLst>
          </p:cNvPr>
          <p:cNvSpPr txBox="1">
            <a:spLocks/>
          </p:cNvSpPr>
          <p:nvPr/>
        </p:nvSpPr>
        <p:spPr>
          <a:xfrm>
            <a:off x="664439" y="5020077"/>
            <a:ext cx="10745683" cy="15397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7000"/>
              </a:lnSpc>
              <a:spcAft>
                <a:spcPts val="800"/>
              </a:spcAft>
              <a:buFont typeface="Wingdings" panose="05000000000000000000" pitchFamily="2" charset="2"/>
              <a:buChar char="§"/>
              <a:tabLst>
                <a:tab pos="457200" algn="l"/>
              </a:tabLst>
            </a:pPr>
            <a:r>
              <a:rPr lang="en-IN" sz="2200" b="1" dirty="0">
                <a:solidFill>
                  <a:schemeClr val="tx2"/>
                </a:solidFill>
                <a:latin typeface="Verdana" panose="020B0604030504040204" pitchFamily="34" charset="0"/>
                <a:ea typeface="Verdana" panose="020B0604030504040204" pitchFamily="34" charset="0"/>
              </a:rPr>
              <a:t>Very low income </a:t>
            </a:r>
            <a:r>
              <a:rPr lang="en-IN" sz="2200" dirty="0">
                <a:latin typeface="Verdana" panose="020B0604030504040204" pitchFamily="34" charset="0"/>
                <a:ea typeface="Verdana" panose="020B0604030504040204" pitchFamily="34" charset="0"/>
              </a:rPr>
              <a:t>customers churn most at </a:t>
            </a:r>
            <a:r>
              <a:rPr lang="en-IN" sz="2200" b="1" dirty="0">
                <a:solidFill>
                  <a:schemeClr val="tx2"/>
                </a:solidFill>
                <a:latin typeface="Verdana" panose="020B0604030504040204" pitchFamily="34" charset="0"/>
                <a:ea typeface="Verdana" panose="020B0604030504040204" pitchFamily="34" charset="0"/>
              </a:rPr>
              <a:t>9%</a:t>
            </a:r>
            <a:r>
              <a:rPr lang="en-IN" sz="2200" dirty="0">
                <a:latin typeface="Verdana" panose="020B0604030504040204" pitchFamily="34" charset="0"/>
                <a:ea typeface="Verdana" panose="020B0604030504040204" pitchFamily="34" charset="0"/>
              </a:rPr>
              <a:t> (w.r.t. 6% portfolio non-renewal percentage)</a:t>
            </a:r>
          </a:p>
          <a:p>
            <a:pPr lvl="1">
              <a:lnSpc>
                <a:spcPct val="107000"/>
              </a:lnSpc>
              <a:spcAft>
                <a:spcPts val="800"/>
              </a:spcAft>
              <a:buFont typeface="Wingdings" panose="05000000000000000000" pitchFamily="2" charset="2"/>
              <a:buChar char="§"/>
              <a:tabLst>
                <a:tab pos="457200" algn="l"/>
              </a:tabLst>
            </a:pPr>
            <a:r>
              <a:rPr lang="en-IN" sz="2200" dirty="0">
                <a:latin typeface="Verdana" panose="020B0604030504040204" pitchFamily="34" charset="0"/>
                <a:ea typeface="Verdana" panose="020B0604030504040204" pitchFamily="34" charset="0"/>
              </a:rPr>
              <a:t>Customers in the high income group are less likely to churn while those in very low and low income groups are 1.4x and 1.1x more likely to churn</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BE71E277-CA0F-4AED-8B82-894D9AF78F95}"/>
              </a:ext>
            </a:extLst>
          </p:cNvPr>
          <p:cNvPicPr>
            <a:picLocks noChangeAspect="1"/>
          </p:cNvPicPr>
          <p:nvPr/>
        </p:nvPicPr>
        <p:blipFill>
          <a:blip r:embed="rId2"/>
          <a:stretch>
            <a:fillRect/>
          </a:stretch>
        </p:blipFill>
        <p:spPr>
          <a:xfrm>
            <a:off x="1243251" y="2000250"/>
            <a:ext cx="5800725" cy="2857500"/>
          </a:xfrm>
          <a:prstGeom prst="rect">
            <a:avLst/>
          </a:prstGeom>
          <a:ln w="12700">
            <a:solidFill>
              <a:schemeClr val="tx1"/>
            </a:solidFill>
          </a:ln>
        </p:spPr>
      </p:pic>
      <p:pic>
        <p:nvPicPr>
          <p:cNvPr id="5" name="Picture 4">
            <a:extLst>
              <a:ext uri="{FF2B5EF4-FFF2-40B4-BE49-F238E27FC236}">
                <a16:creationId xmlns:a16="http://schemas.microsoft.com/office/drawing/2014/main" id="{2DF75499-7B2B-48C9-8860-0089A578857E}"/>
              </a:ext>
            </a:extLst>
          </p:cNvPr>
          <p:cNvPicPr>
            <a:picLocks noChangeAspect="1"/>
          </p:cNvPicPr>
          <p:nvPr/>
        </p:nvPicPr>
        <p:blipFill>
          <a:blip r:embed="rId3"/>
          <a:stretch>
            <a:fillRect/>
          </a:stretch>
        </p:blipFill>
        <p:spPr>
          <a:xfrm>
            <a:off x="7149622" y="2766965"/>
            <a:ext cx="4686300" cy="1076325"/>
          </a:xfrm>
          <a:prstGeom prst="rect">
            <a:avLst/>
          </a:prstGeom>
          <a:ln w="12700">
            <a:solidFill>
              <a:schemeClr val="tx1"/>
            </a:solidFill>
          </a:ln>
        </p:spPr>
      </p:pic>
    </p:spTree>
    <p:extLst>
      <p:ext uri="{BB962C8B-B14F-4D97-AF65-F5344CB8AC3E}">
        <p14:creationId xmlns:p14="http://schemas.microsoft.com/office/powerpoint/2010/main" val="3863325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Verdana" panose="020B0604030504040204" pitchFamily="34" charset="0"/>
                <a:ea typeface="Verdana" panose="020B0604030504040204" pitchFamily="34" charset="0"/>
                <a:cs typeface="Segoe UI Light" panose="020B0502040204020203" pitchFamily="34" charset="0"/>
              </a:rPr>
              <a:t>Exploratory Data Analysis-4</a:t>
            </a:r>
          </a:p>
        </p:txBody>
      </p:sp>
      <p:sp>
        <p:nvSpPr>
          <p:cNvPr id="38" name="Content Placeholder 17"/>
          <p:cNvSpPr txBox="1">
            <a:spLocks/>
          </p:cNvSpPr>
          <p:nvPr/>
        </p:nvSpPr>
        <p:spPr>
          <a:xfrm>
            <a:off x="521207" y="1452072"/>
            <a:ext cx="8642147"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000" b="1" dirty="0">
                <a:latin typeface="Verdana" panose="020B0604030504040204" pitchFamily="34" charset="0"/>
                <a:ea typeface="Verdana" panose="020B0604030504040204" pitchFamily="34" charset="0"/>
                <a:cs typeface="Segoe UI" panose="020B0502040204020203" pitchFamily="34" charset="0"/>
              </a:rPr>
              <a:t>Distribution of Churned Customers by Age &amp; Income</a:t>
            </a:r>
          </a:p>
        </p:txBody>
      </p:sp>
      <p:sp>
        <p:nvSpPr>
          <p:cNvPr id="10" name="Content Placeholder 17">
            <a:extLst>
              <a:ext uri="{FF2B5EF4-FFF2-40B4-BE49-F238E27FC236}">
                <a16:creationId xmlns:a16="http://schemas.microsoft.com/office/drawing/2014/main" id="{CCA0789D-6029-4217-8C31-40F2CECF9F5F}"/>
              </a:ext>
            </a:extLst>
          </p:cNvPr>
          <p:cNvSpPr txBox="1">
            <a:spLocks/>
          </p:cNvSpPr>
          <p:nvPr/>
        </p:nvSpPr>
        <p:spPr>
          <a:xfrm>
            <a:off x="647773" y="5022650"/>
            <a:ext cx="11056547" cy="13872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spcAft>
                <a:spcPts val="800"/>
              </a:spcAft>
              <a:buFont typeface="Wingdings" panose="05000000000000000000" pitchFamily="2" charset="2"/>
              <a:buChar char="§"/>
              <a:tabLst>
                <a:tab pos="228600" algn="l"/>
                <a:tab pos="457200" algn="l"/>
              </a:tabLst>
            </a:pPr>
            <a:r>
              <a:rPr lang="en-IN" sz="2000" dirty="0">
                <a:latin typeface="Verdana" panose="020B0604030504040204" pitchFamily="34" charset="0"/>
                <a:ea typeface="Verdana" panose="020B0604030504040204" pitchFamily="34" charset="0"/>
              </a:rPr>
              <a:t>Customers in very low income group churn the most in &lt;25 years group</a:t>
            </a:r>
          </a:p>
          <a:p>
            <a:pPr lvl="1">
              <a:lnSpc>
                <a:spcPct val="110000"/>
              </a:lnSpc>
              <a:spcAft>
                <a:spcPts val="800"/>
              </a:spcAft>
              <a:buFont typeface="Wingdings" panose="05000000000000000000" pitchFamily="2" charset="2"/>
              <a:buChar char="§"/>
              <a:tabLst>
                <a:tab pos="228600" algn="l"/>
                <a:tab pos="457200" algn="l"/>
              </a:tabLst>
            </a:pPr>
            <a:r>
              <a:rPr lang="en-IN" sz="2000" dirty="0">
                <a:latin typeface="Verdana" panose="020B0604030504040204" pitchFamily="34" charset="0"/>
                <a:ea typeface="Verdana" panose="020B0604030504040204" pitchFamily="34" charset="0"/>
              </a:rPr>
              <a:t>Customers in age bracket </a:t>
            </a:r>
            <a:r>
              <a:rPr lang="en-IN" sz="2000" b="1" dirty="0">
                <a:solidFill>
                  <a:schemeClr val="tx2"/>
                </a:solidFill>
                <a:latin typeface="Verdana" panose="020B0604030504040204" pitchFamily="34" charset="0"/>
                <a:ea typeface="Verdana" panose="020B0604030504040204" pitchFamily="34" charset="0"/>
              </a:rPr>
              <a:t>26-40</a:t>
            </a:r>
            <a:r>
              <a:rPr lang="en-IN" sz="2000" dirty="0">
                <a:latin typeface="Verdana" panose="020B0604030504040204" pitchFamily="34" charset="0"/>
                <a:ea typeface="Verdana" panose="020B0604030504040204" pitchFamily="34" charset="0"/>
              </a:rPr>
              <a:t> years </a:t>
            </a:r>
            <a:r>
              <a:rPr lang="en-IN" sz="2000" b="1" dirty="0">
                <a:solidFill>
                  <a:schemeClr val="tx2"/>
                </a:solidFill>
                <a:latin typeface="Verdana" panose="020B0604030504040204" pitchFamily="34" charset="0"/>
                <a:ea typeface="Verdana" panose="020B0604030504040204" pitchFamily="34" charset="0"/>
              </a:rPr>
              <a:t>19%</a:t>
            </a:r>
            <a:r>
              <a:rPr lang="en-IN" sz="2000" dirty="0">
                <a:latin typeface="Verdana" panose="020B0604030504040204" pitchFamily="34" charset="0"/>
                <a:ea typeface="Verdana" panose="020B0604030504040204" pitchFamily="34" charset="0"/>
              </a:rPr>
              <a:t> have </a:t>
            </a:r>
            <a:r>
              <a:rPr lang="en-IN" sz="2000" b="1" dirty="0">
                <a:solidFill>
                  <a:schemeClr val="tx2"/>
                </a:solidFill>
                <a:latin typeface="Verdana" panose="020B0604030504040204" pitchFamily="34" charset="0"/>
                <a:ea typeface="Verdana" panose="020B0604030504040204" pitchFamily="34" charset="0"/>
              </a:rPr>
              <a:t>high income though they churn</a:t>
            </a:r>
            <a:r>
              <a:rPr lang="en-IN" sz="2000" dirty="0">
                <a:latin typeface="Verdana" panose="020B0604030504040204" pitchFamily="34" charset="0"/>
                <a:ea typeface="Verdana" panose="020B0604030504040204" pitchFamily="34" charset="0"/>
              </a:rPr>
              <a:t>. This trend persists in 40-55 years and &gt; 55 years groups too</a:t>
            </a:r>
          </a:p>
          <a:p>
            <a:pPr marL="457200" lvl="1" indent="0">
              <a:lnSpc>
                <a:spcPct val="110000"/>
              </a:lnSpc>
              <a:spcAft>
                <a:spcPts val="800"/>
              </a:spcAft>
              <a:buNone/>
              <a:tabLst>
                <a:tab pos="457200" algn="l"/>
              </a:tabLst>
            </a:pPr>
            <a:endParaRPr lang="en-IN" sz="2000" dirty="0">
              <a:effectLst/>
              <a:latin typeface="Verdana" panose="020B0604030504040204" pitchFamily="34" charset="0"/>
              <a:ea typeface="Verdana" panose="020B0604030504040204" pitchFamily="34" charset="0"/>
            </a:endParaRP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85CD34-E933-4A23-B464-A3DD9C55BFCF}"/>
              </a:ext>
            </a:extLst>
          </p:cNvPr>
          <p:cNvPicPr>
            <a:picLocks noChangeAspect="1"/>
          </p:cNvPicPr>
          <p:nvPr/>
        </p:nvPicPr>
        <p:blipFill>
          <a:blip r:embed="rId3"/>
          <a:stretch>
            <a:fillRect/>
          </a:stretch>
        </p:blipFill>
        <p:spPr>
          <a:xfrm>
            <a:off x="3529012" y="1911168"/>
            <a:ext cx="5133975" cy="2905125"/>
          </a:xfrm>
          <a:prstGeom prst="rect">
            <a:avLst/>
          </a:prstGeom>
          <a:ln w="12700">
            <a:solidFill>
              <a:schemeClr val="tx1"/>
            </a:solidFill>
          </a:ln>
        </p:spPr>
      </p:pic>
    </p:spTree>
    <p:extLst>
      <p:ext uri="{BB962C8B-B14F-4D97-AF65-F5344CB8AC3E}">
        <p14:creationId xmlns:p14="http://schemas.microsoft.com/office/powerpoint/2010/main" val="4117976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{A23D9A5F-713F-4118-9F04-8C6EC1E6B2AF}tf10001108_win32</Template>
  <TotalTime>0</TotalTime>
  <Words>1390</Words>
  <Application>Microsoft Office PowerPoint</Application>
  <PresentationFormat>Widescreen</PresentationFormat>
  <Paragraphs>190</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Segoe UI</vt:lpstr>
      <vt:lpstr>Segoe UI Light</vt:lpstr>
      <vt:lpstr>Symbol</vt:lpstr>
      <vt:lpstr>Verdana</vt:lpstr>
      <vt:lpstr>Wingdings</vt:lpstr>
      <vt:lpstr>WelcomeDoc</vt:lpstr>
      <vt:lpstr>Insurance Premium Renewal Propensity</vt:lpstr>
      <vt:lpstr>Introduction</vt:lpstr>
      <vt:lpstr>Executive Summary-1</vt:lpstr>
      <vt:lpstr>Executive Summary-2</vt:lpstr>
      <vt:lpstr>Executive Summary-3</vt:lpstr>
      <vt:lpstr>Exploratory Data Analysis-1</vt:lpstr>
      <vt:lpstr>Exploratory Data Analysis-2</vt:lpstr>
      <vt:lpstr>Exploratory Data Analysis-3</vt:lpstr>
      <vt:lpstr>Exploratory Data Analysis-4</vt:lpstr>
      <vt:lpstr>Exploratory Data Analysis-5</vt:lpstr>
      <vt:lpstr>Exploratory Data Analysis-6</vt:lpstr>
      <vt:lpstr>Predictive Modelling</vt:lpstr>
      <vt:lpstr>Statistical Modelling Inferences</vt:lpstr>
      <vt:lpstr>Predictive Modelling-1</vt:lpstr>
      <vt:lpstr>Predictive Modelling-2</vt:lpstr>
      <vt:lpstr>Model Optimization-1</vt:lpstr>
      <vt:lpstr>Model Optimization-2</vt:lpstr>
      <vt:lpstr>Model Optimization-3</vt:lpstr>
      <vt:lpstr>Quantification of Business Impact</vt:lpstr>
      <vt:lpstr>Conclusion</vt:lpstr>
      <vt:lpstr>Thank you!</vt:lpstr>
      <vt:lpstr>Exploratory Data Analysis</vt:lpstr>
      <vt:lpstr>Statistical Modelling</vt:lpstr>
      <vt:lpstr>Statistical Modelling</vt:lpstr>
      <vt:lpstr>Statistical Modelling</vt:lpstr>
      <vt:lpstr>Statistical Modelling</vt:lpstr>
      <vt:lpstr>Statistical Modelling</vt:lpstr>
      <vt:lpstr>Model Optimization</vt:lpstr>
      <vt:lpstr>Model Optimization</vt:lpstr>
      <vt:lpstr>Recommendations</vt:lpstr>
      <vt:lpstr>Applications</vt:lpstr>
      <vt:lpstr>Certificate of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Renewal Propensity</dc:title>
  <dc:creator>Dipti Subhlaxmi</dc:creator>
  <cp:keywords/>
  <cp:lastModifiedBy>Dipti Subhlaxmi</cp:lastModifiedBy>
  <cp:revision>285</cp:revision>
  <dcterms:created xsi:type="dcterms:W3CDTF">2020-12-28T08:58:19Z</dcterms:created>
  <dcterms:modified xsi:type="dcterms:W3CDTF">2021-01-07T04:08:10Z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