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6858000" cx="12192000"/>
  <p:notesSz cx="710405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7" roundtripDataSignature="AMtx7mi577laaZA0S7v9YCtTqYXHNd8O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5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5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6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7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8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9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0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1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2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3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4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5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6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7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8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9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0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0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1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关系图" id="14" name="Google Shape;14;p43"/>
          <p:cNvPicPr preferRelativeResize="0"/>
          <p:nvPr/>
        </p:nvPicPr>
        <p:blipFill rotWithShape="1">
          <a:blip r:embed="rId2">
            <a:alphaModFix/>
          </a:blip>
          <a:srcRect b="10909" l="0" r="2527" t="0"/>
          <a:stretch/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3"/>
          <p:cNvSpPr/>
          <p:nvPr/>
        </p:nvSpPr>
        <p:spPr>
          <a:xfrm>
            <a:off x="2117" y="549275"/>
            <a:ext cx="12192000" cy="1511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808080">
                  <a:alpha val="5372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3"/>
          <p:cNvSpPr txBox="1"/>
          <p:nvPr>
            <p:ph idx="1" type="subTitle"/>
          </p:nvPr>
        </p:nvSpPr>
        <p:spPr>
          <a:xfrm>
            <a:off x="2544233" y="2492375"/>
            <a:ext cx="7393517" cy="1222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43"/>
          <p:cNvSpPr txBox="1"/>
          <p:nvPr>
            <p:ph type="ctrTitle"/>
          </p:nvPr>
        </p:nvSpPr>
        <p:spPr>
          <a:xfrm>
            <a:off x="1007533" y="620713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3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3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3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2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2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2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2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3"/>
          <p:cNvSpPr txBox="1"/>
          <p:nvPr>
            <p:ph type="title"/>
          </p:nvPr>
        </p:nvSpPr>
        <p:spPr>
          <a:xfrm rot="5400000">
            <a:off x="7285038" y="1828801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3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3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3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3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4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4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4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4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5"/>
          <p:cNvSpPr txBox="1"/>
          <p:nvPr>
            <p:ph idx="1" type="body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5"/>
          <p:cNvSpPr txBox="1"/>
          <p:nvPr>
            <p:ph idx="2" type="body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5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5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5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6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6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6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7"/>
          <p:cNvSpPr txBox="1"/>
          <p:nvPr>
            <p:ph type="title"/>
          </p:nvPr>
        </p:nvSpPr>
        <p:spPr>
          <a:xfrm>
            <a:off x="831851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7"/>
          <p:cNvSpPr txBox="1"/>
          <p:nvPr>
            <p:ph idx="1" type="body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1" name="Google Shape;41;p47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7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7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8"/>
          <p:cNvSpPr txBox="1"/>
          <p:nvPr>
            <p:ph type="title"/>
          </p:nvPr>
        </p:nvSpPr>
        <p:spPr>
          <a:xfrm>
            <a:off x="840317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8"/>
          <p:cNvSpPr txBox="1"/>
          <p:nvPr>
            <p:ph idx="1" type="body"/>
          </p:nvPr>
        </p:nvSpPr>
        <p:spPr>
          <a:xfrm>
            <a:off x="840317" y="1681163"/>
            <a:ext cx="51583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48"/>
          <p:cNvSpPr txBox="1"/>
          <p:nvPr>
            <p:ph idx="2" type="body"/>
          </p:nvPr>
        </p:nvSpPr>
        <p:spPr>
          <a:xfrm>
            <a:off x="840317" y="2505075"/>
            <a:ext cx="51583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8"/>
          <p:cNvSpPr txBox="1"/>
          <p:nvPr>
            <p:ph idx="3" type="body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48"/>
          <p:cNvSpPr txBox="1"/>
          <p:nvPr>
            <p:ph idx="4" type="body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48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8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8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9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9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9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0"/>
          <p:cNvSpPr txBox="1"/>
          <p:nvPr>
            <p:ph type="title"/>
          </p:nvPr>
        </p:nvSpPr>
        <p:spPr>
          <a:xfrm>
            <a:off x="840317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0"/>
          <p:cNvSpPr txBox="1"/>
          <p:nvPr>
            <p:ph idx="1" type="body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0"/>
          <p:cNvSpPr txBox="1"/>
          <p:nvPr>
            <p:ph idx="2" type="body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50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0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0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1"/>
          <p:cNvSpPr txBox="1"/>
          <p:nvPr>
            <p:ph type="title"/>
          </p:nvPr>
        </p:nvSpPr>
        <p:spPr>
          <a:xfrm>
            <a:off x="840317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1"/>
          <p:cNvSpPr/>
          <p:nvPr>
            <p:ph idx="2" type="pic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1"/>
          <p:cNvSpPr txBox="1"/>
          <p:nvPr>
            <p:ph idx="1" type="body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51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1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1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/>
          <p:nvPr/>
        </p:nvSpPr>
        <p:spPr>
          <a:xfrm>
            <a:off x="2117" y="333375"/>
            <a:ext cx="12192000" cy="10096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808080">
                  <a:alpha val="5372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关系图" id="7" name="Google Shape;7;p42"/>
          <p:cNvPicPr preferRelativeResize="0"/>
          <p:nvPr/>
        </p:nvPicPr>
        <p:blipFill rotWithShape="1">
          <a:blip r:embed="rId1">
            <a:alphaModFix/>
          </a:blip>
          <a:srcRect b="13317" l="0" r="8122" t="1094"/>
          <a:stretch/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4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42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42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2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2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10.png"/><Relationship Id="rId7" Type="http://schemas.openxmlformats.org/officeDocument/2006/relationships/oleObject" Target="../embeddings/oleObject2.bin"/><Relationship Id="rId8" Type="http://schemas.openxmlformats.org/officeDocument/2006/relationships/oleObject" Target="../embeddings/oleObject2.bin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007533" y="620713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GMP- Hands on Practice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2544233" y="2492375"/>
            <a:ext cx="7393517" cy="1222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Dr. R.Padmavathy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Calculator Program</a:t>
            </a:r>
            <a:endParaRPr/>
          </a:p>
        </p:txBody>
      </p:sp>
      <p:sp>
        <p:nvSpPr>
          <p:cNvPr id="143" name="Google Shape;143;p10"/>
          <p:cNvSpPr txBox="1"/>
          <p:nvPr/>
        </p:nvSpPr>
        <p:spPr>
          <a:xfrm>
            <a:off x="5984240" y="2105660"/>
            <a:ext cx="5669280" cy="4338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gmp_printf(“a + b = %Zd”,c);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mpz_sub(c,a,b);   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gmp_printf(“a - b = %Zd”,c);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mpz_mul(c,a,b);    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gmp_printf(“a * b = %Zd”,c);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mpz_fdiv_q(c,a,b);  		  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gmp_printf(“a / b = %Zd”,c);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mpz_mod(c,a,b);  		  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gmp_printf(“a % b = %Zd”,c);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0"/>
          <p:cNvSpPr txBox="1"/>
          <p:nvPr/>
        </p:nvSpPr>
        <p:spPr>
          <a:xfrm>
            <a:off x="853440" y="1915160"/>
            <a:ext cx="4917440" cy="4061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#include&lt;gmp.h&gt;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main()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mpz_t a,b,c;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mpz_inits(a,b,c,NULL);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gmp_printf(“\n Enter  a - “);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gmp_scanf(“%Zd”,a);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gmp_printf(“\n Enter b - “);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gmp_scanf(“%Zd”,b);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mpz_add(c,a,b);   	</a:t>
            </a: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Taking random inputs</a:t>
            </a:r>
            <a:endParaRPr/>
          </a:p>
        </p:txBody>
      </p:sp>
      <p:sp>
        <p:nvSpPr>
          <p:cNvPr id="150" name="Google Shape;150;p11"/>
          <p:cNvSpPr txBox="1"/>
          <p:nvPr>
            <p:ph idx="1" type="body"/>
          </p:nvPr>
        </p:nvSpPr>
        <p:spPr>
          <a:xfrm>
            <a:off x="3479800" y="1398905"/>
            <a:ext cx="6421120" cy="2817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 gmp_randstate_t state;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 gmp_randinit_mt(state);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 unsigned long seed;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 seed = time(NULL);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 gmp_randseed_ui(state,seed);</a:t>
            </a:r>
            <a:endParaRPr/>
          </a:p>
        </p:txBody>
      </p:sp>
      <p:sp>
        <p:nvSpPr>
          <p:cNvPr id="151" name="Google Shape;151;p11"/>
          <p:cNvSpPr/>
          <p:nvPr/>
        </p:nvSpPr>
        <p:spPr>
          <a:xfrm>
            <a:off x="721360" y="4279265"/>
            <a:ext cx="6421120" cy="2116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1: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mpz_set_ui(max,100000);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mpz_rrandomm(a,state,max);</a:t>
            </a: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6263005" y="4279265"/>
            <a:ext cx="5517515" cy="2116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2: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bits = 10;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mpz_rrandomb(a,state,bits);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Euclidean Algorithm</a:t>
            </a:r>
            <a:endParaRPr/>
          </a:p>
        </p:txBody>
      </p:sp>
      <p:sp>
        <p:nvSpPr>
          <p:cNvPr id="158" name="Google Shape;158;p12"/>
          <p:cNvSpPr txBox="1"/>
          <p:nvPr>
            <p:ph idx="1" type="body"/>
          </p:nvPr>
        </p:nvSpPr>
        <p:spPr>
          <a:xfrm>
            <a:off x="838200" y="1825625"/>
            <a:ext cx="4714875" cy="4351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Input two numbers a and b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while(mpz_cmp_ui(b,0) != 0 )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	mpz_set(t,b);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	mpz_mod(b,a,b);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	mpz_set(a,t);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gcd is 'a'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	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/>
              <a:t>	</a:t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>
            <a:off x="6238240" y="1825625"/>
            <a:ext cx="4714875" cy="4351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 -&gt;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a = 180	b = 48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rem = 36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 a = 48	b = 36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rem = 12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a = 36       b = 12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rem = 0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 a = 12	b = 0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gcd = 12	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1</a:t>
            </a:r>
            <a:endParaRPr/>
          </a:p>
        </p:txBody>
      </p:sp>
      <p:sp>
        <p:nvSpPr>
          <p:cNvPr id="165" name="Google Shape;165;p13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Write a program (in gmp) to find the gcd of two numbers using euclidean algorithm.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Extended Euclidean Algorithm </a:t>
            </a:r>
            <a:endParaRPr/>
          </a:p>
        </p:txBody>
      </p:sp>
      <p:sp>
        <p:nvSpPr>
          <p:cNvPr id="171" name="Google Shape;171;p14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The extended Euclidean algorithm is an extension to the Euclidean algorithm, it computes,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the greatest common divisor of integers a and b, and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 the coefficients x and y such that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		ax + by = gcd(a,b)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s(i) = s(i-2) - q(i)*s(i-1)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t(i) = t(i-2) - q(i)*t(i-1)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7" name="Google Shape;177;p15"/>
          <p:cNvGraphicFramePr/>
          <p:nvPr/>
        </p:nvGraphicFramePr>
        <p:xfrm>
          <a:off x="2000885" y="2629535"/>
          <a:ext cx="8189595" cy="2743200"/>
        </p:xfrm>
        <a:graphic>
          <a:graphicData uri="http://schemas.openxmlformats.org/presentationml/2006/ole">
            <mc:AlternateContent>
              <mc:Choice Requires="v">
                <p:oleObj r:id="rId4" imgH="2743200" imgW="8189595" progId="StaticMetafile" spid="_x0000_s1">
                  <p:embed/>
                </p:oleObj>
              </mc:Choice>
              <mc:Fallback>
                <p:oleObj r:id="rId5" imgH="2743200" imgW="8189595" progId="StaticMetafile">
                  <p:embed/>
                  <p:pic>
                    <p:nvPicPr>
                      <p:cNvPr id="177" name="Google Shape;177;p1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000885" y="2629535"/>
                        <a:ext cx="8189595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" name="Google Shape;178;p15"/>
          <p:cNvGraphicFramePr/>
          <p:nvPr/>
        </p:nvGraphicFramePr>
        <p:xfrm>
          <a:off x="148590" y="196850"/>
          <a:ext cx="11904345" cy="6544945"/>
        </p:xfrm>
        <a:graphic>
          <a:graphicData uri="http://schemas.openxmlformats.org/presentationml/2006/ole">
            <mc:AlternateContent>
              <mc:Choice Requires="v">
                <p:oleObj r:id="rId7" imgH="6544945" imgW="11904345" progId="StaticMetafile" spid="_x0000_s2">
                  <p:embed/>
                </p:oleObj>
              </mc:Choice>
              <mc:Fallback>
                <p:oleObj r:id="rId8" imgH="6544945" imgW="11904345" progId="StaticMetafile">
                  <p:embed/>
                  <p:pic>
                    <p:nvPicPr>
                      <p:cNvPr id="178" name="Google Shape;178;p1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48590" y="196850"/>
                        <a:ext cx="11904345" cy="6544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Multiplicative Inverse</a:t>
            </a:r>
            <a:endParaRPr/>
          </a:p>
        </p:txBody>
      </p:sp>
      <p:sp>
        <p:nvSpPr>
          <p:cNvPr id="184" name="Google Shape;184;p16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GB" sz="2600"/>
              <a:t>Modulo Arithmetics: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GB" sz="2600"/>
              <a:t> 5 % 3 = 2		13 % 5 = 3		17 % 7 = 3		24 % 12 = 0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GB" sz="2600"/>
              <a:t>17 % 11 = ?		29 % 6 = ?		11 % 2 = ?		100 % 70 = ? 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GB" sz="2600"/>
              <a:t>Inverse in modulo arithmetics</a:t>
            </a:r>
            <a:endParaRPr/>
          </a:p>
          <a:p>
            <a:pPr indent="0" lvl="1" marL="4572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GB" sz="2600"/>
              <a:t>If a*b(% m) = 1, then a is the inverse of b in modulo m, and vice versa.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GB" sz="2600"/>
              <a:t>Examples: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GB" sz="2600"/>
              <a:t>inv of 3 in (mod 5) = 2, 		[3 * 2 = 6 (%5) = 1]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GB" sz="2600"/>
              <a:t>inv of 9 in (mod 11) =  5,  	[9 * 5 = 45(%11) = 1]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GB" sz="2600"/>
              <a:t>inv of 2 in (mod 13) = 7,		[2 * 7 = 14(%11) = 1]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GB" sz="2600"/>
              <a:t>GMP Function : mpz_inv (inv, num, mod);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Inverse using Extended Euclidean</a:t>
            </a:r>
            <a:endParaRPr/>
          </a:p>
        </p:txBody>
      </p:sp>
      <p:sp>
        <p:nvSpPr>
          <p:cNvPr id="190" name="Google Shape;190;p17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Goal is to find the inverse of </a:t>
            </a:r>
            <a:r>
              <a:rPr b="1" lang="en-GB"/>
              <a:t>a</a:t>
            </a:r>
            <a:r>
              <a:rPr lang="en-GB"/>
              <a:t> in </a:t>
            </a:r>
            <a:r>
              <a:rPr b="1" lang="en-GB"/>
              <a:t>(mod m)</a:t>
            </a:r>
            <a:r>
              <a:rPr lang="en-GB"/>
              <a:t>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Use the equation of ex_eucliden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		</a:t>
            </a:r>
            <a:r>
              <a:rPr b="1" lang="en-GB"/>
              <a:t>ax + my = d,			d</a:t>
            </a:r>
            <a:r>
              <a:rPr lang="en-GB"/>
              <a:t> is the gcd of </a:t>
            </a:r>
            <a:r>
              <a:rPr b="1" lang="en-GB"/>
              <a:t>a</a:t>
            </a:r>
            <a:r>
              <a:rPr lang="en-GB"/>
              <a:t> and </a:t>
            </a:r>
            <a:r>
              <a:rPr b="1" lang="en-GB"/>
              <a:t>b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If </a:t>
            </a:r>
            <a:r>
              <a:rPr b="1" lang="en-GB"/>
              <a:t>a</a:t>
            </a:r>
            <a:r>
              <a:rPr lang="en-GB"/>
              <a:t> and</a:t>
            </a:r>
            <a:r>
              <a:rPr b="1" lang="en-GB"/>
              <a:t> b</a:t>
            </a:r>
            <a:r>
              <a:rPr lang="en-GB"/>
              <a:t> are co-primes, then gcd, </a:t>
            </a:r>
            <a:r>
              <a:rPr b="1" lang="en-GB"/>
              <a:t>d = 1</a:t>
            </a:r>
            <a:r>
              <a:rPr lang="en-GB"/>
              <a:t> 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Taking </a:t>
            </a:r>
            <a:r>
              <a:rPr b="1" lang="en-GB"/>
              <a:t>(mod m)</a:t>
            </a:r>
            <a:r>
              <a:rPr lang="en-GB"/>
              <a:t> on both sides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		</a:t>
            </a:r>
            <a:r>
              <a:rPr b="1" lang="en-GB"/>
              <a:t>(ax + my) (mod m) = 1 (mod m)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/>
              <a:t>			 ax (mod m) = 1 (mod m)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GB"/>
              <a:t>x</a:t>
            </a:r>
            <a:r>
              <a:rPr lang="en-GB"/>
              <a:t> is the inverse of </a:t>
            </a:r>
            <a:r>
              <a:rPr b="1" lang="en-GB"/>
              <a:t>a</a:t>
            </a:r>
            <a:r>
              <a:rPr lang="en-GB"/>
              <a:t> in mod </a:t>
            </a:r>
            <a:r>
              <a:rPr b="1" lang="en-GB"/>
              <a:t>m</a:t>
            </a:r>
            <a:r>
              <a:rPr lang="en-GB"/>
              <a:t>.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>
            <p:ph type="title"/>
          </p:nvPr>
        </p:nvSpPr>
        <p:spPr>
          <a:xfrm>
            <a:off x="838200" y="1619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Primarility Test</a:t>
            </a:r>
            <a:endParaRPr/>
          </a:p>
        </p:txBody>
      </p:sp>
      <p:sp>
        <p:nvSpPr>
          <p:cNvPr id="196" name="Google Shape;196;p18"/>
          <p:cNvSpPr txBox="1"/>
          <p:nvPr>
            <p:ph idx="1" type="body"/>
          </p:nvPr>
        </p:nvSpPr>
        <p:spPr>
          <a:xfrm>
            <a:off x="838200" y="1337945"/>
            <a:ext cx="9855200" cy="560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Fermat's Theorem : Let p be a prime. If gcd(a,p) = 1, then </a:t>
            </a:r>
            <a:endParaRPr/>
          </a:p>
        </p:txBody>
      </p:sp>
      <p:pic>
        <p:nvPicPr>
          <p:cNvPr descr="temp" id="197" name="Google Shape;197;p1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7145" y="1816100"/>
            <a:ext cx="2393315" cy="389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2825" y="2447290"/>
            <a:ext cx="9792335" cy="4126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2</a:t>
            </a:r>
            <a:endParaRPr/>
          </a:p>
        </p:txBody>
      </p:sp>
      <p:sp>
        <p:nvSpPr>
          <p:cNvPr id="204" name="Google Shape;204;p19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GB" sz="2800"/>
              <a:t>int mpz_probab_prime_p (const mpz t n, int reps) 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/>
              <a:t>Determine whether n is prime. Return 2 if n is definitely prime, return 1 if n is probably prime (without being certain), or return 0 if n is definitely composite.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GB" sz="2800"/>
              <a:t>void mpz_nextprime (mpz t rop, const mpz t op)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/>
              <a:t>Set rop to the next prime greater than op.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lang="en-GB" sz="4000">
                <a:solidFill>
                  <a:srgbClr val="FF0000"/>
                </a:solidFill>
              </a:rPr>
              <a:t>Write a program in GMP to generate 1024 bit prime number.</a:t>
            </a:r>
            <a:endParaRPr>
              <a:solidFill>
                <a:srgbClr val="FF0000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gmp?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Portable Library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High precision arithmetic operations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Very fast operations on big numbers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0" y="5410200"/>
            <a:ext cx="22098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8208" y="1685682"/>
            <a:ext cx="7115583" cy="1971918"/>
          </a:xfrm>
          <a:prstGeom prst="rect">
            <a:avLst/>
          </a:prstGeom>
          <a:noFill/>
          <a:ln cap="flat" cmpd="sng" w="9525">
            <a:solidFill>
              <a:srgbClr val="8AC6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1" name="Google Shape;21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38208" y="3962400"/>
            <a:ext cx="7115583" cy="762000"/>
          </a:xfrm>
          <a:prstGeom prst="rect">
            <a:avLst/>
          </a:prstGeom>
          <a:noFill/>
          <a:ln cap="flat" cmpd="sng" w="9525">
            <a:solidFill>
              <a:srgbClr val="8AC6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2" name="Google Shape;212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38208" y="5029157"/>
            <a:ext cx="7115583" cy="762085"/>
          </a:xfrm>
          <a:prstGeom prst="rect">
            <a:avLst/>
          </a:prstGeom>
          <a:noFill/>
          <a:ln cap="flat" cmpd="sng" w="9525">
            <a:solidFill>
              <a:srgbClr val="8AC6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3" name="Google Shape;213;p20"/>
          <p:cNvSpPr txBox="1"/>
          <p:nvPr/>
        </p:nvSpPr>
        <p:spPr>
          <a:xfrm>
            <a:off x="1473200" y="513080"/>
            <a:ext cx="94996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RSA  Algorithm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/>
          <p:nvPr/>
        </p:nvSpPr>
        <p:spPr>
          <a:xfrm>
            <a:off x="1209502" y="365760"/>
            <a:ext cx="9601200" cy="990600"/>
          </a:xfrm>
          <a:prstGeom prst="rect">
            <a:avLst/>
          </a:prstGeom>
          <a:solidFill>
            <a:srgbClr val="BDBD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RSA  Algorithm (Encryption)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0" y="5410200"/>
            <a:ext cx="22098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1"/>
          <p:cNvSpPr txBox="1"/>
          <p:nvPr/>
        </p:nvSpPr>
        <p:spPr>
          <a:xfrm>
            <a:off x="2272146" y="1905000"/>
            <a:ext cx="5017135" cy="475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Simplified model of RSA Cryptosystem</a:t>
            </a:r>
            <a:endParaRPr i="1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9600" y="2542310"/>
            <a:ext cx="2789500" cy="2845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25107" y="2438400"/>
            <a:ext cx="1994493" cy="292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69725" y="2592990"/>
            <a:ext cx="2915026" cy="2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/>
          <p:nvPr/>
        </p:nvSpPr>
        <p:spPr>
          <a:xfrm>
            <a:off x="1142827" y="365760"/>
            <a:ext cx="9601200" cy="990600"/>
          </a:xfrm>
          <a:prstGeom prst="rect">
            <a:avLst/>
          </a:prstGeom>
          <a:solidFill>
            <a:srgbClr val="BDBDBD"/>
          </a:solidFill>
          <a:ln cap="flat" cmpd="sng" w="12700">
            <a:solidFill>
              <a:srgbClr val="88A3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RSA  Algorithm (Signature)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2"/>
          <p:cNvSpPr/>
          <p:nvPr/>
        </p:nvSpPr>
        <p:spPr>
          <a:xfrm>
            <a:off x="1981200" y="1818873"/>
            <a:ext cx="4523740" cy="475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Simplified model of RSA Signature</a:t>
            </a:r>
            <a:endParaRPr i="1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473036"/>
            <a:ext cx="8381999" cy="384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63000" y="5410200"/>
            <a:ext cx="22098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/>
          <p:nvPr/>
        </p:nvSpPr>
        <p:spPr>
          <a:xfrm>
            <a:off x="1189182" y="365760"/>
            <a:ext cx="9601200" cy="990600"/>
          </a:xfrm>
          <a:prstGeom prst="rect">
            <a:avLst/>
          </a:prstGeom>
          <a:solidFill>
            <a:srgbClr val="C1C1C1"/>
          </a:solidFill>
          <a:ln cap="flat" cmpd="sng" w="12700">
            <a:solidFill>
              <a:srgbClr val="88A3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RSA  Algorithm Example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0" y="5410200"/>
            <a:ext cx="22098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3"/>
          <p:cNvSpPr txBox="1"/>
          <p:nvPr/>
        </p:nvSpPr>
        <p:spPr>
          <a:xfrm>
            <a:off x="1828800" y="1477294"/>
            <a:ext cx="7856220" cy="5369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7325" lvl="0" marL="1873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Let p = </a:t>
            </a:r>
            <a:r>
              <a:rPr b="1" lang="en-GB" sz="2200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q = </a:t>
            </a:r>
            <a:r>
              <a:rPr b="1" lang="en-GB" sz="2200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59</a:t>
            </a: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Thus n = </a:t>
            </a:r>
            <a:r>
              <a:rPr b="1" lang="en-GB" sz="2200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b="1" lang="en-GB" sz="2200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59</a:t>
            </a: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lang="en-GB" sz="2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2773</a:t>
            </a:r>
            <a:endParaRPr/>
          </a:p>
          <a:p>
            <a:pPr indent="-187325" lvl="0" marL="187325" marR="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Select e = </a:t>
            </a:r>
            <a:r>
              <a:rPr b="1" lang="en-GB" sz="2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/>
          </a:p>
          <a:p>
            <a:pPr indent="-187325" lvl="0" marL="187325" marR="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</a:t>
            </a: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Publish (n,e) = (</a:t>
            </a:r>
            <a:r>
              <a:rPr b="1" lang="en-GB" sz="2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2773</a:t>
            </a: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GB" sz="2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187325" lvl="0" marL="187325" marR="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4</a:t>
            </a: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(p-1) x (q-1) = </a:t>
            </a:r>
            <a:r>
              <a:rPr b="1" lang="en-GB" sz="2200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46</a:t>
            </a:r>
            <a:r>
              <a:rPr lang="en-GB" sz="2200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1" lang="en-GB" sz="2200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58</a:t>
            </a: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lang="en-GB" sz="2200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2668</a:t>
            </a:r>
            <a:endParaRPr/>
          </a:p>
          <a:p>
            <a:pPr indent="-187325" lvl="0" marL="187325" marR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Use the Euclidean Algorithm to compute the modular </a:t>
            </a:r>
            <a:endParaRPr/>
          </a:p>
          <a:p>
            <a:pPr indent="-187325" lvl="0" marL="187325" marR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inverse of </a:t>
            </a:r>
            <a:r>
              <a:rPr b="1" lang="en-GB" sz="2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modulo </a:t>
            </a:r>
            <a:r>
              <a:rPr b="1" lang="en-GB" sz="2200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2668</a:t>
            </a: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 result is d = </a:t>
            </a:r>
            <a:r>
              <a:rPr b="1" lang="en-GB" sz="2200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157</a:t>
            </a:r>
            <a:endParaRPr/>
          </a:p>
          <a:p>
            <a:pPr indent="-187325" lvl="0" marL="187325" marR="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&lt;&lt; Check: </a:t>
            </a:r>
            <a:r>
              <a:rPr b="1" lang="en-GB" sz="2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b="1" lang="en-GB" sz="2200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157</a:t>
            </a: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2669 = 1(mod </a:t>
            </a:r>
            <a:r>
              <a:rPr b="1" lang="en-GB" sz="2200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2668</a:t>
            </a: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&gt;&gt;</a:t>
            </a:r>
            <a:endParaRPr/>
          </a:p>
          <a:p>
            <a:pPr indent="-187325" lvl="0" marL="187325" marR="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key is   (</a:t>
            </a:r>
            <a:r>
              <a:rPr b="1" lang="en-GB" sz="2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2773</a:t>
            </a: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-GB" sz="2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187325" lvl="0" marL="187325" marR="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Private key is </a:t>
            </a:r>
            <a:r>
              <a:rPr b="1" lang="en-GB" sz="2200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157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/>
          <p:nvPr/>
        </p:nvSpPr>
        <p:spPr>
          <a:xfrm>
            <a:off x="1087582" y="335280"/>
            <a:ext cx="9601200" cy="990600"/>
          </a:xfrm>
          <a:prstGeom prst="rect">
            <a:avLst/>
          </a:prstGeom>
          <a:solidFill>
            <a:srgbClr val="C2C2C2"/>
          </a:solidFill>
          <a:ln cap="flat" cmpd="sng" w="12700">
            <a:solidFill>
              <a:srgbClr val="C3C3C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RSA  Algorithm Example Cont.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0" y="5410200"/>
            <a:ext cx="22098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4"/>
          <p:cNvSpPr txBox="1"/>
          <p:nvPr/>
        </p:nvSpPr>
        <p:spPr>
          <a:xfrm>
            <a:off x="2092036" y="1828800"/>
            <a:ext cx="7087870" cy="3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key is  (</a:t>
            </a:r>
            <a:r>
              <a:rPr b="1" lang="en-GB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2773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-GB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key is </a:t>
            </a:r>
            <a:r>
              <a:rPr b="1" lang="en-GB" sz="24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157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Plaintext block represented as a number: M = 31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Encryption using Public Key: C  = 31</a:t>
            </a:r>
            <a:r>
              <a:rPr b="1" baseline="30000" lang="en-GB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(mod </a:t>
            </a:r>
            <a:r>
              <a:rPr b="1" lang="en-GB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2773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= </a:t>
            </a:r>
            <a:r>
              <a:rPr b="1" lang="en-GB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587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Decryption using Private Key: M  = </a:t>
            </a:r>
            <a:r>
              <a:rPr b="1" lang="en-GB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587</a:t>
            </a:r>
            <a:r>
              <a:rPr b="1" baseline="30000" lang="en-GB" sz="24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157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(mod </a:t>
            </a:r>
            <a:r>
              <a:rPr b="1" lang="en-GB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2773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   = 31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3</a:t>
            </a:r>
            <a:endParaRPr/>
          </a:p>
        </p:txBody>
      </p:sp>
      <p:sp>
        <p:nvSpPr>
          <p:cNvPr id="251" name="Google Shape;251;p25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Design RSA cryptosystem for secure communication.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Design RSA for encrypting and decrypting string messages.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Generator of a field</a:t>
            </a:r>
            <a:endParaRPr/>
          </a:p>
        </p:txBody>
      </p:sp>
      <p:sp>
        <p:nvSpPr>
          <p:cNvPr id="257" name="Google Shape;257;p26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A generator g of a finite field F of order p (contains p elements) is an element whose first p - 1 powers generate all the nonzero elements of F. That is, the elements of F consist of 0, g</a:t>
            </a:r>
            <a:r>
              <a:rPr baseline="30000" i="1" lang="en-GB">
                <a:solidFill>
                  <a:srgbClr val="8AC6CC"/>
                </a:solidFill>
              </a:rPr>
              <a:t>0</a:t>
            </a:r>
            <a:r>
              <a:rPr lang="en-GB"/>
              <a:t>, g</a:t>
            </a:r>
            <a:r>
              <a:rPr baseline="30000" i="1" lang="en-GB">
                <a:solidFill>
                  <a:srgbClr val="8AC6CC"/>
                </a:solidFill>
              </a:rPr>
              <a:t>1 </a:t>
            </a:r>
            <a:r>
              <a:rPr lang="en-GB"/>
              <a:t>, .. .. .. , g</a:t>
            </a:r>
            <a:r>
              <a:rPr baseline="30000" i="1" lang="en-GB">
                <a:solidFill>
                  <a:srgbClr val="8AC6CC"/>
                </a:solidFill>
              </a:rPr>
              <a:t>p-1.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Example :   Z</a:t>
            </a:r>
            <a:r>
              <a:rPr lang="en-GB" sz="1200"/>
              <a:t>7 </a:t>
            </a:r>
            <a:r>
              <a:rPr lang="en-GB"/>
              <a:t>={ 0,1,.....,6}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GB"/>
              <a:t>g</a:t>
            </a:r>
            <a:r>
              <a:rPr baseline="30000" i="1" lang="en-GB">
                <a:solidFill>
                  <a:srgbClr val="8AC6CC"/>
                </a:solidFill>
              </a:rPr>
              <a:t>1</a:t>
            </a:r>
            <a:r>
              <a:rPr lang="en-GB"/>
              <a:t> = 3 ,  g</a:t>
            </a:r>
            <a:r>
              <a:rPr baseline="30000" i="1" lang="en-GB">
                <a:solidFill>
                  <a:srgbClr val="8AC6CC"/>
                </a:solidFill>
              </a:rPr>
              <a:t>2</a:t>
            </a:r>
            <a:r>
              <a:rPr lang="en-GB"/>
              <a:t> = 2,  g</a:t>
            </a:r>
            <a:r>
              <a:rPr baseline="30000" i="1" lang="en-GB">
                <a:solidFill>
                  <a:srgbClr val="8AC6CC"/>
                </a:solidFill>
              </a:rPr>
              <a:t>3</a:t>
            </a:r>
            <a:r>
              <a:rPr lang="en-GB"/>
              <a:t> = 6 ,   g</a:t>
            </a:r>
            <a:r>
              <a:rPr baseline="30000" i="1" lang="en-GB">
                <a:solidFill>
                  <a:srgbClr val="8AC6CC"/>
                </a:solidFill>
              </a:rPr>
              <a:t>4</a:t>
            </a:r>
            <a:r>
              <a:rPr lang="en-GB"/>
              <a:t> = 4 ,   g</a:t>
            </a:r>
            <a:r>
              <a:rPr baseline="30000" i="1" lang="en-GB">
                <a:solidFill>
                  <a:srgbClr val="8AC6CC"/>
                </a:solidFill>
              </a:rPr>
              <a:t>5</a:t>
            </a:r>
            <a:r>
              <a:rPr lang="en-GB"/>
              <a:t> = 5  ,    g</a:t>
            </a:r>
            <a:r>
              <a:rPr baseline="30000" i="1" lang="en-GB">
                <a:solidFill>
                  <a:srgbClr val="8AC6CC"/>
                </a:solidFill>
              </a:rPr>
              <a:t>6</a:t>
            </a:r>
            <a:r>
              <a:rPr lang="en-GB"/>
              <a:t> =  1</a:t>
            </a:r>
            <a:r>
              <a:rPr baseline="30000" i="1" lang="en-GB">
                <a:solidFill>
                  <a:srgbClr val="8AC6CC"/>
                </a:solidFill>
              </a:rPr>
              <a:t>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GB"/>
              <a:t>3 generates all the elements of Z</a:t>
            </a:r>
            <a:r>
              <a:rPr lang="en-GB" sz="1400"/>
              <a:t>7</a:t>
            </a:r>
            <a:r>
              <a:rPr lang="en-GB"/>
              <a:t>. Hence, it is the generator.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342390"/>
            <a:ext cx="10515600" cy="4646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simple trick</a:t>
            </a:r>
            <a:endParaRPr/>
          </a:p>
        </p:txBody>
      </p:sp>
      <p:sp>
        <p:nvSpPr>
          <p:cNvPr id="269" name="Google Shape;269;p28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Generate p from known prime factors.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For eg :   Choose p such that ( p - 1 = q * r ) ,  where p,q,r are all prime.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To find out the generator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	</a:t>
            </a:r>
            <a:r>
              <a:rPr b="1" lang="en-GB"/>
              <a:t>while(flag = 0){</a:t>
            </a:r>
            <a:endParaRPr/>
          </a:p>
          <a:p>
            <a:pPr indent="0" lvl="4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GB"/>
              <a:t>		generate </a:t>
            </a:r>
            <a:r>
              <a:rPr b="1" i="1" lang="en-GB" sz="2400">
                <a:solidFill>
                  <a:srgbClr val="8AC6CC"/>
                </a:solidFill>
              </a:rPr>
              <a:t>α </a:t>
            </a:r>
            <a:r>
              <a:rPr b="1" lang="en-GB"/>
              <a:t>randomly from [2, p-1]</a:t>
            </a:r>
            <a:endParaRPr/>
          </a:p>
          <a:p>
            <a:pPr indent="0" lvl="4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GB"/>
              <a:t>		if(</a:t>
            </a:r>
            <a:r>
              <a:rPr b="1" i="1" lang="en-GB" sz="2400">
                <a:solidFill>
                  <a:srgbClr val="8AC6CC"/>
                </a:solidFill>
              </a:rPr>
              <a:t> α </a:t>
            </a:r>
            <a:r>
              <a:rPr b="1" baseline="30000" i="1" lang="en-GB" sz="2400">
                <a:solidFill>
                  <a:srgbClr val="8AC6CC"/>
                </a:solidFill>
              </a:rPr>
              <a:t>q  </a:t>
            </a:r>
            <a:r>
              <a:rPr b="1" i="1" lang="en-GB" sz="2400">
                <a:solidFill>
                  <a:srgbClr val="8AC6CC"/>
                </a:solidFill>
              </a:rPr>
              <a:t>mod p </a:t>
            </a:r>
            <a:r>
              <a:rPr b="1" i="1" lang="en-GB" sz="2400">
                <a:solidFill>
                  <a:schemeClr val="dk1"/>
                </a:solidFill>
              </a:rPr>
              <a:t>!=1 </a:t>
            </a:r>
            <a:r>
              <a:rPr b="1" i="1" lang="en-GB" sz="2400">
                <a:solidFill>
                  <a:srgbClr val="8AC6CC"/>
                </a:solidFill>
              </a:rPr>
              <a:t> </a:t>
            </a:r>
            <a:r>
              <a:rPr b="1" i="1" lang="en-GB" sz="2400">
                <a:solidFill>
                  <a:schemeClr val="dk1"/>
                </a:solidFill>
              </a:rPr>
              <a:t>&amp;&amp;</a:t>
            </a:r>
            <a:r>
              <a:rPr b="1" i="1" lang="en-GB" sz="2400">
                <a:solidFill>
                  <a:srgbClr val="8AC6CC"/>
                </a:solidFill>
              </a:rPr>
              <a:t> α </a:t>
            </a:r>
            <a:r>
              <a:rPr b="1" baseline="30000" i="1" lang="en-GB" sz="2400">
                <a:solidFill>
                  <a:srgbClr val="8AC6CC"/>
                </a:solidFill>
              </a:rPr>
              <a:t>r  </a:t>
            </a:r>
            <a:r>
              <a:rPr b="1" i="1" lang="en-GB" sz="2400">
                <a:solidFill>
                  <a:srgbClr val="8AC6CC"/>
                </a:solidFill>
              </a:rPr>
              <a:t>mod p </a:t>
            </a:r>
            <a:r>
              <a:rPr b="1" i="1" lang="en-GB" sz="2400">
                <a:solidFill>
                  <a:schemeClr val="dk1"/>
                </a:solidFill>
              </a:rPr>
              <a:t>!= 1)</a:t>
            </a:r>
            <a:endParaRPr/>
          </a:p>
          <a:p>
            <a:pPr indent="0" lvl="4" marL="0" rtl="0" algn="l">
              <a:spcBef>
                <a:spcPts val="480"/>
              </a:spcBef>
              <a:spcAft>
                <a:spcPts val="0"/>
              </a:spcAft>
              <a:buClr>
                <a:srgbClr val="8AC6CC"/>
              </a:buClr>
              <a:buSzPts val="2400"/>
              <a:buFont typeface="Arial"/>
              <a:buNone/>
            </a:pPr>
            <a:r>
              <a:rPr b="1" i="1" lang="en-GB" sz="2400">
                <a:solidFill>
                  <a:srgbClr val="8AC6CC"/>
                </a:solidFill>
              </a:rPr>
              <a:t>			α </a:t>
            </a:r>
            <a:r>
              <a:rPr b="1" i="1" lang="en-GB" sz="2400">
                <a:solidFill>
                  <a:schemeClr val="dk1"/>
                </a:solidFill>
              </a:rPr>
              <a:t>is your generator;</a:t>
            </a:r>
            <a:endParaRPr/>
          </a:p>
          <a:p>
            <a:pPr indent="0" lvl="4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-GB" sz="2400">
                <a:solidFill>
                  <a:schemeClr val="dk1"/>
                </a:solidFill>
              </a:rPr>
              <a:t>			flag = 1;</a:t>
            </a:r>
            <a:endParaRPr/>
          </a:p>
          <a:p>
            <a:pPr indent="0" lvl="4" marL="0" rtl="0" algn="l">
              <a:spcBef>
                <a:spcPts val="480"/>
              </a:spcBef>
              <a:spcAft>
                <a:spcPts val="0"/>
              </a:spcAft>
              <a:buClr>
                <a:srgbClr val="8AC6CC"/>
              </a:buClr>
              <a:buSzPts val="2400"/>
              <a:buFont typeface="Arial"/>
              <a:buNone/>
            </a:pPr>
            <a:r>
              <a:rPr b="1" i="1" lang="en-GB" sz="2400">
                <a:solidFill>
                  <a:srgbClr val="8AC6CC"/>
                </a:solidFill>
              </a:rPr>
              <a:t>    	</a:t>
            </a:r>
            <a:r>
              <a:rPr b="1" i="1" lang="en-GB" sz="2400">
                <a:solidFill>
                  <a:schemeClr val="dk1"/>
                </a:solidFill>
              </a:rPr>
              <a:t>}</a:t>
            </a:r>
            <a:endParaRPr b="1" i="1" sz="2400">
              <a:solidFill>
                <a:srgbClr val="8AC6CC"/>
              </a:solidFill>
            </a:endParaRPr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rgbClr val="8AC6CC"/>
              </a:buClr>
              <a:buSzPts val="2800"/>
              <a:buFont typeface="Arial"/>
              <a:buNone/>
            </a:pPr>
            <a:r>
              <a:rPr b="1" baseline="30000" i="1" lang="en-GB">
                <a:solidFill>
                  <a:srgbClr val="8AC6CC"/>
                </a:solidFill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1087582" y="345440"/>
            <a:ext cx="9601200" cy="990600"/>
          </a:xfrm>
          <a:prstGeom prst="rect">
            <a:avLst/>
          </a:prstGeom>
          <a:solidFill>
            <a:srgbClr val="C2C2C2"/>
          </a:solidFill>
          <a:ln cap="flat" cmpd="sng" w="12700">
            <a:solidFill>
              <a:srgbClr val="88A3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Diffie-Hellman Key Exchange Algorithm</a:t>
            </a:r>
            <a:endParaRPr i="1"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0" y="5410200"/>
            <a:ext cx="22098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9"/>
          <p:cNvSpPr txBox="1"/>
          <p:nvPr/>
        </p:nvSpPr>
        <p:spPr>
          <a:xfrm>
            <a:off x="609600" y="1676400"/>
            <a:ext cx="6941185" cy="4756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4" marL="2057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1" i="1" lang="en-GB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Global Public Elements </a:t>
            </a:r>
            <a:endParaRPr/>
          </a:p>
          <a:p>
            <a:pPr indent="-228600" lvl="4" marL="2057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AC6CC"/>
              </a:buClr>
              <a:buSzPts val="2400"/>
              <a:buFont typeface="Arial"/>
              <a:buNone/>
            </a:pPr>
            <a:r>
              <a:rPr b="1" i="1" lang="en-GB" sz="2400" u="none" cap="none" strike="noStrike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= prime number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(300 decimal, i.e. 1024 bits)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4" marL="2057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AC6CC"/>
              </a:buClr>
              <a:buSzPts val="2400"/>
              <a:buFont typeface="Arial"/>
              <a:buNone/>
            </a:pPr>
            <a:r>
              <a:rPr b="1" i="1" lang="en-GB" sz="2400" u="none" cap="none" strike="noStrike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= generator of field F</a:t>
            </a:r>
            <a:r>
              <a:rPr b="0" baseline="-2500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-228600" lvl="4" marL="2057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4" marL="2057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1" i="1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4" marL="2057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1" i="1" lang="en-GB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A key Generation</a:t>
            </a:r>
            <a:endParaRPr/>
          </a:p>
          <a:p>
            <a:pPr indent="-228600" lvl="4" marL="2057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private      </a:t>
            </a:r>
            <a:r>
              <a:rPr b="1" i="1" lang="en-GB" sz="2400" u="none" cap="none" strike="noStrike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1" lang="en-GB" sz="2400" u="none" cap="none" strike="noStrike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1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1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GB" sz="2400" u="none" cap="none" strike="noStrike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1" lang="en-GB" sz="2400" u="none" cap="none" strike="noStrike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1" lang="en-GB" sz="2400" u="none" cap="none" strike="noStrike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 &lt; q</a:t>
            </a:r>
            <a:endParaRPr/>
          </a:p>
          <a:p>
            <a:pPr indent="-228600" lvl="4" marL="2057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public  </a:t>
            </a:r>
            <a:r>
              <a:rPr b="1" i="1" lang="en-GB" sz="2400" u="none" cap="none" strike="noStrike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baseline="-25000" i="1" lang="en-GB" sz="2400" u="none" cap="none" strike="noStrike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, </a:t>
            </a:r>
            <a:r>
              <a:rPr b="1" i="1" lang="en-GB" sz="2400" u="none" cap="none" strike="noStrike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baseline="-25000" i="1" lang="en-GB" sz="2400" u="none" cap="none" strike="noStrike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1" lang="en-GB" sz="2400" u="none" cap="none" strike="noStrike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= α </a:t>
            </a:r>
            <a:r>
              <a:rPr b="1" baseline="30000" i="1" lang="en-GB" sz="2400" u="none" cap="none" strike="noStrike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Xa  </a:t>
            </a:r>
            <a:r>
              <a:rPr b="1" i="1" lang="en-GB" sz="2400" u="none" cap="none" strike="noStrike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mod q</a:t>
            </a:r>
            <a:endParaRPr/>
          </a:p>
          <a:p>
            <a:pPr indent="-228600" lvl="4" marL="2057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4" marL="2057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1" i="1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4" marL="2057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1" i="1" lang="en-GB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B Key Generation</a:t>
            </a:r>
            <a:endParaRPr/>
          </a:p>
          <a:p>
            <a:pPr indent="-228600" lvl="4" marL="2057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private       </a:t>
            </a:r>
            <a:r>
              <a:rPr b="1" i="1" lang="en-GB" sz="2400" u="none" cap="none" strike="noStrike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1" lang="en-GB" sz="2400" u="none" cap="none" strike="noStrike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, </a:t>
            </a:r>
            <a:r>
              <a:rPr b="1" i="1" lang="en-GB" sz="2400" u="none" cap="none" strike="noStrike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1" lang="en-GB" sz="2400" u="none" cap="none" strike="noStrike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i="1" lang="en-GB" sz="2400" u="none" cap="none" strike="noStrike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 &lt; q</a:t>
            </a:r>
            <a:endParaRPr/>
          </a:p>
          <a:p>
            <a:pPr indent="-228600" lvl="4" marL="2057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public   </a:t>
            </a:r>
            <a:r>
              <a:rPr b="1" i="1" lang="en-GB" sz="2400" u="none" cap="none" strike="noStrike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baseline="-25000" i="1" lang="en-GB" sz="2400" u="none" cap="none" strike="noStrike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GB" sz="2400" u="none" cap="none" strike="noStrike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baseline="-25000" i="1" lang="en-GB" sz="2400" u="none" cap="none" strike="noStrike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b="1" i="1" lang="en-GB" sz="2400" u="none" cap="none" strike="noStrike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= α </a:t>
            </a:r>
            <a:r>
              <a:rPr b="1" baseline="30000" i="1" lang="en-GB" sz="2400" u="none" cap="none" strike="noStrike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Xb  </a:t>
            </a:r>
            <a:r>
              <a:rPr b="1" i="1" lang="en-GB" sz="2400" u="none" cap="none" strike="noStrike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mod q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9"/>
          <p:cNvSpPr/>
          <p:nvPr/>
        </p:nvSpPr>
        <p:spPr>
          <a:xfrm>
            <a:off x="2286000" y="3276600"/>
            <a:ext cx="5569527" cy="1371600"/>
          </a:xfrm>
          <a:prstGeom prst="rect">
            <a:avLst/>
          </a:prstGeom>
          <a:noFill/>
          <a:ln cap="flat" cmpd="sng" w="12700">
            <a:solidFill>
              <a:srgbClr val="88A3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9"/>
          <p:cNvSpPr/>
          <p:nvPr/>
        </p:nvSpPr>
        <p:spPr>
          <a:xfrm>
            <a:off x="2286000" y="1676400"/>
            <a:ext cx="5562600" cy="1295400"/>
          </a:xfrm>
          <a:prstGeom prst="rect">
            <a:avLst/>
          </a:prstGeom>
          <a:noFill/>
          <a:ln cap="flat" cmpd="sng" w="12700">
            <a:solidFill>
              <a:srgbClr val="88A3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9"/>
          <p:cNvSpPr/>
          <p:nvPr/>
        </p:nvSpPr>
        <p:spPr>
          <a:xfrm>
            <a:off x="2286000" y="4876800"/>
            <a:ext cx="5569527" cy="1400267"/>
          </a:xfrm>
          <a:prstGeom prst="rect">
            <a:avLst/>
          </a:prstGeom>
          <a:noFill/>
          <a:ln cap="flat" cmpd="sng" w="12700">
            <a:solidFill>
              <a:srgbClr val="88A3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install?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Open Terminal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sudo apt-get update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sudo apt-get install libgmp3-dev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Download GMP manual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     </a:t>
            </a:r>
            <a:r>
              <a:rPr lang="en-GB">
                <a:solidFill>
                  <a:srgbClr val="0070C0"/>
                </a:solidFill>
              </a:rPr>
              <a:t>gmplib.org/gmp-man-6.0.0a.pdf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/>
          <p:nvPr/>
        </p:nvSpPr>
        <p:spPr>
          <a:xfrm>
            <a:off x="1070437" y="343535"/>
            <a:ext cx="9601200" cy="990600"/>
          </a:xfrm>
          <a:prstGeom prst="rect">
            <a:avLst/>
          </a:prstGeom>
          <a:solidFill>
            <a:srgbClr val="C2C2C2"/>
          </a:solidFill>
          <a:ln cap="flat" cmpd="sng" w="12700">
            <a:solidFill>
              <a:srgbClr val="88A3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Diffie-Hellman Key Exchange Algorithm</a:t>
            </a:r>
            <a:endParaRPr i="1"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0" y="5410200"/>
            <a:ext cx="22098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0"/>
          <p:cNvSpPr/>
          <p:nvPr/>
        </p:nvSpPr>
        <p:spPr>
          <a:xfrm>
            <a:off x="2971800" y="4038600"/>
            <a:ext cx="6400800" cy="1447800"/>
          </a:xfrm>
          <a:prstGeom prst="rect">
            <a:avLst/>
          </a:prstGeom>
          <a:solidFill>
            <a:srgbClr val="F0F8F9"/>
          </a:solidFill>
          <a:ln cap="flat" cmpd="sng" w="12700">
            <a:solidFill>
              <a:srgbClr val="88A3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1" i="1" lang="en-GB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Generation of secret key by user B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GB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              </a:t>
            </a:r>
            <a:r>
              <a:rPr i="1" lang="en-GB" sz="3000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K=(Y </a:t>
            </a:r>
            <a:r>
              <a:rPr baseline="-25000" i="1" lang="en-GB" sz="3000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i="1" lang="en-GB" sz="3000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aseline="30000" i="1" lang="en-GB" sz="3000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X b</a:t>
            </a:r>
            <a:r>
              <a:rPr i="1" lang="en-GB" sz="3000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 mod q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0"/>
          <p:cNvSpPr/>
          <p:nvPr/>
        </p:nvSpPr>
        <p:spPr>
          <a:xfrm>
            <a:off x="2971800" y="1905000"/>
            <a:ext cx="6400800" cy="1447800"/>
          </a:xfrm>
          <a:prstGeom prst="rect">
            <a:avLst/>
          </a:prstGeom>
          <a:solidFill>
            <a:srgbClr val="F0F8F9"/>
          </a:solidFill>
          <a:ln cap="flat" cmpd="sng" w="12700">
            <a:solidFill>
              <a:srgbClr val="88A3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1" i="1" lang="en-GB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Generation of secret key by user 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GB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             </a:t>
            </a:r>
            <a:r>
              <a:rPr i="1" lang="en-GB" sz="3000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K=(Y </a:t>
            </a:r>
            <a:r>
              <a:rPr baseline="-25000" i="1" lang="en-GB" sz="3000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i="1" lang="en-GB" sz="3000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aseline="30000" i="1" lang="en-GB" sz="3000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X a</a:t>
            </a:r>
            <a:r>
              <a:rPr i="1" lang="en-GB" sz="3000">
                <a:solidFill>
                  <a:srgbClr val="8AC6CC"/>
                </a:solidFill>
                <a:latin typeface="Arial"/>
                <a:ea typeface="Arial"/>
                <a:cs typeface="Arial"/>
                <a:sym typeface="Arial"/>
              </a:rPr>
              <a:t> mod q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/>
          <p:nvPr/>
        </p:nvSpPr>
        <p:spPr>
          <a:xfrm>
            <a:off x="1043767" y="299720"/>
            <a:ext cx="9601200" cy="990600"/>
          </a:xfrm>
          <a:prstGeom prst="rect">
            <a:avLst/>
          </a:prstGeom>
          <a:solidFill>
            <a:srgbClr val="C2C2C2"/>
          </a:solidFill>
          <a:ln cap="flat" cmpd="sng" w="12700">
            <a:solidFill>
              <a:srgbClr val="88A3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Key Exchange Example</a:t>
            </a:r>
            <a:endParaRPr i="1"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0" y="5410200"/>
            <a:ext cx="22098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1"/>
          <p:cNvSpPr txBox="1"/>
          <p:nvPr/>
        </p:nvSpPr>
        <p:spPr>
          <a:xfrm>
            <a:off x="2154382" y="1481391"/>
            <a:ext cx="6451600" cy="5442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Alice &amp; Bob who wish to swap keys: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agree on prime q=353 and α=3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random secret keys: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chooses x</a:t>
            </a:r>
            <a:r>
              <a:rPr b="0" baseline="-2500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=97, B chooses x</a:t>
            </a:r>
            <a:r>
              <a:rPr b="0" baseline="-2500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=233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respective public keys: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-2500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=397  mod 353 = 40	(Alice)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-2500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=3233 mod 353 = 248      (Bob)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shared session key as: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</a:t>
            </a: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y</a:t>
            </a:r>
            <a:r>
              <a:rPr b="0" baseline="-2500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 </a:t>
            </a:r>
            <a:r>
              <a:rPr b="0" baseline="3000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xA</a:t>
            </a: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 353 = 24897 = 160	(Alice)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</a:t>
            </a: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y</a:t>
            </a:r>
            <a:r>
              <a:rPr b="0" baseline="-2500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baseline="3000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xB</a:t>
            </a: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 353 = 40233 = 160	(Bob)</a:t>
            </a:r>
            <a:endParaRPr/>
          </a:p>
          <a:p>
            <a:pPr indent="-1905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/>
          <p:nvPr/>
        </p:nvSpPr>
        <p:spPr>
          <a:xfrm>
            <a:off x="1077422" y="365760"/>
            <a:ext cx="9601200" cy="990600"/>
          </a:xfrm>
          <a:prstGeom prst="rect">
            <a:avLst/>
          </a:prstGeom>
          <a:solidFill>
            <a:srgbClr val="C1C1C1"/>
          </a:solidFill>
          <a:ln cap="flat" cmpd="sng" w="12700">
            <a:solidFill>
              <a:srgbClr val="88A3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Diffie-Hellman Key Exchange </a:t>
            </a:r>
            <a:endParaRPr i="1"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h-mockup" id="300" name="Google Shape;30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866900"/>
            <a:ext cx="3588327" cy="4152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fx41" id="301" name="Google Shape;30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1146" y="1676400"/>
            <a:ext cx="4495800" cy="43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91600" y="5564332"/>
            <a:ext cx="2209800" cy="144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32"/>
          <p:cNvCxnSpPr/>
          <p:nvPr/>
        </p:nvCxnSpPr>
        <p:spPr>
          <a:xfrm>
            <a:off x="5701146" y="1981200"/>
            <a:ext cx="0" cy="4038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4" name="Google Shape;304;p32"/>
          <p:cNvSpPr txBox="1"/>
          <p:nvPr/>
        </p:nvSpPr>
        <p:spPr>
          <a:xfrm>
            <a:off x="4090608" y="6138446"/>
            <a:ext cx="4063365" cy="337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Fig-1  : Diffie-Hellman Key-Exchange  Procedure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4</a:t>
            </a:r>
            <a:endParaRPr/>
          </a:p>
        </p:txBody>
      </p:sp>
      <p:sp>
        <p:nvSpPr>
          <p:cNvPr id="310" name="Google Shape;310;p33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Design Diffie-Hellman key exchange algorithm in gmp.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/>
          <p:nvPr/>
        </p:nvSpPr>
        <p:spPr>
          <a:xfrm>
            <a:off x="1031702" y="325120"/>
            <a:ext cx="9601200" cy="990600"/>
          </a:xfrm>
          <a:prstGeom prst="rect">
            <a:avLst/>
          </a:prstGeom>
          <a:solidFill>
            <a:srgbClr val="C3C3C3"/>
          </a:solidFill>
          <a:ln cap="flat" cmpd="sng" w="12700">
            <a:solidFill>
              <a:srgbClr val="88A3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GB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ElGamal Algorithm</a:t>
            </a:r>
            <a:endParaRPr i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0" y="5410200"/>
            <a:ext cx="22098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4"/>
          <p:cNvSpPr txBox="1"/>
          <p:nvPr/>
        </p:nvSpPr>
        <p:spPr>
          <a:xfrm>
            <a:off x="1883407" y="1565564"/>
            <a:ext cx="7897495" cy="4831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lang="en-GB" sz="24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a large prime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“large” we mean here a prime rather typical in length to that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an RSA modulus .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a special number </a:t>
            </a:r>
            <a:r>
              <a:rPr b="1" lang="en-GB" sz="24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GB" sz="24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g must be a </a:t>
            </a:r>
            <a:r>
              <a:rPr b="1" i="0" lang="en-GB" sz="2200" u="none" cap="none" strike="noStrike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primitive element </a:t>
            </a:r>
            <a:r>
              <a:rPr b="0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modulo </a:t>
            </a:r>
            <a:r>
              <a:rPr b="1" i="0" lang="en-GB" sz="2200" u="none" cap="none" strike="noStrike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a private key </a:t>
            </a:r>
            <a:r>
              <a:rPr b="1" lang="en-GB" sz="2400">
                <a:solidFill>
                  <a:srgbClr val="26267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can be any number bigger than 1 and smaller than </a:t>
            </a:r>
            <a:r>
              <a:rPr b="1" i="0" lang="en-GB" sz="2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public key </a:t>
            </a:r>
            <a:r>
              <a:rPr b="1" lang="en-GB" sz="2400">
                <a:solidFill>
                  <a:srgbClr val="262672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b="1" lang="en-GB" sz="2400">
                <a:solidFill>
                  <a:srgbClr val="26267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GB" sz="24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GB" sz="24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lang="en-GB" sz="24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public key </a:t>
            </a:r>
            <a:r>
              <a:rPr b="1" i="0" lang="en-GB" sz="2200" u="none" cap="none" strike="noStrike">
                <a:solidFill>
                  <a:srgbClr val="262672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GB" sz="2200" u="none" cap="none" strike="noStrike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b="1" i="0" lang="en-GB" sz="2200" u="none" cap="none" strike="noStrike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GB" sz="2200" u="none" cap="none" strike="noStrike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raised to the power of the private key </a:t>
            </a:r>
            <a:r>
              <a:rPr b="1" i="0" lang="en-GB" sz="2200" u="none" cap="none" strike="noStrike">
                <a:solidFill>
                  <a:srgbClr val="26267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GB" sz="2200" u="none" cap="none" strike="noStrike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modulo </a:t>
            </a:r>
            <a:r>
              <a:rPr b="1" i="0" lang="en-GB" sz="2200" u="none" cap="none" strike="noStrike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In other words:</a:t>
            </a:r>
            <a:r>
              <a:rPr b="0" i="0" lang="en-GB" sz="2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72"/>
              </a:buClr>
              <a:buSzPts val="2400"/>
              <a:buFont typeface="Arial"/>
              <a:buNone/>
            </a:pPr>
            <a:r>
              <a:rPr b="1" i="1" lang="en-GB" sz="2400">
                <a:solidFill>
                  <a:srgbClr val="262672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i="1" lang="en-GB" sz="24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1" lang="en-GB" sz="24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g </a:t>
            </a:r>
            <a:r>
              <a:rPr b="1" baseline="30000" i="1" lang="en-GB" sz="2400">
                <a:solidFill>
                  <a:srgbClr val="26267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30000" i="1" lang="en-GB" sz="24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i="1" lang="en-GB" sz="24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mod </a:t>
            </a:r>
            <a:r>
              <a:rPr b="1" i="1" lang="en-GB" sz="24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i="1" sz="2400">
              <a:solidFill>
                <a:srgbClr val="44969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/>
          <p:nvPr/>
        </p:nvSpPr>
        <p:spPr>
          <a:xfrm>
            <a:off x="1057102" y="325120"/>
            <a:ext cx="9601200" cy="990600"/>
          </a:xfrm>
          <a:prstGeom prst="rect">
            <a:avLst/>
          </a:prstGeom>
          <a:solidFill>
            <a:srgbClr val="C3C3C3"/>
          </a:solidFill>
          <a:ln cap="flat" cmpd="sng" w="12700">
            <a:solidFill>
              <a:srgbClr val="88A3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GB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ElGamal Algorithm : Example</a:t>
            </a:r>
            <a:endParaRPr i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0" y="5410200"/>
            <a:ext cx="22098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5"/>
          <p:cNvSpPr txBox="1"/>
          <p:nvPr/>
        </p:nvSpPr>
        <p:spPr>
          <a:xfrm>
            <a:off x="2209800" y="1454727"/>
            <a:ext cx="5369560" cy="514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7325" lvl="0" marL="1873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r>
              <a:rPr lang="en-GB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Let p = </a:t>
            </a:r>
            <a:r>
              <a:rPr b="1" lang="en-GB" sz="25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/>
          </a:p>
          <a:p>
            <a:pPr indent="-187325" lvl="0" marL="187325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r>
              <a:rPr lang="en-GB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Select a primitive element g = </a:t>
            </a:r>
            <a:r>
              <a:rPr b="1" lang="en-GB" sz="25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-187325" lvl="0" marL="187325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</a:t>
            </a:r>
            <a:r>
              <a:rPr lang="en-GB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Choose a private key x = </a:t>
            </a:r>
            <a:r>
              <a:rPr b="1" lang="en-GB" sz="2500">
                <a:solidFill>
                  <a:srgbClr val="26267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  <a:p>
            <a:pPr indent="-187325" lvl="0" marL="187325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4</a:t>
            </a:r>
            <a:r>
              <a:rPr lang="en-GB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Compute y = </a:t>
            </a:r>
            <a:r>
              <a:rPr b="1" lang="en-GB" sz="25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b="1" baseline="30000" lang="en-GB" sz="2500">
                <a:solidFill>
                  <a:srgbClr val="26267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aseline="30000" lang="en-GB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(mod </a:t>
            </a:r>
            <a:r>
              <a:rPr b="1" lang="en-GB" sz="25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r>
              <a:rPr lang="en-GB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indent="-187325" lvl="0" marL="187325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         = </a:t>
            </a:r>
            <a:r>
              <a:rPr b="1" lang="en-GB" sz="2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GB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endParaRPr/>
          </a:p>
          <a:p>
            <a:pPr indent="-187325" lvl="0" marL="187325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Public key is   </a:t>
            </a:r>
            <a:r>
              <a:rPr b="1" lang="en-GB" sz="2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7325" lvl="0" marL="187325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Private key is  </a:t>
            </a:r>
            <a:r>
              <a:rPr b="1" lang="en-GB" sz="2500">
                <a:solidFill>
                  <a:srgbClr val="26267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/>
          <p:nvPr/>
        </p:nvSpPr>
        <p:spPr>
          <a:xfrm>
            <a:off x="1109807" y="325120"/>
            <a:ext cx="9601200" cy="990600"/>
          </a:xfrm>
          <a:prstGeom prst="rect">
            <a:avLst/>
          </a:prstGeom>
          <a:solidFill>
            <a:srgbClr val="C1C1C1"/>
          </a:solidFill>
          <a:ln cap="flat" cmpd="sng" w="12700">
            <a:solidFill>
              <a:srgbClr val="88A3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GB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ElGamal Encryption</a:t>
            </a:r>
            <a:endParaRPr i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0" y="5410200"/>
            <a:ext cx="22098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6"/>
          <p:cNvSpPr txBox="1"/>
          <p:nvPr/>
        </p:nvSpPr>
        <p:spPr>
          <a:xfrm>
            <a:off x="2057400" y="1828800"/>
            <a:ext cx="7706995" cy="4369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job is to represent the plaintext as a series of numbers </a:t>
            </a:r>
            <a:endParaRPr/>
          </a:p>
          <a:p>
            <a:pPr indent="0" lvl="0" marL="0" marR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modulo p. Then:</a:t>
            </a:r>
            <a:endParaRPr/>
          </a:p>
          <a:p>
            <a:pPr indent="-139700" lvl="0" marL="0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a random number k </a:t>
            </a:r>
            <a:endParaRPr/>
          </a:p>
          <a:p>
            <a:pPr indent="-139700" lvl="0" marL="0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two values C</a:t>
            </a:r>
            <a:r>
              <a:rPr baseline="-25000"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C</a:t>
            </a:r>
            <a:r>
              <a:rPr baseline="-25000"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where 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1" lang="en-GB" sz="24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baseline="-25000" i="1" lang="en-GB" sz="24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GB" sz="24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 = g </a:t>
            </a:r>
            <a:r>
              <a:rPr b="1" baseline="30000" i="1" lang="en-GB" sz="24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i="1" lang="en-GB" sz="24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 mod p</a:t>
            </a:r>
            <a:r>
              <a:rPr i="1" lang="en-GB" sz="24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and 	</a:t>
            </a:r>
            <a:r>
              <a:rPr b="1" i="1" lang="en-GB" sz="24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baseline="-25000" i="1" lang="en-GB" sz="24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GB" sz="24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 = M . y </a:t>
            </a:r>
            <a:r>
              <a:rPr b="1" baseline="30000" i="1" lang="en-GB" sz="24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i="1" lang="en-GB" sz="24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 mod p</a:t>
            </a:r>
            <a:endParaRPr b="1" i="1" sz="2400">
              <a:solidFill>
                <a:srgbClr val="44969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0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 startAt="3"/>
            </a:pP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the ciphertext C, which consists of the two separate values </a:t>
            </a:r>
            <a:endParaRPr/>
          </a:p>
          <a:p>
            <a:pPr indent="0" lvl="0" marL="0" marR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</a:t>
            </a:r>
            <a:r>
              <a:rPr baseline="-25000"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C</a:t>
            </a:r>
            <a:r>
              <a:rPr baseline="-25000"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/>
          <p:nvPr/>
        </p:nvSpPr>
        <p:spPr>
          <a:xfrm>
            <a:off x="1087582" y="386080"/>
            <a:ext cx="9601200" cy="990600"/>
          </a:xfrm>
          <a:prstGeom prst="rect">
            <a:avLst/>
          </a:prstGeom>
          <a:solidFill>
            <a:srgbClr val="C2C2C2"/>
          </a:solidFill>
          <a:ln cap="flat" cmpd="sng" w="12700">
            <a:solidFill>
              <a:srgbClr val="C3C3C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GB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ElGamal Encryption: Example</a:t>
            </a:r>
            <a:endParaRPr i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0" y="5410200"/>
            <a:ext cx="22098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7"/>
          <p:cNvSpPr txBox="1"/>
          <p:nvPr/>
        </p:nvSpPr>
        <p:spPr>
          <a:xfrm>
            <a:off x="2209800" y="1752600"/>
            <a:ext cx="5829300" cy="3968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encrypt M = 10 using Public key </a:t>
            </a:r>
            <a:r>
              <a:rPr b="1" lang="en-GB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1 - Generate a random number k = </a:t>
            </a:r>
            <a:r>
              <a:rPr b="1"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2 - Compute 	C</a:t>
            </a:r>
            <a:r>
              <a:rPr baseline="-25000"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lang="en-GB" sz="24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baseline="30000"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 </a:t>
            </a:r>
            <a:r>
              <a:rPr b="1" lang="en-GB" sz="24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lang="en-GB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10 x </a:t>
            </a:r>
            <a:r>
              <a:rPr b="1" lang="en-GB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b="1" baseline="30000"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GB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 </a:t>
            </a:r>
            <a:r>
              <a:rPr b="1" lang="en-GB" sz="24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GB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x 16 = 160 mod </a:t>
            </a:r>
            <a:r>
              <a:rPr b="1" lang="en-GB" sz="24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lang="en-GB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22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3 - Ciphertext C = (</a:t>
            </a:r>
            <a:r>
              <a:rPr b="1" lang="en-GB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b="1" lang="en-GB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	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"/>
          <p:cNvSpPr/>
          <p:nvPr/>
        </p:nvSpPr>
        <p:spPr>
          <a:xfrm>
            <a:off x="1112982" y="345440"/>
            <a:ext cx="9601200" cy="990600"/>
          </a:xfrm>
          <a:prstGeom prst="rect">
            <a:avLst/>
          </a:prstGeom>
          <a:solidFill>
            <a:srgbClr val="C2C2C2"/>
          </a:solidFill>
          <a:ln cap="flat" cmpd="sng" w="12700">
            <a:solidFill>
              <a:srgbClr val="88A3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GB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ElGamal Decryption</a:t>
            </a:r>
            <a:endParaRPr i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0" y="5410200"/>
            <a:ext cx="22098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8"/>
          <p:cNvSpPr txBox="1"/>
          <p:nvPr/>
        </p:nvSpPr>
        <p:spPr>
          <a:xfrm>
            <a:off x="2036618" y="2330500"/>
            <a:ext cx="7853045" cy="4161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1 - The receiver begins by using their private key </a:t>
            </a:r>
            <a:r>
              <a:rPr b="1" lang="en-GB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GB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transform</a:t>
            </a:r>
            <a:endParaRPr/>
          </a:p>
          <a:p>
            <a:pPr indent="0" lvl="0" marL="0" marR="0" rtl="0" algn="l">
              <a:spcBef>
                <a:spcPts val="115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baseline="-25000" lang="en-GB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GB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into something more useful:</a:t>
            </a:r>
            <a:endParaRPr/>
          </a:p>
          <a:p>
            <a:pPr indent="0" lvl="0" marL="0" marR="0" rtl="0" algn="l">
              <a:spcBef>
                <a:spcPts val="115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1" i="1" lang="en-GB" sz="23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baseline="-25000" i="1" lang="en-GB" sz="23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GB" sz="23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1" lang="en-GB" sz="23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 =  (g </a:t>
            </a:r>
            <a:r>
              <a:rPr b="1" baseline="30000" i="1" lang="en-GB" sz="23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b="1" i="1" lang="en-GB" sz="23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baseline="30000" i="1" lang="en-GB" sz="23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1" lang="en-GB" sz="23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 mod p</a:t>
            </a:r>
            <a:r>
              <a:rPr i="1" lang="en-GB" sz="23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115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	</a:t>
            </a:r>
            <a:r>
              <a:rPr b="1" lang="en-GB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baseline="-25000" lang="en-GB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lang="en-GB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lang="en-GB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 (g </a:t>
            </a:r>
            <a:r>
              <a:rPr b="1" baseline="30000" lang="en-GB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GB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baseline="30000" lang="en-GB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lang="en-GB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(g </a:t>
            </a:r>
            <a:r>
              <a:rPr b="1" baseline="30000" lang="en-GB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lang="en-GB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baseline="30000" lang="en-GB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GB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(y) </a:t>
            </a:r>
            <a:r>
              <a:rPr b="1" baseline="30000" lang="en-GB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GB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y </a:t>
            </a:r>
            <a:r>
              <a:rPr b="1" baseline="30000" lang="en-GB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GB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 p</a:t>
            </a:r>
            <a:endParaRPr/>
          </a:p>
          <a:p>
            <a:pPr indent="0" lvl="0" marL="0" marR="0" rtl="0" algn="l">
              <a:spcBef>
                <a:spcPts val="115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2 - This is a very useful quantity because if you divide </a:t>
            </a:r>
            <a:r>
              <a:rPr b="1" lang="en-GB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baseline="-25000" lang="en-GB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it you</a:t>
            </a:r>
            <a:endParaRPr/>
          </a:p>
          <a:p>
            <a:pPr indent="0" lvl="0" marL="0" marR="0" rtl="0" algn="l">
              <a:spcBef>
                <a:spcPts val="115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get </a:t>
            </a:r>
            <a:r>
              <a:rPr b="1" lang="en-GB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GB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In other words: </a:t>
            </a:r>
            <a:endParaRPr/>
          </a:p>
          <a:p>
            <a:pPr indent="0" lvl="0" marL="0" marR="0" rtl="0" algn="ctr">
              <a:spcBef>
                <a:spcPts val="1150"/>
              </a:spcBef>
              <a:spcAft>
                <a:spcPts val="0"/>
              </a:spcAft>
              <a:buNone/>
            </a:pPr>
            <a:r>
              <a:rPr b="1" i="1" lang="en-GB" sz="23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baseline="-25000" i="1" lang="en-GB" sz="23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GB" sz="23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 / y </a:t>
            </a:r>
            <a:r>
              <a:rPr b="1" baseline="30000" i="1" lang="en-GB" sz="23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i="1" lang="en-GB" sz="23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 = (M . y </a:t>
            </a:r>
            <a:r>
              <a:rPr b="1" baseline="30000" i="1" lang="en-GB" sz="23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i="1" lang="en-GB" sz="23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) / y </a:t>
            </a:r>
            <a:r>
              <a:rPr b="1" baseline="30000" i="1" lang="en-GB" sz="23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i="1" lang="en-GB" sz="23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  = M mod p</a:t>
            </a:r>
            <a:endParaRPr b="1" i="1" sz="2300">
              <a:solidFill>
                <a:srgbClr val="44969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5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8"/>
          <p:cNvSpPr txBox="1"/>
          <p:nvPr/>
        </p:nvSpPr>
        <p:spPr>
          <a:xfrm>
            <a:off x="3179420" y="1593273"/>
            <a:ext cx="5468620" cy="953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baseline="-25000"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g </a:t>
            </a:r>
            <a:r>
              <a:rPr b="1" baseline="30000"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 p	C</a:t>
            </a:r>
            <a:r>
              <a:rPr b="1" baseline="-25000"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M . y </a:t>
            </a:r>
            <a:r>
              <a:rPr b="1" baseline="30000"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 p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8"/>
          <p:cNvSpPr/>
          <p:nvPr/>
        </p:nvSpPr>
        <p:spPr>
          <a:xfrm>
            <a:off x="3101416" y="1593273"/>
            <a:ext cx="5675439" cy="609600"/>
          </a:xfrm>
          <a:prstGeom prst="rect">
            <a:avLst/>
          </a:prstGeom>
          <a:noFill/>
          <a:ln cap="flat" cmpd="sng" w="12700">
            <a:solidFill>
              <a:srgbClr val="88A3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9"/>
          <p:cNvSpPr/>
          <p:nvPr/>
        </p:nvSpPr>
        <p:spPr>
          <a:xfrm>
            <a:off x="1087582" y="325120"/>
            <a:ext cx="9601200" cy="990600"/>
          </a:xfrm>
          <a:prstGeom prst="rect">
            <a:avLst/>
          </a:prstGeom>
          <a:solidFill>
            <a:srgbClr val="C3C3C3"/>
          </a:solidFill>
          <a:ln cap="flat" cmpd="sng" w="12700">
            <a:solidFill>
              <a:srgbClr val="88A3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GB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ElGamal Encryption : Example</a:t>
            </a:r>
            <a:endParaRPr i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0" y="5410200"/>
            <a:ext cx="22098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9"/>
          <p:cNvSpPr txBox="1"/>
          <p:nvPr/>
        </p:nvSpPr>
        <p:spPr>
          <a:xfrm>
            <a:off x="2057400" y="1828800"/>
            <a:ext cx="4563745" cy="3081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decrypt C = (</a:t>
            </a:r>
            <a:r>
              <a:rPr b="1" lang="en-GB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b="1" lang="en-GB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1 - Compute	 </a:t>
            </a:r>
            <a:r>
              <a:rPr b="1" lang="en-GB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b="1" baseline="30000"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16 mod </a:t>
            </a:r>
            <a:r>
              <a:rPr b="1" lang="en-GB" sz="24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2 - Compute 	 </a:t>
            </a:r>
            <a:r>
              <a:rPr b="1" lang="en-GB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16 = 10</a:t>
            </a:r>
            <a:r>
              <a:rPr b="1"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 </a:t>
            </a:r>
            <a:r>
              <a:rPr b="1" lang="en-GB" sz="24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3 - Plaintext =  </a:t>
            </a:r>
            <a:r>
              <a:rPr lang="en-GB" sz="240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Basics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838200" y="1447165"/>
            <a:ext cx="10515600" cy="4730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Header file - #include&lt;gmp.h&gt;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The mpz_t datatype: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First declare a variable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	eg -    mpz_t a,b,c;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Initialize the variable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	eg -     mpz_init(a);                           //single variable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	eg -     mpz_inits(a,b,c,NULL);       //multiple variable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Setting the value to some unsigned integer type (ui)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	eg - mpz_set_ui(a,10000);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5</a:t>
            </a:r>
            <a:endParaRPr/>
          </a:p>
        </p:txBody>
      </p:sp>
      <p:sp>
        <p:nvSpPr>
          <p:cNvPr id="360" name="Google Shape;360;p40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Design Elgamal cryptosystem using gmp.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1"/>
          <p:cNvSpPr/>
          <p:nvPr/>
        </p:nvSpPr>
        <p:spPr>
          <a:xfrm>
            <a:off x="1066800" y="3429000"/>
            <a:ext cx="9601200" cy="1156855"/>
          </a:xfrm>
          <a:prstGeom prst="rect">
            <a:avLst/>
          </a:prstGeom>
          <a:solidFill>
            <a:srgbClr val="C4C4C4"/>
          </a:solidFill>
          <a:ln cap="flat" cmpd="sng" w="12700">
            <a:solidFill>
              <a:srgbClr val="88A3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    </a:t>
            </a:r>
            <a:r>
              <a:rPr i="1" lang="en-GB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You…</a:t>
            </a:r>
            <a:endParaRPr i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0" y="5410200"/>
            <a:ext cx="22098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Input/ Output</a:t>
            </a:r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Taking input from users: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 	gmp_scanf(“%Zd”, a);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Printing on screen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	gmp_printf(“Value of a is : %Zd”,a);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arithmetic in gmp</a:t>
            </a:r>
            <a:br>
              <a:rPr lang="en-GB"/>
            </a:br>
            <a:endParaRPr/>
          </a:p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GB"/>
              <a:t>a &gt; b</a:t>
            </a:r>
            <a:r>
              <a:rPr lang="en-GB"/>
              <a:t>	=&gt;   mpz_cmp(a,b) &gt; 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GB"/>
              <a:t>a &lt; b</a:t>
            </a:r>
            <a:r>
              <a:rPr lang="en-GB"/>
              <a:t>	=&gt;   mpz_cmp(a,b) &lt; 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GB"/>
              <a:t>a == b</a:t>
            </a:r>
            <a:r>
              <a:rPr lang="en-GB"/>
              <a:t>	=&gt;   mpz_cmp(a,b) == 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GB"/>
              <a:t>a &gt; 0</a:t>
            </a:r>
            <a:r>
              <a:rPr lang="en-GB"/>
              <a:t>	=&gt;   mpz_cmp_ui(a,0) &gt; 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GB"/>
              <a:t>a &lt; 0</a:t>
            </a:r>
            <a:r>
              <a:rPr lang="en-GB"/>
              <a:t>	=&gt;   mpz_cmp_ui(a,0) &lt; 0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GB"/>
              <a:t>swap</a:t>
            </a:r>
            <a:r>
              <a:rPr lang="en-GB"/>
              <a:t> values of a and b    -&gt;    mpz_swap(a,b);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arithmetic in gmp</a:t>
            </a:r>
            <a:endParaRPr/>
          </a:p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GB"/>
              <a:t>c = a + b</a:t>
            </a:r>
            <a:r>
              <a:rPr lang="en-GB"/>
              <a:t>      =&gt;     mpz_add(c,a,b);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GB"/>
              <a:t>c = a - b </a:t>
            </a:r>
            <a:r>
              <a:rPr lang="en-GB"/>
              <a:t>      =&gt;     mpz_sub(c,a,b);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GB"/>
              <a:t>c = a * b</a:t>
            </a:r>
            <a:r>
              <a:rPr lang="en-GB"/>
              <a:t>      =&gt;     mpz_mul(c,a,b);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GB"/>
              <a:t>c = a / b</a:t>
            </a:r>
            <a:r>
              <a:rPr lang="en-GB"/>
              <a:t>      =&gt;     mpz_fdiv_q(c,a,b);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GB"/>
              <a:t>c = a % b </a:t>
            </a:r>
            <a:r>
              <a:rPr lang="en-GB"/>
              <a:t>    =&gt;     mpz_fdiv_r(c,a,b);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GB"/>
              <a:t>c = a + 5</a:t>
            </a:r>
            <a:r>
              <a:rPr lang="en-GB"/>
              <a:t>      =&gt;     mpz_add_ui(c,a,5);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GB"/>
              <a:t>a++ </a:t>
            </a:r>
            <a:r>
              <a:rPr lang="en-GB"/>
              <a:t>             =&gt;     mpz_add_ui(a,a,1);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GB"/>
              <a:t>a-- </a:t>
            </a:r>
            <a:r>
              <a:rPr lang="en-GB"/>
              <a:t>               =&gt;     mpz_sub_ui(a,a,1);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Program : greater of two  numbers</a:t>
            </a:r>
            <a:endParaRPr/>
          </a:p>
        </p:txBody>
      </p:sp>
      <p:sp>
        <p:nvSpPr>
          <p:cNvPr id="131" name="Google Shape;131;p8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2400"/>
              <a:t>#include&lt;gmp.h&gt;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2400"/>
              <a:t>void main()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2400"/>
              <a:t>{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2400"/>
              <a:t>	mpz_t a,b,c;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2400"/>
              <a:t>	mpz_inits(a,b,c,NULL);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2400"/>
              <a:t>	gmp_printf(“\n Enter the value of a - “);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2400"/>
              <a:t>	gmp_scanf(“%Zd”,a);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2400"/>
              <a:t>	gmp_printf(“\n Enter the value of b - “);</a:t>
            </a:r>
            <a:endParaRPr sz="2400"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2400"/>
              <a:t>	gmp_scanf(“%Zd”,b);</a:t>
            </a:r>
            <a:endParaRPr sz="2400"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2400"/>
              <a:t>	if(mpz_cmp(a,b) &gt; 0) printf(“a is greater”);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2400"/>
              <a:t>	else   printf(“b is greater”);</a:t>
            </a:r>
            <a:endParaRPr sz="2400"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2400"/>
              <a:t>}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Compile and Run</a:t>
            </a:r>
            <a:endParaRPr/>
          </a:p>
        </p:txBody>
      </p:sp>
      <p:sp>
        <p:nvSpPr>
          <p:cNvPr id="137" name="Google Shape;137;p9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To complile -   gcc fileName.c -lgmp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To run -      ./a.out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				OR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To complile -   gcc progName.c   -o   p1   -lgmp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To run -      ./p1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2019-03-26T04:35:00Z</dcterms:created>
  <dc:creator>Agnihotri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