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8" r:id="rId3"/>
    <p:sldId id="261" r:id="rId4"/>
    <p:sldId id="262" r:id="rId5"/>
    <p:sldId id="263" r:id="rId6"/>
    <p:sldId id="265" r:id="rId7"/>
    <p:sldId id="266" r:id="rId8"/>
    <p:sldId id="267" r:id="rId9"/>
    <p:sldId id="268"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998B95-7031-42D8-8A8A-784018B94CC1}" type="datetimeFigureOut">
              <a:rPr lang="en-GB" smtClean="0"/>
              <a:t>22/06/2022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ED15D8-E9E7-403B-BE7B-17D1C6B15900}" type="slidenum">
              <a:rPr lang="en-GB" smtClean="0"/>
              <a:t>‹#›</a:t>
            </a:fld>
            <a:endParaRPr lang="en-GB"/>
          </a:p>
        </p:txBody>
      </p:sp>
    </p:spTree>
    <p:extLst>
      <p:ext uri="{BB962C8B-B14F-4D97-AF65-F5344CB8AC3E}">
        <p14:creationId xmlns:p14="http://schemas.microsoft.com/office/powerpoint/2010/main" val="1496985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634C-7ADA-D49B-8EE6-98090A943BFB}"/>
              </a:ext>
            </a:extLst>
          </p:cNvPr>
          <p:cNvSpPr>
            <a:spLocks noGrp="1"/>
          </p:cNvSpPr>
          <p:nvPr>
            <p:ph type="ctrTitle"/>
          </p:nvPr>
        </p:nvSpPr>
        <p:spPr>
          <a:xfrm>
            <a:off x="555299" y="2730358"/>
            <a:ext cx="9188824" cy="1397283"/>
          </a:xfrm>
        </p:spPr>
        <p:txBody>
          <a:bodyPr/>
          <a:lstStyle/>
          <a:p>
            <a:r>
              <a:rPr lang="en-GB" sz="4800" dirty="0">
                <a:solidFill>
                  <a:schemeClr val="accent1">
                    <a:lumMod val="50000"/>
                  </a:schemeClr>
                </a:solidFill>
              </a:rPr>
              <a:t>Loan Repayment Challenge</a:t>
            </a:r>
          </a:p>
        </p:txBody>
      </p:sp>
    </p:spTree>
    <p:extLst>
      <p:ext uri="{BB962C8B-B14F-4D97-AF65-F5344CB8AC3E}">
        <p14:creationId xmlns:p14="http://schemas.microsoft.com/office/powerpoint/2010/main" val="269406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677334" y="609600"/>
            <a:ext cx="8596668" cy="788894"/>
          </a:xfrm>
        </p:spPr>
        <p:txBody>
          <a:bodyPr/>
          <a:lstStyle/>
          <a:p>
            <a:r>
              <a:rPr lang="en-GB" dirty="0">
                <a:solidFill>
                  <a:schemeClr val="accent1">
                    <a:lumMod val="50000"/>
                  </a:schemeClr>
                </a:solidFill>
              </a:rPr>
              <a:t>Exploratory Data Analysis</a:t>
            </a:r>
          </a:p>
        </p:txBody>
      </p:sp>
      <p:sp>
        <p:nvSpPr>
          <p:cNvPr id="7" name="TextBox 6">
            <a:extLst>
              <a:ext uri="{FF2B5EF4-FFF2-40B4-BE49-F238E27FC236}">
                <a16:creationId xmlns:a16="http://schemas.microsoft.com/office/drawing/2014/main" id="{E60F8EEF-3792-F8E1-6DFB-B3F94D0EAA15}"/>
              </a:ext>
            </a:extLst>
          </p:cNvPr>
          <p:cNvSpPr txBox="1"/>
          <p:nvPr/>
        </p:nvSpPr>
        <p:spPr>
          <a:xfrm>
            <a:off x="3217282" y="3464139"/>
            <a:ext cx="1262743" cy="369332"/>
          </a:xfrm>
          <a:prstGeom prst="rect">
            <a:avLst/>
          </a:prstGeom>
          <a:noFill/>
        </p:spPr>
        <p:txBody>
          <a:bodyPr wrap="square" rtlCol="0">
            <a:spAutoFit/>
          </a:bodyPr>
          <a:lstStyle/>
          <a:p>
            <a:pPr algn="ctr"/>
            <a:r>
              <a:rPr lang="en-GB" dirty="0">
                <a:solidFill>
                  <a:schemeClr val="bg1"/>
                </a:solidFill>
              </a:rPr>
              <a:t>41.11%</a:t>
            </a:r>
          </a:p>
        </p:txBody>
      </p:sp>
      <p:sp>
        <p:nvSpPr>
          <p:cNvPr id="8" name="TextBox 7">
            <a:extLst>
              <a:ext uri="{FF2B5EF4-FFF2-40B4-BE49-F238E27FC236}">
                <a16:creationId xmlns:a16="http://schemas.microsoft.com/office/drawing/2014/main" id="{7B40074E-B57C-C17D-7903-FFBFAF81400F}"/>
              </a:ext>
            </a:extLst>
          </p:cNvPr>
          <p:cNvSpPr txBox="1"/>
          <p:nvPr/>
        </p:nvSpPr>
        <p:spPr>
          <a:xfrm>
            <a:off x="6326776" y="3464139"/>
            <a:ext cx="1262743" cy="369332"/>
          </a:xfrm>
          <a:prstGeom prst="rect">
            <a:avLst/>
          </a:prstGeom>
          <a:noFill/>
        </p:spPr>
        <p:txBody>
          <a:bodyPr wrap="square" rtlCol="0">
            <a:spAutoFit/>
          </a:bodyPr>
          <a:lstStyle/>
          <a:p>
            <a:pPr algn="ctr"/>
            <a:r>
              <a:rPr lang="en-GB" dirty="0">
                <a:solidFill>
                  <a:schemeClr val="bg1"/>
                </a:solidFill>
              </a:rPr>
              <a:t>58.89%</a:t>
            </a:r>
          </a:p>
        </p:txBody>
      </p:sp>
      <p:pic>
        <p:nvPicPr>
          <p:cNvPr id="6" name="Content Placeholder 5">
            <a:extLst>
              <a:ext uri="{FF2B5EF4-FFF2-40B4-BE49-F238E27FC236}">
                <a16:creationId xmlns:a16="http://schemas.microsoft.com/office/drawing/2014/main" id="{8A2B5388-0E0B-F2F1-52C7-140E578051A4}"/>
              </a:ext>
            </a:extLst>
          </p:cNvPr>
          <p:cNvPicPr>
            <a:picLocks noGrp="1" noChangeAspect="1"/>
          </p:cNvPicPr>
          <p:nvPr>
            <p:ph idx="1"/>
          </p:nvPr>
        </p:nvPicPr>
        <p:blipFill>
          <a:blip r:embed="rId2"/>
          <a:stretch>
            <a:fillRect/>
          </a:stretch>
        </p:blipFill>
        <p:spPr>
          <a:xfrm>
            <a:off x="6035040" y="1313471"/>
            <a:ext cx="5040000" cy="5040000"/>
          </a:xfrm>
        </p:spPr>
      </p:pic>
      <p:sp>
        <p:nvSpPr>
          <p:cNvPr id="13" name="Content Placeholder 2">
            <a:extLst>
              <a:ext uri="{FF2B5EF4-FFF2-40B4-BE49-F238E27FC236}">
                <a16:creationId xmlns:a16="http://schemas.microsoft.com/office/drawing/2014/main" id="{7B80CC37-6533-1913-3EEF-26E28AE48411}"/>
              </a:ext>
            </a:extLst>
          </p:cNvPr>
          <p:cNvSpPr txBox="1">
            <a:spLocks/>
          </p:cNvSpPr>
          <p:nvPr/>
        </p:nvSpPr>
        <p:spPr>
          <a:xfrm>
            <a:off x="542783" y="1913459"/>
            <a:ext cx="5222291" cy="23014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Both loans have most number of paid off loan around 0 - 5.</a:t>
            </a:r>
          </a:p>
          <a:p>
            <a:endParaRPr lang="en-GB" dirty="0"/>
          </a:p>
          <a:p>
            <a:r>
              <a:rPr lang="en-GB" dirty="0"/>
              <a:t>Loan with higher number of paid off loan is usually a good loan. </a:t>
            </a:r>
          </a:p>
        </p:txBody>
      </p:sp>
    </p:spTree>
    <p:extLst>
      <p:ext uri="{BB962C8B-B14F-4D97-AF65-F5344CB8AC3E}">
        <p14:creationId xmlns:p14="http://schemas.microsoft.com/office/powerpoint/2010/main" val="78562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677334" y="609600"/>
            <a:ext cx="8596668" cy="788894"/>
          </a:xfrm>
        </p:spPr>
        <p:txBody>
          <a:bodyPr/>
          <a:lstStyle/>
          <a:p>
            <a:r>
              <a:rPr lang="en-GB" dirty="0">
                <a:solidFill>
                  <a:schemeClr val="accent1">
                    <a:lumMod val="50000"/>
                  </a:schemeClr>
                </a:solidFill>
              </a:rPr>
              <a:t>Exploratory Data Analysis</a:t>
            </a:r>
          </a:p>
        </p:txBody>
      </p:sp>
      <p:sp>
        <p:nvSpPr>
          <p:cNvPr id="9" name="Content Placeholder 2">
            <a:extLst>
              <a:ext uri="{FF2B5EF4-FFF2-40B4-BE49-F238E27FC236}">
                <a16:creationId xmlns:a16="http://schemas.microsoft.com/office/drawing/2014/main" id="{C5AC2893-125E-D2C3-6070-F537D1D19EB3}"/>
              </a:ext>
            </a:extLst>
          </p:cNvPr>
          <p:cNvSpPr txBox="1">
            <a:spLocks/>
          </p:cNvSpPr>
          <p:nvPr/>
        </p:nvSpPr>
        <p:spPr>
          <a:xfrm>
            <a:off x="429138" y="5033740"/>
            <a:ext cx="10517535" cy="10622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dirty="0"/>
              <a:t>Some state such as OH, TX, MO have more bad loan compare to other state. Maybe we can reconsider and </a:t>
            </a:r>
            <a:r>
              <a:rPr lang="en-GB" dirty="0" err="1"/>
              <a:t>stricten</a:t>
            </a:r>
            <a:r>
              <a:rPr lang="en-GB" dirty="0"/>
              <a:t> the loaning rules in these state to reduce the number of bad loan?</a:t>
            </a:r>
          </a:p>
        </p:txBody>
      </p:sp>
      <p:sp>
        <p:nvSpPr>
          <p:cNvPr id="7" name="TextBox 6">
            <a:extLst>
              <a:ext uri="{FF2B5EF4-FFF2-40B4-BE49-F238E27FC236}">
                <a16:creationId xmlns:a16="http://schemas.microsoft.com/office/drawing/2014/main" id="{E60F8EEF-3792-F8E1-6DFB-B3F94D0EAA15}"/>
              </a:ext>
            </a:extLst>
          </p:cNvPr>
          <p:cNvSpPr txBox="1"/>
          <p:nvPr/>
        </p:nvSpPr>
        <p:spPr>
          <a:xfrm>
            <a:off x="3217282" y="3464139"/>
            <a:ext cx="1262743" cy="369332"/>
          </a:xfrm>
          <a:prstGeom prst="rect">
            <a:avLst/>
          </a:prstGeom>
          <a:noFill/>
        </p:spPr>
        <p:txBody>
          <a:bodyPr wrap="square" rtlCol="0">
            <a:spAutoFit/>
          </a:bodyPr>
          <a:lstStyle/>
          <a:p>
            <a:pPr algn="ctr"/>
            <a:r>
              <a:rPr lang="en-GB" dirty="0">
                <a:solidFill>
                  <a:schemeClr val="bg1"/>
                </a:solidFill>
              </a:rPr>
              <a:t>41.11%</a:t>
            </a:r>
          </a:p>
        </p:txBody>
      </p:sp>
      <p:sp>
        <p:nvSpPr>
          <p:cNvPr id="8" name="TextBox 7">
            <a:extLst>
              <a:ext uri="{FF2B5EF4-FFF2-40B4-BE49-F238E27FC236}">
                <a16:creationId xmlns:a16="http://schemas.microsoft.com/office/drawing/2014/main" id="{7B40074E-B57C-C17D-7903-FFBFAF81400F}"/>
              </a:ext>
            </a:extLst>
          </p:cNvPr>
          <p:cNvSpPr txBox="1"/>
          <p:nvPr/>
        </p:nvSpPr>
        <p:spPr>
          <a:xfrm>
            <a:off x="6326776" y="3464139"/>
            <a:ext cx="1262743" cy="369332"/>
          </a:xfrm>
          <a:prstGeom prst="rect">
            <a:avLst/>
          </a:prstGeom>
          <a:noFill/>
        </p:spPr>
        <p:txBody>
          <a:bodyPr wrap="square" rtlCol="0">
            <a:spAutoFit/>
          </a:bodyPr>
          <a:lstStyle/>
          <a:p>
            <a:pPr algn="ctr"/>
            <a:r>
              <a:rPr lang="en-GB" dirty="0">
                <a:solidFill>
                  <a:schemeClr val="bg1"/>
                </a:solidFill>
              </a:rPr>
              <a:t>58.89%</a:t>
            </a:r>
          </a:p>
        </p:txBody>
      </p:sp>
      <p:pic>
        <p:nvPicPr>
          <p:cNvPr id="10" name="Content Placeholder 9">
            <a:extLst>
              <a:ext uri="{FF2B5EF4-FFF2-40B4-BE49-F238E27FC236}">
                <a16:creationId xmlns:a16="http://schemas.microsoft.com/office/drawing/2014/main" id="{A9EA86FC-65D0-F7A5-4D4A-D440B656EE0E}"/>
              </a:ext>
            </a:extLst>
          </p:cNvPr>
          <p:cNvPicPr>
            <a:picLocks noGrp="1" noChangeAspect="1"/>
          </p:cNvPicPr>
          <p:nvPr>
            <p:ph idx="1"/>
          </p:nvPr>
        </p:nvPicPr>
        <p:blipFill>
          <a:blip r:embed="rId2"/>
          <a:stretch>
            <a:fillRect/>
          </a:stretch>
        </p:blipFill>
        <p:spPr>
          <a:xfrm>
            <a:off x="156000" y="1823305"/>
            <a:ext cx="11880000" cy="2919455"/>
          </a:xfrm>
        </p:spPr>
      </p:pic>
    </p:spTree>
    <p:extLst>
      <p:ext uri="{BB962C8B-B14F-4D97-AF65-F5344CB8AC3E}">
        <p14:creationId xmlns:p14="http://schemas.microsoft.com/office/powerpoint/2010/main" val="3839932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677334" y="609600"/>
            <a:ext cx="8596668" cy="788894"/>
          </a:xfrm>
        </p:spPr>
        <p:txBody>
          <a:bodyPr/>
          <a:lstStyle/>
          <a:p>
            <a:r>
              <a:rPr lang="en-GB" dirty="0">
                <a:solidFill>
                  <a:schemeClr val="accent1">
                    <a:lumMod val="50000"/>
                  </a:schemeClr>
                </a:solidFill>
              </a:rPr>
              <a:t>Exploratory Data Analysis</a:t>
            </a:r>
          </a:p>
        </p:txBody>
      </p:sp>
      <p:sp>
        <p:nvSpPr>
          <p:cNvPr id="9" name="Content Placeholder 2">
            <a:extLst>
              <a:ext uri="{FF2B5EF4-FFF2-40B4-BE49-F238E27FC236}">
                <a16:creationId xmlns:a16="http://schemas.microsoft.com/office/drawing/2014/main" id="{C5AC2893-125E-D2C3-6070-F537D1D19EB3}"/>
              </a:ext>
            </a:extLst>
          </p:cNvPr>
          <p:cNvSpPr txBox="1">
            <a:spLocks/>
          </p:cNvSpPr>
          <p:nvPr/>
        </p:nvSpPr>
        <p:spPr>
          <a:xfrm>
            <a:off x="411721" y="5367986"/>
            <a:ext cx="10517535" cy="10622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dirty="0"/>
              <a:t>Interesting to see that </a:t>
            </a:r>
            <a:r>
              <a:rPr lang="en-GB" dirty="0" err="1"/>
              <a:t>bvMandatory</a:t>
            </a:r>
            <a:r>
              <a:rPr lang="en-GB" dirty="0"/>
              <a:t> and lead have more bad loan compare to other lead type. But I don't think </a:t>
            </a:r>
            <a:r>
              <a:rPr lang="en-GB" dirty="0" err="1"/>
              <a:t>leadType</a:t>
            </a:r>
            <a:r>
              <a:rPr lang="en-GB" dirty="0"/>
              <a:t> will affect the model a lot.</a:t>
            </a:r>
          </a:p>
        </p:txBody>
      </p:sp>
      <p:sp>
        <p:nvSpPr>
          <p:cNvPr id="7" name="TextBox 6">
            <a:extLst>
              <a:ext uri="{FF2B5EF4-FFF2-40B4-BE49-F238E27FC236}">
                <a16:creationId xmlns:a16="http://schemas.microsoft.com/office/drawing/2014/main" id="{E60F8EEF-3792-F8E1-6DFB-B3F94D0EAA15}"/>
              </a:ext>
            </a:extLst>
          </p:cNvPr>
          <p:cNvSpPr txBox="1"/>
          <p:nvPr/>
        </p:nvSpPr>
        <p:spPr>
          <a:xfrm>
            <a:off x="3217282" y="3464139"/>
            <a:ext cx="1262743" cy="369332"/>
          </a:xfrm>
          <a:prstGeom prst="rect">
            <a:avLst/>
          </a:prstGeom>
          <a:noFill/>
        </p:spPr>
        <p:txBody>
          <a:bodyPr wrap="square" rtlCol="0">
            <a:spAutoFit/>
          </a:bodyPr>
          <a:lstStyle/>
          <a:p>
            <a:pPr algn="ctr"/>
            <a:r>
              <a:rPr lang="en-GB" dirty="0">
                <a:solidFill>
                  <a:schemeClr val="bg1"/>
                </a:solidFill>
              </a:rPr>
              <a:t>41.11%</a:t>
            </a:r>
          </a:p>
        </p:txBody>
      </p:sp>
      <p:sp>
        <p:nvSpPr>
          <p:cNvPr id="8" name="TextBox 7">
            <a:extLst>
              <a:ext uri="{FF2B5EF4-FFF2-40B4-BE49-F238E27FC236}">
                <a16:creationId xmlns:a16="http://schemas.microsoft.com/office/drawing/2014/main" id="{7B40074E-B57C-C17D-7903-FFBFAF81400F}"/>
              </a:ext>
            </a:extLst>
          </p:cNvPr>
          <p:cNvSpPr txBox="1"/>
          <p:nvPr/>
        </p:nvSpPr>
        <p:spPr>
          <a:xfrm>
            <a:off x="6326776" y="3464139"/>
            <a:ext cx="1262743" cy="369332"/>
          </a:xfrm>
          <a:prstGeom prst="rect">
            <a:avLst/>
          </a:prstGeom>
          <a:noFill/>
        </p:spPr>
        <p:txBody>
          <a:bodyPr wrap="square" rtlCol="0">
            <a:spAutoFit/>
          </a:bodyPr>
          <a:lstStyle/>
          <a:p>
            <a:pPr algn="ctr"/>
            <a:r>
              <a:rPr lang="en-GB" dirty="0">
                <a:solidFill>
                  <a:schemeClr val="bg1"/>
                </a:solidFill>
              </a:rPr>
              <a:t>58.89%</a:t>
            </a:r>
          </a:p>
        </p:txBody>
      </p:sp>
      <p:pic>
        <p:nvPicPr>
          <p:cNvPr id="6" name="Content Placeholder 5">
            <a:extLst>
              <a:ext uri="{FF2B5EF4-FFF2-40B4-BE49-F238E27FC236}">
                <a16:creationId xmlns:a16="http://schemas.microsoft.com/office/drawing/2014/main" id="{EE8DF07D-FA4F-23BA-6758-21E3B260B992}"/>
              </a:ext>
            </a:extLst>
          </p:cNvPr>
          <p:cNvPicPr>
            <a:picLocks noGrp="1" noChangeAspect="1"/>
          </p:cNvPicPr>
          <p:nvPr>
            <p:ph idx="1"/>
          </p:nvPr>
        </p:nvPicPr>
        <p:blipFill>
          <a:blip r:embed="rId2"/>
          <a:stretch>
            <a:fillRect/>
          </a:stretch>
        </p:blipFill>
        <p:spPr>
          <a:xfrm>
            <a:off x="1846586" y="1457277"/>
            <a:ext cx="7200000" cy="3745245"/>
          </a:xfrm>
        </p:spPr>
      </p:pic>
    </p:spTree>
    <p:extLst>
      <p:ext uri="{BB962C8B-B14F-4D97-AF65-F5344CB8AC3E}">
        <p14:creationId xmlns:p14="http://schemas.microsoft.com/office/powerpoint/2010/main" val="2261873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677334" y="609600"/>
            <a:ext cx="8596668" cy="788894"/>
          </a:xfrm>
        </p:spPr>
        <p:txBody>
          <a:bodyPr/>
          <a:lstStyle/>
          <a:p>
            <a:r>
              <a:rPr lang="en-GB" dirty="0">
                <a:solidFill>
                  <a:schemeClr val="accent1">
                    <a:lumMod val="50000"/>
                  </a:schemeClr>
                </a:solidFill>
              </a:rPr>
              <a:t>Exploratory Data Analysis</a:t>
            </a:r>
          </a:p>
        </p:txBody>
      </p:sp>
      <p:sp>
        <p:nvSpPr>
          <p:cNvPr id="9" name="Content Placeholder 2">
            <a:extLst>
              <a:ext uri="{FF2B5EF4-FFF2-40B4-BE49-F238E27FC236}">
                <a16:creationId xmlns:a16="http://schemas.microsoft.com/office/drawing/2014/main" id="{C5AC2893-125E-D2C3-6070-F537D1D19EB3}"/>
              </a:ext>
            </a:extLst>
          </p:cNvPr>
          <p:cNvSpPr txBox="1">
            <a:spLocks/>
          </p:cNvSpPr>
          <p:nvPr/>
        </p:nvSpPr>
        <p:spPr>
          <a:xfrm>
            <a:off x="677334" y="5568283"/>
            <a:ext cx="10517535" cy="10622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dirty="0"/>
              <a:t>Usually loan that has a rejected first payment has a higher probability to become a bad loan.</a:t>
            </a:r>
          </a:p>
        </p:txBody>
      </p:sp>
      <p:sp>
        <p:nvSpPr>
          <p:cNvPr id="7" name="TextBox 6">
            <a:extLst>
              <a:ext uri="{FF2B5EF4-FFF2-40B4-BE49-F238E27FC236}">
                <a16:creationId xmlns:a16="http://schemas.microsoft.com/office/drawing/2014/main" id="{E60F8EEF-3792-F8E1-6DFB-B3F94D0EAA15}"/>
              </a:ext>
            </a:extLst>
          </p:cNvPr>
          <p:cNvSpPr txBox="1"/>
          <p:nvPr/>
        </p:nvSpPr>
        <p:spPr>
          <a:xfrm>
            <a:off x="3217282" y="3464139"/>
            <a:ext cx="1262743" cy="369332"/>
          </a:xfrm>
          <a:prstGeom prst="rect">
            <a:avLst/>
          </a:prstGeom>
          <a:noFill/>
        </p:spPr>
        <p:txBody>
          <a:bodyPr wrap="square" rtlCol="0">
            <a:spAutoFit/>
          </a:bodyPr>
          <a:lstStyle/>
          <a:p>
            <a:pPr algn="ctr"/>
            <a:r>
              <a:rPr lang="en-GB" dirty="0">
                <a:solidFill>
                  <a:schemeClr val="bg1"/>
                </a:solidFill>
              </a:rPr>
              <a:t>41.11%</a:t>
            </a:r>
          </a:p>
        </p:txBody>
      </p:sp>
      <p:sp>
        <p:nvSpPr>
          <p:cNvPr id="8" name="TextBox 7">
            <a:extLst>
              <a:ext uri="{FF2B5EF4-FFF2-40B4-BE49-F238E27FC236}">
                <a16:creationId xmlns:a16="http://schemas.microsoft.com/office/drawing/2014/main" id="{7B40074E-B57C-C17D-7903-FFBFAF81400F}"/>
              </a:ext>
            </a:extLst>
          </p:cNvPr>
          <p:cNvSpPr txBox="1"/>
          <p:nvPr/>
        </p:nvSpPr>
        <p:spPr>
          <a:xfrm>
            <a:off x="6326776" y="3464139"/>
            <a:ext cx="1262743" cy="369332"/>
          </a:xfrm>
          <a:prstGeom prst="rect">
            <a:avLst/>
          </a:prstGeom>
          <a:noFill/>
        </p:spPr>
        <p:txBody>
          <a:bodyPr wrap="square" rtlCol="0">
            <a:spAutoFit/>
          </a:bodyPr>
          <a:lstStyle/>
          <a:p>
            <a:pPr algn="ctr"/>
            <a:r>
              <a:rPr lang="en-GB" dirty="0">
                <a:solidFill>
                  <a:schemeClr val="bg1"/>
                </a:solidFill>
              </a:rPr>
              <a:t>58.89%</a:t>
            </a:r>
          </a:p>
        </p:txBody>
      </p:sp>
      <p:pic>
        <p:nvPicPr>
          <p:cNvPr id="10" name="Content Placeholder 9">
            <a:extLst>
              <a:ext uri="{FF2B5EF4-FFF2-40B4-BE49-F238E27FC236}">
                <a16:creationId xmlns:a16="http://schemas.microsoft.com/office/drawing/2014/main" id="{F106A0E5-335D-6FFB-DFC7-80B6062AB699}"/>
              </a:ext>
            </a:extLst>
          </p:cNvPr>
          <p:cNvPicPr>
            <a:picLocks noGrp="1" noChangeAspect="1"/>
          </p:cNvPicPr>
          <p:nvPr>
            <p:ph idx="1"/>
          </p:nvPr>
        </p:nvPicPr>
        <p:blipFill>
          <a:blip r:embed="rId2"/>
          <a:stretch>
            <a:fillRect/>
          </a:stretch>
        </p:blipFill>
        <p:spPr>
          <a:xfrm>
            <a:off x="1919085" y="1529317"/>
            <a:ext cx="7200000" cy="3707846"/>
          </a:xfrm>
        </p:spPr>
      </p:pic>
    </p:spTree>
    <p:extLst>
      <p:ext uri="{BB962C8B-B14F-4D97-AF65-F5344CB8AC3E}">
        <p14:creationId xmlns:p14="http://schemas.microsoft.com/office/powerpoint/2010/main" val="314274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677334" y="391886"/>
            <a:ext cx="8596668" cy="788894"/>
          </a:xfrm>
        </p:spPr>
        <p:txBody>
          <a:bodyPr/>
          <a:lstStyle/>
          <a:p>
            <a:r>
              <a:rPr lang="en-GB" dirty="0">
                <a:solidFill>
                  <a:schemeClr val="accent1">
                    <a:lumMod val="50000"/>
                  </a:schemeClr>
                </a:solidFill>
              </a:rPr>
              <a:t>Exploratory Data Analysis</a:t>
            </a:r>
          </a:p>
        </p:txBody>
      </p:sp>
      <p:sp>
        <p:nvSpPr>
          <p:cNvPr id="3" name="Content Placeholder 2">
            <a:extLst>
              <a:ext uri="{FF2B5EF4-FFF2-40B4-BE49-F238E27FC236}">
                <a16:creationId xmlns:a16="http://schemas.microsoft.com/office/drawing/2014/main" id="{DC0A3534-164D-452F-8479-0F70F2A00E51}"/>
              </a:ext>
            </a:extLst>
          </p:cNvPr>
          <p:cNvSpPr>
            <a:spLocks noGrp="1"/>
          </p:cNvSpPr>
          <p:nvPr>
            <p:ph idx="1"/>
          </p:nvPr>
        </p:nvSpPr>
        <p:spPr>
          <a:xfrm>
            <a:off x="677334" y="1494290"/>
            <a:ext cx="10069043" cy="4836842"/>
          </a:xfrm>
        </p:spPr>
        <p:txBody>
          <a:bodyPr>
            <a:normAutofit/>
          </a:bodyPr>
          <a:lstStyle/>
          <a:p>
            <a:r>
              <a:rPr lang="en-GB" dirty="0"/>
              <a:t>From the short exploratory data analysis above, we could generate some quick insights.</a:t>
            </a:r>
          </a:p>
          <a:p>
            <a:endParaRPr lang="en-GB" dirty="0"/>
          </a:p>
          <a:p>
            <a:pPr lvl="1">
              <a:buFont typeface="Wingdings" panose="05000000000000000000" pitchFamily="2" charset="2"/>
              <a:buChar char="§"/>
            </a:pPr>
            <a:r>
              <a:rPr lang="en-GB" sz="1800" dirty="0"/>
              <a:t>The </a:t>
            </a:r>
            <a:r>
              <a:rPr lang="en-GB" sz="1800" dirty="0" err="1"/>
              <a:t>clearfraudscore</a:t>
            </a:r>
            <a:r>
              <a:rPr lang="en-GB" sz="1800" dirty="0"/>
              <a:t> is lower in the bad loan but we cannot conclude using it since there are lots of overlapping.</a:t>
            </a:r>
          </a:p>
          <a:p>
            <a:pPr lvl="1">
              <a:buFont typeface="Wingdings" panose="05000000000000000000" pitchFamily="2" charset="2"/>
              <a:buChar char="§"/>
            </a:pPr>
            <a:r>
              <a:rPr lang="en-GB" sz="1800" dirty="0"/>
              <a:t>Biweekly payment and weekly payment has higher number of bad loan.</a:t>
            </a:r>
          </a:p>
          <a:p>
            <a:pPr lvl="1">
              <a:buFont typeface="Wingdings" panose="05000000000000000000" pitchFamily="2" charset="2"/>
              <a:buChar char="§"/>
            </a:pPr>
            <a:r>
              <a:rPr lang="en-GB" sz="1800" dirty="0"/>
              <a:t>Bad loan usually has higher </a:t>
            </a:r>
            <a:r>
              <a:rPr lang="en-GB" sz="1800" dirty="0" err="1"/>
              <a:t>apr.</a:t>
            </a:r>
            <a:endParaRPr lang="en-GB" sz="1800" dirty="0"/>
          </a:p>
          <a:p>
            <a:pPr lvl="1">
              <a:buFont typeface="Wingdings" panose="05000000000000000000" pitchFamily="2" charset="2"/>
              <a:buChar char="§"/>
            </a:pPr>
            <a:r>
              <a:rPr lang="en-GB" sz="1800" dirty="0"/>
              <a:t>Loan with higher number of paid off loan is usually a good loan</a:t>
            </a:r>
          </a:p>
          <a:p>
            <a:pPr lvl="1">
              <a:buFont typeface="Wingdings" panose="05000000000000000000" pitchFamily="2" charset="2"/>
              <a:buChar char="§"/>
            </a:pPr>
            <a:r>
              <a:rPr lang="en-GB" sz="1800" dirty="0"/>
              <a:t>Some state such as OH, TX, MO have more bad loan compare to other state.</a:t>
            </a:r>
          </a:p>
          <a:p>
            <a:pPr lvl="1">
              <a:buFont typeface="Wingdings" panose="05000000000000000000" pitchFamily="2" charset="2"/>
              <a:buChar char="§"/>
            </a:pPr>
            <a:r>
              <a:rPr lang="en-GB" sz="1800" dirty="0"/>
              <a:t>Lead type == </a:t>
            </a:r>
            <a:r>
              <a:rPr lang="en-GB" sz="1800" dirty="0" err="1"/>
              <a:t>bvMandatory</a:t>
            </a:r>
            <a:r>
              <a:rPr lang="en-GB" sz="1800" dirty="0"/>
              <a:t> and lead have more bad loan compare to other lead type.</a:t>
            </a:r>
          </a:p>
          <a:p>
            <a:pPr lvl="1">
              <a:buFont typeface="Wingdings" panose="05000000000000000000" pitchFamily="2" charset="2"/>
              <a:buChar char="§"/>
            </a:pPr>
            <a:r>
              <a:rPr lang="en-GB" sz="1800" dirty="0"/>
              <a:t>Loan that has a rejected first payment usually has a higher probability to become a bad loan.</a:t>
            </a:r>
          </a:p>
        </p:txBody>
      </p:sp>
    </p:spTree>
    <p:extLst>
      <p:ext uri="{BB962C8B-B14F-4D97-AF65-F5344CB8AC3E}">
        <p14:creationId xmlns:p14="http://schemas.microsoft.com/office/powerpoint/2010/main" val="482960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677334" y="391886"/>
            <a:ext cx="8596668" cy="788894"/>
          </a:xfrm>
        </p:spPr>
        <p:txBody>
          <a:bodyPr/>
          <a:lstStyle/>
          <a:p>
            <a:r>
              <a:rPr lang="en-GB" dirty="0">
                <a:solidFill>
                  <a:schemeClr val="accent1">
                    <a:lumMod val="50000"/>
                  </a:schemeClr>
                </a:solidFill>
              </a:rPr>
              <a:t>Feature Engineering</a:t>
            </a:r>
          </a:p>
        </p:txBody>
      </p:sp>
      <p:sp>
        <p:nvSpPr>
          <p:cNvPr id="8" name="Content Placeholder 7">
            <a:extLst>
              <a:ext uri="{FF2B5EF4-FFF2-40B4-BE49-F238E27FC236}">
                <a16:creationId xmlns:a16="http://schemas.microsoft.com/office/drawing/2014/main" id="{2E746AC9-882F-2063-9AA8-0D3732A9F9C4}"/>
              </a:ext>
            </a:extLst>
          </p:cNvPr>
          <p:cNvSpPr>
            <a:spLocks noGrp="1"/>
          </p:cNvSpPr>
          <p:nvPr>
            <p:ph idx="1"/>
          </p:nvPr>
        </p:nvSpPr>
        <p:spPr>
          <a:xfrm>
            <a:off x="677334" y="1515291"/>
            <a:ext cx="8596668" cy="4526071"/>
          </a:xfrm>
        </p:spPr>
        <p:txBody>
          <a:bodyPr/>
          <a:lstStyle/>
          <a:p>
            <a:r>
              <a:rPr lang="en-GB" dirty="0"/>
              <a:t>Create and derive new features to our model.</a:t>
            </a:r>
          </a:p>
          <a:p>
            <a:endParaRPr lang="en-GB" dirty="0"/>
          </a:p>
          <a:p>
            <a:endParaRPr lang="en-GB" dirty="0"/>
          </a:p>
          <a:p>
            <a:endParaRPr lang="en-GB" dirty="0"/>
          </a:p>
          <a:p>
            <a:pPr marL="0" indent="0">
              <a:buNone/>
            </a:pPr>
            <a:endParaRPr lang="en-GB" dirty="0"/>
          </a:p>
          <a:p>
            <a:r>
              <a:rPr lang="en-GB" dirty="0"/>
              <a:t>Encode categorical value into numerical value and drop unwanted columns.</a:t>
            </a:r>
          </a:p>
        </p:txBody>
      </p:sp>
      <p:pic>
        <p:nvPicPr>
          <p:cNvPr id="10" name="Picture 9">
            <a:extLst>
              <a:ext uri="{FF2B5EF4-FFF2-40B4-BE49-F238E27FC236}">
                <a16:creationId xmlns:a16="http://schemas.microsoft.com/office/drawing/2014/main" id="{98E1616A-96D4-2AA7-65BE-1CEFC6AC8295}"/>
              </a:ext>
            </a:extLst>
          </p:cNvPr>
          <p:cNvPicPr>
            <a:picLocks noChangeAspect="1"/>
          </p:cNvPicPr>
          <p:nvPr/>
        </p:nvPicPr>
        <p:blipFill>
          <a:blip r:embed="rId2"/>
          <a:stretch>
            <a:fillRect/>
          </a:stretch>
        </p:blipFill>
        <p:spPr>
          <a:xfrm>
            <a:off x="677334" y="2162993"/>
            <a:ext cx="10080000" cy="1178745"/>
          </a:xfrm>
          <a:prstGeom prst="rect">
            <a:avLst/>
          </a:prstGeom>
        </p:spPr>
      </p:pic>
      <p:pic>
        <p:nvPicPr>
          <p:cNvPr id="12" name="Picture 11">
            <a:extLst>
              <a:ext uri="{FF2B5EF4-FFF2-40B4-BE49-F238E27FC236}">
                <a16:creationId xmlns:a16="http://schemas.microsoft.com/office/drawing/2014/main" id="{C5010176-2ED5-BB45-0567-0A56A0DDF83F}"/>
              </a:ext>
            </a:extLst>
          </p:cNvPr>
          <p:cNvPicPr>
            <a:picLocks noChangeAspect="1"/>
          </p:cNvPicPr>
          <p:nvPr/>
        </p:nvPicPr>
        <p:blipFill rotWithShape="1">
          <a:blip r:embed="rId3"/>
          <a:srcRect t="5220" b="7663"/>
          <a:stretch/>
        </p:blipFill>
        <p:spPr>
          <a:xfrm>
            <a:off x="677334" y="3989440"/>
            <a:ext cx="7920000" cy="2161642"/>
          </a:xfrm>
          <a:prstGeom prst="rect">
            <a:avLst/>
          </a:prstGeom>
        </p:spPr>
      </p:pic>
    </p:spTree>
    <p:extLst>
      <p:ext uri="{BB962C8B-B14F-4D97-AF65-F5344CB8AC3E}">
        <p14:creationId xmlns:p14="http://schemas.microsoft.com/office/powerpoint/2010/main" val="4147954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677334" y="391886"/>
            <a:ext cx="8596668" cy="788894"/>
          </a:xfrm>
        </p:spPr>
        <p:txBody>
          <a:bodyPr/>
          <a:lstStyle/>
          <a:p>
            <a:r>
              <a:rPr lang="en-GB" dirty="0">
                <a:solidFill>
                  <a:schemeClr val="accent1">
                    <a:lumMod val="50000"/>
                  </a:schemeClr>
                </a:solidFill>
              </a:rPr>
              <a:t>Feature Engineering</a:t>
            </a:r>
          </a:p>
        </p:txBody>
      </p:sp>
      <p:sp>
        <p:nvSpPr>
          <p:cNvPr id="8" name="Content Placeholder 7">
            <a:extLst>
              <a:ext uri="{FF2B5EF4-FFF2-40B4-BE49-F238E27FC236}">
                <a16:creationId xmlns:a16="http://schemas.microsoft.com/office/drawing/2014/main" id="{2E746AC9-882F-2063-9AA8-0D3732A9F9C4}"/>
              </a:ext>
            </a:extLst>
          </p:cNvPr>
          <p:cNvSpPr>
            <a:spLocks noGrp="1"/>
          </p:cNvSpPr>
          <p:nvPr>
            <p:ph idx="1"/>
          </p:nvPr>
        </p:nvSpPr>
        <p:spPr>
          <a:xfrm>
            <a:off x="677334" y="1180781"/>
            <a:ext cx="8596668" cy="1022488"/>
          </a:xfrm>
        </p:spPr>
        <p:txBody>
          <a:bodyPr/>
          <a:lstStyle/>
          <a:p>
            <a:pPr marL="0" indent="0">
              <a:buNone/>
            </a:pPr>
            <a:r>
              <a:rPr lang="en-GB" dirty="0"/>
              <a:t>Since </a:t>
            </a:r>
            <a:r>
              <a:rPr lang="en-GB" dirty="0" err="1"/>
              <a:t>clearfraudscore</a:t>
            </a:r>
            <a:r>
              <a:rPr lang="en-GB" dirty="0"/>
              <a:t> is logically one of the important feature that will directly affect the model, hence I choose to use the </a:t>
            </a:r>
            <a:r>
              <a:rPr lang="en-GB" dirty="0" err="1"/>
              <a:t>KNNImputer</a:t>
            </a:r>
            <a:r>
              <a:rPr lang="en-GB" dirty="0"/>
              <a:t> that use KNN algorithm to predict the missing </a:t>
            </a:r>
            <a:r>
              <a:rPr lang="en-GB" dirty="0" err="1"/>
              <a:t>clearfraudscore</a:t>
            </a:r>
            <a:r>
              <a:rPr lang="en-GB" dirty="0"/>
              <a:t>.</a:t>
            </a:r>
          </a:p>
          <a:p>
            <a:pPr marL="0" indent="0">
              <a:buNone/>
            </a:pPr>
            <a:endParaRPr lang="en-GB" dirty="0"/>
          </a:p>
        </p:txBody>
      </p:sp>
      <p:pic>
        <p:nvPicPr>
          <p:cNvPr id="4" name="Picture 3">
            <a:extLst>
              <a:ext uri="{FF2B5EF4-FFF2-40B4-BE49-F238E27FC236}">
                <a16:creationId xmlns:a16="http://schemas.microsoft.com/office/drawing/2014/main" id="{AADB5FD7-326B-5656-FE0D-76387E154A75}"/>
              </a:ext>
            </a:extLst>
          </p:cNvPr>
          <p:cNvPicPr>
            <a:picLocks noChangeAspect="1"/>
          </p:cNvPicPr>
          <p:nvPr/>
        </p:nvPicPr>
        <p:blipFill>
          <a:blip r:embed="rId2"/>
          <a:stretch>
            <a:fillRect/>
          </a:stretch>
        </p:blipFill>
        <p:spPr>
          <a:xfrm>
            <a:off x="677334" y="2394859"/>
            <a:ext cx="9000000" cy="3381657"/>
          </a:xfrm>
          <a:prstGeom prst="rect">
            <a:avLst/>
          </a:prstGeom>
        </p:spPr>
      </p:pic>
    </p:spTree>
    <p:extLst>
      <p:ext uri="{BB962C8B-B14F-4D97-AF65-F5344CB8AC3E}">
        <p14:creationId xmlns:p14="http://schemas.microsoft.com/office/powerpoint/2010/main" val="3525790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677334" y="391886"/>
            <a:ext cx="8596668" cy="788894"/>
          </a:xfrm>
        </p:spPr>
        <p:txBody>
          <a:bodyPr/>
          <a:lstStyle/>
          <a:p>
            <a:r>
              <a:rPr lang="en-GB" dirty="0">
                <a:solidFill>
                  <a:schemeClr val="accent1">
                    <a:lumMod val="50000"/>
                  </a:schemeClr>
                </a:solidFill>
              </a:rPr>
              <a:t>Feature Engineering</a:t>
            </a:r>
          </a:p>
        </p:txBody>
      </p:sp>
      <p:pic>
        <p:nvPicPr>
          <p:cNvPr id="7" name="Content Placeholder 6">
            <a:extLst>
              <a:ext uri="{FF2B5EF4-FFF2-40B4-BE49-F238E27FC236}">
                <a16:creationId xmlns:a16="http://schemas.microsoft.com/office/drawing/2014/main" id="{EE09EF60-7AE5-03F7-BE2E-159BC9D542F1}"/>
              </a:ext>
            </a:extLst>
          </p:cNvPr>
          <p:cNvPicPr>
            <a:picLocks noGrp="1" noChangeAspect="1"/>
          </p:cNvPicPr>
          <p:nvPr>
            <p:ph idx="1"/>
          </p:nvPr>
        </p:nvPicPr>
        <p:blipFill>
          <a:blip r:embed="rId2"/>
          <a:stretch>
            <a:fillRect/>
          </a:stretch>
        </p:blipFill>
        <p:spPr>
          <a:xfrm>
            <a:off x="677334" y="1477456"/>
            <a:ext cx="9000000" cy="3415338"/>
          </a:xfrm>
        </p:spPr>
      </p:pic>
      <p:sp>
        <p:nvSpPr>
          <p:cNvPr id="9" name="Content Placeholder 2">
            <a:extLst>
              <a:ext uri="{FF2B5EF4-FFF2-40B4-BE49-F238E27FC236}">
                <a16:creationId xmlns:a16="http://schemas.microsoft.com/office/drawing/2014/main" id="{5BB3ACB1-361F-7917-BE85-F9D509A1F46D}"/>
              </a:ext>
            </a:extLst>
          </p:cNvPr>
          <p:cNvSpPr txBox="1">
            <a:spLocks/>
          </p:cNvSpPr>
          <p:nvPr/>
        </p:nvSpPr>
        <p:spPr>
          <a:xfrm>
            <a:off x="677334" y="5380544"/>
            <a:ext cx="9000000" cy="5973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dirty="0"/>
              <a:t>The original information is not affected too much. </a:t>
            </a:r>
            <a:r>
              <a:rPr lang="en-GB" dirty="0" err="1"/>
              <a:t>KNNImputer</a:t>
            </a:r>
            <a:r>
              <a:rPr lang="en-GB" dirty="0"/>
              <a:t> has did a great job.</a:t>
            </a:r>
          </a:p>
        </p:txBody>
      </p:sp>
    </p:spTree>
    <p:extLst>
      <p:ext uri="{BB962C8B-B14F-4D97-AF65-F5344CB8AC3E}">
        <p14:creationId xmlns:p14="http://schemas.microsoft.com/office/powerpoint/2010/main" val="3989928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677334" y="249815"/>
            <a:ext cx="8596668" cy="788894"/>
          </a:xfrm>
        </p:spPr>
        <p:txBody>
          <a:bodyPr/>
          <a:lstStyle/>
          <a:p>
            <a:r>
              <a:rPr lang="en-GB" dirty="0">
                <a:solidFill>
                  <a:schemeClr val="accent1">
                    <a:lumMod val="50000"/>
                  </a:schemeClr>
                </a:solidFill>
              </a:rPr>
              <a:t>Feature Engineering</a:t>
            </a:r>
          </a:p>
        </p:txBody>
      </p:sp>
      <p:pic>
        <p:nvPicPr>
          <p:cNvPr id="6" name="Content Placeholder 5">
            <a:extLst>
              <a:ext uri="{FF2B5EF4-FFF2-40B4-BE49-F238E27FC236}">
                <a16:creationId xmlns:a16="http://schemas.microsoft.com/office/drawing/2014/main" id="{554D3DDD-101C-94D7-D5EF-F0F78DCE3DBA}"/>
              </a:ext>
            </a:extLst>
          </p:cNvPr>
          <p:cNvPicPr>
            <a:picLocks noGrp="1" noChangeAspect="1"/>
          </p:cNvPicPr>
          <p:nvPr>
            <p:ph idx="1"/>
          </p:nvPr>
        </p:nvPicPr>
        <p:blipFill>
          <a:blip r:embed="rId2"/>
          <a:stretch>
            <a:fillRect/>
          </a:stretch>
        </p:blipFill>
        <p:spPr>
          <a:xfrm>
            <a:off x="677334" y="880298"/>
            <a:ext cx="10080000" cy="5097403"/>
          </a:xfrm>
        </p:spPr>
      </p:pic>
      <p:sp>
        <p:nvSpPr>
          <p:cNvPr id="9" name="Content Placeholder 2">
            <a:extLst>
              <a:ext uri="{FF2B5EF4-FFF2-40B4-BE49-F238E27FC236}">
                <a16:creationId xmlns:a16="http://schemas.microsoft.com/office/drawing/2014/main" id="{5BB3ACB1-361F-7917-BE85-F9D509A1F46D}"/>
              </a:ext>
            </a:extLst>
          </p:cNvPr>
          <p:cNvSpPr txBox="1">
            <a:spLocks/>
          </p:cNvSpPr>
          <p:nvPr/>
        </p:nvSpPr>
        <p:spPr>
          <a:xfrm>
            <a:off x="607664" y="5847066"/>
            <a:ext cx="10079999" cy="7888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GB" sz="1700" dirty="0" err="1"/>
              <a:t>loanAmount</a:t>
            </a:r>
            <a:r>
              <a:rPr lang="en-GB" sz="1700" dirty="0"/>
              <a:t>, </a:t>
            </a:r>
            <a:r>
              <a:rPr lang="en-GB" sz="1700" dirty="0" err="1"/>
              <a:t>interest_amount</a:t>
            </a:r>
            <a:r>
              <a:rPr lang="en-GB" sz="1700" dirty="0"/>
              <a:t> and </a:t>
            </a:r>
            <a:r>
              <a:rPr lang="en-GB" sz="1700" dirty="0" err="1"/>
              <a:t>originallySchedulePaymentAmount</a:t>
            </a:r>
            <a:r>
              <a:rPr lang="en-GB" sz="1700" dirty="0"/>
              <a:t> are highly correlated. </a:t>
            </a:r>
          </a:p>
          <a:p>
            <a:pPr>
              <a:buFont typeface="Wingdings" panose="05000000000000000000" pitchFamily="2" charset="2"/>
              <a:buChar char="Ø"/>
            </a:pPr>
            <a:r>
              <a:rPr lang="en-GB" sz="1700" dirty="0"/>
              <a:t>Since correlated features don't improve model, we could remove the highly correlated feature.</a:t>
            </a:r>
          </a:p>
        </p:txBody>
      </p:sp>
    </p:spTree>
    <p:extLst>
      <p:ext uri="{BB962C8B-B14F-4D97-AF65-F5344CB8AC3E}">
        <p14:creationId xmlns:p14="http://schemas.microsoft.com/office/powerpoint/2010/main" val="1946604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505097" y="209007"/>
            <a:ext cx="8768905" cy="788894"/>
          </a:xfrm>
        </p:spPr>
        <p:txBody>
          <a:bodyPr/>
          <a:lstStyle/>
          <a:p>
            <a:r>
              <a:rPr lang="en-US" altLang="zh-CN" dirty="0">
                <a:solidFill>
                  <a:schemeClr val="accent1">
                    <a:lumMod val="50000"/>
                  </a:schemeClr>
                </a:solidFill>
              </a:rPr>
              <a:t>Modelling</a:t>
            </a:r>
            <a:endParaRPr lang="en-GB" dirty="0">
              <a:solidFill>
                <a:schemeClr val="accent1">
                  <a:lumMod val="50000"/>
                </a:schemeClr>
              </a:solidFill>
            </a:endParaRPr>
          </a:p>
        </p:txBody>
      </p:sp>
      <p:sp>
        <p:nvSpPr>
          <p:cNvPr id="3" name="Content Placeholder 2">
            <a:extLst>
              <a:ext uri="{FF2B5EF4-FFF2-40B4-BE49-F238E27FC236}">
                <a16:creationId xmlns:a16="http://schemas.microsoft.com/office/drawing/2014/main" id="{DC0A3534-164D-452F-8479-0F70F2A00E51}"/>
              </a:ext>
            </a:extLst>
          </p:cNvPr>
          <p:cNvSpPr>
            <a:spLocks noGrp="1"/>
          </p:cNvSpPr>
          <p:nvPr>
            <p:ph idx="1"/>
          </p:nvPr>
        </p:nvSpPr>
        <p:spPr>
          <a:xfrm>
            <a:off x="505097" y="997900"/>
            <a:ext cx="10685417" cy="5585779"/>
          </a:xfrm>
        </p:spPr>
        <p:txBody>
          <a:bodyPr>
            <a:normAutofit fontScale="92500"/>
          </a:bodyPr>
          <a:lstStyle/>
          <a:p>
            <a:r>
              <a:rPr lang="en-GB" dirty="0"/>
              <a:t>Ensemble Learning</a:t>
            </a:r>
          </a:p>
          <a:p>
            <a:pPr lvl="1">
              <a:buFont typeface="Arial" panose="020B0604020202020204" pitchFamily="34" charset="0"/>
              <a:buChar char="•"/>
            </a:pPr>
            <a:r>
              <a:rPr lang="en-GB" dirty="0"/>
              <a:t>Bagging and boosting are both ensemble learning methods, where a set of weak learners are combined to create a strong learner that obtains better performance.</a:t>
            </a:r>
          </a:p>
          <a:p>
            <a:pPr lvl="1">
              <a:buFont typeface="Arial" panose="020B0604020202020204" pitchFamily="34" charset="0"/>
              <a:buChar char="•"/>
            </a:pPr>
            <a:r>
              <a:rPr lang="en-GB" dirty="0"/>
              <a:t>These methods are designed to improve stability and accuracy of machine learning algorithms. Combinations of multiple classifiers decrease variance and may produce a more reliable classification than a single classifier.</a:t>
            </a:r>
          </a:p>
          <a:p>
            <a:pPr marL="0" indent="0">
              <a:buNone/>
            </a:pPr>
            <a:endParaRPr lang="en-GB" dirty="0"/>
          </a:p>
          <a:p>
            <a:r>
              <a:rPr lang="en-GB" dirty="0"/>
              <a:t>Bagging (Random Forest)</a:t>
            </a:r>
          </a:p>
          <a:p>
            <a:pPr lvl="1">
              <a:buFont typeface="Arial" panose="020B0604020202020204" pitchFamily="34" charset="0"/>
              <a:buChar char="•"/>
            </a:pPr>
            <a:r>
              <a:rPr lang="en-GB" dirty="0"/>
              <a:t>Bagging is a parallel process. Bagging is the application of the bootstrap procedure to a high-variance machine learning algorithm.</a:t>
            </a:r>
          </a:p>
          <a:p>
            <a:pPr lvl="1">
              <a:buFont typeface="Arial" panose="020B0604020202020204" pitchFamily="34" charset="0"/>
              <a:buChar char="•"/>
            </a:pPr>
            <a:r>
              <a:rPr lang="en-GB" dirty="0"/>
              <a:t>The idea behind bagging is combining the results of multiple models (for instance, all decision trees) to get a generalized result.</a:t>
            </a:r>
          </a:p>
          <a:p>
            <a:endParaRPr lang="en-GB" dirty="0"/>
          </a:p>
          <a:p>
            <a:r>
              <a:rPr lang="en-GB" dirty="0"/>
              <a:t>Boosting (</a:t>
            </a:r>
            <a:r>
              <a:rPr lang="en-GB" dirty="0" err="1"/>
              <a:t>XGBoost</a:t>
            </a:r>
            <a:r>
              <a:rPr lang="en-GB" dirty="0"/>
              <a:t>)</a:t>
            </a:r>
          </a:p>
          <a:p>
            <a:pPr lvl="1">
              <a:buFont typeface="Arial" panose="020B0604020202020204" pitchFamily="34" charset="0"/>
              <a:buChar char="•"/>
            </a:pPr>
            <a:r>
              <a:rPr lang="en-GB" dirty="0"/>
              <a:t>Boosting is a sequential process, where each subsequent model attempts to correct the errors of the previous model. The succeeding models are dependent on the previous model.</a:t>
            </a:r>
          </a:p>
          <a:p>
            <a:pPr lvl="1">
              <a:buFont typeface="Arial" panose="020B0604020202020204" pitchFamily="34" charset="0"/>
              <a:buChar char="•"/>
            </a:pPr>
            <a:r>
              <a:rPr lang="en-GB" dirty="0"/>
              <a:t>When an input is misclassified by a hypothesis, its weight is increased so that next hypothesis is more likely to classify it correctly. By combining the whole set at the end converts weak learners into better performing model.</a:t>
            </a:r>
          </a:p>
        </p:txBody>
      </p:sp>
    </p:spTree>
    <p:extLst>
      <p:ext uri="{BB962C8B-B14F-4D97-AF65-F5344CB8AC3E}">
        <p14:creationId xmlns:p14="http://schemas.microsoft.com/office/powerpoint/2010/main" val="300290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677334" y="609600"/>
            <a:ext cx="8596668" cy="788894"/>
          </a:xfrm>
        </p:spPr>
        <p:txBody>
          <a:bodyPr/>
          <a:lstStyle/>
          <a:p>
            <a:r>
              <a:rPr lang="en-GB" dirty="0">
                <a:solidFill>
                  <a:schemeClr val="accent1">
                    <a:lumMod val="50000"/>
                  </a:schemeClr>
                </a:solidFill>
              </a:rPr>
              <a:t>Introduction</a:t>
            </a:r>
          </a:p>
        </p:txBody>
      </p:sp>
      <p:sp>
        <p:nvSpPr>
          <p:cNvPr id="3" name="Content Placeholder 2">
            <a:extLst>
              <a:ext uri="{FF2B5EF4-FFF2-40B4-BE49-F238E27FC236}">
                <a16:creationId xmlns:a16="http://schemas.microsoft.com/office/drawing/2014/main" id="{DC0A3534-164D-452F-8479-0F70F2A00E51}"/>
              </a:ext>
            </a:extLst>
          </p:cNvPr>
          <p:cNvSpPr>
            <a:spLocks noGrp="1"/>
          </p:cNvSpPr>
          <p:nvPr>
            <p:ph idx="1"/>
          </p:nvPr>
        </p:nvSpPr>
        <p:spPr>
          <a:xfrm>
            <a:off x="677334" y="1631577"/>
            <a:ext cx="8596668" cy="4409786"/>
          </a:xfrm>
        </p:spPr>
        <p:txBody>
          <a:bodyPr>
            <a:normAutofit lnSpcReduction="10000"/>
          </a:bodyPr>
          <a:lstStyle/>
          <a:p>
            <a:r>
              <a:rPr lang="en-GB" dirty="0"/>
              <a:t>Loan lending has been an important business activity for both individuals and financial institutions. Profit and loss of financial lenders to an extent depend on loan repayment.</a:t>
            </a:r>
          </a:p>
          <a:p>
            <a:endParaRPr lang="en-GB" dirty="0"/>
          </a:p>
          <a:p>
            <a:r>
              <a:rPr lang="en-GB" dirty="0"/>
              <a:t>Loan default prediction is a crucial process that should be carried out by financial lenders to help them find out if a loan can default or not. </a:t>
            </a:r>
          </a:p>
          <a:p>
            <a:endParaRPr lang="en-GB" dirty="0"/>
          </a:p>
          <a:p>
            <a:r>
              <a:rPr lang="en-GB" dirty="0"/>
              <a:t>Successful loan default prediction can help financial institutions to decrease the number of bad loan issues and eventually increase profit.</a:t>
            </a:r>
          </a:p>
          <a:p>
            <a:endParaRPr lang="en-GB" dirty="0"/>
          </a:p>
          <a:p>
            <a:r>
              <a:rPr lang="en-US" altLang="zh-CN" dirty="0"/>
              <a:t>In </a:t>
            </a:r>
            <a:r>
              <a:rPr lang="en-GB" altLang="zh-CN" dirty="0"/>
              <a:t>this assessment, we want to predict which loan has the high probability of being default based on their financial information and payment history so that the lender can identify the high risk loan and take action in advance to prevent the business from losing money.</a:t>
            </a:r>
            <a:endParaRPr lang="en-GB" dirty="0"/>
          </a:p>
        </p:txBody>
      </p:sp>
      <p:sp>
        <p:nvSpPr>
          <p:cNvPr id="4" name="圆角矩形 58">
            <a:extLst>
              <a:ext uri="{FF2B5EF4-FFF2-40B4-BE49-F238E27FC236}">
                <a16:creationId xmlns:a16="http://schemas.microsoft.com/office/drawing/2014/main" id="{D7D2D506-9ECE-7370-352D-297B036FC736}"/>
              </a:ext>
            </a:extLst>
          </p:cNvPr>
          <p:cNvSpPr/>
          <p:nvPr/>
        </p:nvSpPr>
        <p:spPr>
          <a:xfrm>
            <a:off x="336561" y="4810333"/>
            <a:ext cx="9278214" cy="1098176"/>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0" i="0" dirty="0">
                <a:effectLst/>
                <a:latin typeface="Trebuchet MS (Body)"/>
              </a:rPr>
              <a:t>From business context, we want to reduce the number of bad loan which lead to a loss for the lender. </a:t>
            </a:r>
            <a:endParaRPr lang="zh-CN" altLang="en-US" sz="2400" b="1" dirty="0">
              <a:latin typeface="Trebuchet MS (Body)"/>
              <a:ea typeface="微软雅黑" panose="020B0503020204020204" pitchFamily="34" charset="-122"/>
            </a:endParaRPr>
          </a:p>
        </p:txBody>
      </p:sp>
    </p:spTree>
    <p:extLst>
      <p:ext uri="{BB962C8B-B14F-4D97-AF65-F5344CB8AC3E}">
        <p14:creationId xmlns:p14="http://schemas.microsoft.com/office/powerpoint/2010/main" val="147024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505097" y="426721"/>
            <a:ext cx="8768905" cy="788894"/>
          </a:xfrm>
        </p:spPr>
        <p:txBody>
          <a:bodyPr/>
          <a:lstStyle/>
          <a:p>
            <a:r>
              <a:rPr lang="en-US" altLang="zh-CN" dirty="0">
                <a:solidFill>
                  <a:schemeClr val="accent1">
                    <a:lumMod val="50000"/>
                  </a:schemeClr>
                </a:solidFill>
              </a:rPr>
              <a:t>Modelling</a:t>
            </a:r>
            <a:endParaRPr lang="en-GB" dirty="0">
              <a:solidFill>
                <a:schemeClr val="accent1">
                  <a:lumMod val="50000"/>
                </a:schemeClr>
              </a:solidFill>
            </a:endParaRPr>
          </a:p>
        </p:txBody>
      </p:sp>
      <p:sp>
        <p:nvSpPr>
          <p:cNvPr id="3" name="Content Placeholder 2">
            <a:extLst>
              <a:ext uri="{FF2B5EF4-FFF2-40B4-BE49-F238E27FC236}">
                <a16:creationId xmlns:a16="http://schemas.microsoft.com/office/drawing/2014/main" id="{DC0A3534-164D-452F-8479-0F70F2A00E51}"/>
              </a:ext>
            </a:extLst>
          </p:cNvPr>
          <p:cNvSpPr>
            <a:spLocks noGrp="1"/>
          </p:cNvSpPr>
          <p:nvPr>
            <p:ph idx="1"/>
          </p:nvPr>
        </p:nvSpPr>
        <p:spPr>
          <a:xfrm>
            <a:off x="505097" y="1288869"/>
            <a:ext cx="10685417" cy="5294810"/>
          </a:xfrm>
        </p:spPr>
        <p:txBody>
          <a:bodyPr>
            <a:normAutofit/>
          </a:bodyPr>
          <a:lstStyle/>
          <a:p>
            <a:r>
              <a:rPr lang="en-GB" dirty="0"/>
              <a:t>The reasons we choose tree-based ensemble learning algorithm</a:t>
            </a:r>
          </a:p>
          <a:p>
            <a:pPr lvl="1">
              <a:buFont typeface="Arial" panose="020B0604020202020204" pitchFamily="34" charset="0"/>
              <a:buChar char="•"/>
            </a:pPr>
            <a:r>
              <a:rPr lang="en-GB" dirty="0"/>
              <a:t>Ensemble learning algorithm helps to improve machine learning model performance by combining several models that allow the production of better predictive performance compared to a single model.</a:t>
            </a:r>
          </a:p>
          <a:p>
            <a:pPr lvl="1">
              <a:buFont typeface="Arial" panose="020B0604020202020204" pitchFamily="34" charset="0"/>
              <a:buChar char="•"/>
            </a:pPr>
            <a:r>
              <a:rPr lang="en-GB" dirty="0"/>
              <a:t>Tree-based models are not sensitive to outliers, missing data, and skewness.</a:t>
            </a:r>
          </a:p>
          <a:p>
            <a:pPr lvl="1">
              <a:buFont typeface="Arial" panose="020B0604020202020204" pitchFamily="34" charset="0"/>
              <a:buChar char="•"/>
            </a:pPr>
            <a:r>
              <a:rPr lang="en-GB" dirty="0"/>
              <a:t>Tree-based models are more interpretable.</a:t>
            </a:r>
          </a:p>
          <a:p>
            <a:pPr marL="0" indent="0">
              <a:buNone/>
            </a:pPr>
            <a:endParaRPr lang="en-GB" dirty="0"/>
          </a:p>
          <a:p>
            <a:r>
              <a:rPr lang="en-GB" b="0" i="0" dirty="0">
                <a:effectLst/>
                <a:latin typeface="-apple-system"/>
              </a:rPr>
              <a:t>As usual, we split the data into 70% of training data and 30% of testing data.</a:t>
            </a:r>
            <a:endParaRPr lang="en-GB" dirty="0"/>
          </a:p>
          <a:p>
            <a:endParaRPr lang="en-GB" dirty="0"/>
          </a:p>
          <a:p>
            <a:endParaRPr lang="en-GB" dirty="0"/>
          </a:p>
          <a:p>
            <a:endParaRPr lang="en-GB" dirty="0"/>
          </a:p>
          <a:p>
            <a:endParaRPr lang="en-GB" dirty="0"/>
          </a:p>
          <a:p>
            <a:pPr>
              <a:buFont typeface="Arial" panose="020B0604020202020204" pitchFamily="34" charset="0"/>
              <a:buChar char="•"/>
            </a:pPr>
            <a:endParaRPr lang="en-GB" dirty="0"/>
          </a:p>
          <a:p>
            <a:pPr>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A44FEFDA-BEFF-7AA1-FA6E-FB3CDCDD9CD2}"/>
              </a:ext>
            </a:extLst>
          </p:cNvPr>
          <p:cNvPicPr>
            <a:picLocks noChangeAspect="1"/>
          </p:cNvPicPr>
          <p:nvPr/>
        </p:nvPicPr>
        <p:blipFill>
          <a:blip r:embed="rId2"/>
          <a:stretch>
            <a:fillRect/>
          </a:stretch>
        </p:blipFill>
        <p:spPr>
          <a:xfrm>
            <a:off x="940526" y="3963726"/>
            <a:ext cx="7200000" cy="1605405"/>
          </a:xfrm>
          <a:prstGeom prst="rect">
            <a:avLst/>
          </a:prstGeom>
        </p:spPr>
      </p:pic>
    </p:spTree>
    <p:extLst>
      <p:ext uri="{BB962C8B-B14F-4D97-AF65-F5344CB8AC3E}">
        <p14:creationId xmlns:p14="http://schemas.microsoft.com/office/powerpoint/2010/main" val="555818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647927" y="674757"/>
            <a:ext cx="8420562" cy="788894"/>
          </a:xfrm>
        </p:spPr>
        <p:txBody>
          <a:bodyPr/>
          <a:lstStyle/>
          <a:p>
            <a:r>
              <a:rPr lang="en-US" altLang="zh-CN" dirty="0">
                <a:solidFill>
                  <a:schemeClr val="accent1">
                    <a:lumMod val="50000"/>
                  </a:schemeClr>
                </a:solidFill>
              </a:rPr>
              <a:t>Result</a:t>
            </a:r>
            <a:endParaRPr lang="en-GB" dirty="0">
              <a:solidFill>
                <a:schemeClr val="accent1">
                  <a:lumMod val="50000"/>
                </a:schemeClr>
              </a:solidFill>
            </a:endParaRPr>
          </a:p>
        </p:txBody>
      </p:sp>
      <p:graphicFrame>
        <p:nvGraphicFramePr>
          <p:cNvPr id="7" name="Table 7">
            <a:extLst>
              <a:ext uri="{FF2B5EF4-FFF2-40B4-BE49-F238E27FC236}">
                <a16:creationId xmlns:a16="http://schemas.microsoft.com/office/drawing/2014/main" id="{E45E7040-32A9-105C-5787-9636A3F1BA4C}"/>
              </a:ext>
            </a:extLst>
          </p:cNvPr>
          <p:cNvGraphicFramePr>
            <a:graphicFrameLocks noGrp="1"/>
          </p:cNvGraphicFramePr>
          <p:nvPr>
            <p:extLst>
              <p:ext uri="{D42A27DB-BD31-4B8C-83A1-F6EECF244321}">
                <p14:modId xmlns:p14="http://schemas.microsoft.com/office/powerpoint/2010/main" val="2509765177"/>
              </p:ext>
            </p:extLst>
          </p:nvPr>
        </p:nvGraphicFramePr>
        <p:xfrm>
          <a:off x="647927" y="1794349"/>
          <a:ext cx="8640000" cy="3600000"/>
        </p:xfrm>
        <a:graphic>
          <a:graphicData uri="http://schemas.openxmlformats.org/drawingml/2006/table">
            <a:tbl>
              <a:tblPr firstRow="1" bandRow="1">
                <a:tableStyleId>{5C22544A-7EE6-4342-B048-85BDC9FD1C3A}</a:tableStyleId>
              </a:tblPr>
              <a:tblGrid>
                <a:gridCol w="1728000">
                  <a:extLst>
                    <a:ext uri="{9D8B030D-6E8A-4147-A177-3AD203B41FA5}">
                      <a16:colId xmlns:a16="http://schemas.microsoft.com/office/drawing/2014/main" val="277347209"/>
                    </a:ext>
                  </a:extLst>
                </a:gridCol>
                <a:gridCol w="1728000">
                  <a:extLst>
                    <a:ext uri="{9D8B030D-6E8A-4147-A177-3AD203B41FA5}">
                      <a16:colId xmlns:a16="http://schemas.microsoft.com/office/drawing/2014/main" val="558564863"/>
                    </a:ext>
                  </a:extLst>
                </a:gridCol>
                <a:gridCol w="1728000">
                  <a:extLst>
                    <a:ext uri="{9D8B030D-6E8A-4147-A177-3AD203B41FA5}">
                      <a16:colId xmlns:a16="http://schemas.microsoft.com/office/drawing/2014/main" val="2537645102"/>
                    </a:ext>
                  </a:extLst>
                </a:gridCol>
                <a:gridCol w="1728000">
                  <a:extLst>
                    <a:ext uri="{9D8B030D-6E8A-4147-A177-3AD203B41FA5}">
                      <a16:colId xmlns:a16="http://schemas.microsoft.com/office/drawing/2014/main" val="1402936658"/>
                    </a:ext>
                  </a:extLst>
                </a:gridCol>
                <a:gridCol w="1728000">
                  <a:extLst>
                    <a:ext uri="{9D8B030D-6E8A-4147-A177-3AD203B41FA5}">
                      <a16:colId xmlns:a16="http://schemas.microsoft.com/office/drawing/2014/main" val="3278180822"/>
                    </a:ext>
                  </a:extLst>
                </a:gridCol>
              </a:tblGrid>
              <a:tr h="900000">
                <a:tc>
                  <a:txBody>
                    <a:bodyPr/>
                    <a:lstStyle/>
                    <a:p>
                      <a:pPr algn="ctr"/>
                      <a:r>
                        <a:rPr lang="en-GB" b="1" dirty="0"/>
                        <a:t>Algorithm</a:t>
                      </a:r>
                    </a:p>
                  </a:txBody>
                  <a:tcPr anchor="ctr"/>
                </a:tc>
                <a:tc>
                  <a:txBody>
                    <a:bodyPr/>
                    <a:lstStyle/>
                    <a:p>
                      <a:pPr algn="ctr"/>
                      <a:r>
                        <a:rPr lang="en-GB" b="1" dirty="0"/>
                        <a:t>Accuracy</a:t>
                      </a:r>
                    </a:p>
                  </a:txBody>
                  <a:tcPr anchor="ctr"/>
                </a:tc>
                <a:tc>
                  <a:txBody>
                    <a:bodyPr/>
                    <a:lstStyle/>
                    <a:p>
                      <a:pPr algn="ctr"/>
                      <a:r>
                        <a:rPr lang="en-GB" b="1" dirty="0"/>
                        <a:t>Precision</a:t>
                      </a:r>
                    </a:p>
                  </a:txBody>
                  <a:tcPr anchor="ctr"/>
                </a:tc>
                <a:tc>
                  <a:txBody>
                    <a:bodyPr/>
                    <a:lstStyle/>
                    <a:p>
                      <a:pPr algn="ctr"/>
                      <a:r>
                        <a:rPr lang="en-GB" b="1" dirty="0"/>
                        <a:t>Recall</a:t>
                      </a:r>
                    </a:p>
                  </a:txBody>
                  <a:tcPr anchor="ctr"/>
                </a:tc>
                <a:tc>
                  <a:txBody>
                    <a:bodyPr/>
                    <a:lstStyle/>
                    <a:p>
                      <a:pPr algn="ctr"/>
                      <a:r>
                        <a:rPr lang="en-GB" b="1" dirty="0"/>
                        <a:t>F1 Score</a:t>
                      </a:r>
                    </a:p>
                  </a:txBody>
                  <a:tcPr anchor="ctr"/>
                </a:tc>
                <a:extLst>
                  <a:ext uri="{0D108BD9-81ED-4DB2-BD59-A6C34878D82A}">
                    <a16:rowId xmlns:a16="http://schemas.microsoft.com/office/drawing/2014/main" val="1068179789"/>
                  </a:ext>
                </a:extLst>
              </a:tr>
              <a:tr h="900000">
                <a:tc>
                  <a:txBody>
                    <a:bodyPr/>
                    <a:lstStyle/>
                    <a:p>
                      <a:pPr algn="ctr"/>
                      <a:r>
                        <a:rPr lang="en-GB" dirty="0"/>
                        <a:t>Decision Tree</a:t>
                      </a:r>
                    </a:p>
                  </a:txBody>
                  <a:tcPr anchor="ctr"/>
                </a:tc>
                <a:tc>
                  <a:txBody>
                    <a:bodyPr/>
                    <a:lstStyle/>
                    <a:p>
                      <a:pPr algn="ctr"/>
                      <a:r>
                        <a:rPr lang="en-GB" dirty="0"/>
                        <a:t>92.04</a:t>
                      </a:r>
                    </a:p>
                  </a:txBody>
                  <a:tcPr anchor="ctr"/>
                </a:tc>
                <a:tc>
                  <a:txBody>
                    <a:bodyPr/>
                    <a:lstStyle/>
                    <a:p>
                      <a:pPr algn="ctr"/>
                      <a:r>
                        <a:rPr lang="en-GB" dirty="0"/>
                        <a:t>93.71</a:t>
                      </a:r>
                    </a:p>
                  </a:txBody>
                  <a:tcPr anchor="ctr"/>
                </a:tc>
                <a:tc>
                  <a:txBody>
                    <a:bodyPr/>
                    <a:lstStyle/>
                    <a:p>
                      <a:pPr algn="ctr"/>
                      <a:r>
                        <a:rPr lang="en-GB" dirty="0"/>
                        <a:t>92.83</a:t>
                      </a:r>
                    </a:p>
                  </a:txBody>
                  <a:tcPr anchor="ctr"/>
                </a:tc>
                <a:tc>
                  <a:txBody>
                    <a:bodyPr/>
                    <a:lstStyle/>
                    <a:p>
                      <a:pPr algn="ctr"/>
                      <a:r>
                        <a:rPr lang="en-GB" dirty="0"/>
                        <a:t>93.27</a:t>
                      </a:r>
                    </a:p>
                  </a:txBody>
                  <a:tcPr anchor="ctr"/>
                </a:tc>
                <a:extLst>
                  <a:ext uri="{0D108BD9-81ED-4DB2-BD59-A6C34878D82A}">
                    <a16:rowId xmlns:a16="http://schemas.microsoft.com/office/drawing/2014/main" val="2086161331"/>
                  </a:ext>
                </a:extLst>
              </a:tr>
              <a:tr h="900000">
                <a:tc>
                  <a:txBody>
                    <a:bodyPr/>
                    <a:lstStyle/>
                    <a:p>
                      <a:pPr algn="ctr"/>
                      <a:r>
                        <a:rPr lang="en-GB" dirty="0"/>
                        <a:t>Random Forest</a:t>
                      </a:r>
                    </a:p>
                  </a:txBody>
                  <a:tcPr anchor="ctr"/>
                </a:tc>
                <a:tc>
                  <a:txBody>
                    <a:bodyPr/>
                    <a:lstStyle/>
                    <a:p>
                      <a:pPr algn="ctr"/>
                      <a:r>
                        <a:rPr lang="en-GB" dirty="0"/>
                        <a:t>94.15</a:t>
                      </a:r>
                    </a:p>
                  </a:txBody>
                  <a:tcPr anchor="ctr"/>
                </a:tc>
                <a:tc>
                  <a:txBody>
                    <a:bodyPr/>
                    <a:lstStyle/>
                    <a:p>
                      <a:pPr algn="ctr"/>
                      <a:r>
                        <a:rPr lang="en-GB" dirty="0"/>
                        <a:t>94.47</a:t>
                      </a:r>
                    </a:p>
                  </a:txBody>
                  <a:tcPr anchor="ctr"/>
                </a:tc>
                <a:tc>
                  <a:txBody>
                    <a:bodyPr/>
                    <a:lstStyle/>
                    <a:p>
                      <a:pPr algn="ctr"/>
                      <a:r>
                        <a:rPr lang="en-GB" dirty="0"/>
                        <a:t>95.76</a:t>
                      </a:r>
                    </a:p>
                  </a:txBody>
                  <a:tcPr anchor="ctr"/>
                </a:tc>
                <a:tc>
                  <a:txBody>
                    <a:bodyPr/>
                    <a:lstStyle/>
                    <a:p>
                      <a:pPr algn="ctr"/>
                      <a:r>
                        <a:rPr lang="en-GB" dirty="0"/>
                        <a:t>95.11</a:t>
                      </a:r>
                    </a:p>
                  </a:txBody>
                  <a:tcPr anchor="ctr"/>
                </a:tc>
                <a:extLst>
                  <a:ext uri="{0D108BD9-81ED-4DB2-BD59-A6C34878D82A}">
                    <a16:rowId xmlns:a16="http://schemas.microsoft.com/office/drawing/2014/main" val="626411410"/>
                  </a:ext>
                </a:extLst>
              </a:tr>
              <a:tr h="900000">
                <a:tc>
                  <a:txBody>
                    <a:bodyPr/>
                    <a:lstStyle/>
                    <a:p>
                      <a:pPr algn="ctr"/>
                      <a:r>
                        <a:rPr lang="en-GB" b="1" dirty="0" err="1"/>
                        <a:t>XGBoost</a:t>
                      </a:r>
                      <a:endParaRPr lang="en-GB" b="1" dirty="0"/>
                    </a:p>
                  </a:txBody>
                  <a:tcPr anchor="ctr"/>
                </a:tc>
                <a:tc>
                  <a:txBody>
                    <a:bodyPr/>
                    <a:lstStyle/>
                    <a:p>
                      <a:pPr algn="ctr"/>
                      <a:r>
                        <a:rPr lang="en-GB" b="1" dirty="0"/>
                        <a:t>94.85</a:t>
                      </a:r>
                    </a:p>
                  </a:txBody>
                  <a:tcPr anchor="ctr"/>
                </a:tc>
                <a:tc>
                  <a:txBody>
                    <a:bodyPr/>
                    <a:lstStyle/>
                    <a:p>
                      <a:pPr algn="ctr"/>
                      <a:r>
                        <a:rPr lang="en-GB" b="1" dirty="0"/>
                        <a:t>95.56</a:t>
                      </a:r>
                    </a:p>
                  </a:txBody>
                  <a:tcPr anchor="ctr"/>
                </a:tc>
                <a:tc>
                  <a:txBody>
                    <a:bodyPr/>
                    <a:lstStyle/>
                    <a:p>
                      <a:pPr algn="ctr"/>
                      <a:r>
                        <a:rPr lang="en-GB" b="1" dirty="0"/>
                        <a:t>95.78</a:t>
                      </a:r>
                    </a:p>
                  </a:txBody>
                  <a:tcPr anchor="ctr"/>
                </a:tc>
                <a:tc>
                  <a:txBody>
                    <a:bodyPr/>
                    <a:lstStyle/>
                    <a:p>
                      <a:pPr algn="ctr"/>
                      <a:r>
                        <a:rPr lang="en-GB" b="1" dirty="0"/>
                        <a:t>95.67</a:t>
                      </a:r>
                    </a:p>
                  </a:txBody>
                  <a:tcPr anchor="ctr"/>
                </a:tc>
                <a:extLst>
                  <a:ext uri="{0D108BD9-81ED-4DB2-BD59-A6C34878D82A}">
                    <a16:rowId xmlns:a16="http://schemas.microsoft.com/office/drawing/2014/main" val="1391364503"/>
                  </a:ext>
                </a:extLst>
              </a:tr>
            </a:tbl>
          </a:graphicData>
        </a:graphic>
      </p:graphicFrame>
    </p:spTree>
    <p:extLst>
      <p:ext uri="{BB962C8B-B14F-4D97-AF65-F5344CB8AC3E}">
        <p14:creationId xmlns:p14="http://schemas.microsoft.com/office/powerpoint/2010/main" val="223225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505097" y="269967"/>
            <a:ext cx="8768905" cy="788894"/>
          </a:xfrm>
        </p:spPr>
        <p:txBody>
          <a:bodyPr/>
          <a:lstStyle/>
          <a:p>
            <a:r>
              <a:rPr lang="en-US" altLang="zh-CN" dirty="0">
                <a:solidFill>
                  <a:schemeClr val="accent1">
                    <a:lumMod val="50000"/>
                  </a:schemeClr>
                </a:solidFill>
              </a:rPr>
              <a:t>Feature Importance</a:t>
            </a:r>
            <a:endParaRPr lang="en-GB" dirty="0">
              <a:solidFill>
                <a:schemeClr val="accent1">
                  <a:lumMod val="50000"/>
                </a:schemeClr>
              </a:solidFill>
            </a:endParaRPr>
          </a:p>
        </p:txBody>
      </p:sp>
      <p:pic>
        <p:nvPicPr>
          <p:cNvPr id="8" name="Content Placeholder 7">
            <a:extLst>
              <a:ext uri="{FF2B5EF4-FFF2-40B4-BE49-F238E27FC236}">
                <a16:creationId xmlns:a16="http://schemas.microsoft.com/office/drawing/2014/main" id="{2B313C90-8F44-C9F4-CD79-F33AE3B16F07}"/>
              </a:ext>
            </a:extLst>
          </p:cNvPr>
          <p:cNvPicPr>
            <a:picLocks noGrp="1" noChangeAspect="1"/>
          </p:cNvPicPr>
          <p:nvPr>
            <p:ph idx="1"/>
          </p:nvPr>
        </p:nvPicPr>
        <p:blipFill>
          <a:blip r:embed="rId2"/>
          <a:stretch>
            <a:fillRect/>
          </a:stretch>
        </p:blipFill>
        <p:spPr>
          <a:xfrm>
            <a:off x="505097" y="1250450"/>
            <a:ext cx="7920000" cy="3829340"/>
          </a:xfrm>
        </p:spPr>
      </p:pic>
      <p:pic>
        <p:nvPicPr>
          <p:cNvPr id="10" name="Picture 9">
            <a:extLst>
              <a:ext uri="{FF2B5EF4-FFF2-40B4-BE49-F238E27FC236}">
                <a16:creationId xmlns:a16="http://schemas.microsoft.com/office/drawing/2014/main" id="{1E51230F-FE8A-66BB-5C0C-49E8B114CF93}"/>
              </a:ext>
            </a:extLst>
          </p:cNvPr>
          <p:cNvPicPr>
            <a:picLocks noChangeAspect="1"/>
          </p:cNvPicPr>
          <p:nvPr/>
        </p:nvPicPr>
        <p:blipFill>
          <a:blip r:embed="rId3"/>
          <a:stretch>
            <a:fillRect/>
          </a:stretch>
        </p:blipFill>
        <p:spPr>
          <a:xfrm>
            <a:off x="3662401" y="2532602"/>
            <a:ext cx="7920000" cy="3829340"/>
          </a:xfrm>
          <a:prstGeom prst="rect">
            <a:avLst/>
          </a:prstGeom>
        </p:spPr>
      </p:pic>
    </p:spTree>
    <p:extLst>
      <p:ext uri="{BB962C8B-B14F-4D97-AF65-F5344CB8AC3E}">
        <p14:creationId xmlns:p14="http://schemas.microsoft.com/office/powerpoint/2010/main" val="2241146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677334" y="422191"/>
            <a:ext cx="8768905" cy="788894"/>
          </a:xfrm>
        </p:spPr>
        <p:txBody>
          <a:bodyPr/>
          <a:lstStyle/>
          <a:p>
            <a:r>
              <a:rPr lang="en-US" dirty="0">
                <a:solidFill>
                  <a:schemeClr val="accent1">
                    <a:lumMod val="50000"/>
                  </a:schemeClr>
                </a:solidFill>
              </a:rPr>
              <a:t>Conclusion</a:t>
            </a:r>
            <a:endParaRPr lang="en-GB" dirty="0">
              <a:solidFill>
                <a:schemeClr val="accent1">
                  <a:lumMod val="50000"/>
                </a:schemeClr>
              </a:solidFill>
            </a:endParaRPr>
          </a:p>
        </p:txBody>
      </p:sp>
      <p:sp>
        <p:nvSpPr>
          <p:cNvPr id="4" name="Content Placeholder 3">
            <a:extLst>
              <a:ext uri="{FF2B5EF4-FFF2-40B4-BE49-F238E27FC236}">
                <a16:creationId xmlns:a16="http://schemas.microsoft.com/office/drawing/2014/main" id="{D337519B-2811-6169-1719-4AF0A3452988}"/>
              </a:ext>
            </a:extLst>
          </p:cNvPr>
          <p:cNvSpPr>
            <a:spLocks noGrp="1"/>
          </p:cNvSpPr>
          <p:nvPr>
            <p:ph idx="1"/>
          </p:nvPr>
        </p:nvSpPr>
        <p:spPr>
          <a:xfrm>
            <a:off x="677333" y="1358537"/>
            <a:ext cx="10173547" cy="5077272"/>
          </a:xfrm>
        </p:spPr>
        <p:txBody>
          <a:bodyPr>
            <a:normAutofit/>
          </a:bodyPr>
          <a:lstStyle/>
          <a:p>
            <a:r>
              <a:rPr lang="en-GB" dirty="0"/>
              <a:t>In this assessment, we achieved 95% F1 score in predicting loans that have the high probability of being default based on their financial information and payment history.</a:t>
            </a:r>
          </a:p>
          <a:p>
            <a:pPr marL="0" indent="0">
              <a:buNone/>
            </a:pPr>
            <a:endParaRPr lang="en-GB" dirty="0"/>
          </a:p>
          <a:p>
            <a:r>
              <a:rPr lang="en-GB" dirty="0"/>
              <a:t>Ensemble learning algorithm helps to improve machine learning model performance. In our case, both Random Forest and </a:t>
            </a:r>
            <a:r>
              <a:rPr lang="en-GB" dirty="0" err="1"/>
              <a:t>XGBoost</a:t>
            </a:r>
            <a:r>
              <a:rPr lang="en-GB" dirty="0"/>
              <a:t> outperformed Decision Tree.</a:t>
            </a:r>
          </a:p>
          <a:p>
            <a:endParaRPr lang="en-GB" dirty="0"/>
          </a:p>
          <a:p>
            <a:r>
              <a:rPr lang="en-GB" dirty="0"/>
              <a:t>In our problem, false negative is more expensive than false positive. Hence, we have to decide the metric to evaluate the model carefully. In our case, we used F1 score.</a:t>
            </a:r>
          </a:p>
          <a:p>
            <a:endParaRPr lang="en-GB" dirty="0"/>
          </a:p>
          <a:p>
            <a:r>
              <a:rPr lang="en-GB" dirty="0"/>
              <a:t>Based on the feature importance generated, we can conclude that the number of payment status such as Rejected, Checked, Cancelled, and None, as well as the number of loan, number of paid off loan, first payment status, and maybe </a:t>
            </a:r>
            <a:r>
              <a:rPr lang="en-GB" dirty="0" err="1"/>
              <a:t>clearfraudscore</a:t>
            </a:r>
            <a:r>
              <a:rPr lang="en-GB" dirty="0"/>
              <a:t> have higher impact on our model. Hence, these are some important to look at when predicting the loan status. The lender could also use it as a validation features criteria in approval process.</a:t>
            </a:r>
          </a:p>
        </p:txBody>
      </p:sp>
    </p:spTree>
    <p:extLst>
      <p:ext uri="{BB962C8B-B14F-4D97-AF65-F5344CB8AC3E}">
        <p14:creationId xmlns:p14="http://schemas.microsoft.com/office/powerpoint/2010/main" val="22088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677334" y="422191"/>
            <a:ext cx="8768905" cy="788894"/>
          </a:xfrm>
        </p:spPr>
        <p:txBody>
          <a:bodyPr/>
          <a:lstStyle/>
          <a:p>
            <a:r>
              <a:rPr lang="en-US" dirty="0">
                <a:solidFill>
                  <a:schemeClr val="accent1">
                    <a:lumMod val="50000"/>
                  </a:schemeClr>
                </a:solidFill>
              </a:rPr>
              <a:t>Future Works</a:t>
            </a:r>
            <a:endParaRPr lang="en-GB" dirty="0">
              <a:solidFill>
                <a:schemeClr val="accent1">
                  <a:lumMod val="50000"/>
                </a:schemeClr>
              </a:solidFill>
            </a:endParaRPr>
          </a:p>
        </p:txBody>
      </p:sp>
      <p:sp>
        <p:nvSpPr>
          <p:cNvPr id="4" name="Content Placeholder 3">
            <a:extLst>
              <a:ext uri="{FF2B5EF4-FFF2-40B4-BE49-F238E27FC236}">
                <a16:creationId xmlns:a16="http://schemas.microsoft.com/office/drawing/2014/main" id="{D337519B-2811-6169-1719-4AF0A3452988}"/>
              </a:ext>
            </a:extLst>
          </p:cNvPr>
          <p:cNvSpPr>
            <a:spLocks noGrp="1"/>
          </p:cNvSpPr>
          <p:nvPr>
            <p:ph idx="1"/>
          </p:nvPr>
        </p:nvSpPr>
        <p:spPr>
          <a:xfrm>
            <a:off x="677333" y="1358537"/>
            <a:ext cx="10173547" cy="5077272"/>
          </a:xfrm>
        </p:spPr>
        <p:txBody>
          <a:bodyPr>
            <a:normAutofit/>
          </a:bodyPr>
          <a:lstStyle/>
          <a:p>
            <a:r>
              <a:rPr lang="en-GB" dirty="0"/>
              <a:t>Collect more data or use </a:t>
            </a:r>
            <a:r>
              <a:rPr lang="en-GB" dirty="0" err="1"/>
              <a:t>upsampling</a:t>
            </a:r>
            <a:r>
              <a:rPr lang="en-GB" dirty="0"/>
              <a:t> or </a:t>
            </a:r>
            <a:r>
              <a:rPr lang="en-GB" dirty="0" err="1"/>
              <a:t>downsampling</a:t>
            </a:r>
            <a:r>
              <a:rPr lang="en-GB" dirty="0"/>
              <a:t> techniques to deal with the imbalanced dataset.</a:t>
            </a:r>
          </a:p>
          <a:p>
            <a:endParaRPr lang="en-GB" dirty="0"/>
          </a:p>
          <a:p>
            <a:r>
              <a:rPr lang="en-GB" dirty="0"/>
              <a:t>Try different model like Logistic Regression or SVM. </a:t>
            </a:r>
            <a:r>
              <a:rPr lang="en-GB"/>
              <a:t>But transformation </a:t>
            </a:r>
            <a:r>
              <a:rPr lang="en-GB" dirty="0"/>
              <a:t>have to be done because skewed data will affect the performance in these model as describe previously.</a:t>
            </a:r>
          </a:p>
          <a:p>
            <a:endParaRPr lang="en-GB" dirty="0"/>
          </a:p>
          <a:p>
            <a:r>
              <a:rPr lang="en-GB" dirty="0"/>
              <a:t> Try deep learning model to further increase classification performance but deep learning model is just like a black box and is uninterpretable. Usually in business context, we would like our model to be interpretable.</a:t>
            </a:r>
          </a:p>
          <a:p>
            <a:endParaRPr lang="en-GB" dirty="0"/>
          </a:p>
          <a:p>
            <a:r>
              <a:rPr lang="en-GB" dirty="0"/>
              <a:t>Use more information provided in the clarity_underwriting_variables.csv file. I decided to use only the </a:t>
            </a:r>
            <a:r>
              <a:rPr lang="en-GB" dirty="0" err="1"/>
              <a:t>clearfraudscore</a:t>
            </a:r>
            <a:r>
              <a:rPr lang="en-GB" dirty="0"/>
              <a:t> in this file to avoid</a:t>
            </a:r>
            <a:r>
              <a:rPr lang="en-GB" b="1" dirty="0"/>
              <a:t> curse of dimensionality</a:t>
            </a:r>
            <a:r>
              <a:rPr lang="en-GB" dirty="0"/>
              <a:t>.</a:t>
            </a:r>
          </a:p>
        </p:txBody>
      </p:sp>
    </p:spTree>
    <p:extLst>
      <p:ext uri="{BB962C8B-B14F-4D97-AF65-F5344CB8AC3E}">
        <p14:creationId xmlns:p14="http://schemas.microsoft.com/office/powerpoint/2010/main" val="2003307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634C-7ADA-D49B-8EE6-98090A943BFB}"/>
              </a:ext>
            </a:extLst>
          </p:cNvPr>
          <p:cNvSpPr>
            <a:spLocks noGrp="1"/>
          </p:cNvSpPr>
          <p:nvPr>
            <p:ph type="ctrTitle"/>
          </p:nvPr>
        </p:nvSpPr>
        <p:spPr>
          <a:xfrm>
            <a:off x="642385" y="2653552"/>
            <a:ext cx="9188824" cy="1397283"/>
          </a:xfrm>
        </p:spPr>
        <p:txBody>
          <a:bodyPr/>
          <a:lstStyle/>
          <a:p>
            <a:pPr algn="ctr"/>
            <a:r>
              <a:rPr lang="en-GB" sz="8800" dirty="0">
                <a:solidFill>
                  <a:schemeClr val="accent1">
                    <a:lumMod val="50000"/>
                  </a:schemeClr>
                </a:solidFill>
              </a:rPr>
              <a:t>THANK YOU</a:t>
            </a:r>
          </a:p>
        </p:txBody>
      </p:sp>
    </p:spTree>
    <p:extLst>
      <p:ext uri="{BB962C8B-B14F-4D97-AF65-F5344CB8AC3E}">
        <p14:creationId xmlns:p14="http://schemas.microsoft.com/office/powerpoint/2010/main" val="86612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515192" y="320451"/>
            <a:ext cx="8596668" cy="788894"/>
          </a:xfrm>
        </p:spPr>
        <p:txBody>
          <a:bodyPr/>
          <a:lstStyle/>
          <a:p>
            <a:r>
              <a:rPr lang="en-GB" dirty="0">
                <a:solidFill>
                  <a:schemeClr val="accent1">
                    <a:lumMod val="50000"/>
                  </a:schemeClr>
                </a:solidFill>
              </a:rPr>
              <a:t>Data Gathering</a:t>
            </a:r>
          </a:p>
        </p:txBody>
      </p:sp>
      <p:pic>
        <p:nvPicPr>
          <p:cNvPr id="8" name="Picture 7">
            <a:extLst>
              <a:ext uri="{FF2B5EF4-FFF2-40B4-BE49-F238E27FC236}">
                <a16:creationId xmlns:a16="http://schemas.microsoft.com/office/drawing/2014/main" id="{16391F3D-715A-ED3C-7402-2A2F582832AB}"/>
              </a:ext>
            </a:extLst>
          </p:cNvPr>
          <p:cNvPicPr>
            <a:picLocks noChangeAspect="1"/>
          </p:cNvPicPr>
          <p:nvPr/>
        </p:nvPicPr>
        <p:blipFill rotWithShape="1">
          <a:blip r:embed="rId2"/>
          <a:srcRect l="2214"/>
          <a:stretch/>
        </p:blipFill>
        <p:spPr>
          <a:xfrm>
            <a:off x="496389" y="1469212"/>
            <a:ext cx="10080000" cy="795493"/>
          </a:xfrm>
          <a:prstGeom prst="rect">
            <a:avLst/>
          </a:prstGeom>
        </p:spPr>
      </p:pic>
      <p:pic>
        <p:nvPicPr>
          <p:cNvPr id="10" name="Picture 9">
            <a:extLst>
              <a:ext uri="{FF2B5EF4-FFF2-40B4-BE49-F238E27FC236}">
                <a16:creationId xmlns:a16="http://schemas.microsoft.com/office/drawing/2014/main" id="{CC22482A-20F4-038E-A3B3-76FF8E493D53}"/>
              </a:ext>
            </a:extLst>
          </p:cNvPr>
          <p:cNvPicPr>
            <a:picLocks noChangeAspect="1"/>
          </p:cNvPicPr>
          <p:nvPr/>
        </p:nvPicPr>
        <p:blipFill>
          <a:blip r:embed="rId3"/>
          <a:stretch>
            <a:fillRect/>
          </a:stretch>
        </p:blipFill>
        <p:spPr>
          <a:xfrm>
            <a:off x="496389" y="2750876"/>
            <a:ext cx="6120000" cy="748764"/>
          </a:xfrm>
          <a:prstGeom prst="rect">
            <a:avLst/>
          </a:prstGeom>
        </p:spPr>
      </p:pic>
      <p:pic>
        <p:nvPicPr>
          <p:cNvPr id="12" name="Picture 11">
            <a:extLst>
              <a:ext uri="{FF2B5EF4-FFF2-40B4-BE49-F238E27FC236}">
                <a16:creationId xmlns:a16="http://schemas.microsoft.com/office/drawing/2014/main" id="{7B2EB407-D7B2-3268-1D8A-35DB3DB060ED}"/>
              </a:ext>
            </a:extLst>
          </p:cNvPr>
          <p:cNvPicPr>
            <a:picLocks noChangeAspect="1"/>
          </p:cNvPicPr>
          <p:nvPr/>
        </p:nvPicPr>
        <p:blipFill>
          <a:blip r:embed="rId4"/>
          <a:stretch>
            <a:fillRect/>
          </a:stretch>
        </p:blipFill>
        <p:spPr>
          <a:xfrm>
            <a:off x="515192" y="4015862"/>
            <a:ext cx="2880000" cy="670282"/>
          </a:xfrm>
          <a:prstGeom prst="rect">
            <a:avLst/>
          </a:prstGeom>
        </p:spPr>
      </p:pic>
      <p:pic>
        <p:nvPicPr>
          <p:cNvPr id="14" name="Picture 13">
            <a:extLst>
              <a:ext uri="{FF2B5EF4-FFF2-40B4-BE49-F238E27FC236}">
                <a16:creationId xmlns:a16="http://schemas.microsoft.com/office/drawing/2014/main" id="{0F477783-FA20-C96E-0A99-656E5BBB723B}"/>
              </a:ext>
            </a:extLst>
          </p:cNvPr>
          <p:cNvPicPr>
            <a:picLocks noChangeAspect="1"/>
          </p:cNvPicPr>
          <p:nvPr/>
        </p:nvPicPr>
        <p:blipFill>
          <a:blip r:embed="rId5"/>
          <a:stretch>
            <a:fillRect/>
          </a:stretch>
        </p:blipFill>
        <p:spPr>
          <a:xfrm>
            <a:off x="496389" y="5285219"/>
            <a:ext cx="11520000" cy="588522"/>
          </a:xfrm>
          <a:prstGeom prst="rect">
            <a:avLst/>
          </a:prstGeom>
        </p:spPr>
      </p:pic>
      <p:pic>
        <p:nvPicPr>
          <p:cNvPr id="16" name="Picture 15">
            <a:extLst>
              <a:ext uri="{FF2B5EF4-FFF2-40B4-BE49-F238E27FC236}">
                <a16:creationId xmlns:a16="http://schemas.microsoft.com/office/drawing/2014/main" id="{EA3E5FD5-D05D-D85F-BD0A-A94DA8A17C19}"/>
              </a:ext>
            </a:extLst>
          </p:cNvPr>
          <p:cNvPicPr>
            <a:picLocks noChangeAspect="1"/>
          </p:cNvPicPr>
          <p:nvPr/>
        </p:nvPicPr>
        <p:blipFill>
          <a:blip r:embed="rId6"/>
          <a:stretch>
            <a:fillRect/>
          </a:stretch>
        </p:blipFill>
        <p:spPr>
          <a:xfrm>
            <a:off x="496389" y="5936301"/>
            <a:ext cx="2880000" cy="667930"/>
          </a:xfrm>
          <a:prstGeom prst="rect">
            <a:avLst/>
          </a:prstGeom>
        </p:spPr>
      </p:pic>
      <p:sp>
        <p:nvSpPr>
          <p:cNvPr id="17" name="TextBox 16">
            <a:extLst>
              <a:ext uri="{FF2B5EF4-FFF2-40B4-BE49-F238E27FC236}">
                <a16:creationId xmlns:a16="http://schemas.microsoft.com/office/drawing/2014/main" id="{DE3DDB8C-6970-9B0F-7C1D-AF8A4223D708}"/>
              </a:ext>
            </a:extLst>
          </p:cNvPr>
          <p:cNvSpPr txBox="1"/>
          <p:nvPr/>
        </p:nvSpPr>
        <p:spPr>
          <a:xfrm>
            <a:off x="467615" y="2421481"/>
            <a:ext cx="1999130" cy="338554"/>
          </a:xfrm>
          <a:prstGeom prst="rect">
            <a:avLst/>
          </a:prstGeom>
          <a:noFill/>
        </p:spPr>
        <p:txBody>
          <a:bodyPr wrap="square" rtlCol="0">
            <a:spAutoFit/>
          </a:bodyPr>
          <a:lstStyle/>
          <a:p>
            <a:r>
              <a:rPr lang="en-GB" sz="1600" dirty="0"/>
              <a:t>payment.csv</a:t>
            </a:r>
          </a:p>
        </p:txBody>
      </p:sp>
      <p:sp>
        <p:nvSpPr>
          <p:cNvPr id="18" name="TextBox 17">
            <a:extLst>
              <a:ext uri="{FF2B5EF4-FFF2-40B4-BE49-F238E27FC236}">
                <a16:creationId xmlns:a16="http://schemas.microsoft.com/office/drawing/2014/main" id="{A7B2D82B-3077-F7EC-4F53-F014CD90665F}"/>
              </a:ext>
            </a:extLst>
          </p:cNvPr>
          <p:cNvSpPr txBox="1"/>
          <p:nvPr/>
        </p:nvSpPr>
        <p:spPr>
          <a:xfrm>
            <a:off x="467615" y="1119733"/>
            <a:ext cx="3173656" cy="338554"/>
          </a:xfrm>
          <a:prstGeom prst="rect">
            <a:avLst/>
          </a:prstGeom>
          <a:noFill/>
        </p:spPr>
        <p:txBody>
          <a:bodyPr wrap="square" rtlCol="0">
            <a:spAutoFit/>
          </a:bodyPr>
          <a:lstStyle/>
          <a:p>
            <a:r>
              <a:rPr lang="en-GB" sz="1600" dirty="0"/>
              <a:t>loan.csv (Funded loan only)</a:t>
            </a:r>
          </a:p>
        </p:txBody>
      </p:sp>
      <p:sp>
        <p:nvSpPr>
          <p:cNvPr id="19" name="TextBox 18">
            <a:extLst>
              <a:ext uri="{FF2B5EF4-FFF2-40B4-BE49-F238E27FC236}">
                <a16:creationId xmlns:a16="http://schemas.microsoft.com/office/drawing/2014/main" id="{6C8E6AEE-4B9E-214A-0373-ED0162E15FD2}"/>
              </a:ext>
            </a:extLst>
          </p:cNvPr>
          <p:cNvSpPr txBox="1"/>
          <p:nvPr/>
        </p:nvSpPr>
        <p:spPr>
          <a:xfrm>
            <a:off x="467615" y="3674214"/>
            <a:ext cx="3355406" cy="338554"/>
          </a:xfrm>
          <a:prstGeom prst="rect">
            <a:avLst/>
          </a:prstGeom>
          <a:noFill/>
        </p:spPr>
        <p:txBody>
          <a:bodyPr wrap="none" rtlCol="0">
            <a:spAutoFit/>
          </a:bodyPr>
          <a:lstStyle/>
          <a:p>
            <a:r>
              <a:rPr lang="en-GB" sz="1600" dirty="0"/>
              <a:t>clarity_underwriting_variables.csv</a:t>
            </a:r>
          </a:p>
        </p:txBody>
      </p:sp>
      <p:sp>
        <p:nvSpPr>
          <p:cNvPr id="21" name="TextBox 20">
            <a:extLst>
              <a:ext uri="{FF2B5EF4-FFF2-40B4-BE49-F238E27FC236}">
                <a16:creationId xmlns:a16="http://schemas.microsoft.com/office/drawing/2014/main" id="{158BEE1C-5593-C633-440C-C1EB9524E2E7}"/>
              </a:ext>
            </a:extLst>
          </p:cNvPr>
          <p:cNvSpPr txBox="1"/>
          <p:nvPr/>
        </p:nvSpPr>
        <p:spPr>
          <a:xfrm>
            <a:off x="515192" y="4946586"/>
            <a:ext cx="1999130" cy="338554"/>
          </a:xfrm>
          <a:prstGeom prst="rect">
            <a:avLst/>
          </a:prstGeom>
          <a:noFill/>
        </p:spPr>
        <p:txBody>
          <a:bodyPr wrap="square" rtlCol="0">
            <a:spAutoFit/>
          </a:bodyPr>
          <a:lstStyle/>
          <a:p>
            <a:r>
              <a:rPr lang="en-GB" sz="1600" dirty="0"/>
              <a:t>final.csv</a:t>
            </a:r>
          </a:p>
        </p:txBody>
      </p:sp>
    </p:spTree>
    <p:extLst>
      <p:ext uri="{BB962C8B-B14F-4D97-AF65-F5344CB8AC3E}">
        <p14:creationId xmlns:p14="http://schemas.microsoft.com/office/powerpoint/2010/main" val="163623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677334" y="261260"/>
            <a:ext cx="8596668" cy="679265"/>
          </a:xfrm>
        </p:spPr>
        <p:txBody>
          <a:bodyPr/>
          <a:lstStyle/>
          <a:p>
            <a:r>
              <a:rPr lang="en-GB" dirty="0">
                <a:solidFill>
                  <a:schemeClr val="accent1">
                    <a:lumMod val="50000"/>
                  </a:schemeClr>
                </a:solidFill>
              </a:rPr>
              <a:t>Data Gathering</a:t>
            </a:r>
          </a:p>
        </p:txBody>
      </p:sp>
      <p:sp>
        <p:nvSpPr>
          <p:cNvPr id="3" name="Content Placeholder 2">
            <a:extLst>
              <a:ext uri="{FF2B5EF4-FFF2-40B4-BE49-F238E27FC236}">
                <a16:creationId xmlns:a16="http://schemas.microsoft.com/office/drawing/2014/main" id="{DC0A3534-164D-452F-8479-0F70F2A00E51}"/>
              </a:ext>
            </a:extLst>
          </p:cNvPr>
          <p:cNvSpPr>
            <a:spLocks noGrp="1"/>
          </p:cNvSpPr>
          <p:nvPr>
            <p:ph idx="1"/>
          </p:nvPr>
        </p:nvSpPr>
        <p:spPr>
          <a:xfrm>
            <a:off x="677334" y="1114697"/>
            <a:ext cx="10635100" cy="5599611"/>
          </a:xfrm>
        </p:spPr>
        <p:txBody>
          <a:bodyPr>
            <a:normAutofit fontScale="92500" lnSpcReduction="20000"/>
          </a:bodyPr>
          <a:lstStyle/>
          <a:p>
            <a:pPr marL="0" indent="0">
              <a:buNone/>
            </a:pPr>
            <a:r>
              <a:rPr lang="en-GB" sz="1600" dirty="0"/>
              <a:t>Since our final target is to predict if the loan is a good loan or bad loan. We have to modify the loan status and convert the problem into a binary classification problem. </a:t>
            </a:r>
          </a:p>
          <a:p>
            <a:pPr marL="0" indent="0">
              <a:buNone/>
            </a:pPr>
            <a:endParaRPr lang="en-GB" sz="1600" dirty="0"/>
          </a:p>
          <a:p>
            <a:pPr marL="0" indent="0">
              <a:buNone/>
            </a:pPr>
            <a:r>
              <a:rPr lang="en-GB" sz="1600" dirty="0"/>
              <a:t>Class 0: Good Loan</a:t>
            </a:r>
          </a:p>
          <a:p>
            <a:pPr lvl="1"/>
            <a:r>
              <a:rPr lang="en-GB" sz="1400" dirty="0"/>
              <a:t>Paid Off Loan : Loan that has been paid off.</a:t>
            </a:r>
          </a:p>
          <a:p>
            <a:pPr lvl="1"/>
            <a:r>
              <a:rPr lang="en-GB" sz="1400" dirty="0"/>
              <a:t>Settlement Paid Off : Loan that has been settled or paid off earlier.</a:t>
            </a:r>
          </a:p>
          <a:p>
            <a:endParaRPr lang="en-GB" sz="1600" dirty="0"/>
          </a:p>
          <a:p>
            <a:pPr marL="0" indent="0">
              <a:buNone/>
            </a:pPr>
            <a:r>
              <a:rPr lang="en-GB" sz="1600" dirty="0"/>
              <a:t>Class 1: Bad Loan</a:t>
            </a:r>
          </a:p>
          <a:p>
            <a:pPr lvl="1"/>
            <a:r>
              <a:rPr lang="en-GB" sz="1400" dirty="0"/>
              <a:t>External/Internal Collection : Collection is when a collection agency (internal/external) collects the past-due debts from borrowers.</a:t>
            </a:r>
          </a:p>
          <a:p>
            <a:pPr lvl="1"/>
            <a:r>
              <a:rPr lang="en-GB" sz="1400" dirty="0"/>
              <a:t>Settled Bankruptcy : Loan that has been settled or paid off after bankruptcy.</a:t>
            </a:r>
          </a:p>
          <a:p>
            <a:pPr lvl="1"/>
            <a:r>
              <a:rPr lang="en-GB" sz="1400" dirty="0"/>
              <a:t>Charged Off Paid Off : Charged off loan that has been paid off. (creditor has written the account off as a loss and closed the account)</a:t>
            </a:r>
          </a:p>
          <a:p>
            <a:pPr lvl="1"/>
            <a:r>
              <a:rPr lang="en-GB" sz="1400" dirty="0"/>
              <a:t>Charged Off : Creditor has written the account off as a loss and closed the account.</a:t>
            </a:r>
          </a:p>
          <a:p>
            <a:pPr marL="0" indent="0">
              <a:buNone/>
            </a:pPr>
            <a:endParaRPr lang="en-GB" sz="1600" dirty="0"/>
          </a:p>
          <a:p>
            <a:pPr marL="0" indent="0">
              <a:buNone/>
            </a:pPr>
            <a:r>
              <a:rPr lang="en-GB" sz="1600" dirty="0"/>
              <a:t>Class 2: Neutral Loan (To be ignored)</a:t>
            </a:r>
          </a:p>
          <a:p>
            <a:pPr lvl="1"/>
            <a:r>
              <a:rPr lang="en-GB" sz="1400" dirty="0"/>
              <a:t>New Loan : A completely new loan</a:t>
            </a:r>
          </a:p>
          <a:p>
            <a:pPr lvl="1"/>
            <a:r>
              <a:rPr lang="en-GB" sz="1400" dirty="0"/>
              <a:t>Returned Item : Missed 1 payment (but not more) due to insufficient funds.</a:t>
            </a:r>
          </a:p>
          <a:p>
            <a:pPr lvl="1"/>
            <a:r>
              <a:rPr lang="en-GB" sz="1400" dirty="0"/>
              <a:t>Pending Paid Off : Loan waiting to be paid off.</a:t>
            </a:r>
          </a:p>
          <a:p>
            <a:pPr lvl="1"/>
            <a:r>
              <a:rPr lang="en-GB" sz="1400" dirty="0"/>
              <a:t>Settlement Pending Paid Off : Settlement loan waiting to be paid off.</a:t>
            </a:r>
          </a:p>
        </p:txBody>
      </p:sp>
    </p:spTree>
    <p:extLst>
      <p:ext uri="{BB962C8B-B14F-4D97-AF65-F5344CB8AC3E}">
        <p14:creationId xmlns:p14="http://schemas.microsoft.com/office/powerpoint/2010/main" val="1149410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677334" y="609600"/>
            <a:ext cx="8596668" cy="788894"/>
          </a:xfrm>
        </p:spPr>
        <p:txBody>
          <a:bodyPr/>
          <a:lstStyle/>
          <a:p>
            <a:r>
              <a:rPr lang="en-GB" dirty="0">
                <a:solidFill>
                  <a:schemeClr val="accent1">
                    <a:lumMod val="50000"/>
                  </a:schemeClr>
                </a:solidFill>
              </a:rPr>
              <a:t>Data Gathering</a:t>
            </a:r>
          </a:p>
        </p:txBody>
      </p:sp>
      <p:sp>
        <p:nvSpPr>
          <p:cNvPr id="9" name="Content Placeholder 2">
            <a:extLst>
              <a:ext uri="{FF2B5EF4-FFF2-40B4-BE49-F238E27FC236}">
                <a16:creationId xmlns:a16="http://schemas.microsoft.com/office/drawing/2014/main" id="{C5AC2893-125E-D2C3-6070-F537D1D19EB3}"/>
              </a:ext>
            </a:extLst>
          </p:cNvPr>
          <p:cNvSpPr txBox="1">
            <a:spLocks/>
          </p:cNvSpPr>
          <p:nvPr/>
        </p:nvSpPr>
        <p:spPr>
          <a:xfrm>
            <a:off x="620727" y="5541281"/>
            <a:ext cx="9408289" cy="7071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dirty="0"/>
              <a:t>We could apply some technique like </a:t>
            </a:r>
            <a:r>
              <a:rPr lang="en-GB" dirty="0" err="1"/>
              <a:t>upsampling</a:t>
            </a:r>
            <a:r>
              <a:rPr lang="en-GB" dirty="0"/>
              <a:t> or </a:t>
            </a:r>
            <a:r>
              <a:rPr lang="en-GB" dirty="0" err="1"/>
              <a:t>downsampling</a:t>
            </a:r>
            <a:r>
              <a:rPr lang="en-GB" dirty="0"/>
              <a:t> to deal with the imbalanced data, but since the difference is not too much, so we will remain as it is.</a:t>
            </a:r>
          </a:p>
        </p:txBody>
      </p:sp>
      <p:pic>
        <p:nvPicPr>
          <p:cNvPr id="6" name="Content Placeholder 5">
            <a:extLst>
              <a:ext uri="{FF2B5EF4-FFF2-40B4-BE49-F238E27FC236}">
                <a16:creationId xmlns:a16="http://schemas.microsoft.com/office/drawing/2014/main" id="{23B54D76-F4FE-8C78-2669-3A45BD667ACE}"/>
              </a:ext>
            </a:extLst>
          </p:cNvPr>
          <p:cNvPicPr>
            <a:picLocks noGrp="1" noChangeAspect="1"/>
          </p:cNvPicPr>
          <p:nvPr>
            <p:ph idx="1"/>
          </p:nvPr>
        </p:nvPicPr>
        <p:blipFill>
          <a:blip r:embed="rId2"/>
          <a:stretch>
            <a:fillRect/>
          </a:stretch>
        </p:blipFill>
        <p:spPr>
          <a:xfrm>
            <a:off x="1370531" y="1625543"/>
            <a:ext cx="7200000" cy="3677193"/>
          </a:xfrm>
        </p:spPr>
      </p:pic>
      <p:sp>
        <p:nvSpPr>
          <p:cNvPr id="7" name="TextBox 6">
            <a:extLst>
              <a:ext uri="{FF2B5EF4-FFF2-40B4-BE49-F238E27FC236}">
                <a16:creationId xmlns:a16="http://schemas.microsoft.com/office/drawing/2014/main" id="{E60F8EEF-3792-F8E1-6DFB-B3F94D0EAA15}"/>
              </a:ext>
            </a:extLst>
          </p:cNvPr>
          <p:cNvSpPr txBox="1"/>
          <p:nvPr/>
        </p:nvSpPr>
        <p:spPr>
          <a:xfrm>
            <a:off x="3217282" y="3464139"/>
            <a:ext cx="1262743" cy="369332"/>
          </a:xfrm>
          <a:prstGeom prst="rect">
            <a:avLst/>
          </a:prstGeom>
          <a:noFill/>
        </p:spPr>
        <p:txBody>
          <a:bodyPr wrap="square" rtlCol="0">
            <a:spAutoFit/>
          </a:bodyPr>
          <a:lstStyle/>
          <a:p>
            <a:pPr algn="ctr"/>
            <a:r>
              <a:rPr lang="en-GB" dirty="0">
                <a:solidFill>
                  <a:schemeClr val="bg1"/>
                </a:solidFill>
              </a:rPr>
              <a:t>41.11%</a:t>
            </a:r>
          </a:p>
        </p:txBody>
      </p:sp>
      <p:sp>
        <p:nvSpPr>
          <p:cNvPr id="8" name="TextBox 7">
            <a:extLst>
              <a:ext uri="{FF2B5EF4-FFF2-40B4-BE49-F238E27FC236}">
                <a16:creationId xmlns:a16="http://schemas.microsoft.com/office/drawing/2014/main" id="{7B40074E-B57C-C17D-7903-FFBFAF81400F}"/>
              </a:ext>
            </a:extLst>
          </p:cNvPr>
          <p:cNvSpPr txBox="1"/>
          <p:nvPr/>
        </p:nvSpPr>
        <p:spPr>
          <a:xfrm>
            <a:off x="6326776" y="3464139"/>
            <a:ext cx="1262743" cy="369332"/>
          </a:xfrm>
          <a:prstGeom prst="rect">
            <a:avLst/>
          </a:prstGeom>
          <a:noFill/>
        </p:spPr>
        <p:txBody>
          <a:bodyPr wrap="square" rtlCol="0">
            <a:spAutoFit/>
          </a:bodyPr>
          <a:lstStyle/>
          <a:p>
            <a:pPr algn="ctr"/>
            <a:r>
              <a:rPr lang="en-GB" dirty="0">
                <a:solidFill>
                  <a:schemeClr val="bg1"/>
                </a:solidFill>
              </a:rPr>
              <a:t>58.89%</a:t>
            </a:r>
          </a:p>
        </p:txBody>
      </p:sp>
    </p:spTree>
    <p:extLst>
      <p:ext uri="{BB962C8B-B14F-4D97-AF65-F5344CB8AC3E}">
        <p14:creationId xmlns:p14="http://schemas.microsoft.com/office/powerpoint/2010/main" val="842780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677334" y="609600"/>
            <a:ext cx="8596668" cy="788894"/>
          </a:xfrm>
        </p:spPr>
        <p:txBody>
          <a:bodyPr/>
          <a:lstStyle/>
          <a:p>
            <a:r>
              <a:rPr lang="en-GB" dirty="0">
                <a:solidFill>
                  <a:schemeClr val="accent1">
                    <a:lumMod val="50000"/>
                  </a:schemeClr>
                </a:solidFill>
              </a:rPr>
              <a:t>Exploratory Data Analysis</a:t>
            </a:r>
          </a:p>
        </p:txBody>
      </p:sp>
      <p:sp>
        <p:nvSpPr>
          <p:cNvPr id="3" name="Content Placeholder 2">
            <a:extLst>
              <a:ext uri="{FF2B5EF4-FFF2-40B4-BE49-F238E27FC236}">
                <a16:creationId xmlns:a16="http://schemas.microsoft.com/office/drawing/2014/main" id="{DC0A3534-164D-452F-8479-0F70F2A00E51}"/>
              </a:ext>
            </a:extLst>
          </p:cNvPr>
          <p:cNvSpPr>
            <a:spLocks noGrp="1"/>
          </p:cNvSpPr>
          <p:nvPr>
            <p:ph idx="1"/>
          </p:nvPr>
        </p:nvSpPr>
        <p:spPr>
          <a:xfrm>
            <a:off x="677334" y="1820090"/>
            <a:ext cx="6611740" cy="4493624"/>
          </a:xfrm>
        </p:spPr>
        <p:txBody>
          <a:bodyPr>
            <a:normAutofit/>
          </a:bodyPr>
          <a:lstStyle/>
          <a:p>
            <a:r>
              <a:rPr lang="en-GB" dirty="0"/>
              <a:t>For </a:t>
            </a:r>
            <a:r>
              <a:rPr lang="en-GB" dirty="0" err="1"/>
              <a:t>nPaidOff</a:t>
            </a:r>
            <a:r>
              <a:rPr lang="en-GB" dirty="0"/>
              <a:t> and </a:t>
            </a:r>
            <a:r>
              <a:rPr lang="en-GB" dirty="0" err="1"/>
              <a:t>fpStatus</a:t>
            </a:r>
            <a:r>
              <a:rPr lang="en-GB" dirty="0"/>
              <a:t>, we have less missing values and we can replace the missing value with the mode value. </a:t>
            </a:r>
          </a:p>
          <a:p>
            <a:endParaRPr lang="en-GB" dirty="0"/>
          </a:p>
          <a:p>
            <a:r>
              <a:rPr lang="en-GB" dirty="0"/>
              <a:t>For all the payment status, since they have missing value in all the payment status caused by left join and the number is less, so we can just drop them. </a:t>
            </a:r>
          </a:p>
          <a:p>
            <a:endParaRPr lang="en-GB" dirty="0"/>
          </a:p>
          <a:p>
            <a:r>
              <a:rPr lang="en-GB" dirty="0"/>
              <a:t>For </a:t>
            </a:r>
            <a:r>
              <a:rPr lang="en-GB" dirty="0" err="1"/>
              <a:t>clearfraudscore</a:t>
            </a:r>
            <a:r>
              <a:rPr lang="en-GB" dirty="0"/>
              <a:t>, it is logically an very importance feature for the model, hence we have to treat it carefully. We will deal with it afterward.</a:t>
            </a:r>
          </a:p>
          <a:p>
            <a:endParaRPr lang="en-GB" dirty="0"/>
          </a:p>
          <a:p>
            <a:endParaRPr lang="en-GB" dirty="0"/>
          </a:p>
        </p:txBody>
      </p:sp>
      <p:pic>
        <p:nvPicPr>
          <p:cNvPr id="6" name="Picture 5">
            <a:extLst>
              <a:ext uri="{FF2B5EF4-FFF2-40B4-BE49-F238E27FC236}">
                <a16:creationId xmlns:a16="http://schemas.microsoft.com/office/drawing/2014/main" id="{B51AC0ED-FAE9-7CA5-77D7-33899BE1A768}"/>
              </a:ext>
            </a:extLst>
          </p:cNvPr>
          <p:cNvPicPr>
            <a:picLocks noChangeAspect="1"/>
          </p:cNvPicPr>
          <p:nvPr/>
        </p:nvPicPr>
        <p:blipFill>
          <a:blip r:embed="rId2"/>
          <a:stretch>
            <a:fillRect/>
          </a:stretch>
        </p:blipFill>
        <p:spPr>
          <a:xfrm>
            <a:off x="7804962" y="395438"/>
            <a:ext cx="3060000" cy="6300925"/>
          </a:xfrm>
          <a:prstGeom prst="rect">
            <a:avLst/>
          </a:prstGeom>
        </p:spPr>
      </p:pic>
    </p:spTree>
    <p:extLst>
      <p:ext uri="{BB962C8B-B14F-4D97-AF65-F5344CB8AC3E}">
        <p14:creationId xmlns:p14="http://schemas.microsoft.com/office/powerpoint/2010/main" val="168010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677334" y="391886"/>
            <a:ext cx="8596668" cy="788894"/>
          </a:xfrm>
        </p:spPr>
        <p:txBody>
          <a:bodyPr/>
          <a:lstStyle/>
          <a:p>
            <a:r>
              <a:rPr lang="en-GB" dirty="0">
                <a:solidFill>
                  <a:schemeClr val="accent1">
                    <a:lumMod val="50000"/>
                  </a:schemeClr>
                </a:solidFill>
              </a:rPr>
              <a:t>Exploratory Data Analysis</a:t>
            </a:r>
          </a:p>
        </p:txBody>
      </p:sp>
      <p:sp>
        <p:nvSpPr>
          <p:cNvPr id="3" name="Content Placeholder 2">
            <a:extLst>
              <a:ext uri="{FF2B5EF4-FFF2-40B4-BE49-F238E27FC236}">
                <a16:creationId xmlns:a16="http://schemas.microsoft.com/office/drawing/2014/main" id="{DC0A3534-164D-452F-8479-0F70F2A00E51}"/>
              </a:ext>
            </a:extLst>
          </p:cNvPr>
          <p:cNvSpPr>
            <a:spLocks noGrp="1"/>
          </p:cNvSpPr>
          <p:nvPr>
            <p:ph idx="1"/>
          </p:nvPr>
        </p:nvSpPr>
        <p:spPr>
          <a:xfrm>
            <a:off x="677334" y="1180781"/>
            <a:ext cx="9929706" cy="5463860"/>
          </a:xfrm>
        </p:spPr>
        <p:txBody>
          <a:bodyPr>
            <a:normAutofit fontScale="92500" lnSpcReduction="20000"/>
          </a:bodyPr>
          <a:lstStyle/>
          <a:p>
            <a:r>
              <a:rPr lang="en-GB" sz="1900" dirty="0"/>
              <a:t>Most of our data are skewed. Skewed data degrades the model’s ability (especially regression based models) to describe typical cases as it has to deal with rare cases on extreme values. </a:t>
            </a:r>
          </a:p>
          <a:p>
            <a:endParaRPr lang="en-GB" dirty="0"/>
          </a:p>
          <a:p>
            <a:r>
              <a:rPr lang="en-GB" sz="1900" dirty="0"/>
              <a:t>Skewed data also does not work well with many statistical methods. However, tree based models are not affected.</a:t>
            </a:r>
          </a:p>
          <a:p>
            <a:endParaRPr lang="en-GB" dirty="0"/>
          </a:p>
          <a:p>
            <a:r>
              <a:rPr lang="en-GB" sz="1900" dirty="0"/>
              <a:t>Methods dealing with skew data:</a:t>
            </a:r>
          </a:p>
          <a:p>
            <a:pPr lvl="1">
              <a:buFont typeface="Wingdings" panose="05000000000000000000" pitchFamily="2" charset="2"/>
              <a:buChar char="§"/>
            </a:pPr>
            <a:r>
              <a:rPr lang="en-GB" sz="1700" dirty="0"/>
              <a:t>Log transformation</a:t>
            </a:r>
          </a:p>
          <a:p>
            <a:pPr lvl="1">
              <a:buFont typeface="Wingdings" panose="05000000000000000000" pitchFamily="2" charset="2"/>
              <a:buChar char="§"/>
            </a:pPr>
            <a:r>
              <a:rPr lang="en-GB" sz="1700" dirty="0"/>
              <a:t>Remove outliers</a:t>
            </a:r>
          </a:p>
          <a:p>
            <a:pPr lvl="1">
              <a:buFont typeface="Wingdings" panose="05000000000000000000" pitchFamily="2" charset="2"/>
              <a:buChar char="§"/>
            </a:pPr>
            <a:r>
              <a:rPr lang="en-GB" sz="1700" dirty="0"/>
              <a:t>Normalize (min-max)</a:t>
            </a:r>
          </a:p>
          <a:p>
            <a:pPr lvl="1">
              <a:buFont typeface="Wingdings" panose="05000000000000000000" pitchFamily="2" charset="2"/>
              <a:buChar char="§"/>
            </a:pPr>
            <a:r>
              <a:rPr lang="en-GB" sz="1700" dirty="0"/>
              <a:t>Cube root or Square root</a:t>
            </a:r>
          </a:p>
          <a:p>
            <a:pPr lvl="1">
              <a:buFont typeface="Wingdings" panose="05000000000000000000" pitchFamily="2" charset="2"/>
              <a:buChar char="§"/>
            </a:pPr>
            <a:r>
              <a:rPr lang="en-GB" sz="1700" dirty="0"/>
              <a:t>Reciprocal</a:t>
            </a:r>
          </a:p>
          <a:p>
            <a:pPr lvl="1">
              <a:buFont typeface="Wingdings" panose="05000000000000000000" pitchFamily="2" charset="2"/>
              <a:buChar char="§"/>
            </a:pPr>
            <a:r>
              <a:rPr lang="en-GB" sz="1700" dirty="0"/>
              <a:t>Square</a:t>
            </a:r>
          </a:p>
          <a:p>
            <a:pPr lvl="1">
              <a:buFont typeface="Wingdings" panose="05000000000000000000" pitchFamily="2" charset="2"/>
              <a:buChar char="§"/>
            </a:pPr>
            <a:r>
              <a:rPr lang="en-GB" sz="1700" dirty="0"/>
              <a:t>Box Cox transformation</a:t>
            </a:r>
          </a:p>
          <a:p>
            <a:pPr lvl="1"/>
            <a:endParaRPr lang="en-GB" dirty="0"/>
          </a:p>
          <a:p>
            <a:r>
              <a:rPr lang="en-GB" sz="1900" dirty="0"/>
              <a:t>Since we are using tree based models, we are not going to perform any transformation.</a:t>
            </a:r>
          </a:p>
        </p:txBody>
      </p:sp>
    </p:spTree>
    <p:extLst>
      <p:ext uri="{BB962C8B-B14F-4D97-AF65-F5344CB8AC3E}">
        <p14:creationId xmlns:p14="http://schemas.microsoft.com/office/powerpoint/2010/main" val="795833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677334" y="609600"/>
            <a:ext cx="8596668" cy="788894"/>
          </a:xfrm>
        </p:spPr>
        <p:txBody>
          <a:bodyPr/>
          <a:lstStyle/>
          <a:p>
            <a:r>
              <a:rPr lang="en-GB" dirty="0">
                <a:solidFill>
                  <a:schemeClr val="accent1">
                    <a:lumMod val="50000"/>
                  </a:schemeClr>
                </a:solidFill>
              </a:rPr>
              <a:t>Exploratory Data Analysis</a:t>
            </a:r>
          </a:p>
        </p:txBody>
      </p:sp>
      <p:sp>
        <p:nvSpPr>
          <p:cNvPr id="9" name="Content Placeholder 2">
            <a:extLst>
              <a:ext uri="{FF2B5EF4-FFF2-40B4-BE49-F238E27FC236}">
                <a16:creationId xmlns:a16="http://schemas.microsoft.com/office/drawing/2014/main" id="{C5AC2893-125E-D2C3-6070-F537D1D19EB3}"/>
              </a:ext>
            </a:extLst>
          </p:cNvPr>
          <p:cNvSpPr txBox="1">
            <a:spLocks/>
          </p:cNvSpPr>
          <p:nvPr/>
        </p:nvSpPr>
        <p:spPr>
          <a:xfrm>
            <a:off x="612019" y="5220019"/>
            <a:ext cx="10526244" cy="14107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GB" dirty="0"/>
              <a:t>Just a slight difference between the good loan and the bad loan. The upper quartile, median, lower quartile and minimum value in the bad loan are lower compare to the good loan. </a:t>
            </a:r>
          </a:p>
          <a:p>
            <a:pPr>
              <a:buFont typeface="Wingdings" panose="05000000000000000000" pitchFamily="2" charset="2"/>
              <a:buChar char="Ø"/>
            </a:pPr>
            <a:r>
              <a:rPr lang="en-GB" dirty="0"/>
              <a:t>Both boxes have lots of overlapping, hence we cannot conclude the loan status using </a:t>
            </a:r>
            <a:r>
              <a:rPr lang="en-GB" dirty="0" err="1"/>
              <a:t>clearfraudscore</a:t>
            </a:r>
            <a:r>
              <a:rPr lang="en-GB" dirty="0"/>
              <a:t>.</a:t>
            </a:r>
          </a:p>
        </p:txBody>
      </p:sp>
      <p:sp>
        <p:nvSpPr>
          <p:cNvPr id="7" name="TextBox 6">
            <a:extLst>
              <a:ext uri="{FF2B5EF4-FFF2-40B4-BE49-F238E27FC236}">
                <a16:creationId xmlns:a16="http://schemas.microsoft.com/office/drawing/2014/main" id="{E60F8EEF-3792-F8E1-6DFB-B3F94D0EAA15}"/>
              </a:ext>
            </a:extLst>
          </p:cNvPr>
          <p:cNvSpPr txBox="1"/>
          <p:nvPr/>
        </p:nvSpPr>
        <p:spPr>
          <a:xfrm>
            <a:off x="3217282" y="3464139"/>
            <a:ext cx="1262743" cy="369332"/>
          </a:xfrm>
          <a:prstGeom prst="rect">
            <a:avLst/>
          </a:prstGeom>
          <a:noFill/>
        </p:spPr>
        <p:txBody>
          <a:bodyPr wrap="square" rtlCol="0">
            <a:spAutoFit/>
          </a:bodyPr>
          <a:lstStyle/>
          <a:p>
            <a:pPr algn="ctr"/>
            <a:r>
              <a:rPr lang="en-GB" dirty="0">
                <a:solidFill>
                  <a:schemeClr val="bg1"/>
                </a:solidFill>
              </a:rPr>
              <a:t>41.11%</a:t>
            </a:r>
          </a:p>
        </p:txBody>
      </p:sp>
      <p:sp>
        <p:nvSpPr>
          <p:cNvPr id="8" name="TextBox 7">
            <a:extLst>
              <a:ext uri="{FF2B5EF4-FFF2-40B4-BE49-F238E27FC236}">
                <a16:creationId xmlns:a16="http://schemas.microsoft.com/office/drawing/2014/main" id="{7B40074E-B57C-C17D-7903-FFBFAF81400F}"/>
              </a:ext>
            </a:extLst>
          </p:cNvPr>
          <p:cNvSpPr txBox="1"/>
          <p:nvPr/>
        </p:nvSpPr>
        <p:spPr>
          <a:xfrm>
            <a:off x="6326776" y="3464139"/>
            <a:ext cx="1262743" cy="369332"/>
          </a:xfrm>
          <a:prstGeom prst="rect">
            <a:avLst/>
          </a:prstGeom>
          <a:noFill/>
        </p:spPr>
        <p:txBody>
          <a:bodyPr wrap="square" rtlCol="0">
            <a:spAutoFit/>
          </a:bodyPr>
          <a:lstStyle/>
          <a:p>
            <a:pPr algn="ctr"/>
            <a:r>
              <a:rPr lang="en-GB" dirty="0">
                <a:solidFill>
                  <a:schemeClr val="bg1"/>
                </a:solidFill>
              </a:rPr>
              <a:t>58.89%</a:t>
            </a:r>
          </a:p>
        </p:txBody>
      </p:sp>
      <p:pic>
        <p:nvPicPr>
          <p:cNvPr id="10" name="Content Placeholder 9">
            <a:extLst>
              <a:ext uri="{FF2B5EF4-FFF2-40B4-BE49-F238E27FC236}">
                <a16:creationId xmlns:a16="http://schemas.microsoft.com/office/drawing/2014/main" id="{C8970E3E-D91B-AF52-01A4-12E331076976}"/>
              </a:ext>
            </a:extLst>
          </p:cNvPr>
          <p:cNvPicPr>
            <a:picLocks noGrp="1" noChangeAspect="1"/>
          </p:cNvPicPr>
          <p:nvPr>
            <p:ph idx="1"/>
          </p:nvPr>
        </p:nvPicPr>
        <p:blipFill>
          <a:blip r:embed="rId2"/>
          <a:stretch>
            <a:fillRect/>
          </a:stretch>
        </p:blipFill>
        <p:spPr>
          <a:xfrm>
            <a:off x="1576825" y="1302695"/>
            <a:ext cx="7200000" cy="3755620"/>
          </a:xfrm>
        </p:spPr>
      </p:pic>
    </p:spTree>
    <p:extLst>
      <p:ext uri="{BB962C8B-B14F-4D97-AF65-F5344CB8AC3E}">
        <p14:creationId xmlns:p14="http://schemas.microsoft.com/office/powerpoint/2010/main" val="378334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0210-5469-60E5-F913-C9B56733E832}"/>
              </a:ext>
            </a:extLst>
          </p:cNvPr>
          <p:cNvSpPr>
            <a:spLocks noGrp="1"/>
          </p:cNvSpPr>
          <p:nvPr>
            <p:ph type="title"/>
          </p:nvPr>
        </p:nvSpPr>
        <p:spPr>
          <a:xfrm>
            <a:off x="677334" y="609600"/>
            <a:ext cx="8596668" cy="788894"/>
          </a:xfrm>
        </p:spPr>
        <p:txBody>
          <a:bodyPr/>
          <a:lstStyle/>
          <a:p>
            <a:r>
              <a:rPr lang="en-GB" dirty="0">
                <a:solidFill>
                  <a:schemeClr val="accent1">
                    <a:lumMod val="50000"/>
                  </a:schemeClr>
                </a:solidFill>
              </a:rPr>
              <a:t>Exploratory Data Analysis</a:t>
            </a:r>
          </a:p>
        </p:txBody>
      </p:sp>
      <p:sp>
        <p:nvSpPr>
          <p:cNvPr id="9" name="Content Placeholder 2">
            <a:extLst>
              <a:ext uri="{FF2B5EF4-FFF2-40B4-BE49-F238E27FC236}">
                <a16:creationId xmlns:a16="http://schemas.microsoft.com/office/drawing/2014/main" id="{C5AC2893-125E-D2C3-6070-F537D1D19EB3}"/>
              </a:ext>
            </a:extLst>
          </p:cNvPr>
          <p:cNvSpPr txBox="1">
            <a:spLocks/>
          </p:cNvSpPr>
          <p:nvPr/>
        </p:nvSpPr>
        <p:spPr>
          <a:xfrm>
            <a:off x="620727" y="5652049"/>
            <a:ext cx="10238862" cy="596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dirty="0"/>
              <a:t>Interesting to see that biweekly payment and weekly payment has more bad loan than good loan.</a:t>
            </a:r>
          </a:p>
        </p:txBody>
      </p:sp>
      <p:sp>
        <p:nvSpPr>
          <p:cNvPr id="7" name="TextBox 6">
            <a:extLst>
              <a:ext uri="{FF2B5EF4-FFF2-40B4-BE49-F238E27FC236}">
                <a16:creationId xmlns:a16="http://schemas.microsoft.com/office/drawing/2014/main" id="{E60F8EEF-3792-F8E1-6DFB-B3F94D0EAA15}"/>
              </a:ext>
            </a:extLst>
          </p:cNvPr>
          <p:cNvSpPr txBox="1"/>
          <p:nvPr/>
        </p:nvSpPr>
        <p:spPr>
          <a:xfrm>
            <a:off x="3217282" y="3464139"/>
            <a:ext cx="1262743" cy="369332"/>
          </a:xfrm>
          <a:prstGeom prst="rect">
            <a:avLst/>
          </a:prstGeom>
          <a:noFill/>
        </p:spPr>
        <p:txBody>
          <a:bodyPr wrap="square" rtlCol="0">
            <a:spAutoFit/>
          </a:bodyPr>
          <a:lstStyle/>
          <a:p>
            <a:pPr algn="ctr"/>
            <a:r>
              <a:rPr lang="en-GB" dirty="0">
                <a:solidFill>
                  <a:schemeClr val="bg1"/>
                </a:solidFill>
              </a:rPr>
              <a:t>41.11%</a:t>
            </a:r>
          </a:p>
        </p:txBody>
      </p:sp>
      <p:sp>
        <p:nvSpPr>
          <p:cNvPr id="8" name="TextBox 7">
            <a:extLst>
              <a:ext uri="{FF2B5EF4-FFF2-40B4-BE49-F238E27FC236}">
                <a16:creationId xmlns:a16="http://schemas.microsoft.com/office/drawing/2014/main" id="{7B40074E-B57C-C17D-7903-FFBFAF81400F}"/>
              </a:ext>
            </a:extLst>
          </p:cNvPr>
          <p:cNvSpPr txBox="1"/>
          <p:nvPr/>
        </p:nvSpPr>
        <p:spPr>
          <a:xfrm>
            <a:off x="6326776" y="3464139"/>
            <a:ext cx="1262743" cy="369332"/>
          </a:xfrm>
          <a:prstGeom prst="rect">
            <a:avLst/>
          </a:prstGeom>
          <a:noFill/>
        </p:spPr>
        <p:txBody>
          <a:bodyPr wrap="square" rtlCol="0">
            <a:spAutoFit/>
          </a:bodyPr>
          <a:lstStyle/>
          <a:p>
            <a:pPr algn="ctr"/>
            <a:r>
              <a:rPr lang="en-GB" dirty="0">
                <a:solidFill>
                  <a:schemeClr val="bg1"/>
                </a:solidFill>
              </a:rPr>
              <a:t>58.89%</a:t>
            </a:r>
          </a:p>
        </p:txBody>
      </p:sp>
      <p:pic>
        <p:nvPicPr>
          <p:cNvPr id="6" name="Content Placeholder 5">
            <a:extLst>
              <a:ext uri="{FF2B5EF4-FFF2-40B4-BE49-F238E27FC236}">
                <a16:creationId xmlns:a16="http://schemas.microsoft.com/office/drawing/2014/main" id="{63E54094-C8CA-798E-962C-D8F82EC59DCD}"/>
              </a:ext>
            </a:extLst>
          </p:cNvPr>
          <p:cNvPicPr>
            <a:picLocks noGrp="1" noChangeAspect="1"/>
          </p:cNvPicPr>
          <p:nvPr>
            <p:ph idx="1"/>
          </p:nvPr>
        </p:nvPicPr>
        <p:blipFill>
          <a:blip r:embed="rId2"/>
          <a:stretch>
            <a:fillRect/>
          </a:stretch>
        </p:blipFill>
        <p:spPr>
          <a:xfrm>
            <a:off x="1858125" y="1497084"/>
            <a:ext cx="7200000" cy="3707846"/>
          </a:xfrm>
        </p:spPr>
      </p:pic>
    </p:spTree>
    <p:extLst>
      <p:ext uri="{BB962C8B-B14F-4D97-AF65-F5344CB8AC3E}">
        <p14:creationId xmlns:p14="http://schemas.microsoft.com/office/powerpoint/2010/main" val="14447882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500</TotalTime>
  <Words>1649</Words>
  <Application>Microsoft Office PowerPoint</Application>
  <PresentationFormat>Widescreen</PresentationFormat>
  <Paragraphs>171</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-apple-system</vt:lpstr>
      <vt:lpstr>Trebuchet MS (Body)</vt:lpstr>
      <vt:lpstr>Arial</vt:lpstr>
      <vt:lpstr>Calibri</vt:lpstr>
      <vt:lpstr>Trebuchet MS</vt:lpstr>
      <vt:lpstr>Wingdings</vt:lpstr>
      <vt:lpstr>Wingdings 3</vt:lpstr>
      <vt:lpstr>Facet</vt:lpstr>
      <vt:lpstr>Loan Repayment Challenge</vt:lpstr>
      <vt:lpstr>Introduction</vt:lpstr>
      <vt:lpstr>Data Gathering</vt:lpstr>
      <vt:lpstr>Data Gathering</vt:lpstr>
      <vt:lpstr>Data Gathering</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Feature Engineering</vt:lpstr>
      <vt:lpstr>Feature Engineering</vt:lpstr>
      <vt:lpstr>Feature Engineering</vt:lpstr>
      <vt:lpstr>Feature Engineering</vt:lpstr>
      <vt:lpstr>Modelling</vt:lpstr>
      <vt:lpstr>Modelling</vt:lpstr>
      <vt:lpstr>Result</vt:lpstr>
      <vt:lpstr>Feature Importance</vt:lpstr>
      <vt:lpstr>Conclusion</vt:lpstr>
      <vt:lpstr>Future Works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MoneyLion Data Scientist Assessment Loan Repayment Challenge</dc:title>
  <dc:creator>Sai Weng Ng</dc:creator>
  <cp:lastModifiedBy>Sai Weng Ng</cp:lastModifiedBy>
  <cp:revision>19</cp:revision>
  <dcterms:created xsi:type="dcterms:W3CDTF">2022-05-27T05:38:42Z</dcterms:created>
  <dcterms:modified xsi:type="dcterms:W3CDTF">2022-06-22T11:22:59Z</dcterms:modified>
</cp:coreProperties>
</file>