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7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0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01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5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36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4663-5ED9-416E-A43D-722CDD96389A}" type="datetimeFigureOut">
              <a:rPr lang="hr-HR" smtClean="0"/>
              <a:t>21.1.2014.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 smtClean="0"/>
              <a:t>IMPLEMENTACIJA UKKONENOVOG ALGORITMA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0975"/>
            <a:ext cx="9144000" cy="1655762"/>
          </a:xfrm>
        </p:spPr>
        <p:txBody>
          <a:bodyPr/>
          <a:lstStyle/>
          <a:p>
            <a:r>
              <a:rPr lang="hr-HR" dirty="0" smtClean="0"/>
              <a:t>Alen </a:t>
            </a:r>
            <a:r>
              <a:rPr lang="hr-HR" dirty="0" err="1" smtClean="0"/>
              <a:t>Agić</a:t>
            </a:r>
            <a:r>
              <a:rPr lang="hr-HR" dirty="0" smtClean="0"/>
              <a:t>, Krunoslav </a:t>
            </a:r>
            <a:r>
              <a:rPr lang="hr-HR" dirty="0" err="1" smtClean="0"/>
              <a:t>Kolarec</a:t>
            </a:r>
            <a:r>
              <a:rPr lang="hr-HR" dirty="0" smtClean="0"/>
              <a:t>, Kristina </a:t>
            </a:r>
            <a:r>
              <a:rPr lang="hr-HR" dirty="0" err="1" smtClean="0"/>
              <a:t>Belčić</a:t>
            </a:r>
            <a:endParaRPr lang="hr-HR" dirty="0" smtClean="0"/>
          </a:p>
          <a:p>
            <a:r>
              <a:rPr lang="hr-HR" dirty="0" smtClean="0"/>
              <a:t>siječanj,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752601"/>
            <a:ext cx="10515600" cy="5105399"/>
          </a:xfrm>
        </p:spPr>
        <p:txBody>
          <a:bodyPr/>
          <a:lstStyle/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7 → aktivna </a:t>
            </a:r>
            <a:r>
              <a:rPr lang="hr-HR" dirty="0"/>
              <a:t>točka </a:t>
            </a:r>
            <a:r>
              <a:rPr lang="hr-HR" dirty="0" smtClean="0"/>
              <a:t>= (korijen</a:t>
            </a:r>
            <a:r>
              <a:rPr lang="hr-HR" dirty="0"/>
              <a:t>, „a“,</a:t>
            </a:r>
            <a:r>
              <a:rPr lang="hr-HR" dirty="0" smtClean="0"/>
              <a:t>1); povećava se remainder</a:t>
            </a:r>
            <a:endParaRPr lang="hr-HR" dirty="0"/>
          </a:p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8 → </a:t>
            </a:r>
            <a:r>
              <a:rPr lang="hr-HR" dirty="0"/>
              <a:t>aktivna točka = (korijen, „a“,2). Ali kako smo došli do kraja ruba potrebno je s aktivnom točkom preći u čvor na koji aktivni rub pokazuje → aktivna točka = (node1, „“,0).</a:t>
            </a:r>
          </a:p>
          <a:p>
            <a:r>
              <a:rPr lang="hr-HR" dirty="0" smtClean="0"/>
              <a:t># </a:t>
            </a:r>
            <a:r>
              <a:rPr lang="hr-HR" dirty="0"/>
              <a:t>= 9 → unosimo c → primjena sufiks </a:t>
            </a:r>
            <a:r>
              <a:rPr lang="hr-HR" dirty="0" smtClean="0"/>
              <a:t>linkova;                                      aktivna točka = </a:t>
            </a:r>
            <a:r>
              <a:rPr lang="hr-HR" dirty="0"/>
              <a:t>(node1, „c“,1</a:t>
            </a:r>
            <a:r>
              <a:rPr lang="hr-HR" dirty="0" smtClean="0"/>
              <a:t>), povećava se remainder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8" y="256378"/>
            <a:ext cx="2168025" cy="1013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92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7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2" y="2208212"/>
            <a:ext cx="2040688" cy="9540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63800" y="2024856"/>
            <a:ext cx="25400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15" descr="C:\Documents and Settings\Krunoslav\Desktop\Diplomski\3. semestar\Bioinformatika\Labos\search - Ukkonen's suffix tree algorithm in plain English  - Stack Overflow_files\Rkdz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61293"/>
            <a:ext cx="445990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59100" y="2467370"/>
            <a:ext cx="914400" cy="4468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677400" y="290671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</a:t>
            </a:r>
            <a:r>
              <a:rPr lang="hr-HR" dirty="0" smtClean="0"/>
              <a:t>emainder = 4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10937" y="2889766"/>
            <a:ext cx="1620838" cy="18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400" y="48768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ktivni čvor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8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415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3.</a:t>
            </a:r>
            <a:endParaRPr lang="hr-HR" dirty="0"/>
          </a:p>
          <a:p>
            <a:r>
              <a:rPr lang="hr-HR" dirty="0"/>
              <a:t>Dolazi do ažuriranja aktivnog čvora na čvor na koji sufiksna veza pokazuje. Ako veza ne postoji, aktivni čvor postaje korijen (aktivni rub i dužina su isti).</a:t>
            </a:r>
          </a:p>
          <a:p>
            <a:endParaRPr lang="hr-HR" dirty="0"/>
          </a:p>
        </p:txBody>
      </p:sp>
      <p:pic>
        <p:nvPicPr>
          <p:cNvPr id="7170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2824163"/>
            <a:ext cx="4822134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5000" y="3924300"/>
            <a:ext cx="293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</a:t>
            </a:r>
            <a:r>
              <a:rPr lang="hr-HR" dirty="0"/>
              <a:t>točka = (node2, „c“,1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dirty="0"/>
              <a:t>remainder </a:t>
            </a:r>
            <a:r>
              <a:rPr lang="hr-HR" dirty="0" smtClean="0"/>
              <a:t>= </a:t>
            </a:r>
            <a:r>
              <a:rPr lang="hr-HR" dirty="0"/>
              <a:t>3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3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501900"/>
            <a:ext cx="6635915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1" y="2514600"/>
            <a:ext cx="6683196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581400" y="1117600"/>
            <a:ext cx="449263" cy="2413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8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611436"/>
            <a:ext cx="6642446" cy="38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6" y="476250"/>
            <a:ext cx="337652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03600" y="1104900"/>
            <a:ext cx="627063" cy="292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527006" y="1066800"/>
            <a:ext cx="727994" cy="3429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5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Documents and Settings\Krunoslav\Desktop\Diplomski\3. semestar\Bioinformatika\Labos\search - Ukkonen's suffix tree algorithm in plain English  - Stack Overflow_files\TPx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39" y="2214563"/>
            <a:ext cx="6432970" cy="41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154237" cy="13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1" y="341616"/>
            <a:ext cx="2560637" cy="13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92" y="400843"/>
            <a:ext cx="24421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3" y="400843"/>
            <a:ext cx="2446337" cy="14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794000" y="863600"/>
            <a:ext cx="3175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6057900" y="863600"/>
            <a:ext cx="3429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9258509" y="863600"/>
            <a:ext cx="317291" cy="2031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C++, memorijski </a:t>
            </a:r>
            <a:r>
              <a:rPr lang="hr-HR" dirty="0" err="1" smtClean="0"/>
              <a:t>nezahtjevna</a:t>
            </a:r>
            <a:r>
              <a:rPr lang="hr-HR" dirty="0" smtClean="0"/>
              <a:t>, </a:t>
            </a:r>
            <a:r>
              <a:rPr lang="hr-HR" dirty="0" smtClean="0"/>
              <a:t>izvedba </a:t>
            </a:r>
            <a:r>
              <a:rPr lang="hr-HR" dirty="0" smtClean="0"/>
              <a:t>– </a:t>
            </a:r>
            <a:r>
              <a:rPr lang="hr-HR" dirty="0" smtClean="0"/>
              <a:t>56,884 </a:t>
            </a:r>
            <a:r>
              <a:rPr lang="hr-HR" dirty="0" err="1" smtClean="0"/>
              <a:t>sec</a:t>
            </a:r>
            <a:r>
              <a:rPr lang="hr-HR" dirty="0" smtClean="0"/>
              <a:t> </a:t>
            </a:r>
            <a:r>
              <a:rPr lang="hr-HR" dirty="0" smtClean="0"/>
              <a:t>za niz od cca </a:t>
            </a:r>
            <a:r>
              <a:rPr lang="hr-HR" dirty="0" smtClean="0"/>
              <a:t>1700 slova, za </a:t>
            </a:r>
            <a:r>
              <a:rPr lang="hr-HR" i="1" dirty="0" err="1" smtClean="0"/>
              <a:t>abcabxabcd</a:t>
            </a:r>
            <a:r>
              <a:rPr lang="hr-HR" i="1" dirty="0" smtClean="0"/>
              <a:t> </a:t>
            </a:r>
            <a:r>
              <a:rPr lang="hr-HR" dirty="0" smtClean="0"/>
              <a:t>– </a:t>
            </a:r>
            <a:r>
              <a:rPr lang="hr-HR" dirty="0" smtClean="0"/>
              <a:t>0.004 </a:t>
            </a:r>
            <a:r>
              <a:rPr lang="hr-HR" dirty="0" err="1" smtClean="0"/>
              <a:t>sec</a:t>
            </a:r>
            <a:r>
              <a:rPr lang="hr-HR" dirty="0" smtClean="0"/>
              <a:t>.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ograničava procesor na 50% snage </a:t>
            </a:r>
            <a:r>
              <a:rPr lang="hr-HR" dirty="0" smtClean="0"/>
              <a:t>– mogući bolji rezultati.</a:t>
            </a:r>
          </a:p>
          <a:p>
            <a:r>
              <a:rPr lang="hr-HR" dirty="0" smtClean="0"/>
              <a:t>Memorija - ~ 2-3 MB, javlja se memorijska greška nakon 10000 znakova, moguće zbog </a:t>
            </a:r>
            <a:r>
              <a:rPr lang="hr-HR" dirty="0" err="1" smtClean="0"/>
              <a:t>hashmap</a:t>
            </a:r>
            <a:r>
              <a:rPr lang="hr-HR" dirty="0" smtClean="0"/>
              <a:t>-e koja </a:t>
            </a:r>
            <a:r>
              <a:rPr lang="hr-HR" dirty="0" err="1" smtClean="0"/>
              <a:t>random</a:t>
            </a:r>
            <a:r>
              <a:rPr lang="hr-HR" dirty="0" smtClean="0"/>
              <a:t> alocira memoriju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4375232"/>
            <a:ext cx="94392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 - Java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niz </a:t>
            </a:r>
            <a:r>
              <a:rPr lang="hr-HR" dirty="0" err="1" smtClean="0"/>
              <a:t>abcabxabcd</a:t>
            </a:r>
            <a:r>
              <a:rPr lang="hr-HR" dirty="0" smtClean="0"/>
              <a:t>$:        -&gt; </a:t>
            </a:r>
            <a:r>
              <a:rPr lang="hr-HR" dirty="0"/>
              <a:t>0.002064508 </a:t>
            </a:r>
            <a:r>
              <a:rPr lang="hr-HR" dirty="0" smtClean="0"/>
              <a:t>s</a:t>
            </a:r>
          </a:p>
          <a:p>
            <a:r>
              <a:rPr lang="hr-HR" dirty="0"/>
              <a:t>n</a:t>
            </a:r>
            <a:r>
              <a:rPr lang="hr-HR" dirty="0" smtClean="0"/>
              <a:t>iz 500000 znakova:  </a:t>
            </a:r>
          </a:p>
          <a:p>
            <a:r>
              <a:rPr lang="hr-HR" dirty="0" smtClean="0"/>
              <a:t>Za veće nizove</a:t>
            </a:r>
          </a:p>
          <a:p>
            <a:pPr marL="0" indent="0">
              <a:buNone/>
            </a:pPr>
            <a:r>
              <a:rPr lang="hr-HR" dirty="0"/>
              <a:t>p</a:t>
            </a:r>
            <a:r>
              <a:rPr lang="hr-HR" dirty="0" smtClean="0"/>
              <a:t>roblemi s</a:t>
            </a:r>
          </a:p>
          <a:p>
            <a:pPr marL="0" indent="0">
              <a:buNone/>
            </a:pPr>
            <a:r>
              <a:rPr lang="hr-HR" dirty="0" smtClean="0"/>
              <a:t>memorijom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6" y="2803332"/>
            <a:ext cx="8025114" cy="405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Vrlo složen algoritam</a:t>
            </a:r>
          </a:p>
          <a:p>
            <a:r>
              <a:rPr lang="hr-HR" dirty="0" smtClean="0"/>
              <a:t>Mnogo grešaka u našim </a:t>
            </a:r>
            <a:r>
              <a:rPr lang="hr-HR" dirty="0" smtClean="0"/>
              <a:t>programima – </a:t>
            </a:r>
            <a:r>
              <a:rPr lang="hr-HR" smtClean="0"/>
              <a:t>konstantan rad na tome</a:t>
            </a:r>
            <a:endParaRPr lang="hr-HR" dirty="0" smtClean="0"/>
          </a:p>
          <a:p>
            <a:r>
              <a:rPr lang="hr-HR" dirty="0" smtClean="0"/>
              <a:t>Teško implementirati</a:t>
            </a:r>
            <a:endParaRPr lang="hr-HR" dirty="0"/>
          </a:p>
          <a:p>
            <a:r>
              <a:rPr lang="hr-HR" dirty="0" smtClean="0"/>
              <a:t>Vrlo brz i koristan za raznorazne primjene u </a:t>
            </a:r>
            <a:r>
              <a:rPr lang="hr-HR" dirty="0" err="1" smtClean="0"/>
              <a:t>bioinformatici</a:t>
            </a:r>
            <a:r>
              <a:rPr lang="hr-HR" dirty="0" smtClean="0"/>
              <a:t> i šire</a:t>
            </a:r>
          </a:p>
        </p:txBody>
      </p:sp>
    </p:spTree>
    <p:extLst>
      <p:ext uri="{BB962C8B-B14F-4D97-AF65-F5344CB8AC3E}">
        <p14:creationId xmlns:p14="http://schemas.microsoft.com/office/powerpoint/2010/main" val="40724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Uvod i svrha projekta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 proučavanje genoma → pretraživanje nizova i nalaženje određenih uzoraka u okviru njih dovela su do razvoja algoritama za pretraživanje</a:t>
            </a:r>
          </a:p>
          <a:p>
            <a:r>
              <a:rPr lang="hr-HR" dirty="0" smtClean="0"/>
              <a:t>2 strukture podataka: </a:t>
            </a:r>
            <a:r>
              <a:rPr lang="hr-HR" u="sng" dirty="0" smtClean="0"/>
              <a:t>sufiksna stabla</a:t>
            </a:r>
            <a:r>
              <a:rPr lang="hr-HR" dirty="0" smtClean="0"/>
              <a:t> i sufiksni nizovi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   ↓</a:t>
            </a:r>
          </a:p>
          <a:p>
            <a:pPr marL="0" indent="0">
              <a:buNone/>
            </a:pPr>
            <a:r>
              <a:rPr lang="hr-HR" dirty="0" smtClean="0"/>
              <a:t>   2 metode za konstrukciju sufiksnog stabla: Weinerova i </a:t>
            </a:r>
            <a:r>
              <a:rPr lang="hr-HR" b="1" dirty="0" smtClean="0"/>
              <a:t>Ukkonenova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Zadatak: </a:t>
            </a:r>
            <a:r>
              <a:rPr lang="hr-HR" dirty="0"/>
              <a:t>konstruirati sufiksno stablo iz zadanog niza znakova pomoću Ukkonenovog </a:t>
            </a:r>
            <a:r>
              <a:rPr lang="hr-HR" dirty="0" smtClean="0"/>
              <a:t>algoritma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70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1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SUFIKSNO STABLO - definicija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Sufiksno stablo za niz S dužine m znakova je korijensko stablo s točno </a:t>
            </a:r>
            <a:r>
              <a:rPr lang="pl-PL" i="1" dirty="0"/>
              <a:t>m</a:t>
            </a:r>
            <a:r>
              <a:rPr lang="pl-PL" dirty="0"/>
              <a:t> listova numeriranih od 1 do </a:t>
            </a:r>
            <a:r>
              <a:rPr lang="pl-PL" i="1" dirty="0" smtClean="0"/>
              <a:t>m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adrži </a:t>
            </a:r>
            <a:r>
              <a:rPr lang="pl-PL" dirty="0"/>
              <a:t>sve sufikse niza S nad kojim je izgrađeno tako da ima listova koliko i </a:t>
            </a:r>
            <a:r>
              <a:rPr lang="pl-PL" dirty="0" smtClean="0"/>
              <a:t>sufiksa</a:t>
            </a:r>
          </a:p>
          <a:p>
            <a:r>
              <a:rPr lang="pl-PL" dirty="0" smtClean="0"/>
              <a:t>svaki </a:t>
            </a:r>
            <a:r>
              <a:rPr lang="pl-PL" dirty="0"/>
              <a:t>unutarnji čvor različit je od korijena i ima najmanje dva sina (dvoje djece) te je svaka grana označena nepraznim nizom </a:t>
            </a:r>
            <a:r>
              <a:rPr lang="pl-PL" dirty="0" smtClean="0"/>
              <a:t>S</a:t>
            </a:r>
          </a:p>
          <a:p>
            <a:r>
              <a:rPr lang="pl-PL" dirty="0" smtClean="0"/>
              <a:t>nijedna </a:t>
            </a:r>
            <a:r>
              <a:rPr lang="pl-PL" dirty="0"/>
              <a:t>od dvije grane koje izlaze iz čvora ne mogu imati oznake grane koje počinju istim </a:t>
            </a:r>
            <a:r>
              <a:rPr lang="pl-PL" dirty="0" smtClean="0"/>
              <a:t>znakom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3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Objašnjenje algoritma kroz korake na primjeru 	</a:t>
            </a:r>
            <a:r>
              <a:rPr lang="pl-PL" b="1" dirty="0" smtClean="0"/>
              <a:t>			</a:t>
            </a:r>
            <a:r>
              <a:rPr lang="pl-PL" dirty="0" smtClean="0"/>
              <a:t>(abcabxabcd)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Načela:</a:t>
            </a:r>
            <a:endParaRPr lang="hr-HR" dirty="0"/>
          </a:p>
          <a:p>
            <a:pPr lvl="0"/>
            <a:r>
              <a:rPr lang="pl-PL" dirty="0"/>
              <a:t>Ono što se gradi je trie koje se sastoji od korijenskog čvora, rubova koji izlaze iz njega i koji vode do novih čvorova, rubova koji izlaze iz njih itd.</a:t>
            </a:r>
            <a:endParaRPr lang="hr-HR" dirty="0"/>
          </a:p>
          <a:p>
            <a:pPr lvl="0"/>
            <a:r>
              <a:rPr lang="pl-PL" dirty="0"/>
              <a:t>Oznake rubova nisu jednoznačne oznake → svaki rub je označen parom brojeva [od, do] koji predstavljaju pokazivače na mjesta u nizu znakova. Zato, svaki rub sadrži sufiks niza znakova, ali zauzima samo O(1) </a:t>
            </a:r>
            <a:r>
              <a:rPr lang="pl-PL" dirty="0" smtClean="0"/>
              <a:t>memorije – kompresija podataka.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58" y="1234278"/>
            <a:ext cx="1893165" cy="885116"/>
          </a:xfrm>
          <a:prstGeom prst="rect">
            <a:avLst/>
          </a:prstGeom>
        </p:spPr>
      </p:pic>
      <p:pic>
        <p:nvPicPr>
          <p:cNvPr id="1026" name="Picture 7" descr="C:\Documents and Settings\Krunoslav\Desktop\Diplomski\3. semestar\Bioinformatika\Labos\search - Ukkonen's suffix tree algorithm in plain English  - Stack Overflow_files\Acl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0" y="904979"/>
            <a:ext cx="1499184" cy="1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53063" y="904979"/>
            <a:ext cx="36095" cy="1543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6015789" y="1419726"/>
            <a:ext cx="998622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074233" y="2983173"/>
            <a:ext cx="68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[0, #] – rub predstavlja podniz niza znakova koji počinje na poziciji 0 i </a:t>
            </a:r>
            <a:endParaRPr lang="hr-HR" dirty="0" smtClean="0"/>
          </a:p>
          <a:p>
            <a:r>
              <a:rPr lang="hr-HR" dirty="0" smtClean="0"/>
              <a:t>završava </a:t>
            </a:r>
            <a:r>
              <a:rPr lang="hr-HR" dirty="0"/>
              <a:t>na trenutnoj poziciji na kojoj algoritam trenutno obrađuje niz.</a:t>
            </a:r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1" y="4734187"/>
            <a:ext cx="2020647" cy="9447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66580" y="5008500"/>
            <a:ext cx="1082843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8" descr="C:\Documents and Settings\Krunoslav\Desktop\Diplomski\3. semestar\Bioinformatika\Labos\search - Ukkonen's suffix tree algorithm in plain English  - Stack Overflow_files\xhV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75" y="4460588"/>
            <a:ext cx="1631530" cy="18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24263" y="4460588"/>
            <a:ext cx="72189" cy="1491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5476" y="4884821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1)</a:t>
            </a:r>
          </a:p>
          <a:p>
            <a:endParaRPr lang="hr-HR" dirty="0"/>
          </a:p>
          <a:p>
            <a:r>
              <a:rPr lang="hr-HR" dirty="0" smtClean="0"/>
              <a:t>remainder = 2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2656176" y="1280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548"/>
            <a:ext cx="2020647" cy="9447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20516" y="385011"/>
            <a:ext cx="24063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9" descr="C:\Documents and Settings\Krunoslav\Desktop\Diplomski\3. semestar\Bioinformatika\Labos\search - Ukkonen's suffix tree algorithm in plain English  - Stack Overflow_files\XL6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385011"/>
            <a:ext cx="1469278" cy="15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92331" y="698424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2)</a:t>
            </a:r>
          </a:p>
          <a:p>
            <a:endParaRPr lang="hr-HR" dirty="0"/>
          </a:p>
          <a:p>
            <a:r>
              <a:rPr lang="hr-HR" dirty="0" smtClean="0"/>
              <a:t>remainder = 3</a:t>
            </a:r>
            <a:endParaRPr lang="hr-HR" dirty="0"/>
          </a:p>
        </p:txBody>
      </p:sp>
      <p:sp>
        <p:nvSpPr>
          <p:cNvPr id="9" name="Right Arrow 8"/>
          <p:cNvSpPr/>
          <p:nvPr/>
        </p:nvSpPr>
        <p:spPr>
          <a:xfrm>
            <a:off x="3821620" y="872895"/>
            <a:ext cx="1516253" cy="5743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408"/>
            <a:ext cx="2020647" cy="9447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78217" y="2354316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0" descr="C:\Documents and Settings\Krunoslav\Desktop\Diplomski\3. semestar\Bioinformatika\Labos\search - Ukkonen's suffix tree algorithm in plain English  - Stack Overflow_files\bLL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2414474"/>
            <a:ext cx="1569158" cy="15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21620" y="2839453"/>
            <a:ext cx="1516253" cy="5438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3" name="Picture 11" descr="C:\Documents and Settings\Krunoslav\Desktop\Diplomski\3. semestar\Bioinformatika\Labos\search - Ukkonen's suffix tree algorithm in plain English  - Stack Overflow_files\6HYt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6" y="4355639"/>
            <a:ext cx="2990657" cy="19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584572" y="495204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remainder =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0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0" y="429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1.</a:t>
            </a:r>
            <a:endParaRPr lang="hr-HR" dirty="0"/>
          </a:p>
          <a:p>
            <a:r>
              <a:rPr lang="hr-HR" dirty="0"/>
              <a:t>Ako dijelimo rub tijekom kojeg je aktivni čvor korijen, za aktivnu točku vrijedi:</a:t>
            </a:r>
          </a:p>
          <a:p>
            <a:pPr lvl="0"/>
            <a:r>
              <a:rPr lang="pl-PL" dirty="0"/>
              <a:t>aktivni čvor ostaje korijen</a:t>
            </a:r>
            <a:endParaRPr lang="hr-HR" dirty="0"/>
          </a:p>
          <a:p>
            <a:pPr lvl="0"/>
            <a:r>
              <a:rPr lang="pl-PL" dirty="0"/>
              <a:t>aktivni rub se postavlja na prvi znak sljedećeg sufiksa kojeg je potrebno unijeti</a:t>
            </a:r>
            <a:endParaRPr lang="hr-HR" dirty="0"/>
          </a:p>
          <a:p>
            <a:r>
              <a:rPr lang="pl-PL" dirty="0"/>
              <a:t>aktivna dužina se smanjuje za 1.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2" y="4541682"/>
            <a:ext cx="2020647" cy="94471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585" y="4370351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12" descr="C:\Documents and Settings\Krunoslav\Desktop\Diplomski\3. semestar\Bioinformatika\Labos\search - Ukkonen's suffix tree algorithm in plain English  - Stack Overflow_files\YVv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0" y="3977319"/>
            <a:ext cx="2817726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41821" y="4713250"/>
            <a:ext cx="1443789" cy="6015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153696" y="4713250"/>
            <a:ext cx="281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točka (korijen, „x“,0)</a:t>
            </a:r>
          </a:p>
          <a:p>
            <a:endParaRPr lang="hr-HR" dirty="0" smtClean="0"/>
          </a:p>
          <a:p>
            <a:r>
              <a:rPr lang="hr-HR" dirty="0" smtClean="0"/>
              <a:t>remainder </a:t>
            </a:r>
            <a:r>
              <a:rPr lang="hr-HR" dirty="0"/>
              <a:t>=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1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417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2.</a:t>
            </a:r>
            <a:endParaRPr lang="hr-HR" dirty="0"/>
          </a:p>
          <a:p>
            <a:r>
              <a:rPr lang="hr-HR" dirty="0"/>
              <a:t>Ako nakon unošenja novog čvora i dijeljenja ruba taj čvor nije jedini stvoren u istom koraku, povezuje se prethodno stvoreni i novi preko </a:t>
            </a:r>
            <a:r>
              <a:rPr lang="hr-HR" i="1" dirty="0"/>
              <a:t>sufiks linka</a:t>
            </a:r>
            <a:r>
              <a:rPr lang="hr-HR" dirty="0"/>
              <a:t> (isprekidana crta).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098" name="Picture 13" descr="C:\Documents and Settings\Krunoslav\Desktop\Diplomski\3. semestar\Bioinformatika\Labos\search - Ukkonen's suffix tree algorithm in plain English  - Stack Overflow_files\zL9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82" y="2593600"/>
            <a:ext cx="4425806" cy="268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1" y="2593600"/>
            <a:ext cx="2847975" cy="2647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65700" y="3759200"/>
            <a:ext cx="838200" cy="431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hr-HR" dirty="0"/>
              <a:t> </a:t>
            </a:r>
            <a:r>
              <a:rPr lang="hr-HR" dirty="0" smtClean="0"/>
              <a:t>aktivna </a:t>
            </a:r>
            <a:r>
              <a:rPr lang="hr-HR" dirty="0"/>
              <a:t>dužina je pala na 0 stoga se x direktno veže na korijen (aktivni čvor):</a:t>
            </a:r>
          </a:p>
          <a:p>
            <a:endParaRPr lang="hr-HR" dirty="0"/>
          </a:p>
        </p:txBody>
      </p:sp>
      <p:pic>
        <p:nvPicPr>
          <p:cNvPr id="5122" name="Picture 14" descr="C:\Documents and Settings\Krunoslav\Desktop\Diplomski\3. semestar\Bioinformatika\Labos\search - Ukkonen's suffix tree algorithm in plain English  - Stack Overflow_files\992g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469230"/>
            <a:ext cx="4949011" cy="35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650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IMPLEMENTACIJA UKKONENOVOG ALGORITMA</vt:lpstr>
      <vt:lpstr>Uvod i svrha projekta</vt:lpstr>
      <vt:lpstr>SUFIKSNO STABLO - definicija</vt:lpstr>
      <vt:lpstr>Objašnjenje algoritma kroz korake na primjeru     (abcabxabcd)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Implementacija</vt:lpstr>
      <vt:lpstr>Implementacija - Java</vt:lpstr>
      <vt:lpstr>Zaključak </vt:lpstr>
      <vt:lpstr>Hvala na pažnji</vt:lpstr>
    </vt:vector>
  </TitlesOfParts>
  <Company>pmf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UKKONENOVOG ALGORITMA</dc:title>
  <dc:creator>tea jelenic</dc:creator>
  <cp:lastModifiedBy>phantom fuxor</cp:lastModifiedBy>
  <cp:revision>28</cp:revision>
  <dcterms:created xsi:type="dcterms:W3CDTF">2014-01-14T13:39:53Z</dcterms:created>
  <dcterms:modified xsi:type="dcterms:W3CDTF">2014-01-21T21:28:58Z</dcterms:modified>
</cp:coreProperties>
</file>