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4663-5ED9-416E-A43D-722CDD96389A}" type="datetimeFigureOut">
              <a:rPr lang="hr-HR" smtClean="0"/>
              <a:t>16.1.2014.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45A0-B146-4C07-BE1D-B3EFC9BB14C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8870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4663-5ED9-416E-A43D-722CDD96389A}" type="datetimeFigureOut">
              <a:rPr lang="hr-HR" smtClean="0"/>
              <a:t>16.1.2014.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45A0-B146-4C07-BE1D-B3EFC9BB14C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7976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4663-5ED9-416E-A43D-722CDD96389A}" type="datetimeFigureOut">
              <a:rPr lang="hr-HR" smtClean="0"/>
              <a:t>16.1.2014.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45A0-B146-4C07-BE1D-B3EFC9BB14C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809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4663-5ED9-416E-A43D-722CDD96389A}" type="datetimeFigureOut">
              <a:rPr lang="hr-HR" smtClean="0"/>
              <a:t>16.1.2014.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45A0-B146-4C07-BE1D-B3EFC9BB14C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6335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4663-5ED9-416E-A43D-722CDD96389A}" type="datetimeFigureOut">
              <a:rPr lang="hr-HR" smtClean="0"/>
              <a:t>16.1.2014.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45A0-B146-4C07-BE1D-B3EFC9BB14C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8003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4663-5ED9-416E-A43D-722CDD96389A}" type="datetimeFigureOut">
              <a:rPr lang="hr-HR" smtClean="0"/>
              <a:t>16.1.2014.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45A0-B146-4C07-BE1D-B3EFC9BB14C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011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4663-5ED9-416E-A43D-722CDD96389A}" type="datetimeFigureOut">
              <a:rPr lang="hr-HR" smtClean="0"/>
              <a:t>16.1.2014.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45A0-B146-4C07-BE1D-B3EFC9BB14C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6454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4663-5ED9-416E-A43D-722CDD96389A}" type="datetimeFigureOut">
              <a:rPr lang="hr-HR" smtClean="0"/>
              <a:t>16.1.2014.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45A0-B146-4C07-BE1D-B3EFC9BB14C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536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4663-5ED9-416E-A43D-722CDD96389A}" type="datetimeFigureOut">
              <a:rPr lang="hr-HR" smtClean="0"/>
              <a:t>16.1.2014.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45A0-B146-4C07-BE1D-B3EFC9BB14C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0366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4663-5ED9-416E-A43D-722CDD96389A}" type="datetimeFigureOut">
              <a:rPr lang="hr-HR" smtClean="0"/>
              <a:t>16.1.2014.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45A0-B146-4C07-BE1D-B3EFC9BB14C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0975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4663-5ED9-416E-A43D-722CDD96389A}" type="datetimeFigureOut">
              <a:rPr lang="hr-HR" smtClean="0"/>
              <a:t>16.1.2014.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45A0-B146-4C07-BE1D-B3EFC9BB14C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0133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94663-5ED9-416E-A43D-722CDD96389A}" type="datetimeFigureOut">
              <a:rPr lang="hr-HR" smtClean="0"/>
              <a:t>16.1.2014.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B45A0-B146-4C07-BE1D-B3EFC9BB14C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1159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b="1" dirty="0" smtClean="0"/>
              <a:t>IMPLEMENTACIJA UKKONENOVOG ALGORITMA</a:t>
            </a:r>
            <a:endParaRPr lang="hr-HR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0975"/>
            <a:ext cx="9144000" cy="1655762"/>
          </a:xfrm>
        </p:spPr>
        <p:txBody>
          <a:bodyPr/>
          <a:lstStyle/>
          <a:p>
            <a:r>
              <a:rPr lang="hr-HR" dirty="0" smtClean="0"/>
              <a:t>Alen </a:t>
            </a:r>
            <a:r>
              <a:rPr lang="hr-HR" dirty="0" err="1" smtClean="0"/>
              <a:t>Agić</a:t>
            </a:r>
            <a:r>
              <a:rPr lang="hr-HR" dirty="0" smtClean="0"/>
              <a:t>, Krunoslav </a:t>
            </a:r>
            <a:r>
              <a:rPr lang="hr-HR" dirty="0" err="1" smtClean="0"/>
              <a:t>Kolarec</a:t>
            </a:r>
            <a:r>
              <a:rPr lang="hr-HR" dirty="0" smtClean="0"/>
              <a:t>, Kristina </a:t>
            </a:r>
            <a:r>
              <a:rPr lang="hr-HR" dirty="0" err="1" smtClean="0"/>
              <a:t>Belčić</a:t>
            </a:r>
            <a:endParaRPr lang="hr-HR" dirty="0" smtClean="0"/>
          </a:p>
          <a:p>
            <a:r>
              <a:rPr lang="hr-HR" dirty="0" smtClean="0"/>
              <a:t>siječanj, 2014.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6454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900" y="1752601"/>
            <a:ext cx="10515600" cy="5105399"/>
          </a:xfrm>
        </p:spPr>
        <p:txBody>
          <a:bodyPr/>
          <a:lstStyle/>
          <a:p>
            <a:r>
              <a:rPr lang="hr-HR" dirty="0" smtClean="0"/>
              <a:t># </a:t>
            </a:r>
            <a:r>
              <a:rPr lang="hr-HR" dirty="0"/>
              <a:t>= </a:t>
            </a:r>
            <a:r>
              <a:rPr lang="hr-HR" dirty="0" smtClean="0"/>
              <a:t>7 → aktivna </a:t>
            </a:r>
            <a:r>
              <a:rPr lang="hr-HR" dirty="0"/>
              <a:t>točka </a:t>
            </a:r>
            <a:r>
              <a:rPr lang="hr-HR" dirty="0" smtClean="0"/>
              <a:t>= (korijen</a:t>
            </a:r>
            <a:r>
              <a:rPr lang="hr-HR" dirty="0"/>
              <a:t>, „a“,</a:t>
            </a:r>
            <a:r>
              <a:rPr lang="hr-HR" dirty="0" smtClean="0"/>
              <a:t>1); povećava se remainder</a:t>
            </a:r>
            <a:endParaRPr lang="hr-HR" dirty="0"/>
          </a:p>
          <a:p>
            <a:r>
              <a:rPr lang="hr-HR" dirty="0" smtClean="0"/>
              <a:t># </a:t>
            </a:r>
            <a:r>
              <a:rPr lang="hr-HR" dirty="0"/>
              <a:t>= </a:t>
            </a:r>
            <a:r>
              <a:rPr lang="hr-HR" dirty="0" smtClean="0"/>
              <a:t>8 → </a:t>
            </a:r>
            <a:r>
              <a:rPr lang="hr-HR" dirty="0"/>
              <a:t>aktivna točka = (korijen, „a“,2). Ali kako smo došli do kraja ruba potrebno je s aktivnom točkom preći u čvor na koji aktivni rub pokazuje → aktivna točka = (node1, „“,0).</a:t>
            </a:r>
          </a:p>
          <a:p>
            <a:r>
              <a:rPr lang="hr-HR" dirty="0" smtClean="0"/>
              <a:t># </a:t>
            </a:r>
            <a:r>
              <a:rPr lang="hr-HR" dirty="0"/>
              <a:t>= 9 → unosimo c → primjena sufiks </a:t>
            </a:r>
            <a:r>
              <a:rPr lang="hr-HR" dirty="0" smtClean="0"/>
              <a:t>linkova;                                      aktivna točka = </a:t>
            </a:r>
            <a:r>
              <a:rPr lang="hr-HR" dirty="0"/>
              <a:t>(node1, „c“,1</a:t>
            </a:r>
            <a:r>
              <a:rPr lang="hr-HR" dirty="0" smtClean="0"/>
              <a:t>), povećava se remainder</a:t>
            </a:r>
            <a:endParaRPr lang="hr-HR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558" y="256378"/>
            <a:ext cx="2168025" cy="10136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33900" y="2921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#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8716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512" y="2208212"/>
            <a:ext cx="2040688" cy="95408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463800" y="2024856"/>
            <a:ext cx="25400" cy="1320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15" descr="C:\Documents and Settings\Krunoslav\Desktop\Diplomski\3. semestar\Bioinformatika\Labos\search - Ukkonen's suffix tree algorithm in plain English  - Stack Overflow_files\Rkdz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0" y="1461293"/>
            <a:ext cx="4459907" cy="281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2959100" y="2467370"/>
            <a:ext cx="914400" cy="44688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TextBox 7"/>
          <p:cNvSpPr txBox="1"/>
          <p:nvPr/>
        </p:nvSpPr>
        <p:spPr>
          <a:xfrm>
            <a:off x="9677400" y="2906711"/>
            <a:ext cx="173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r</a:t>
            </a:r>
            <a:r>
              <a:rPr lang="hr-HR" dirty="0" smtClean="0"/>
              <a:t>emainder = 4</a:t>
            </a:r>
            <a:endParaRPr lang="hr-H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610937" y="2889766"/>
            <a:ext cx="1620838" cy="18658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35400" y="4876800"/>
            <a:ext cx="134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</a:t>
            </a:r>
            <a:r>
              <a:rPr lang="hr-HR" dirty="0" smtClean="0"/>
              <a:t>ktivni čvor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4864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0" y="4159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Pravilo 3.</a:t>
            </a:r>
            <a:endParaRPr lang="hr-HR" dirty="0"/>
          </a:p>
          <a:p>
            <a:r>
              <a:rPr lang="hr-HR" dirty="0"/>
              <a:t>Dolazi do ažuriranja aktivnog čvora na čvor na koji sufiksna veza pokazuje. Ako veza ne postoji, aktivni čvor postaje korijen (aktivni rub i dužina su isti).</a:t>
            </a:r>
          </a:p>
          <a:p>
            <a:endParaRPr lang="hr-HR" dirty="0"/>
          </a:p>
        </p:txBody>
      </p:sp>
      <p:pic>
        <p:nvPicPr>
          <p:cNvPr id="7170" name="Picture 16" descr="C:\Documents and Settings\Krunoslav\Desktop\Diplomski\3. semestar\Bioinformatika\Labos\search - Ukkonen's suffix tree algorithm in plain English  - Stack Overflow_files\0IS5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962" y="2824163"/>
            <a:ext cx="4822134" cy="304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55000" y="3924300"/>
            <a:ext cx="29370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aktivna </a:t>
            </a:r>
            <a:r>
              <a:rPr lang="hr-HR" dirty="0"/>
              <a:t>točka = (node2, „c“,1</a:t>
            </a:r>
            <a:r>
              <a:rPr lang="hr-HR" dirty="0" smtClean="0"/>
              <a:t>)</a:t>
            </a:r>
          </a:p>
          <a:p>
            <a:endParaRPr lang="hr-HR" dirty="0"/>
          </a:p>
          <a:p>
            <a:r>
              <a:rPr lang="hr-HR" dirty="0"/>
              <a:t>remainder </a:t>
            </a:r>
            <a:r>
              <a:rPr lang="hr-HR" dirty="0" smtClean="0"/>
              <a:t>= </a:t>
            </a:r>
            <a:r>
              <a:rPr lang="hr-HR" dirty="0"/>
              <a:t>3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5320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6" descr="C:\Documents and Settings\Krunoslav\Desktop\Diplomski\3. semestar\Bioinformatika\Labos\search - Ukkonen's suffix tree algorithm in plain English  - Stack Overflow_files\0IS5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254001"/>
            <a:ext cx="2705100" cy="1707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17" descr="C:\Documents and Settings\Krunoslav\Desktop\Diplomski\3. semestar\Bioinformatika\Labos\search - Ukkonen's suffix tree algorithm in plain English  - Stack Overflow_files\DNVQ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3" y="2501900"/>
            <a:ext cx="6635915" cy="3543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774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C:\Documents and Settings\Krunoslav\Desktop\Diplomski\3. semestar\Bioinformatika\Labos\search - Ukkonen's suffix tree algorithm in plain English  - Stack Overflow_files\wZ7B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731" y="2514600"/>
            <a:ext cx="6683196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6" descr="C:\Documents and Settings\Krunoslav\Desktop\Diplomski\3. semestar\Bioinformatika\Labos\search - Ukkonen's suffix tree algorithm in plain English  - Stack Overflow_files\0IS5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254001"/>
            <a:ext cx="2705100" cy="1707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C:\Documents and Settings\Krunoslav\Desktop\Diplomski\3. semestar\Bioinformatika\Labos\search - Ukkonen's suffix tree algorithm in plain English  - Stack Overflow_files\DNVQ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63" y="266700"/>
            <a:ext cx="3496343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3581400" y="1117600"/>
            <a:ext cx="449263" cy="2413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8845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:\Documents and Settings\Krunoslav\Desktop\Diplomski\3. semestar\Bioinformatika\Labos\search - Ukkonen's suffix tree algorithm in plain English  - Stack Overflow_files\urg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3" y="2611436"/>
            <a:ext cx="6642446" cy="384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6" descr="C:\Documents and Settings\Krunoslav\Desktop\Diplomski\3. semestar\Bioinformatika\Labos\search - Ukkonen's suffix tree algorithm in plain English  - Stack Overflow_files\0IS5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254001"/>
            <a:ext cx="2705100" cy="1707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C:\Documents and Settings\Krunoslav\Desktop\Diplomski\3. semestar\Bioinformatika\Labos\search - Ukkonen's suffix tree algorithm in plain English  - Stack Overflow_files\DNVQ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63" y="266700"/>
            <a:ext cx="3496343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8" descr="C:\Documents and Settings\Krunoslav\Desktop\Diplomski\3. semestar\Bioinformatika\Labos\search - Ukkonen's suffix tree algorithm in plain English  - Stack Overflow_files\wZ7Bj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706" y="476250"/>
            <a:ext cx="3376528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3403600" y="1104900"/>
            <a:ext cx="627063" cy="2921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Right Arrow 8"/>
          <p:cNvSpPr/>
          <p:nvPr/>
        </p:nvSpPr>
        <p:spPr>
          <a:xfrm>
            <a:off x="7527006" y="1066800"/>
            <a:ext cx="727994" cy="3429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1571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C:\Documents and Settings\Krunoslav\Desktop\Diplomski\3. semestar\Bioinformatika\Labos\search - Ukkonen's suffix tree algorithm in plain English  - Stack Overflow_files\TPx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539" y="2214563"/>
            <a:ext cx="6432970" cy="413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6" descr="C:\Documents and Settings\Krunoslav\Desktop\Diplomski\3. semestar\Bioinformatika\Labos\search - Ukkonen's suffix tree algorithm in plain English  - Stack Overflow_files\0IS5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254001"/>
            <a:ext cx="2154237" cy="135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C:\Documents and Settings\Krunoslav\Desktop\Diplomski\3. semestar\Bioinformatika\Labos\search - Ukkonen's suffix tree algorithm in plain English  - Stack Overflow_files\DNVQ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771" y="341616"/>
            <a:ext cx="2560637" cy="1367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8" descr="C:\Documents and Settings\Krunoslav\Desktop\Diplomski\3. semestar\Bioinformatika\Labos\search - Ukkonen's suffix tree algorithm in plain English  - Stack Overflow_files\wZ7Bj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292" y="400843"/>
            <a:ext cx="2442162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C:\Documents and Settings\Krunoslav\Desktop\Diplomski\3. semestar\Bioinformatika\Labos\search - Ukkonen's suffix tree algorithm in plain English  - Stack Overflow_files\urgo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263" y="400843"/>
            <a:ext cx="2446337" cy="1414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2794000" y="863600"/>
            <a:ext cx="317500" cy="2032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Right Arrow 9"/>
          <p:cNvSpPr/>
          <p:nvPr/>
        </p:nvSpPr>
        <p:spPr>
          <a:xfrm>
            <a:off x="6057900" y="863600"/>
            <a:ext cx="342900" cy="2032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Right Arrow 10"/>
          <p:cNvSpPr/>
          <p:nvPr/>
        </p:nvSpPr>
        <p:spPr>
          <a:xfrm>
            <a:off x="9258509" y="863600"/>
            <a:ext cx="317291" cy="20319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3434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Implementacija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C++, memorijski </a:t>
            </a:r>
            <a:r>
              <a:rPr lang="hr-HR" dirty="0" err="1" smtClean="0"/>
              <a:t>nezahtjevna</a:t>
            </a:r>
            <a:r>
              <a:rPr lang="hr-HR" dirty="0" smtClean="0"/>
              <a:t>, brza izvedba – 101sec za niz od cca 500 000 slova, prikazani je </a:t>
            </a:r>
            <a:r>
              <a:rPr lang="hr-HR" dirty="0" err="1" smtClean="0"/>
              <a:t>abcabxabcd</a:t>
            </a:r>
            <a:r>
              <a:rPr lang="hr-HR" dirty="0" smtClean="0"/>
              <a:t> – 0.004 </a:t>
            </a:r>
            <a:r>
              <a:rPr lang="hr-HR" dirty="0" err="1" smtClean="0"/>
              <a:t>sec</a:t>
            </a:r>
            <a:r>
              <a:rPr lang="hr-HR" dirty="0" smtClean="0"/>
              <a:t>.</a:t>
            </a:r>
          </a:p>
          <a:p>
            <a:r>
              <a:rPr lang="hr-HR" dirty="0" err="1" smtClean="0"/>
              <a:t>Visual</a:t>
            </a:r>
            <a:r>
              <a:rPr lang="hr-HR" dirty="0" smtClean="0"/>
              <a:t> studio ograničava procesor na 50% snage </a:t>
            </a:r>
            <a:br>
              <a:rPr lang="hr-HR" dirty="0" smtClean="0"/>
            </a:br>
            <a:endParaRPr lang="hr-HR" dirty="0" smtClean="0"/>
          </a:p>
          <a:p>
            <a:endParaRPr lang="hr-HR" dirty="0"/>
          </a:p>
        </p:txBody>
      </p:sp>
      <p:pic>
        <p:nvPicPr>
          <p:cNvPr id="102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690" y="3241258"/>
            <a:ext cx="7545272" cy="3616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292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Implementacija - Java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niz </a:t>
            </a:r>
            <a:r>
              <a:rPr lang="hr-HR" dirty="0" err="1" smtClean="0"/>
              <a:t>abcabxabcd</a:t>
            </a:r>
            <a:r>
              <a:rPr lang="hr-HR" dirty="0" smtClean="0"/>
              <a:t>$:        -&gt; </a:t>
            </a:r>
            <a:r>
              <a:rPr lang="hr-HR" dirty="0"/>
              <a:t>0.002064508 </a:t>
            </a:r>
            <a:r>
              <a:rPr lang="hr-HR" dirty="0" smtClean="0"/>
              <a:t>s</a:t>
            </a:r>
          </a:p>
          <a:p>
            <a:r>
              <a:rPr lang="hr-HR" dirty="0"/>
              <a:t>n</a:t>
            </a:r>
            <a:r>
              <a:rPr lang="hr-HR" dirty="0" smtClean="0"/>
              <a:t>iz 500000 znakova:  </a:t>
            </a:r>
          </a:p>
          <a:p>
            <a:r>
              <a:rPr lang="hr-HR" dirty="0" smtClean="0"/>
              <a:t>Za </a:t>
            </a:r>
            <a:r>
              <a:rPr lang="hr-HR" dirty="0" smtClean="0"/>
              <a:t>veće nizove</a:t>
            </a:r>
          </a:p>
          <a:p>
            <a:pPr marL="0" indent="0">
              <a:buNone/>
            </a:pPr>
            <a:r>
              <a:rPr lang="hr-HR" dirty="0"/>
              <a:t>p</a:t>
            </a:r>
            <a:r>
              <a:rPr lang="hr-HR" dirty="0" smtClean="0"/>
              <a:t>roblemi s</a:t>
            </a:r>
          </a:p>
          <a:p>
            <a:pPr marL="0" indent="0">
              <a:buNone/>
            </a:pPr>
            <a:r>
              <a:rPr lang="hr-HR" dirty="0" smtClean="0"/>
              <a:t>memorijom</a:t>
            </a:r>
            <a:endParaRPr lang="hr-H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886" y="2803332"/>
            <a:ext cx="8025114" cy="4054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19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Zaključak	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Vrlo složen algoritam</a:t>
            </a:r>
          </a:p>
          <a:p>
            <a:r>
              <a:rPr lang="hr-HR" dirty="0" smtClean="0"/>
              <a:t>Mnogo grešaka u našim programima</a:t>
            </a:r>
          </a:p>
          <a:p>
            <a:r>
              <a:rPr lang="hr-HR" dirty="0" smtClean="0"/>
              <a:t>Teško implementirati</a:t>
            </a:r>
            <a:endParaRPr lang="hr-HR" dirty="0"/>
          </a:p>
          <a:p>
            <a:r>
              <a:rPr lang="hr-HR" dirty="0" smtClean="0"/>
              <a:t>Vrlo brz i koristan za raznorazne primjene u </a:t>
            </a:r>
            <a:r>
              <a:rPr lang="hr-HR" dirty="0" err="1" smtClean="0"/>
              <a:t>bioinformatici</a:t>
            </a:r>
            <a:r>
              <a:rPr lang="hr-HR" dirty="0" smtClean="0"/>
              <a:t> i šire</a:t>
            </a:r>
          </a:p>
        </p:txBody>
      </p:sp>
    </p:spTree>
    <p:extLst>
      <p:ext uri="{BB962C8B-B14F-4D97-AF65-F5344CB8AC3E}">
        <p14:creationId xmlns:p14="http://schemas.microsoft.com/office/powerpoint/2010/main" val="407247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/>
              <a:t>Uvod i svrha projekta</a:t>
            </a:r>
            <a:endParaRPr lang="hr-H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 proučavanje genoma → pretraživanje nizova i nalaženje određenih uzoraka u okviru njih dovela su do razvoja algoritama za pretraživanje</a:t>
            </a:r>
          </a:p>
          <a:p>
            <a:r>
              <a:rPr lang="hr-HR" dirty="0" smtClean="0"/>
              <a:t>2 strukture podataka: </a:t>
            </a:r>
            <a:r>
              <a:rPr lang="hr-HR" u="sng" dirty="0" smtClean="0"/>
              <a:t>sufiksna stabla</a:t>
            </a:r>
            <a:r>
              <a:rPr lang="hr-HR" dirty="0" smtClean="0"/>
              <a:t> i sufiksni nizovi</a:t>
            </a:r>
          </a:p>
          <a:p>
            <a:pPr marL="0" indent="0">
              <a:buNone/>
            </a:pPr>
            <a:r>
              <a:rPr lang="hr-HR" dirty="0"/>
              <a:t> </a:t>
            </a:r>
            <a:r>
              <a:rPr lang="hr-HR" dirty="0" smtClean="0"/>
              <a:t>                                                 ↓</a:t>
            </a:r>
          </a:p>
          <a:p>
            <a:pPr marL="0" indent="0">
              <a:buNone/>
            </a:pPr>
            <a:r>
              <a:rPr lang="hr-HR" dirty="0" smtClean="0"/>
              <a:t>   2 metode za konstrukciju sufiksnog stabla: Weinerova i </a:t>
            </a:r>
            <a:r>
              <a:rPr lang="hr-HR" b="1" dirty="0" smtClean="0"/>
              <a:t>Ukkonenova</a:t>
            </a:r>
          </a:p>
          <a:p>
            <a:pPr marL="0" indent="0">
              <a:buNone/>
            </a:pPr>
            <a:endParaRPr lang="hr-HR" b="1" dirty="0"/>
          </a:p>
          <a:p>
            <a:pPr marL="0" indent="0">
              <a:buNone/>
            </a:pPr>
            <a:r>
              <a:rPr lang="hr-HR" b="1" dirty="0" smtClean="0"/>
              <a:t>Zadatak: </a:t>
            </a:r>
            <a:r>
              <a:rPr lang="hr-HR" dirty="0"/>
              <a:t>konstruirati sufiksno stablo iz zadanog niza znakova pomoću Ukkonenovog </a:t>
            </a:r>
            <a:r>
              <a:rPr lang="hr-HR" dirty="0" smtClean="0"/>
              <a:t>algoritma</a:t>
            </a:r>
            <a:endParaRPr lang="hr-HR" dirty="0"/>
          </a:p>
          <a:p>
            <a:pPr marL="0" indent="0">
              <a:buNone/>
            </a:pPr>
            <a:endParaRPr lang="hr-HR" b="1" dirty="0"/>
          </a:p>
        </p:txBody>
      </p:sp>
    </p:spTree>
    <p:extLst>
      <p:ext uri="{BB962C8B-B14F-4D97-AF65-F5344CB8AC3E}">
        <p14:creationId xmlns:p14="http://schemas.microsoft.com/office/powerpoint/2010/main" val="247045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Hvala na pažnji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9510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/>
              <a:t>SUFIKSNO STABLO - definicija</a:t>
            </a:r>
            <a:endParaRPr lang="hr-H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Sufiksno stablo za niz S dužine m znakova je korijensko stablo s točno </a:t>
            </a:r>
            <a:r>
              <a:rPr lang="pl-PL" i="1" dirty="0"/>
              <a:t>m</a:t>
            </a:r>
            <a:r>
              <a:rPr lang="pl-PL" dirty="0"/>
              <a:t> listova numeriranih od 1 do </a:t>
            </a:r>
            <a:r>
              <a:rPr lang="pl-PL" i="1" dirty="0" smtClean="0"/>
              <a:t>m</a:t>
            </a:r>
            <a:r>
              <a:rPr lang="pl-PL" dirty="0"/>
              <a:t>.</a:t>
            </a:r>
            <a:endParaRPr lang="pl-PL" dirty="0" smtClean="0"/>
          </a:p>
          <a:p>
            <a:r>
              <a:rPr lang="pl-PL" dirty="0"/>
              <a:t>s</a:t>
            </a:r>
            <a:r>
              <a:rPr lang="pl-PL" dirty="0" smtClean="0"/>
              <a:t>adrži </a:t>
            </a:r>
            <a:r>
              <a:rPr lang="pl-PL" dirty="0"/>
              <a:t>sve sufikse niza S nad kojim je izgrađeno tako da ima listova koliko i </a:t>
            </a:r>
            <a:r>
              <a:rPr lang="pl-PL" dirty="0" smtClean="0"/>
              <a:t>sufiksa</a:t>
            </a:r>
          </a:p>
          <a:p>
            <a:r>
              <a:rPr lang="pl-PL" dirty="0" smtClean="0"/>
              <a:t>svaki </a:t>
            </a:r>
            <a:r>
              <a:rPr lang="pl-PL" dirty="0"/>
              <a:t>unutarnji čvor različit je od korijena i ima najmanje dva sina (dvoje djece) te je svaka grana označena nepraznim nizom </a:t>
            </a:r>
            <a:r>
              <a:rPr lang="pl-PL" dirty="0" smtClean="0"/>
              <a:t>S</a:t>
            </a:r>
          </a:p>
          <a:p>
            <a:r>
              <a:rPr lang="pl-PL" dirty="0" smtClean="0"/>
              <a:t>nijedna </a:t>
            </a:r>
            <a:r>
              <a:rPr lang="pl-PL" dirty="0"/>
              <a:t>od dvije grane koje izlaze iz čvora ne mogu imati oznake grane koje počinju istim </a:t>
            </a:r>
            <a:r>
              <a:rPr lang="pl-PL" dirty="0" smtClean="0"/>
              <a:t>znakom</a:t>
            </a: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3330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Objašnjenje algoritma kroz korake na primjeru 	</a:t>
            </a:r>
            <a:r>
              <a:rPr lang="pl-PL" b="1" dirty="0" smtClean="0"/>
              <a:t>			</a:t>
            </a:r>
            <a:r>
              <a:rPr lang="pl-PL" dirty="0" smtClean="0"/>
              <a:t>(abcabxabcd) 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i="1" dirty="0"/>
              <a:t>Načela:</a:t>
            </a:r>
            <a:endParaRPr lang="hr-HR" dirty="0"/>
          </a:p>
          <a:p>
            <a:pPr lvl="0"/>
            <a:r>
              <a:rPr lang="pl-PL" dirty="0"/>
              <a:t>Ono što se gradi je trie koje se sastoji od korijenskog čvora, rubova koji izlaze iz njega i koji vode do novih čvorova, rubova koji izlaze iz njih itd.</a:t>
            </a:r>
            <a:endParaRPr lang="hr-HR" dirty="0"/>
          </a:p>
          <a:p>
            <a:pPr lvl="0"/>
            <a:r>
              <a:rPr lang="pl-PL" dirty="0"/>
              <a:t>Oznake rubova nisu jednoznačne oznake → svaki rub je označen parom brojeva [od, do] koji predstavljaju pokazivače na mjesta u nizu znakova. Zato, svaki rub sadrži sufiks niza znakova, ali zauzima samo O(1) </a:t>
            </a:r>
            <a:r>
              <a:rPr lang="pl-PL" dirty="0" smtClean="0"/>
              <a:t>memorije – kompresija podataka.</a:t>
            </a: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7138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6258" y="1234278"/>
            <a:ext cx="1893165" cy="885116"/>
          </a:xfrm>
          <a:prstGeom prst="rect">
            <a:avLst/>
          </a:prstGeom>
        </p:spPr>
      </p:pic>
      <p:pic>
        <p:nvPicPr>
          <p:cNvPr id="1026" name="Picture 7" descr="C:\Documents and Settings\Krunoslav\Desktop\Diplomski\3. semestar\Bioinformatika\Labos\search - Ukkonen's suffix tree algorithm in plain English  - Stack Overflow_files\Acl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080" y="904979"/>
            <a:ext cx="1499184" cy="1543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3453063" y="904979"/>
            <a:ext cx="36095" cy="15437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Right Arrow 6"/>
          <p:cNvSpPr/>
          <p:nvPr/>
        </p:nvSpPr>
        <p:spPr>
          <a:xfrm>
            <a:off x="6015789" y="1419726"/>
            <a:ext cx="998622" cy="4812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TextBox 7"/>
          <p:cNvSpPr txBox="1"/>
          <p:nvPr/>
        </p:nvSpPr>
        <p:spPr>
          <a:xfrm>
            <a:off x="3074233" y="2983173"/>
            <a:ext cx="6881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[0, #] – rub predstavlja podniz niza znakova koji počinje na poziciji 0 i </a:t>
            </a:r>
            <a:endParaRPr lang="hr-HR" dirty="0" smtClean="0"/>
          </a:p>
          <a:p>
            <a:r>
              <a:rPr lang="hr-HR" dirty="0" smtClean="0"/>
              <a:t>završava </a:t>
            </a:r>
            <a:r>
              <a:rPr lang="hr-HR" dirty="0"/>
              <a:t>na trenutnoj poziciji na kojoj algoritam trenutno obrađuje niz.</a:t>
            </a:r>
          </a:p>
          <a:p>
            <a:endParaRPr lang="hr-H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11" y="4734187"/>
            <a:ext cx="2020647" cy="944718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766580" y="5008500"/>
            <a:ext cx="1082843" cy="4812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27" name="Picture 8" descr="C:\Documents and Settings\Krunoslav\Desktop\Diplomski\3. semestar\Bioinformatika\Labos\search - Ukkonen's suffix tree algorithm in plain English  - Stack Overflow_files\xhVM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775" y="4460588"/>
            <a:ext cx="1631530" cy="1809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624263" y="4460588"/>
            <a:ext cx="72189" cy="14919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85476" y="4884821"/>
            <a:ext cx="28794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a</a:t>
            </a:r>
            <a:r>
              <a:rPr lang="hr-HR" dirty="0" smtClean="0"/>
              <a:t>ktivna točka (korijen, „a”, 1)</a:t>
            </a:r>
          </a:p>
          <a:p>
            <a:endParaRPr lang="hr-HR" dirty="0"/>
          </a:p>
          <a:p>
            <a:r>
              <a:rPr lang="hr-HR" dirty="0" smtClean="0"/>
              <a:t>remainder = 2</a:t>
            </a:r>
            <a:endParaRPr lang="hr-HR" dirty="0"/>
          </a:p>
        </p:txBody>
      </p:sp>
      <p:sp>
        <p:nvSpPr>
          <p:cNvPr id="17" name="TextBox 16"/>
          <p:cNvSpPr txBox="1"/>
          <p:nvPr/>
        </p:nvSpPr>
        <p:spPr>
          <a:xfrm>
            <a:off x="2656176" y="12807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#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6145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89548"/>
            <a:ext cx="2020647" cy="94471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720516" y="385011"/>
            <a:ext cx="24063" cy="13956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9" descr="C:\Documents and Settings\Krunoslav\Desktop\Diplomski\3. semestar\Bioinformatika\Labos\search - Ukkonen's suffix tree algorithm in plain English  - Stack Overflow_files\XL6b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684" y="385011"/>
            <a:ext cx="1469278" cy="1550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392331" y="698424"/>
            <a:ext cx="28794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a</a:t>
            </a:r>
            <a:r>
              <a:rPr lang="hr-HR" dirty="0" smtClean="0"/>
              <a:t>ktivna točka (korijen, „a”, 2)</a:t>
            </a:r>
          </a:p>
          <a:p>
            <a:endParaRPr lang="hr-HR" dirty="0"/>
          </a:p>
          <a:p>
            <a:r>
              <a:rPr lang="hr-HR" dirty="0" smtClean="0"/>
              <a:t>remainder = 3</a:t>
            </a:r>
            <a:endParaRPr lang="hr-HR" dirty="0"/>
          </a:p>
        </p:txBody>
      </p:sp>
      <p:sp>
        <p:nvSpPr>
          <p:cNvPr id="9" name="Right Arrow 8"/>
          <p:cNvSpPr/>
          <p:nvPr/>
        </p:nvSpPr>
        <p:spPr>
          <a:xfrm>
            <a:off x="3821620" y="872895"/>
            <a:ext cx="1516253" cy="57438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532408"/>
            <a:ext cx="2020647" cy="944718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1878217" y="2354316"/>
            <a:ext cx="124656" cy="12873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10" descr="C:\Documents and Settings\Krunoslav\Desktop\Diplomski\3. semestar\Bioinformatika\Labos\search - Ukkonen's suffix tree algorithm in plain English  - Stack Overflow_files\bLLT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684" y="2414474"/>
            <a:ext cx="1569158" cy="1569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3821620" y="2839453"/>
            <a:ext cx="1516253" cy="54380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2053" name="Picture 11" descr="C:\Documents and Settings\Krunoslav\Desktop\Diplomski\3. semestar\Bioinformatika\Labos\search - Ukkonen's suffix tree algorithm in plain English  - Stack Overflow_files\6HYt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926" y="4355639"/>
            <a:ext cx="2990657" cy="1931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9584572" y="4952040"/>
            <a:ext cx="15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remainder = 2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7042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010" y="4299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Pravilo 1.</a:t>
            </a:r>
            <a:endParaRPr lang="hr-HR" dirty="0"/>
          </a:p>
          <a:p>
            <a:r>
              <a:rPr lang="hr-HR" dirty="0"/>
              <a:t>Ako dijelimo rub tijekom kojeg je aktivni čvor korijen, za aktivnu točku vrijedi:</a:t>
            </a:r>
          </a:p>
          <a:p>
            <a:pPr lvl="0"/>
            <a:r>
              <a:rPr lang="pl-PL" dirty="0"/>
              <a:t>aktivni čvor ostaje korijen</a:t>
            </a:r>
            <a:endParaRPr lang="hr-HR" dirty="0"/>
          </a:p>
          <a:p>
            <a:pPr lvl="0"/>
            <a:r>
              <a:rPr lang="pl-PL" dirty="0"/>
              <a:t>aktivni rub se postavlja na prvi znak sljedećeg sufiksa kojeg je potrebno unijeti</a:t>
            </a:r>
            <a:endParaRPr lang="hr-HR" dirty="0"/>
          </a:p>
          <a:p>
            <a:r>
              <a:rPr lang="pl-PL" dirty="0"/>
              <a:t>aktivna dužina se smanjuje za 1.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62" y="4541682"/>
            <a:ext cx="2020647" cy="94471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872585" y="4370351"/>
            <a:ext cx="124656" cy="12873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12" descr="C:\Documents and Settings\Krunoslav\Desktop\Diplomski\3. semestar\Bioinformatika\Labos\search - Ukkonen's suffix tree algorithm in plain English  - Stack Overflow_files\YVvbJ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790" y="3977319"/>
            <a:ext cx="2817726" cy="245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3741821" y="4713250"/>
            <a:ext cx="1443789" cy="60157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TextBox 7"/>
          <p:cNvSpPr txBox="1"/>
          <p:nvPr/>
        </p:nvSpPr>
        <p:spPr>
          <a:xfrm>
            <a:off x="9153696" y="4713250"/>
            <a:ext cx="28155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aktivna točka (korijen, „x“,0)</a:t>
            </a:r>
          </a:p>
          <a:p>
            <a:endParaRPr lang="hr-HR" dirty="0" smtClean="0"/>
          </a:p>
          <a:p>
            <a:r>
              <a:rPr lang="hr-HR" dirty="0" smtClean="0"/>
              <a:t>remainder </a:t>
            </a:r>
            <a:r>
              <a:rPr lang="hr-HR" dirty="0"/>
              <a:t>= 1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9148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979" y="4179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Pravilo 2.</a:t>
            </a:r>
            <a:endParaRPr lang="hr-HR" dirty="0"/>
          </a:p>
          <a:p>
            <a:r>
              <a:rPr lang="hr-HR" dirty="0"/>
              <a:t>Ako nakon unošenja novog čvora i dijeljenja ruba taj čvor nije jedini stvoren u istom koraku, povezuje se prethodno stvoreni i novi preko </a:t>
            </a:r>
            <a:r>
              <a:rPr lang="hr-HR" i="1" dirty="0"/>
              <a:t>sufiks linka</a:t>
            </a:r>
            <a:r>
              <a:rPr lang="hr-HR" dirty="0"/>
              <a:t> (isprekidana crta).</a:t>
            </a:r>
          </a:p>
          <a:p>
            <a:pPr marL="0" indent="0">
              <a:buNone/>
            </a:pPr>
            <a:endParaRPr lang="hr-HR" dirty="0"/>
          </a:p>
        </p:txBody>
      </p:sp>
      <p:pic>
        <p:nvPicPr>
          <p:cNvPr id="4098" name="Picture 13" descr="C:\Documents and Settings\Krunoslav\Desktop\Diplomski\3. semestar\Bioinformatika\Labos\search - Ukkonen's suffix tree algorithm in plain English  - Stack Overflow_files\zL9y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482" y="2593600"/>
            <a:ext cx="4425806" cy="268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961" y="2593600"/>
            <a:ext cx="2847975" cy="264795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965700" y="3759200"/>
            <a:ext cx="838200" cy="4318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3700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9100"/>
            <a:ext cx="10515600" cy="5757863"/>
          </a:xfrm>
        </p:spPr>
        <p:txBody>
          <a:bodyPr/>
          <a:lstStyle/>
          <a:p>
            <a:r>
              <a:rPr lang="hr-HR" dirty="0"/>
              <a:t> </a:t>
            </a:r>
            <a:r>
              <a:rPr lang="hr-HR" dirty="0" smtClean="0"/>
              <a:t>aktivna </a:t>
            </a:r>
            <a:r>
              <a:rPr lang="hr-HR" dirty="0"/>
              <a:t>dužina je pala na 0 stoga se x direktno veže na korijen (aktivni čvor):</a:t>
            </a:r>
          </a:p>
          <a:p>
            <a:endParaRPr lang="hr-HR" dirty="0"/>
          </a:p>
        </p:txBody>
      </p:sp>
      <p:pic>
        <p:nvPicPr>
          <p:cNvPr id="5122" name="Picture 14" descr="C:\Documents and Settings\Krunoslav\Desktop\Diplomski\3. semestar\Bioinformatika\Labos\search - Ukkonen's suffix tree algorithm in plain English  - Stack Overflow_files\992g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063" y="1469230"/>
            <a:ext cx="4949011" cy="3534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927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621</Words>
  <Application>Microsoft Office PowerPoint</Application>
  <PresentationFormat>Widescreen</PresentationFormat>
  <Paragraphs>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IMPLEMENTACIJA UKKONENOVOG ALGORITMA</vt:lpstr>
      <vt:lpstr>Uvod i svrha projekta</vt:lpstr>
      <vt:lpstr>SUFIKSNO STABLO - definicija</vt:lpstr>
      <vt:lpstr>Objašnjenje algoritma kroz korake na primjeru     (abcabxabcd)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Implementacija</vt:lpstr>
      <vt:lpstr>Implementacija - Java</vt:lpstr>
      <vt:lpstr>Zaključak </vt:lpstr>
      <vt:lpstr>Hvala na pažnji</vt:lpstr>
    </vt:vector>
  </TitlesOfParts>
  <Company>pmf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IMPLEMENTACIJA UKKONENOVOG ALGORITMA</dc:title>
  <dc:creator>tea jelenic</dc:creator>
  <cp:lastModifiedBy>phantom fuxor</cp:lastModifiedBy>
  <cp:revision>27</cp:revision>
  <dcterms:created xsi:type="dcterms:W3CDTF">2014-01-14T13:39:53Z</dcterms:created>
  <dcterms:modified xsi:type="dcterms:W3CDTF">2014-01-16T09:59:23Z</dcterms:modified>
</cp:coreProperties>
</file>