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4" r:id="rId7"/>
    <p:sldId id="265" r:id="rId8"/>
    <p:sldId id="263"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0" d="100"/>
          <a:sy n="40" d="100"/>
        </p:scale>
        <p:origin x="48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FC4AE-1F34-48B9-B736-AA8F275CBB53}"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AB2899-F4F1-4BF8-B837-BFC18BBA5E21}" type="slidenum">
              <a:rPr lang="en-US" smtClean="0"/>
              <a:t>‹#›</a:t>
            </a:fld>
            <a:endParaRPr lang="en-US"/>
          </a:p>
        </p:txBody>
      </p:sp>
    </p:spTree>
    <p:extLst>
      <p:ext uri="{BB962C8B-B14F-4D97-AF65-F5344CB8AC3E}">
        <p14:creationId xmlns:p14="http://schemas.microsoft.com/office/powerpoint/2010/main" val="44424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highlight>
                  <a:srgbClr val="FFFFFF"/>
                </a:highlight>
                <a:latin typeface="ff1"/>
              </a:rPr>
              <a:t>best baseline model for NMI by 6.82% on ICD and 5.24%</a:t>
            </a:r>
          </a:p>
          <a:p>
            <a:pPr algn="l"/>
            <a:r>
              <a:rPr lang="en-US" b="0" i="0" dirty="0">
                <a:solidFill>
                  <a:srgbClr val="000000"/>
                </a:solidFill>
                <a:effectLst/>
                <a:highlight>
                  <a:srgbClr val="FFFFFF"/>
                </a:highlight>
                <a:latin typeface="ff1"/>
              </a:rPr>
              <a:t>on CCS over MIMIC III, and by 6.17% on ICD and 3.93%</a:t>
            </a:r>
          </a:p>
          <a:p>
            <a:pPr algn="l"/>
            <a:r>
              <a:rPr lang="en-US" b="0" i="0" dirty="0">
                <a:solidFill>
                  <a:srgbClr val="000000"/>
                </a:solidFill>
                <a:effectLst/>
                <a:highlight>
                  <a:srgbClr val="FFFFFF"/>
                </a:highlight>
                <a:latin typeface="ff1"/>
              </a:rPr>
              <a:t>on CCS over CMS; for P@1 by 11.8% on ICD and 8.6% on</a:t>
            </a:r>
          </a:p>
          <a:p>
            <a:pPr algn="l"/>
            <a:r>
              <a:rPr lang="en-US" b="0" i="0" dirty="0">
                <a:solidFill>
                  <a:srgbClr val="000000"/>
                </a:solidFill>
                <a:effectLst/>
                <a:highlight>
                  <a:srgbClr val="FFFFFF"/>
                </a:highlight>
                <a:latin typeface="ff1"/>
              </a:rPr>
              <a:t>CCS over MIMIC III, and by 13.5% on ICD and 8.5% on CCS</a:t>
            </a:r>
          </a:p>
          <a:p>
            <a:pPr algn="l"/>
            <a:r>
              <a:rPr lang="en-US" b="0" i="0" dirty="0">
                <a:solidFill>
                  <a:srgbClr val="000000"/>
                </a:solidFill>
                <a:effectLst/>
                <a:highlight>
                  <a:srgbClr val="FFFFFF"/>
                </a:highlight>
                <a:latin typeface="ff1"/>
              </a:rPr>
              <a:t>over CMS. The superior performance of </a:t>
            </a:r>
            <a:r>
              <a:rPr lang="en-US" b="0" i="0" dirty="0" err="1">
                <a:solidFill>
                  <a:srgbClr val="000000"/>
                </a:solidFill>
                <a:effectLst/>
                <a:highlight>
                  <a:srgbClr val="FFFFFF"/>
                </a:highlight>
                <a:latin typeface="ff1"/>
              </a:rPr>
              <a:t>TeSAN</a:t>
            </a:r>
            <a:r>
              <a:rPr lang="en-US" b="0" i="0" dirty="0">
                <a:solidFill>
                  <a:srgbClr val="000000"/>
                </a:solidFill>
                <a:effectLst/>
                <a:highlight>
                  <a:srgbClr val="FFFFFF"/>
                </a:highlight>
                <a:latin typeface="ff1"/>
              </a:rPr>
              <a:t> over the other</a:t>
            </a:r>
          </a:p>
          <a:p>
            <a:pPr algn="l"/>
            <a:r>
              <a:rPr lang="en-US" b="0" i="0" dirty="0">
                <a:solidFill>
                  <a:srgbClr val="000000"/>
                </a:solidFill>
                <a:effectLst/>
                <a:highlight>
                  <a:srgbClr val="FFFFFF"/>
                </a:highlight>
                <a:latin typeface="ff1"/>
              </a:rPr>
              <a:t>models can be explained by the introduction of the temporal</a:t>
            </a:r>
          </a:p>
          <a:p>
            <a:pPr algn="l"/>
            <a:r>
              <a:rPr lang="en-US" b="0" i="0" dirty="0">
                <a:solidFill>
                  <a:srgbClr val="000000"/>
                </a:solidFill>
                <a:effectLst/>
                <a:highlight>
                  <a:srgbClr val="FFFFFF"/>
                </a:highlight>
                <a:latin typeface="ff1"/>
              </a:rPr>
              <a:t>self-attention model and the incorporation of the contextual</a:t>
            </a:r>
          </a:p>
          <a:p>
            <a:pPr algn="l"/>
            <a:r>
              <a:rPr lang="en-US" b="0" i="0" dirty="0">
                <a:solidFill>
                  <a:srgbClr val="000000"/>
                </a:solidFill>
                <a:effectLst/>
                <a:highlight>
                  <a:srgbClr val="FFFFFF"/>
                </a:highlight>
                <a:latin typeface="ff1"/>
              </a:rPr>
              <a:t>information and temporal interval from the data, which creates</a:t>
            </a:r>
          </a:p>
          <a:p>
            <a:pPr algn="l"/>
            <a:r>
              <a:rPr lang="en-US" b="0" i="0" dirty="0">
                <a:solidFill>
                  <a:srgbClr val="000000"/>
                </a:solidFill>
                <a:effectLst/>
                <a:highlight>
                  <a:srgbClr val="FFFFFF"/>
                </a:highlight>
                <a:latin typeface="ff1"/>
              </a:rPr>
              <a:t>a better learner of the medical concept embeddings</a:t>
            </a:r>
          </a:p>
          <a:p>
            <a:endParaRPr lang="en-US" dirty="0"/>
          </a:p>
        </p:txBody>
      </p:sp>
      <p:sp>
        <p:nvSpPr>
          <p:cNvPr id="4" name="Slide Number Placeholder 3"/>
          <p:cNvSpPr>
            <a:spLocks noGrp="1"/>
          </p:cNvSpPr>
          <p:nvPr>
            <p:ph type="sldNum" sz="quarter" idx="5"/>
          </p:nvPr>
        </p:nvSpPr>
        <p:spPr/>
        <p:txBody>
          <a:bodyPr/>
          <a:lstStyle/>
          <a:p>
            <a:fld id="{3BAB2899-F4F1-4BF8-B837-BFC18BBA5E21}" type="slidenum">
              <a:rPr lang="en-US" smtClean="0"/>
              <a:t>7</a:t>
            </a:fld>
            <a:endParaRPr lang="en-US"/>
          </a:p>
        </p:txBody>
      </p:sp>
    </p:spTree>
    <p:extLst>
      <p:ext uri="{BB962C8B-B14F-4D97-AF65-F5344CB8AC3E}">
        <p14:creationId xmlns:p14="http://schemas.microsoft.com/office/powerpoint/2010/main" val="233021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6829-64F7-7975-92A5-0A8E2EE42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425213-DEBA-A9BF-D484-7FB950A88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ECD280-9773-3078-3BA2-DCBF392DBAA5}"/>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5" name="Footer Placeholder 4">
            <a:extLst>
              <a:ext uri="{FF2B5EF4-FFF2-40B4-BE49-F238E27FC236}">
                <a16:creationId xmlns:a16="http://schemas.microsoft.com/office/drawing/2014/main" id="{0414E5DF-B038-6105-1C63-F4A5E9451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1DE98-7137-6417-DEF5-619446228869}"/>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391814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E98D-B2E6-4394-7F2F-ADB76A885E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F70FA0-2BEE-F5B1-BD82-2222BF6E5A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0E636-90AF-AF21-BB66-C981B255392E}"/>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5" name="Footer Placeholder 4">
            <a:extLst>
              <a:ext uri="{FF2B5EF4-FFF2-40B4-BE49-F238E27FC236}">
                <a16:creationId xmlns:a16="http://schemas.microsoft.com/office/drawing/2014/main" id="{4C1E4A83-8AB2-BB3D-BF85-E0EB9B0CF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0F090-0FA6-C9DB-C749-35E755ED9C13}"/>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268480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9CD57-58B4-7E41-4D52-AF33AA30C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4904C-4724-E538-B366-780269B8C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0CE44-16F4-6AE9-4372-D9373047E6B4}"/>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5" name="Footer Placeholder 4">
            <a:extLst>
              <a:ext uri="{FF2B5EF4-FFF2-40B4-BE49-F238E27FC236}">
                <a16:creationId xmlns:a16="http://schemas.microsoft.com/office/drawing/2014/main" id="{E1F2F7C1-F156-A772-51F1-6FA5BD08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4ACE7-923C-A557-379F-06410279BEFC}"/>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229322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C946-C891-CF49-930D-80701B25D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EFD69-BBA1-7059-4FE4-23F5D50A4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0DEA6-70FB-4730-3524-F221213475AF}"/>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5" name="Footer Placeholder 4">
            <a:extLst>
              <a:ext uri="{FF2B5EF4-FFF2-40B4-BE49-F238E27FC236}">
                <a16:creationId xmlns:a16="http://schemas.microsoft.com/office/drawing/2014/main" id="{05EA5B6C-3FE9-5E12-A2A5-A3AB07EBF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9EB84-BDEB-5782-61E3-07B5FAC36041}"/>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358916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2321-302E-8DAE-6892-9F98BBF9C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0A11D-B4BC-2975-C7EF-75CBE0AAA2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50D814-52B0-F102-FBA4-814EACB1842C}"/>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5" name="Footer Placeholder 4">
            <a:extLst>
              <a:ext uri="{FF2B5EF4-FFF2-40B4-BE49-F238E27FC236}">
                <a16:creationId xmlns:a16="http://schemas.microsoft.com/office/drawing/2014/main" id="{CACBA708-F23F-1E79-40DB-70A1FE1FB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D62F9-C14D-A686-D89E-A1576CEE3CBC}"/>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165917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9430-7604-B4BB-FEC0-3370A7F5C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CE04A-5157-C3A6-C804-3439B53AD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F27F77-EDC8-417C-2FAD-957AA08A7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DB1D34-FFC4-BEE9-608C-3696FEA90892}"/>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6" name="Footer Placeholder 5">
            <a:extLst>
              <a:ext uri="{FF2B5EF4-FFF2-40B4-BE49-F238E27FC236}">
                <a16:creationId xmlns:a16="http://schemas.microsoft.com/office/drawing/2014/main" id="{9E8EE412-4422-5ABA-7B43-90C3C78B8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EE1FA-19F1-955A-4E29-38A7C50688B1}"/>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2114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D5C7-1CDC-D17E-EA3D-8A776AEAD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073EE0-2CF4-1793-D2A6-9FC3E9A52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C922F9-74F9-DC09-CD8E-2380D0CCF0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2B4F68-3590-3A10-94E3-488760E57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AC2FB5-5AA5-C293-C34E-CACF20D632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D10417-76F0-2C35-7162-6A8C7FF73158}"/>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8" name="Footer Placeholder 7">
            <a:extLst>
              <a:ext uri="{FF2B5EF4-FFF2-40B4-BE49-F238E27FC236}">
                <a16:creationId xmlns:a16="http://schemas.microsoft.com/office/drawing/2014/main" id="{AAC9446E-A931-57CE-069E-79C887A26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9942F9-9C03-843B-F42C-94CB3A898066}"/>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255394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7F72-7227-AF4F-76B9-AA9DA98A22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0A6361-6852-657F-4C3A-F6320BED527D}"/>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4" name="Footer Placeholder 3">
            <a:extLst>
              <a:ext uri="{FF2B5EF4-FFF2-40B4-BE49-F238E27FC236}">
                <a16:creationId xmlns:a16="http://schemas.microsoft.com/office/drawing/2014/main" id="{7B6269D9-218F-17F9-DA16-83A7CA68AA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5B3A17-AA9C-A1FF-A10B-65D95D027722}"/>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751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BA6C4E-4DA8-8DAB-BE5E-E131DE4AB6A4}"/>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3" name="Footer Placeholder 2">
            <a:extLst>
              <a:ext uri="{FF2B5EF4-FFF2-40B4-BE49-F238E27FC236}">
                <a16:creationId xmlns:a16="http://schemas.microsoft.com/office/drawing/2014/main" id="{4AE10D53-B9CE-E5A5-F85A-4187A4FD54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C0191B-F317-9CBD-39E4-B61D7C12054D}"/>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15087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6B75-546B-C9CE-1200-90EDF4EBC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F0B6C-7DD4-1B20-6797-9435DCB66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AEBF35-0BA6-0AF6-A653-85000FE4B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A33B8-E4E9-4A09-A700-ADBCAF28BA1C}"/>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6" name="Footer Placeholder 5">
            <a:extLst>
              <a:ext uri="{FF2B5EF4-FFF2-40B4-BE49-F238E27FC236}">
                <a16:creationId xmlns:a16="http://schemas.microsoft.com/office/drawing/2014/main" id="{4796AC81-D048-C705-1E97-9F00D5F58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84168-E969-9147-F9B6-CA4882894573}"/>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270372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C318-97F5-DD59-30A1-6ECFC3ADF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4AB4E1-06B0-A4D5-D159-5BA9D3FE3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BAB99-A8F9-A4E9-497D-958338B85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97707-28A8-5400-CD39-21A981051AF5}"/>
              </a:ext>
            </a:extLst>
          </p:cNvPr>
          <p:cNvSpPr>
            <a:spLocks noGrp="1"/>
          </p:cNvSpPr>
          <p:nvPr>
            <p:ph type="dt" sz="half" idx="10"/>
          </p:nvPr>
        </p:nvSpPr>
        <p:spPr/>
        <p:txBody>
          <a:bodyPr/>
          <a:lstStyle/>
          <a:p>
            <a:fld id="{32828B63-11D3-4C71-B495-F66EA2A282E3}" type="datetimeFigureOut">
              <a:rPr lang="en-US" smtClean="0"/>
              <a:t>4/22/2024</a:t>
            </a:fld>
            <a:endParaRPr lang="en-US"/>
          </a:p>
        </p:txBody>
      </p:sp>
      <p:sp>
        <p:nvSpPr>
          <p:cNvPr id="6" name="Footer Placeholder 5">
            <a:extLst>
              <a:ext uri="{FF2B5EF4-FFF2-40B4-BE49-F238E27FC236}">
                <a16:creationId xmlns:a16="http://schemas.microsoft.com/office/drawing/2014/main" id="{24F16001-4872-77D3-E9F7-B3D6A613D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05F14-2478-917D-EE4C-CD5A1FE5E9B3}"/>
              </a:ext>
            </a:extLst>
          </p:cNvPr>
          <p:cNvSpPr>
            <a:spLocks noGrp="1"/>
          </p:cNvSpPr>
          <p:nvPr>
            <p:ph type="sldNum" sz="quarter" idx="12"/>
          </p:nvPr>
        </p:nvSpPr>
        <p:spPr/>
        <p:txBody>
          <a:bodyPr/>
          <a:lstStyle/>
          <a:p>
            <a:fld id="{A42E473A-8F57-46ED-AA8D-AF8AFCAF5420}" type="slidenum">
              <a:rPr lang="en-US" smtClean="0"/>
              <a:t>‹#›</a:t>
            </a:fld>
            <a:endParaRPr lang="en-US"/>
          </a:p>
        </p:txBody>
      </p:sp>
    </p:spTree>
    <p:extLst>
      <p:ext uri="{BB962C8B-B14F-4D97-AF65-F5344CB8AC3E}">
        <p14:creationId xmlns:p14="http://schemas.microsoft.com/office/powerpoint/2010/main" val="58128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F35C4-21F3-C1CC-E96E-6C06870E2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3C6300-9229-89B6-3A17-1B6A32AAC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99E2F-D6A7-767D-267C-A8D9AAF2A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828B63-11D3-4C71-B495-F66EA2A282E3}" type="datetimeFigureOut">
              <a:rPr lang="en-US" smtClean="0"/>
              <a:t>4/22/2024</a:t>
            </a:fld>
            <a:endParaRPr lang="en-US"/>
          </a:p>
        </p:txBody>
      </p:sp>
      <p:sp>
        <p:nvSpPr>
          <p:cNvPr id="5" name="Footer Placeholder 4">
            <a:extLst>
              <a:ext uri="{FF2B5EF4-FFF2-40B4-BE49-F238E27FC236}">
                <a16:creationId xmlns:a16="http://schemas.microsoft.com/office/drawing/2014/main" id="{0B89CCB3-2884-DF22-FA3D-9AD524072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05A377-91FB-EA46-11DF-A6123D43D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E473A-8F57-46ED-AA8D-AF8AFCAF5420}" type="slidenum">
              <a:rPr lang="en-US" smtClean="0"/>
              <a:t>‹#›</a:t>
            </a:fld>
            <a:endParaRPr lang="en-US"/>
          </a:p>
        </p:txBody>
      </p:sp>
    </p:spTree>
    <p:extLst>
      <p:ext uri="{BB962C8B-B14F-4D97-AF65-F5344CB8AC3E}">
        <p14:creationId xmlns:p14="http://schemas.microsoft.com/office/powerpoint/2010/main" val="3177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Xueping" TargetMode="External"/><Relationship Id="rId2" Type="http://schemas.openxmlformats.org/officeDocument/2006/relationships/hyperlink" Target="https://github.com/Xueping/tesan/blob/master/src/embedding/README.md" TargetMode="External"/><Relationship Id="rId1" Type="http://schemas.openxmlformats.org/officeDocument/2006/relationships/slideLayout" Target="../slideLayouts/slideLayout2.xml"/><Relationship Id="rId5" Type="http://schemas.openxmlformats.org/officeDocument/2006/relationships/hyperlink" Target="https://github.com/tanlab" TargetMode="External"/><Relationship Id="rId4" Type="http://schemas.openxmlformats.org/officeDocument/2006/relationships/hyperlink" Target="https://github.com/tanlab/ConvolutionMedicalNer/tree/mast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corgiredirector?site=https%3A%2F%2Fdata.cms.gov%2Fcollection%2Fsynthetic-medicare-enrollment-fee-for-service-claims-and-prescription-drug-event"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B3F29-C372-7816-F490-A9DA0A40EFC8}"/>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2800" kern="1200">
                <a:solidFill>
                  <a:srgbClr val="FFFFFF"/>
                </a:solidFill>
                <a:latin typeface="+mj-lt"/>
                <a:ea typeface="+mj-ea"/>
                <a:cs typeface="+mj-cs"/>
              </a:rPr>
              <a:t>CSE6250_TEAM_L4</a:t>
            </a:r>
          </a:p>
        </p:txBody>
      </p:sp>
      <p:sp>
        <p:nvSpPr>
          <p:cNvPr id="3" name="Subtitle 2">
            <a:extLst>
              <a:ext uri="{FF2B5EF4-FFF2-40B4-BE49-F238E27FC236}">
                <a16:creationId xmlns:a16="http://schemas.microsoft.com/office/drawing/2014/main" id="{57AA7401-3080-BA46-4DF8-975EFE6C47B7}"/>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b="0" i="0" dirty="0">
                <a:effectLst/>
                <a:highlight>
                  <a:srgbClr val="FFFFFF"/>
                </a:highlight>
              </a:rPr>
              <a:t>Temporal Self-Attention Network for Medical Concept Embedding</a:t>
            </a:r>
            <a:br>
              <a:rPr lang="en-US" sz="2000" dirty="0"/>
            </a:br>
            <a:endParaRPr lang="en-US" sz="2000" dirty="0"/>
          </a:p>
        </p:txBody>
      </p:sp>
    </p:spTree>
    <p:extLst>
      <p:ext uri="{BB962C8B-B14F-4D97-AF65-F5344CB8AC3E}">
        <p14:creationId xmlns:p14="http://schemas.microsoft.com/office/powerpoint/2010/main" val="3854726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2EFC-AF75-FB88-3496-5999D33FA4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47BD92-278C-280D-176F-09A8C892E974}"/>
              </a:ext>
            </a:extLst>
          </p:cNvPr>
          <p:cNvSpPr>
            <a:spLocks noGrp="1"/>
          </p:cNvSpPr>
          <p:nvPr>
            <p:ph idx="1"/>
          </p:nvPr>
        </p:nvSpPr>
        <p:spPr/>
        <p:txBody>
          <a:bodyPr/>
          <a:lstStyle/>
          <a:p>
            <a:r>
              <a:rPr lang="en-US" dirty="0">
                <a:hlinkClick r:id="rId2"/>
              </a:rPr>
              <a:t>tesan/src/embedding/README.md at master · </a:t>
            </a:r>
            <a:r>
              <a:rPr lang="en-US" dirty="0" err="1">
                <a:hlinkClick r:id="rId2"/>
              </a:rPr>
              <a:t>Xueping</a:t>
            </a:r>
            <a:r>
              <a:rPr lang="en-US" dirty="0">
                <a:hlinkClick r:id="rId2"/>
              </a:rPr>
              <a:t>/</a:t>
            </a:r>
            <a:r>
              <a:rPr lang="en-US" dirty="0" err="1">
                <a:hlinkClick r:id="rId2"/>
              </a:rPr>
              <a:t>tesan</a:t>
            </a:r>
            <a:r>
              <a:rPr lang="en-US" dirty="0">
                <a:hlinkClick r:id="rId2"/>
              </a:rPr>
              <a:t> (github.com)</a:t>
            </a:r>
            <a:endParaRPr lang="en-US" dirty="0"/>
          </a:p>
          <a:p>
            <a:r>
              <a:rPr lang="en-US" dirty="0" err="1">
                <a:hlinkClick r:id="rId3"/>
              </a:rPr>
              <a:t>Xueping</a:t>
            </a:r>
            <a:r>
              <a:rPr lang="en-US" dirty="0">
                <a:hlinkClick r:id="rId3"/>
              </a:rPr>
              <a:t> (</a:t>
            </a:r>
            <a:r>
              <a:rPr lang="en-US" dirty="0" err="1">
                <a:hlinkClick r:id="rId3"/>
              </a:rPr>
              <a:t>Xueping</a:t>
            </a:r>
            <a:r>
              <a:rPr lang="en-US" dirty="0">
                <a:hlinkClick r:id="rId3"/>
              </a:rPr>
              <a:t> Peng) (github.com)</a:t>
            </a:r>
            <a:endParaRPr lang="en-US" dirty="0"/>
          </a:p>
          <a:p>
            <a:r>
              <a:rPr lang="en-US" dirty="0" err="1">
                <a:hlinkClick r:id="rId4"/>
              </a:rPr>
              <a:t>tanlab</a:t>
            </a:r>
            <a:r>
              <a:rPr lang="en-US" dirty="0">
                <a:hlinkClick r:id="rId4"/>
              </a:rPr>
              <a:t>/</a:t>
            </a:r>
            <a:r>
              <a:rPr lang="en-US" dirty="0" err="1">
                <a:hlinkClick r:id="rId4"/>
              </a:rPr>
              <a:t>ConvolutionMedicalNer</a:t>
            </a:r>
            <a:r>
              <a:rPr lang="en-US" dirty="0">
                <a:hlinkClick r:id="rId4"/>
              </a:rPr>
              <a:t> (github.com)</a:t>
            </a:r>
            <a:endParaRPr lang="en-US" dirty="0"/>
          </a:p>
          <a:p>
            <a:r>
              <a:rPr lang="en-US" dirty="0">
                <a:hlinkClick r:id="rId5"/>
              </a:rPr>
              <a:t>Computational Biology and Machine Learning lab @ TOBB ETU (github.com)</a:t>
            </a:r>
            <a:endParaRPr lang="en-US" dirty="0"/>
          </a:p>
          <a:p>
            <a:endParaRPr lang="en-US" dirty="0"/>
          </a:p>
        </p:txBody>
      </p:sp>
    </p:spTree>
    <p:extLst>
      <p:ext uri="{BB962C8B-B14F-4D97-AF65-F5344CB8AC3E}">
        <p14:creationId xmlns:p14="http://schemas.microsoft.com/office/powerpoint/2010/main" val="138661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78C8D-9B53-BEB3-EFAF-965610283400}"/>
              </a:ext>
            </a:extLst>
          </p:cNvPr>
          <p:cNvSpPr>
            <a:spLocks noGrp="1"/>
          </p:cNvSpPr>
          <p:nvPr>
            <p:ph type="title"/>
          </p:nvPr>
        </p:nvSpPr>
        <p:spPr>
          <a:xfrm>
            <a:off x="4654296" y="329184"/>
            <a:ext cx="6894576" cy="1783080"/>
          </a:xfrm>
        </p:spPr>
        <p:txBody>
          <a:bodyPr anchor="b">
            <a:normAutofit/>
          </a:bodyPr>
          <a:lstStyle/>
          <a:p>
            <a:r>
              <a:rPr lang="en-US" sz="5400" b="0" i="0">
                <a:effectLst/>
                <a:highlight>
                  <a:srgbClr val="FFFFFF"/>
                </a:highlight>
                <a:latin typeface="Roboto" panose="02000000000000000000" pitchFamily="2" charset="0"/>
              </a:rPr>
              <a:t>Introduction</a:t>
            </a:r>
            <a:br>
              <a:rPr lang="en-US" sz="5400" b="0" i="0">
                <a:effectLst/>
                <a:highlight>
                  <a:srgbClr val="FFFFFF"/>
                </a:highlight>
                <a:latin typeface="Roboto" panose="02000000000000000000" pitchFamily="2" charset="0"/>
              </a:rPr>
            </a:br>
            <a:endParaRPr lang="en-US" sz="5400"/>
          </a:p>
        </p:txBody>
      </p:sp>
      <p:pic>
        <p:nvPicPr>
          <p:cNvPr id="5" name="Picture 4" descr="Icon of speech bubble made with lines">
            <a:extLst>
              <a:ext uri="{FF2B5EF4-FFF2-40B4-BE49-F238E27FC236}">
                <a16:creationId xmlns:a16="http://schemas.microsoft.com/office/drawing/2014/main" id="{4727D15D-5061-5189-93D7-7F00A4DBBD61}"/>
              </a:ext>
            </a:extLst>
          </p:cNvPr>
          <p:cNvPicPr>
            <a:picLocks noChangeAspect="1"/>
          </p:cNvPicPr>
          <p:nvPr/>
        </p:nvPicPr>
        <p:blipFill rotWithShape="1">
          <a:blip r:embed="rId2"/>
          <a:srcRect l="21331" r="19577"/>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DF65D2-D698-086B-68D1-737795BDE1A5}"/>
              </a:ext>
            </a:extLst>
          </p:cNvPr>
          <p:cNvSpPr>
            <a:spLocks noGrp="1"/>
          </p:cNvSpPr>
          <p:nvPr>
            <p:ph idx="1"/>
          </p:nvPr>
        </p:nvSpPr>
        <p:spPr>
          <a:xfrm>
            <a:off x="4654296" y="2706624"/>
            <a:ext cx="6894576" cy="3483864"/>
          </a:xfrm>
        </p:spPr>
        <p:txBody>
          <a:bodyPr>
            <a:normAutofit/>
          </a:bodyPr>
          <a:lstStyle/>
          <a:p>
            <a:r>
              <a:rPr lang="en-US" sz="2200" b="0" i="0">
                <a:effectLst/>
                <a:highlight>
                  <a:srgbClr val="FFFFFF"/>
                </a:highlight>
                <a:latin typeface="Roboto" panose="02000000000000000000" pitchFamily="2" charset="0"/>
              </a:rPr>
              <a:t>The paper proposes a Temporal Self attention Network model named TeSAN. Given an input sequence of concept representation c, which is from concatenated visits in one patient journey, TeSAN first applies the TeSA block to capture the contextual relationship and temporal interval information. </a:t>
            </a:r>
            <a:endParaRPr lang="en-US" sz="2200"/>
          </a:p>
        </p:txBody>
      </p:sp>
    </p:spTree>
    <p:extLst>
      <p:ext uri="{BB962C8B-B14F-4D97-AF65-F5344CB8AC3E}">
        <p14:creationId xmlns:p14="http://schemas.microsoft.com/office/powerpoint/2010/main" val="72048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C118264-DFB5-D24A-A802-459A6A684F4B}"/>
              </a:ext>
            </a:extLst>
          </p:cNvPr>
          <p:cNvSpPr>
            <a:spLocks noGrp="1"/>
          </p:cNvSpPr>
          <p:nvPr>
            <p:ph type="title"/>
          </p:nvPr>
        </p:nvSpPr>
        <p:spPr>
          <a:xfrm>
            <a:off x="4572001" y="601744"/>
            <a:ext cx="6781800" cy="1338696"/>
          </a:xfrm>
        </p:spPr>
        <p:txBody>
          <a:bodyPr>
            <a:normAutofit/>
          </a:bodyPr>
          <a:lstStyle/>
          <a:p>
            <a:r>
              <a:rPr lang="en-US" dirty="0"/>
              <a:t>Hypothesis</a:t>
            </a:r>
          </a:p>
        </p:txBody>
      </p:sp>
      <p:pic>
        <p:nvPicPr>
          <p:cNvPr id="7" name="Picture 6" descr="Complex maths formulae on a blackboard">
            <a:extLst>
              <a:ext uri="{FF2B5EF4-FFF2-40B4-BE49-F238E27FC236}">
                <a16:creationId xmlns:a16="http://schemas.microsoft.com/office/drawing/2014/main" id="{394BEE3C-6146-1626-AAD9-F1C08670F01D}"/>
              </a:ext>
            </a:extLst>
          </p:cNvPr>
          <p:cNvPicPr>
            <a:picLocks noChangeAspect="1"/>
          </p:cNvPicPr>
          <p:nvPr/>
        </p:nvPicPr>
        <p:blipFill rotWithShape="1">
          <a:blip r:embed="rId2"/>
          <a:srcRect l="36978" r="23054"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5" name="Content Placeholder 4">
            <a:extLst>
              <a:ext uri="{FF2B5EF4-FFF2-40B4-BE49-F238E27FC236}">
                <a16:creationId xmlns:a16="http://schemas.microsoft.com/office/drawing/2014/main" id="{3BDDA882-9993-829C-C762-1B19A36B6853}"/>
              </a:ext>
            </a:extLst>
          </p:cNvPr>
          <p:cNvSpPr>
            <a:spLocks noGrp="1"/>
          </p:cNvSpPr>
          <p:nvPr>
            <p:ph idx="1"/>
          </p:nvPr>
        </p:nvSpPr>
        <p:spPr>
          <a:xfrm>
            <a:off x="4572001" y="2201958"/>
            <a:ext cx="6781800" cy="3900730"/>
          </a:xfrm>
        </p:spPr>
        <p:txBody>
          <a:bodyPr anchor="t">
            <a:normAutofit/>
          </a:bodyPr>
          <a:lstStyle/>
          <a:p>
            <a:pPr>
              <a:buFont typeface="+mj-lt"/>
              <a:buAutoNum type="arabicPeriod"/>
            </a:pPr>
            <a:r>
              <a:rPr lang="en-US" sz="2000" b="0" i="0">
                <a:effectLst/>
                <a:highlight>
                  <a:srgbClr val="FFFFFF"/>
                </a:highlight>
                <a:latin typeface="Roboto" panose="02000000000000000000" pitchFamily="2" charset="0"/>
              </a:rPr>
              <a:t>Hypothesis 1:when using a smaler data pool comparedd to the research paper, TeSaN still has the better accuracy than CBOW on ICD encoding .</a:t>
            </a:r>
          </a:p>
          <a:p>
            <a:pPr>
              <a:buFont typeface="+mj-lt"/>
              <a:buAutoNum type="arabicPeriod"/>
            </a:pPr>
            <a:r>
              <a:rPr lang="en-US" sz="2000" b="0" i="0">
                <a:effectLst/>
                <a:highlight>
                  <a:srgbClr val="FFFFFF"/>
                </a:highlight>
                <a:latin typeface="Roboto" panose="02000000000000000000" pitchFamily="2" charset="0"/>
              </a:rPr>
              <a:t>Hypothesis 2: when using a smaler data pool comparedd to the research paper, TeSAN has best performace for CCS Enoding.</a:t>
            </a:r>
          </a:p>
          <a:p>
            <a:endParaRPr lang="en-US" sz="2000"/>
          </a:p>
        </p:txBody>
      </p:sp>
    </p:spTree>
    <p:extLst>
      <p:ext uri="{BB962C8B-B14F-4D97-AF65-F5344CB8AC3E}">
        <p14:creationId xmlns:p14="http://schemas.microsoft.com/office/powerpoint/2010/main" val="266673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71AFE-E6BD-3CA3-D773-46711E16B504}"/>
              </a:ext>
            </a:extLst>
          </p:cNvPr>
          <p:cNvSpPr>
            <a:spLocks noGrp="1"/>
          </p:cNvSpPr>
          <p:nvPr>
            <p:ph type="title"/>
          </p:nvPr>
        </p:nvSpPr>
        <p:spPr>
          <a:xfrm>
            <a:off x="4553733" y="548464"/>
            <a:ext cx="6798541" cy="1675623"/>
          </a:xfrm>
        </p:spPr>
        <p:txBody>
          <a:bodyPr anchor="b">
            <a:normAutofit/>
          </a:bodyPr>
          <a:lstStyle/>
          <a:p>
            <a:r>
              <a:rPr lang="en-US" sz="4000" b="0">
                <a:effectLst/>
                <a:highlight>
                  <a:srgbClr val="F7F7F7"/>
                </a:highlight>
                <a:latin typeface="Courier New" panose="02070309020205020404" pitchFamily="49" charset="0"/>
              </a:rPr>
              <a:t>Methodology</a:t>
            </a:r>
            <a:br>
              <a:rPr lang="en-US" sz="4000" b="0">
                <a:effectLst/>
                <a:highlight>
                  <a:srgbClr val="F7F7F7"/>
                </a:highlight>
                <a:latin typeface="Courier New" panose="02070309020205020404" pitchFamily="49" charset="0"/>
              </a:rPr>
            </a:br>
            <a:endParaRPr lang="en-US" sz="4000"/>
          </a:p>
        </p:txBody>
      </p:sp>
      <p:pic>
        <p:nvPicPr>
          <p:cNvPr id="5" name="Picture 4" descr="Codes on papers">
            <a:extLst>
              <a:ext uri="{FF2B5EF4-FFF2-40B4-BE49-F238E27FC236}">
                <a16:creationId xmlns:a16="http://schemas.microsoft.com/office/drawing/2014/main" id="{F7B2201A-3F83-5144-6077-B86E31149A44}"/>
              </a:ext>
            </a:extLst>
          </p:cNvPr>
          <p:cNvPicPr>
            <a:picLocks noChangeAspect="1"/>
          </p:cNvPicPr>
          <p:nvPr/>
        </p:nvPicPr>
        <p:blipFill rotWithShape="1">
          <a:blip r:embed="rId2"/>
          <a:srcRect l="30551" r="28603"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A04FC341-2AD4-BD20-07B6-3B2F921266C3}"/>
              </a:ext>
            </a:extLst>
          </p:cNvPr>
          <p:cNvSpPr>
            <a:spLocks noGrp="1"/>
          </p:cNvSpPr>
          <p:nvPr>
            <p:ph idx="1"/>
          </p:nvPr>
        </p:nvSpPr>
        <p:spPr>
          <a:xfrm>
            <a:off x="4553734" y="2409830"/>
            <a:ext cx="6798539" cy="3705217"/>
          </a:xfrm>
        </p:spPr>
        <p:txBody>
          <a:bodyPr>
            <a:normAutofit/>
          </a:bodyPr>
          <a:lstStyle/>
          <a:p>
            <a:r>
              <a:rPr lang="en-US" sz="2000"/>
              <a:t>DATA </a:t>
            </a:r>
          </a:p>
          <a:p>
            <a:pPr marL="0" indent="0">
              <a:buNone/>
            </a:pPr>
            <a:r>
              <a:rPr lang="en-US" sz="2000" b="0" i="0">
                <a:effectLst/>
                <a:highlight>
                  <a:srgbClr val="FFFFFF"/>
                </a:highlight>
                <a:latin typeface="Roboto" panose="02000000000000000000" pitchFamily="2" charset="0"/>
              </a:rPr>
              <a:t>The Orignal paper performs the research on two seperate data sets MIMIC III and CMS dataset. Inorder to scale the research paper down and allow it to fit the timeframe and scope of the project, this recreation will only use the CMS dataset. </a:t>
            </a:r>
            <a:r>
              <a:rPr lang="en-US" sz="2000" b="0" i="0">
                <a:effectLst/>
                <a:highlight>
                  <a:srgbClr val="FFFFFF"/>
                </a:highlight>
                <a:latin typeface="Roboto" panose="02000000000000000000" pitchFamily="2" charset="0"/>
                <a:hlinkClick r:id="rId3"/>
              </a:rPr>
              <a:t>CMS</a:t>
            </a:r>
            <a:r>
              <a:rPr lang="en-US" sz="2000" b="0" i="0">
                <a:effectLst/>
                <a:highlight>
                  <a:srgbClr val="FFFFFF"/>
                </a:highlight>
                <a:latin typeface="Roboto" panose="02000000000000000000" pitchFamily="2" charset="0"/>
              </a:rPr>
              <a:t> is a publicly available synthetic claims dataset, which includes four types of files: inpatient, outpatient, carrier and beneficiary summary. To replicate the data from the orignal paper, we will also only use a subset of inpatient files between 2008 and 2010.</a:t>
            </a:r>
            <a:endParaRPr lang="en-US" sz="2000"/>
          </a:p>
        </p:txBody>
      </p:sp>
    </p:spTree>
    <p:extLst>
      <p:ext uri="{BB962C8B-B14F-4D97-AF65-F5344CB8AC3E}">
        <p14:creationId xmlns:p14="http://schemas.microsoft.com/office/powerpoint/2010/main" val="370638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F43B6-2028-42E5-0831-4E1DBE1EF12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endParaRPr lang="en-US" sz="3200" kern="1200">
              <a:solidFill>
                <a:schemeClr val="bg1"/>
              </a:solidFill>
              <a:latin typeface="+mj-lt"/>
              <a:ea typeface="+mj-ea"/>
              <a:cs typeface="+mj-cs"/>
            </a:endParaRPr>
          </a:p>
        </p:txBody>
      </p:sp>
      <p:pic>
        <p:nvPicPr>
          <p:cNvPr id="5" name="Content Placeholder 4" descr="A table of data with numbers and a few black text&#10;&#10;Description automatically generated with medium confidence">
            <a:extLst>
              <a:ext uri="{FF2B5EF4-FFF2-40B4-BE49-F238E27FC236}">
                <a16:creationId xmlns:a16="http://schemas.microsoft.com/office/drawing/2014/main" id="{4EF46C86-1048-4B00-9A12-635F6261C603}"/>
              </a:ext>
            </a:extLst>
          </p:cNvPr>
          <p:cNvPicPr>
            <a:picLocks noGrp="1" noChangeAspect="1"/>
          </p:cNvPicPr>
          <p:nvPr>
            <p:ph idx="1"/>
          </p:nvPr>
        </p:nvPicPr>
        <p:blipFill>
          <a:blip r:embed="rId2"/>
          <a:stretch>
            <a:fillRect/>
          </a:stretch>
        </p:blipFill>
        <p:spPr>
          <a:xfrm>
            <a:off x="925493" y="1675227"/>
            <a:ext cx="10341014" cy="4394199"/>
          </a:xfrm>
          <a:prstGeom prst="rect">
            <a:avLst/>
          </a:prstGeom>
        </p:spPr>
      </p:pic>
    </p:spTree>
    <p:extLst>
      <p:ext uri="{BB962C8B-B14F-4D97-AF65-F5344CB8AC3E}">
        <p14:creationId xmlns:p14="http://schemas.microsoft.com/office/powerpoint/2010/main" val="86958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30BBE8-F71F-600D-79E3-DF77B613EC7F}"/>
              </a:ext>
            </a:extLst>
          </p:cNvPr>
          <p:cNvPicPr>
            <a:picLocks noGrp="1" noChangeAspect="1"/>
          </p:cNvPicPr>
          <p:nvPr>
            <p:ph idx="1"/>
          </p:nvPr>
        </p:nvPicPr>
        <p:blipFill>
          <a:blip r:embed="rId2"/>
          <a:stretch>
            <a:fillRect/>
          </a:stretch>
        </p:blipFill>
        <p:spPr>
          <a:xfrm>
            <a:off x="643467" y="1240971"/>
            <a:ext cx="12997460" cy="3769262"/>
          </a:xfrm>
          <a:prstGeom prst="rect">
            <a:avLst/>
          </a:prstGeom>
        </p:spPr>
      </p:pic>
    </p:spTree>
    <p:extLst>
      <p:ext uri="{BB962C8B-B14F-4D97-AF65-F5344CB8AC3E}">
        <p14:creationId xmlns:p14="http://schemas.microsoft.com/office/powerpoint/2010/main" val="218927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able with numbers and text&#10;&#10;Description automatically generated">
            <a:extLst>
              <a:ext uri="{FF2B5EF4-FFF2-40B4-BE49-F238E27FC236}">
                <a16:creationId xmlns:a16="http://schemas.microsoft.com/office/drawing/2014/main" id="{9B8303FC-E59F-66E7-6B49-AD6854A49155}"/>
              </a:ext>
            </a:extLst>
          </p:cNvPr>
          <p:cNvPicPr>
            <a:picLocks noGrp="1" noChangeAspect="1"/>
          </p:cNvPicPr>
          <p:nvPr>
            <p:ph idx="1"/>
          </p:nvPr>
        </p:nvPicPr>
        <p:blipFill>
          <a:blip r:embed="rId3"/>
          <a:stretch>
            <a:fillRect/>
          </a:stretch>
        </p:blipFill>
        <p:spPr>
          <a:xfrm>
            <a:off x="457200" y="539813"/>
            <a:ext cx="11277600" cy="5778374"/>
          </a:xfrm>
          <a:prstGeom prst="rect">
            <a:avLst/>
          </a:prstGeom>
        </p:spPr>
      </p:pic>
    </p:spTree>
    <p:extLst>
      <p:ext uri="{BB962C8B-B14F-4D97-AF65-F5344CB8AC3E}">
        <p14:creationId xmlns:p14="http://schemas.microsoft.com/office/powerpoint/2010/main" val="102519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49E800-A5C8-49A0-A453-ED537DA31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BA67DD7-B75D-4A30-90A4-EEA9F64AF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8194" y="0"/>
            <a:ext cx="6164729" cy="6858000"/>
          </a:xfrm>
          <a:custGeom>
            <a:avLst/>
            <a:gdLst>
              <a:gd name="connsiteX0" fmla="*/ 0 w 6164729"/>
              <a:gd name="connsiteY0" fmla="*/ 6857542 h 6858000"/>
              <a:gd name="connsiteX1" fmla="*/ 199783 w 6164729"/>
              <a:gd name="connsiteY1" fmla="*/ 6857542 h 6858000"/>
              <a:gd name="connsiteX2" fmla="*/ 199783 w 6164729"/>
              <a:gd name="connsiteY2" fmla="*/ 6858000 h 6858000"/>
              <a:gd name="connsiteX3" fmla="*/ 0 w 6164729"/>
              <a:gd name="connsiteY3" fmla="*/ 6858000 h 6858000"/>
              <a:gd name="connsiteX4" fmla="*/ 4818273 w 6164729"/>
              <a:gd name="connsiteY4" fmla="*/ 0 h 6858000"/>
              <a:gd name="connsiteX5" fmla="*/ 5018056 w 6164729"/>
              <a:gd name="connsiteY5" fmla="*/ 0 h 6858000"/>
              <a:gd name="connsiteX6" fmla="*/ 5030703 w 6164729"/>
              <a:gd name="connsiteY6" fmla="*/ 31774 h 6858000"/>
              <a:gd name="connsiteX7" fmla="*/ 6085711 w 6164729"/>
              <a:gd name="connsiteY7" fmla="*/ 2682457 h 6858000"/>
              <a:gd name="connsiteX8" fmla="*/ 6085711 w 6164729"/>
              <a:gd name="connsiteY8" fmla="*/ 3752208 h 6858000"/>
              <a:gd name="connsiteX9" fmla="*/ 4928207 w 6164729"/>
              <a:gd name="connsiteY9" fmla="*/ 6660411 h 6858000"/>
              <a:gd name="connsiteX10" fmla="*/ 4849745 w 6164729"/>
              <a:gd name="connsiteY10" fmla="*/ 6857542 h 6858000"/>
              <a:gd name="connsiteX11" fmla="*/ 4649962 w 6164729"/>
              <a:gd name="connsiteY11" fmla="*/ 6857542 h 6858000"/>
              <a:gd name="connsiteX12" fmla="*/ 4728424 w 6164729"/>
              <a:gd name="connsiteY12" fmla="*/ 6660411 h 6858000"/>
              <a:gd name="connsiteX13" fmla="*/ 5885928 w 6164729"/>
              <a:gd name="connsiteY13" fmla="*/ 3752208 h 6858000"/>
              <a:gd name="connsiteX14" fmla="*/ 5885928 w 6164729"/>
              <a:gd name="connsiteY14" fmla="*/ 2682457 h 6858000"/>
              <a:gd name="connsiteX15" fmla="*/ 4830920 w 6164729"/>
              <a:gd name="connsiteY15" fmla="*/ 317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64729" h="6858000">
                <a:moveTo>
                  <a:pt x="0" y="6857542"/>
                </a:moveTo>
                <a:lnTo>
                  <a:pt x="199783" y="6857542"/>
                </a:lnTo>
                <a:lnTo>
                  <a:pt x="199783" y="6858000"/>
                </a:lnTo>
                <a:lnTo>
                  <a:pt x="0" y="6858000"/>
                </a:lnTo>
                <a:close/>
                <a:moveTo>
                  <a:pt x="4818273" y="0"/>
                </a:moveTo>
                <a:lnTo>
                  <a:pt x="5018056" y="0"/>
                </a:lnTo>
                <a:lnTo>
                  <a:pt x="5030703" y="31774"/>
                </a:lnTo>
                <a:cubicBezTo>
                  <a:pt x="6085711" y="2682457"/>
                  <a:pt x="6085711" y="2682457"/>
                  <a:pt x="6085711" y="2682457"/>
                </a:cubicBezTo>
                <a:cubicBezTo>
                  <a:pt x="6191069" y="2988100"/>
                  <a:pt x="6191069" y="3446565"/>
                  <a:pt x="6085711" y="3752208"/>
                </a:cubicBezTo>
                <a:cubicBezTo>
                  <a:pt x="5601723" y="4968215"/>
                  <a:pt x="5223609" y="5918220"/>
                  <a:pt x="4928207" y="6660411"/>
                </a:cubicBezTo>
                <a:lnTo>
                  <a:pt x="4849745" y="6857542"/>
                </a:lnTo>
                <a:lnTo>
                  <a:pt x="4649962" y="6857542"/>
                </a:lnTo>
                <a:lnTo>
                  <a:pt x="4728424" y="6660411"/>
                </a:lnTo>
                <a:cubicBezTo>
                  <a:pt x="5023826" y="5918220"/>
                  <a:pt x="5401940" y="4968215"/>
                  <a:pt x="5885928" y="3752208"/>
                </a:cubicBezTo>
                <a:cubicBezTo>
                  <a:pt x="5991286" y="3446565"/>
                  <a:pt x="5991286" y="2988100"/>
                  <a:pt x="5885928" y="2682457"/>
                </a:cubicBezTo>
                <a:cubicBezTo>
                  <a:pt x="5885928" y="2682457"/>
                  <a:pt x="5885928" y="2682457"/>
                  <a:pt x="4830920" y="31774"/>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F523125B-26C6-2E96-771C-A29F7A19AE41}"/>
              </a:ext>
            </a:extLst>
          </p:cNvPr>
          <p:cNvPicPr>
            <a:picLocks noGrp="1" noChangeAspect="1"/>
          </p:cNvPicPr>
          <p:nvPr>
            <p:ph idx="1"/>
          </p:nvPr>
        </p:nvPicPr>
        <p:blipFill>
          <a:blip r:embed="rId2"/>
          <a:stretch>
            <a:fillRect/>
          </a:stretch>
        </p:blipFill>
        <p:spPr>
          <a:xfrm>
            <a:off x="722320" y="643467"/>
            <a:ext cx="6934199" cy="5571066"/>
          </a:xfrm>
          <a:prstGeom prst="rect">
            <a:avLst/>
          </a:prstGeom>
        </p:spPr>
      </p:pic>
      <p:grpSp>
        <p:nvGrpSpPr>
          <p:cNvPr id="14" name="Group 13">
            <a:extLst>
              <a:ext uri="{FF2B5EF4-FFF2-40B4-BE49-F238E27FC236}">
                <a16:creationId xmlns:a16="http://schemas.microsoft.com/office/drawing/2014/main" id="{E8C5FC48-0A3C-4D6D-A0D5-EEE93213D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5" name="Freeform 5">
              <a:extLst>
                <a:ext uri="{FF2B5EF4-FFF2-40B4-BE49-F238E27FC236}">
                  <a16:creationId xmlns:a16="http://schemas.microsoft.com/office/drawing/2014/main" id="{DBBC336D-7E16-4EE1-90F2-8D9F2B618B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199BE21-2D26-4357-8702-909F3621A3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034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26F0-80C1-2DAC-F63D-943B368740C7}"/>
              </a:ext>
            </a:extLst>
          </p:cNvPr>
          <p:cNvSpPr>
            <a:spLocks noGrp="1"/>
          </p:cNvSpPr>
          <p:nvPr>
            <p:ph type="title"/>
          </p:nvPr>
        </p:nvSpPr>
        <p:spPr/>
        <p:txBody>
          <a:bodyPr/>
          <a:lstStyle/>
          <a:p>
            <a:r>
              <a:rPr lang="en-US" b="0" dirty="0">
                <a:solidFill>
                  <a:srgbClr val="0000FF"/>
                </a:solidFill>
                <a:effectLst/>
                <a:highlight>
                  <a:srgbClr val="F7F7F7"/>
                </a:highlight>
                <a:latin typeface="Courier New" panose="02070309020205020404" pitchFamily="49" charset="0"/>
              </a:rPr>
              <a:t># Discussion</a:t>
            </a:r>
            <a:br>
              <a:rPr lang="en-US" b="0" dirty="0">
                <a:solidFill>
                  <a:srgbClr val="000000"/>
                </a:solidFill>
                <a:effectLst/>
                <a:highlight>
                  <a:srgbClr val="F7F7F7"/>
                </a:highlight>
                <a:latin typeface="Courier New" panose="02070309020205020404" pitchFamily="49" charset="0"/>
              </a:rPr>
            </a:br>
            <a:endParaRPr lang="en-US" dirty="0"/>
          </a:p>
        </p:txBody>
      </p:sp>
      <p:sp>
        <p:nvSpPr>
          <p:cNvPr id="3" name="Content Placeholder 2">
            <a:extLst>
              <a:ext uri="{FF2B5EF4-FFF2-40B4-BE49-F238E27FC236}">
                <a16:creationId xmlns:a16="http://schemas.microsoft.com/office/drawing/2014/main" id="{60A3669D-3B54-2C02-0C70-4CFBF4FECA95}"/>
              </a:ext>
            </a:extLst>
          </p:cNvPr>
          <p:cNvSpPr>
            <a:spLocks noGrp="1"/>
          </p:cNvSpPr>
          <p:nvPr>
            <p:ph idx="1"/>
          </p:nvPr>
        </p:nvSpPr>
        <p:spPr/>
        <p:txBody>
          <a:bodyPr>
            <a:normAutofit fontScale="77500" lnSpcReduction="20000"/>
          </a:bodyPr>
          <a:lstStyle/>
          <a:p>
            <a:r>
              <a:rPr lang="en-US" b="0" dirty="0">
                <a:solidFill>
                  <a:srgbClr val="0000FF"/>
                </a:solidFill>
                <a:effectLst/>
                <a:highlight>
                  <a:srgbClr val="F7F7F7"/>
                </a:highlight>
                <a:latin typeface="Courier New" panose="02070309020205020404" pitchFamily="49" charset="0"/>
              </a:rPr>
              <a:t># Discussion</a:t>
            </a:r>
            <a:endParaRPr lang="en-US" b="0" dirty="0">
              <a:solidFill>
                <a:srgbClr val="000000"/>
              </a:solidFill>
              <a:effectLst/>
              <a:highlight>
                <a:srgbClr val="F7F7F7"/>
              </a:highlight>
              <a:latin typeface="Courier New" panose="02070309020205020404" pitchFamily="49" charset="0"/>
            </a:endParaRPr>
          </a:p>
          <a:p>
            <a:br>
              <a:rPr lang="en-US" b="0" dirty="0">
                <a:solidFill>
                  <a:srgbClr val="000000"/>
                </a:solidFill>
                <a:effectLst/>
                <a:highlight>
                  <a:srgbClr val="F7F7F7"/>
                </a:highlight>
                <a:latin typeface="Courier New" panose="02070309020205020404" pitchFamily="49" charset="0"/>
              </a:rPr>
            </a:br>
            <a:r>
              <a:rPr lang="en-US" b="0" dirty="0">
                <a:solidFill>
                  <a:srgbClr val="000000"/>
                </a:solidFill>
                <a:effectLst/>
                <a:highlight>
                  <a:srgbClr val="F7F7F7"/>
                </a:highlight>
                <a:latin typeface="Courier New" panose="02070309020205020404" pitchFamily="49" charset="0"/>
              </a:rPr>
              <a:t>Through the research, it was found that although the paper is reproducible, the amount of work the paper puts in </a:t>
            </a:r>
            <a:r>
              <a:rPr lang="en-US" b="0" dirty="0" err="1">
                <a:solidFill>
                  <a:srgbClr val="000000"/>
                </a:solidFill>
                <a:effectLst/>
                <a:highlight>
                  <a:srgbClr val="F7F7F7"/>
                </a:highlight>
                <a:latin typeface="Courier New" panose="02070309020205020404" pitchFamily="49" charset="0"/>
              </a:rPr>
              <a:t>dn</a:t>
            </a:r>
            <a:r>
              <a:rPr lang="en-US" b="0" dirty="0">
                <a:solidFill>
                  <a:srgbClr val="000000"/>
                </a:solidFill>
                <a:effectLst/>
                <a:highlight>
                  <a:srgbClr val="F7F7F7"/>
                </a:highlight>
                <a:latin typeface="Courier New" panose="02070309020205020404" pitchFamily="49" charset="0"/>
              </a:rPr>
              <a:t> covers is enormous. Therefore only parts of the paper was reproducible or the scale of this class. Although similar results were achieved for the clustering algorithm, the Tesac algorithm was much harder to implement and could be said to not be easily reproducible. </a:t>
            </a:r>
          </a:p>
          <a:p>
            <a:r>
              <a:rPr lang="en-US" b="0" dirty="0">
                <a:solidFill>
                  <a:srgbClr val="000000"/>
                </a:solidFill>
                <a:effectLst/>
                <a:highlight>
                  <a:srgbClr val="F7F7F7"/>
                </a:highlight>
                <a:latin typeface="Courier New" panose="02070309020205020404" pitchFamily="49" charset="0"/>
              </a:rPr>
              <a:t>For the next phase of my research </a:t>
            </a:r>
            <a:r>
              <a:rPr lang="en-US" b="0" dirty="0" err="1">
                <a:solidFill>
                  <a:srgbClr val="000000"/>
                </a:solidFill>
                <a:effectLst/>
                <a:highlight>
                  <a:srgbClr val="F7F7F7"/>
                </a:highlight>
                <a:latin typeface="Courier New" panose="02070309020205020404" pitchFamily="49" charset="0"/>
              </a:rPr>
              <a:t>i</a:t>
            </a:r>
            <a:r>
              <a:rPr lang="en-US" b="0" dirty="0">
                <a:solidFill>
                  <a:srgbClr val="000000"/>
                </a:solidFill>
                <a:effectLst/>
                <a:highlight>
                  <a:srgbClr val="F7F7F7"/>
                </a:highlight>
                <a:latin typeface="Courier New" panose="02070309020205020404" pitchFamily="49" charset="0"/>
              </a:rPr>
              <a:t> would like to continue the reproduction of this paper by implementing </a:t>
            </a:r>
            <a:r>
              <a:rPr lang="en-US" b="0" dirty="0" err="1">
                <a:solidFill>
                  <a:srgbClr val="000000"/>
                </a:solidFill>
                <a:effectLst/>
                <a:highlight>
                  <a:srgbClr val="F7F7F7"/>
                </a:highlight>
                <a:latin typeface="Courier New" panose="02070309020205020404" pitchFamily="49" charset="0"/>
              </a:rPr>
              <a:t>hte</a:t>
            </a:r>
            <a:r>
              <a:rPr lang="en-US" b="0" dirty="0">
                <a:solidFill>
                  <a:srgbClr val="000000"/>
                </a:solidFill>
                <a:effectLst/>
                <a:highlight>
                  <a:srgbClr val="F7F7F7"/>
                </a:highlight>
                <a:latin typeface="Courier New" panose="02070309020205020404" pitchFamily="49" charset="0"/>
              </a:rPr>
              <a:t> </a:t>
            </a:r>
            <a:r>
              <a:rPr lang="en-US" b="0" dirty="0" err="1">
                <a:solidFill>
                  <a:srgbClr val="000000"/>
                </a:solidFill>
                <a:effectLst/>
                <a:highlight>
                  <a:srgbClr val="F7F7F7"/>
                </a:highlight>
                <a:latin typeface="Courier New" panose="02070309020205020404" pitchFamily="49" charset="0"/>
              </a:rPr>
              <a:t>otehr</a:t>
            </a:r>
            <a:r>
              <a:rPr lang="en-US" b="0" dirty="0">
                <a:solidFill>
                  <a:srgbClr val="000000"/>
                </a:solidFill>
                <a:effectLst/>
                <a:highlight>
                  <a:srgbClr val="F7F7F7"/>
                </a:highlight>
                <a:latin typeface="Courier New" panose="02070309020205020404" pitchFamily="49" charset="0"/>
              </a:rPr>
              <a:t> algorithms other then clustering, also implementing the </a:t>
            </a:r>
            <a:r>
              <a:rPr lang="en-US" b="0" dirty="0" err="1">
                <a:solidFill>
                  <a:srgbClr val="000000"/>
                </a:solidFill>
                <a:effectLst/>
                <a:highlight>
                  <a:srgbClr val="F7F7F7"/>
                </a:highlight>
                <a:latin typeface="Courier New" panose="02070309020205020404" pitchFamily="49" charset="0"/>
              </a:rPr>
              <a:t>tesacc</a:t>
            </a:r>
            <a:r>
              <a:rPr lang="en-US" b="0" dirty="0">
                <a:solidFill>
                  <a:srgbClr val="000000"/>
                </a:solidFill>
                <a:effectLst/>
                <a:highlight>
                  <a:srgbClr val="F7F7F7"/>
                </a:highlight>
                <a:latin typeface="Courier New" panose="02070309020205020404" pitchFamily="49" charset="0"/>
              </a:rPr>
              <a:t> Algorithm to compare results to the original paper. </a:t>
            </a:r>
          </a:p>
          <a:p>
            <a:br>
              <a:rPr lang="en-US" b="0" dirty="0">
                <a:solidFill>
                  <a:srgbClr val="000000"/>
                </a:solidFill>
                <a:effectLst/>
                <a:highlight>
                  <a:srgbClr val="F7F7F7"/>
                </a:highlight>
                <a:latin typeface="Courier New" panose="02070309020205020404" pitchFamily="49" charset="0"/>
              </a:rPr>
            </a:br>
            <a:br>
              <a:rPr lang="en-US" b="0" dirty="0">
                <a:solidFill>
                  <a:srgbClr val="000000"/>
                </a:solidFill>
                <a:effectLst/>
                <a:highlight>
                  <a:srgbClr val="F7F7F7"/>
                </a:highlight>
                <a:latin typeface="Courier New" panose="02070309020205020404" pitchFamily="49" charset="0"/>
              </a:rPr>
            </a:br>
            <a:endParaRPr lang="en-US" b="0" dirty="0">
              <a:solidFill>
                <a:srgbClr val="000000"/>
              </a:solidFill>
              <a:effectLst/>
              <a:highlight>
                <a:srgbClr val="F7F7F7"/>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2928915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490</Words>
  <Application>Microsoft Office PowerPoint</Application>
  <PresentationFormat>Widescreen</PresentationFormat>
  <Paragraphs>29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Courier New</vt:lpstr>
      <vt:lpstr>ff1</vt:lpstr>
      <vt:lpstr>Roboto</vt:lpstr>
      <vt:lpstr>Office Theme</vt:lpstr>
      <vt:lpstr>CSE6250_TEAM_L4</vt:lpstr>
      <vt:lpstr>Introduction </vt:lpstr>
      <vt:lpstr>Hypothesis</vt:lpstr>
      <vt:lpstr>Methodology </vt:lpstr>
      <vt:lpstr>PowerPoint Presentation</vt:lpstr>
      <vt:lpstr>PowerPoint Presentation</vt:lpstr>
      <vt:lpstr>PowerPoint Presentation</vt:lpstr>
      <vt:lpstr>PowerPoint Presentation</vt:lpstr>
      <vt:lpstr># Discussion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CSE6250_TEAM_L4</dc:title>
  <dc:creator>Manar Saiyad</dc:creator>
  <cp:lastModifiedBy>Manar Saiyad</cp:lastModifiedBy>
  <cp:revision>1</cp:revision>
  <dcterms:created xsi:type="dcterms:W3CDTF">2024-04-22T10:47:37Z</dcterms:created>
  <dcterms:modified xsi:type="dcterms:W3CDTF">2024-04-22T11:44:07Z</dcterms:modified>
</cp:coreProperties>
</file>