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6" r:id="rId14"/>
    <p:sldId id="269"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p:txBody>
          <a:bodyPr/>
          <a:lstStyle/>
          <a:p>
            <a:fld id="{44C1FE9F-2F5A-4300-964D-3DCDCA8A1432}" type="datetimeFigureOut">
              <a:rPr lang="en-US" smtClean="0"/>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BB12B9F-6589-46B7-B9DC-76DD5C134D36}" type="slidenum">
              <a:rPr lang="en-IN" smtClean="0"/>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C1FE9F-2F5A-4300-964D-3DCDCA8A1432}"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12B9F-6589-46B7-B9DC-76DD5C134D3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C1FE9F-2F5A-4300-964D-3DCDCA8A1432}"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12B9F-6589-46B7-B9DC-76DD5C134D3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fld id="{44C1FE9F-2F5A-4300-964D-3DCDCA8A1432}"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12B9F-6589-46B7-B9DC-76DD5C134D36}" type="slidenum">
              <a:rPr lang="en-IN" smtClean="0"/>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44C1FE9F-2F5A-4300-964D-3DCDCA8A1432}" type="datetimeFigureOut">
              <a:rPr lang="en-US" smtClean="0"/>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BB12B9F-6589-46B7-B9DC-76DD5C134D36}"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44C1FE9F-2F5A-4300-964D-3DCDCA8A1432}"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12B9F-6589-46B7-B9DC-76DD5C134D36}" type="slidenum">
              <a:rPr lang="en-IN" smtClean="0"/>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fld id="{44C1FE9F-2F5A-4300-964D-3DCDCA8A1432}"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B12B9F-6589-46B7-B9DC-76DD5C134D36}" type="slidenum">
              <a:rPr lang="en-IN" smtClean="0"/>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4C1FE9F-2F5A-4300-964D-3DCDCA8A1432}"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B12B9F-6589-46B7-B9DC-76DD5C134D3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C1FE9F-2F5A-4300-964D-3DCDCA8A1432}"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B12B9F-6589-46B7-B9DC-76DD5C134D3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44C1FE9F-2F5A-4300-964D-3DCDCA8A1432}"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12B9F-6589-46B7-B9DC-76DD5C134D36}" type="slidenum">
              <a:rPr lang="en-IN" smtClean="0"/>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44C1FE9F-2F5A-4300-964D-3DCDCA8A1432}" type="datetimeFigureOut">
              <a:rPr lang="en-US" smtClean="0"/>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BB12B9F-6589-46B7-B9DC-76DD5C134D36}" type="slidenum">
              <a:rPr lang="en-IN" smtClean="0"/>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C1FE9F-2F5A-4300-964D-3DCDCA8A1432}" type="datetimeFigureOut">
              <a:rPr lang="en-US" smtClean="0"/>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BB12B9F-6589-46B7-B9DC-76DD5C134D3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4286256"/>
            <a:ext cx="6400800" cy="1600200"/>
          </a:xfrm>
        </p:spPr>
        <p:txBody>
          <a:bodyPr/>
          <a:lstStyle/>
          <a:p>
            <a:r>
              <a:rPr lang="en-IN" sz="3200" dirty="0" err="1">
                <a:solidFill>
                  <a:schemeClr val="tx1"/>
                </a:solidFill>
              </a:rPr>
              <a:t>Mihir</a:t>
            </a:r>
            <a:r>
              <a:rPr lang="en-IN" sz="3200" dirty="0">
                <a:solidFill>
                  <a:schemeClr val="tx1"/>
                </a:solidFill>
              </a:rPr>
              <a:t> </a:t>
            </a:r>
            <a:r>
              <a:rPr lang="en-IN" sz="3200" dirty="0" err="1">
                <a:solidFill>
                  <a:schemeClr val="tx1"/>
                </a:solidFill>
              </a:rPr>
              <a:t>Khandelwal</a:t>
            </a:r>
            <a:endParaRPr lang="en-IN" sz="3200" dirty="0">
              <a:solidFill>
                <a:schemeClr val="tx1"/>
              </a:solidFill>
            </a:endParaRPr>
          </a:p>
          <a:p>
            <a:r>
              <a:rPr lang="en-IN" dirty="0">
                <a:solidFill>
                  <a:schemeClr val="tx1"/>
                </a:solidFill>
              </a:rPr>
              <a:t>331</a:t>
            </a:r>
            <a:endParaRPr lang="en-IN" dirty="0">
              <a:solidFill>
                <a:schemeClr val="tx1"/>
              </a:solidFill>
            </a:endParaRPr>
          </a:p>
        </p:txBody>
      </p:sp>
      <p:sp>
        <p:nvSpPr>
          <p:cNvPr id="2" name="Title 1"/>
          <p:cNvSpPr>
            <a:spLocks noGrp="1"/>
          </p:cNvSpPr>
          <p:nvPr>
            <p:ph type="ctrTitle"/>
          </p:nvPr>
        </p:nvSpPr>
        <p:spPr>
          <a:xfrm>
            <a:off x="0" y="1571612"/>
            <a:ext cx="9144000" cy="1470025"/>
          </a:xfrm>
        </p:spPr>
        <p:txBody>
          <a:bodyPr>
            <a:noAutofit/>
          </a:bodyPr>
          <a:lstStyle/>
          <a:p>
            <a:r>
              <a:rPr lang="en-IN" sz="6000" dirty="0" err="1">
                <a:latin typeface="Times New Roman" panose="02020603050405020304" pitchFamily="18" charset="0"/>
                <a:cs typeface="Times New Roman" panose="02020603050405020304" pitchFamily="18" charset="0"/>
              </a:rPr>
              <a:t>Brassiers</a:t>
            </a:r>
            <a:r>
              <a:rPr lang="en-IN" sz="6000" dirty="0">
                <a:latin typeface="Times New Roman" panose="02020603050405020304" pitchFamily="18" charset="0"/>
                <a:cs typeface="Times New Roman" panose="02020603050405020304" pitchFamily="18" charset="0"/>
              </a:rPr>
              <a:t> (Under-Garments)</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Fabric Appearance</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The test method is intended to determine the Smoothness Appearance (SA) of flat fabric specimens as directed in AATCC Method 124.</a:t>
            </a:r>
            <a:endParaRPr lang="en-IN" sz="32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Evaluation is performed using a standard lighting and viewing area by rating the appearance of specimens in comparison with appropriate reference standards.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ATCCVB IMG_5023 TD.jpg"/>
          <p:cNvPicPr>
            <a:picLocks noChangeAspect="1"/>
          </p:cNvPicPr>
          <p:nvPr/>
        </p:nvPicPr>
        <p:blipFill>
          <a:blip r:embed="rId1"/>
          <a:stretch>
            <a:fillRect/>
          </a:stretch>
        </p:blipFill>
        <p:spPr>
          <a:xfrm>
            <a:off x="1734890" y="0"/>
            <a:ext cx="5674220" cy="6858000"/>
          </a:xfrm>
          <a:prstGeom prst="rect">
            <a:avLst/>
          </a:prstGeom>
        </p:spPr>
      </p:pic>
      <p:sp>
        <p:nvSpPr>
          <p:cNvPr id="6" name="TextBox 5"/>
          <p:cNvSpPr txBox="1"/>
          <p:nvPr/>
        </p:nvSpPr>
        <p:spPr>
          <a:xfrm>
            <a:off x="2857488" y="5715016"/>
            <a:ext cx="3341364" cy="369332"/>
          </a:xfrm>
          <a:prstGeom prst="rect">
            <a:avLst/>
          </a:prstGeom>
          <a:noFill/>
        </p:spPr>
        <p:txBody>
          <a:bodyPr wrap="none" rtlCol="0">
            <a:spAutoFit/>
          </a:bodyPr>
          <a:lstStyle/>
          <a:p>
            <a:r>
              <a:rPr lang="en-IN" dirty="0"/>
              <a:t>AATCC LIGHT AND VIEWING AREA</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chemeClr val="tx1"/>
                </a:solidFill>
                <a:latin typeface="Times New Roman" panose="02020603050405020304" pitchFamily="18" charset="0"/>
                <a:cs typeface="Times New Roman" panose="02020603050405020304" pitchFamily="18" charset="0"/>
              </a:rPr>
              <a:t>Flammability </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r>
              <a:rPr lang="en-IN" dirty="0">
                <a:latin typeface="Times New Roman" panose="02020603050405020304" pitchFamily="18" charset="0"/>
                <a:cs typeface="Times New Roman" panose="02020603050405020304" pitchFamily="18" charset="0"/>
              </a:rPr>
              <a:t>The flammability test and requirements shall meet or exceed the Flammable Fabrics Act mandatory standards as specified in 16 CFR 1610.</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All fabrics will burn; however, it is the ease, speed, and intensity of burning that determines whether a fabric is hazardous or not. Factors that directly affect burning characteristics are fibre content, weight, and fabric construction.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2).jpg"/>
          <p:cNvPicPr>
            <a:picLocks noGrp="1" noChangeAspect="1"/>
          </p:cNvPicPr>
          <p:nvPr>
            <p:ph sz="quarter" idx="1"/>
          </p:nvPr>
        </p:nvPicPr>
        <p:blipFill>
          <a:blip r:embed="rId1"/>
          <a:stretch>
            <a:fillRect/>
          </a:stretch>
        </p:blipFill>
        <p:spPr>
          <a:xfrm>
            <a:off x="2071670" y="357166"/>
            <a:ext cx="4529163" cy="5655820"/>
          </a:xfrm>
        </p:spPr>
      </p:pic>
      <p:sp>
        <p:nvSpPr>
          <p:cNvPr id="6" name="TextBox 5"/>
          <p:cNvSpPr txBox="1"/>
          <p:nvPr/>
        </p:nvSpPr>
        <p:spPr>
          <a:xfrm>
            <a:off x="3428992" y="6072206"/>
            <a:ext cx="2476960" cy="369332"/>
          </a:xfrm>
          <a:prstGeom prst="rect">
            <a:avLst/>
          </a:prstGeom>
          <a:noFill/>
        </p:spPr>
        <p:txBody>
          <a:bodyPr wrap="none" rtlCol="0">
            <a:spAutoFit/>
          </a:bodyPr>
          <a:lstStyle/>
          <a:p>
            <a:r>
              <a:rPr lang="en-IN" dirty="0"/>
              <a:t>FLAMMABILITY CABINET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IN" sz="2800" dirty="0">
                <a:latin typeface="Times New Roman" panose="02020603050405020304" pitchFamily="18" charset="0"/>
                <a:cs typeface="Times New Roman" panose="02020603050405020304" pitchFamily="18" charset="0"/>
              </a:rPr>
              <a:t>There are two things defining good quality underwear: comfort and style that represents our personality. The primary determinant of an undergarment quality depends on its fabric, construction and fit. </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There should be no loose threads or puckered material under the stitching lines.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Every manufacturer should maintain a </a:t>
            </a:r>
            <a:r>
              <a:rPr lang="en-IN" sz="2800" dirty="0" err="1">
                <a:latin typeface="Times New Roman" panose="02020603050405020304" pitchFamily="18" charset="0"/>
                <a:cs typeface="Times New Roman" panose="02020603050405020304" pitchFamily="18" charset="0"/>
              </a:rPr>
              <a:t>highquality</a:t>
            </a:r>
            <a:r>
              <a:rPr lang="en-IN" sz="2800" dirty="0">
                <a:latin typeface="Times New Roman" panose="02020603050405020304" pitchFamily="18" charset="0"/>
                <a:cs typeface="Times New Roman" panose="02020603050405020304" pitchFamily="18" charset="0"/>
              </a:rPr>
              <a:t> system of inspection policy, follow the test methods and specifications.</a:t>
            </a:r>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785786" y="1928802"/>
            <a:ext cx="7772400" cy="4572000"/>
          </a:xfrm>
        </p:spPr>
        <p:txBody>
          <a:bodyPr/>
          <a:lstStyle/>
          <a:p>
            <a:pPr algn="just"/>
            <a:r>
              <a:rPr lang="en-IN" dirty="0">
                <a:latin typeface="Times New Roman" panose="02020603050405020304" pitchFamily="18" charset="0"/>
                <a:cs typeface="Times New Roman" panose="02020603050405020304" pitchFamily="18" charset="0"/>
              </a:rPr>
              <a:t>The main objective of this paper is to highlight the quality testing parameters that are essential for manufacturing of undergarments following the American Society for Testing Materials (ASTM) and American Association of Textile Chemists and </a:t>
            </a:r>
            <a:r>
              <a:rPr lang="en-IN" dirty="0" err="1">
                <a:latin typeface="Times New Roman" panose="02020603050405020304" pitchFamily="18" charset="0"/>
                <a:cs typeface="Times New Roman" panose="02020603050405020304" pitchFamily="18" charset="0"/>
              </a:rPr>
              <a:t>Colorists</a:t>
            </a:r>
            <a:r>
              <a:rPr lang="en-IN" dirty="0">
                <a:latin typeface="Times New Roman" panose="02020603050405020304" pitchFamily="18" charset="0"/>
                <a:cs typeface="Times New Roman" panose="02020603050405020304" pitchFamily="18" charset="0"/>
              </a:rPr>
              <a:t> (AATCC) standard norms known worldwide.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11288"/>
          </a:xfrm>
        </p:spPr>
        <p:txBody>
          <a:bodyPr>
            <a:normAutofit/>
          </a:bodyPr>
          <a:lstStyle/>
          <a:p>
            <a:r>
              <a:rPr lang="en-IN" dirty="0">
                <a:latin typeface="Times New Roman" panose="02020603050405020304" pitchFamily="18" charset="0"/>
                <a:cs typeface="Times New Roman" panose="02020603050405020304" pitchFamily="18" charset="0"/>
              </a:rPr>
              <a:t>STANDARD PERFORMANCE SPECIFICATION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00034" y="2517763"/>
            <a:ext cx="8229600" cy="4340237"/>
          </a:xfrm>
        </p:spPr>
        <p:txBody>
          <a:bodyPr/>
          <a:lstStyle/>
          <a:p>
            <a:pPr algn="just"/>
            <a:r>
              <a:rPr lang="en-IN" dirty="0">
                <a:latin typeface="Times New Roman" panose="02020603050405020304" pitchFamily="18" charset="0"/>
                <a:cs typeface="Times New Roman" panose="02020603050405020304" pitchFamily="18" charset="0"/>
              </a:rPr>
              <a:t>The standard is issued under ASTM D7019 [15]. The performance specification covers fabrics used in underwear, brassieres, slips, and lingerie.</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0-series-2.jpg"/>
          <p:cNvPicPr>
            <a:picLocks noChangeAspect="1"/>
          </p:cNvPicPr>
          <p:nvPr/>
        </p:nvPicPr>
        <p:blipFill>
          <a:blip r:embed="rId1"/>
          <a:stretch>
            <a:fillRect/>
          </a:stretch>
        </p:blipFill>
        <p:spPr>
          <a:xfrm>
            <a:off x="5291191" y="285728"/>
            <a:ext cx="3852809" cy="6572272"/>
          </a:xfrm>
          <a:prstGeom prst="rect">
            <a:avLst/>
          </a:prstGeom>
        </p:spPr>
      </p:pic>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TEST METHODS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600200"/>
            <a:ext cx="6186502" cy="4525963"/>
          </a:xfrm>
        </p:spPr>
        <p:txBody>
          <a:bodyPr>
            <a:normAutofit lnSpcReduction="10000"/>
          </a:bodyPr>
          <a:lstStyle/>
          <a:p>
            <a:r>
              <a:rPr lang="en-IN" sz="3600" b="1" dirty="0">
                <a:latin typeface="Times New Roman" panose="02020603050405020304" pitchFamily="18" charset="0"/>
                <a:cs typeface="Times New Roman" panose="02020603050405020304" pitchFamily="18" charset="0"/>
              </a:rPr>
              <a:t>Breaking Strength (woven fabrics only)</a:t>
            </a:r>
            <a:endParaRPr lang="en-IN" sz="3600" dirty="0">
              <a:latin typeface="Times New Roman" panose="02020603050405020304" pitchFamily="18" charset="0"/>
              <a:cs typeface="Times New Roman" panose="02020603050405020304" pitchFamily="18" charset="0"/>
            </a:endParaRPr>
          </a:p>
          <a:p>
            <a:pPr algn="just">
              <a:buNone/>
            </a:pPr>
            <a:r>
              <a:rPr lang="en-IN" sz="2800" dirty="0">
                <a:latin typeface="Times New Roman" panose="02020603050405020304" pitchFamily="18" charset="0"/>
                <a:cs typeface="Times New Roman" panose="02020603050405020304" pitchFamily="18" charset="0"/>
              </a:rPr>
              <a:t>    ASTM Standards D 5034 Test Method for Breaking Strength and Elongation of Textile Fabrics covers the Grab Test procedures for determining the dry-breaking strength and elongation of most textile fabrics using a constant-rate-of-extension (CRE) tensile testing machine.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000108"/>
            <a:ext cx="8786842" cy="4786346"/>
          </a:xfrm>
        </p:spPr>
        <p:txBody>
          <a:bodyPr>
            <a:normAutofit/>
          </a:bodyPr>
          <a:lstStyle/>
          <a:p>
            <a:r>
              <a:rPr lang="en-IN" sz="4400" b="1" dirty="0"/>
              <a:t>Resistance to Yarn Slippage (woven fabrics only)</a:t>
            </a:r>
            <a:endParaRPr lang="en-IN" sz="4400" b="1" dirty="0"/>
          </a:p>
          <a:p>
            <a:pPr algn="just">
              <a:buNone/>
            </a:pPr>
            <a:r>
              <a:rPr lang="en-IN" sz="3200" b="1" dirty="0"/>
              <a:t>  </a:t>
            </a:r>
            <a:r>
              <a:rPr lang="en-IN" sz="3200" dirty="0"/>
              <a:t> The test method ASTM Standards D 434 covers the determination of the resistance to slippage of weft yarns over warp yarns, or warp yarns over weft yarns, using a standard seam. The test involves a tensile testing machine, a pair of dividers, metal rule, metal clamp, and sewing machine.</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sz="4400" b="1" dirty="0">
                <a:latin typeface="Times New Roman" panose="02020603050405020304" pitchFamily="18" charset="0"/>
                <a:cs typeface="Times New Roman" panose="02020603050405020304" pitchFamily="18" charset="0"/>
              </a:rPr>
              <a:t>Yarn distortion (woven fabrics only)</a:t>
            </a:r>
            <a:endParaRPr lang="en-IN" sz="4400" b="1"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test method ASTM Standards D 1336 covers the measurement of yarn distortion of one set of yarns over the other in woven cloth following the application of surface friction in a Fabric Shift Tester.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TM-d-3786-Bursting-Strength-Tester.jpg"/>
          <p:cNvPicPr>
            <a:picLocks noChangeAspect="1"/>
          </p:cNvPicPr>
          <p:nvPr/>
        </p:nvPicPr>
        <p:blipFill>
          <a:blip r:embed="rId1"/>
          <a:srcRect l="19792" r="22917" b="3125"/>
          <a:stretch>
            <a:fillRect/>
          </a:stretch>
        </p:blipFill>
        <p:spPr>
          <a:xfrm>
            <a:off x="5214942" y="0"/>
            <a:ext cx="3929058" cy="6643710"/>
          </a:xfrm>
          <a:prstGeom prst="rect">
            <a:avLst/>
          </a:prstGeom>
        </p:spPr>
      </p:pic>
      <p:sp>
        <p:nvSpPr>
          <p:cNvPr id="3" name="Content Placeholder 2"/>
          <p:cNvSpPr>
            <a:spLocks noGrp="1"/>
          </p:cNvSpPr>
          <p:nvPr>
            <p:ph sz="quarter" idx="1"/>
          </p:nvPr>
        </p:nvSpPr>
        <p:spPr>
          <a:xfrm>
            <a:off x="0" y="1000108"/>
            <a:ext cx="6000760" cy="5214974"/>
          </a:xfrm>
        </p:spPr>
        <p:txBody>
          <a:bodyPr>
            <a:normAutofit/>
          </a:bodyPr>
          <a:lstStyle/>
          <a:p>
            <a:r>
              <a:rPr lang="en-IN" sz="4400" b="1" dirty="0">
                <a:latin typeface="Times New Roman" panose="02020603050405020304" pitchFamily="18" charset="0"/>
                <a:cs typeface="Times New Roman" panose="02020603050405020304" pitchFamily="18" charset="0"/>
              </a:rPr>
              <a:t>Bursting Strength (knit fabrics only)</a:t>
            </a:r>
            <a:endParaRPr lang="en-IN" sz="4400" dirty="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ASTM Standards D 3786 Test Method for Bursting Strength of Textiles-Diaphragm Bursting Strength Tester Method is used as a multidirectional tensile test to identify a failure in the direction of least resistance for evaluating the physical strength and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bond.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Dimensional Change</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r>
              <a:rPr lang="en-IN" dirty="0">
                <a:latin typeface="Times New Roman" panose="02020603050405020304" pitchFamily="18" charset="0"/>
                <a:cs typeface="Times New Roman" panose="02020603050405020304" pitchFamily="18" charset="0"/>
              </a:rPr>
              <a:t>Dimensional stability is the ability of textile materials to maintain or return to its original geometric configuration.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Dimensional property of a fabric is greatly influenced by laundering (AATCC Method 135) and dry cleaning (AATCC Method 158).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named (2).jpg"/>
          <p:cNvPicPr>
            <a:picLocks noChangeAspect="1"/>
          </p:cNvPicPr>
          <p:nvPr/>
        </p:nvPicPr>
        <p:blipFill>
          <a:blip r:embed="rId1"/>
          <a:stretch>
            <a:fillRect/>
          </a:stretch>
        </p:blipFill>
        <p:spPr>
          <a:xfrm>
            <a:off x="3857620" y="2586353"/>
            <a:ext cx="4876800" cy="3714752"/>
          </a:xfrm>
          <a:prstGeom prst="rect">
            <a:avLst/>
          </a:prstGeom>
        </p:spPr>
      </p:pic>
      <p:sp>
        <p:nvSpPr>
          <p:cNvPr id="2" name="Title 1"/>
          <p:cNvSpPr>
            <a:spLocks noGrp="1"/>
          </p:cNvSpPr>
          <p:nvPr>
            <p:ph type="title"/>
          </p:nvPr>
        </p:nvSpPr>
        <p:spPr/>
        <p:txBody>
          <a:bodyPr>
            <a:normAutofit/>
          </a:bodyPr>
          <a:lstStyle/>
          <a:p>
            <a:r>
              <a:rPr lang="en-IN" sz="4400" dirty="0">
                <a:solidFill>
                  <a:schemeClr val="tx1"/>
                </a:solidFill>
                <a:latin typeface="Times New Roman" panose="02020603050405020304" pitchFamily="18" charset="0"/>
                <a:cs typeface="Times New Roman" panose="02020603050405020304" pitchFamily="18" charset="0"/>
              </a:rPr>
              <a:t>Colour Fastness</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05113" y="1329043"/>
            <a:ext cx="8229600" cy="2643206"/>
          </a:xfrm>
        </p:spPr>
        <p:txBody>
          <a:bodyPr/>
          <a:lstStyle/>
          <a:p>
            <a:pPr algn="just"/>
            <a:r>
              <a:rPr lang="en-IN" dirty="0">
                <a:latin typeface="Times New Roman" panose="02020603050405020304" pitchFamily="18" charset="0"/>
                <a:cs typeface="Times New Roman" panose="02020603050405020304" pitchFamily="18" charset="0"/>
              </a:rPr>
              <a:t>It is a fabric’s ability to retain its colour throughout its intended life cycle influenced by water, light, rubbing, washing, perspiration etc.</a:t>
            </a:r>
            <a:endParaRPr lang="en-IN" dirty="0">
              <a:latin typeface="Times New Roman" panose="02020603050405020304" pitchFamily="18" charset="0"/>
              <a:cs typeface="Times New Roman" panose="02020603050405020304" pitchFamily="18" charset="0"/>
            </a:endParaRPr>
          </a:p>
        </p:txBody>
      </p:sp>
      <p:sp>
        <p:nvSpPr>
          <p:cNvPr id="4098" name="AutoShape 2" descr="C:\Users\My-PC\Downloads\AATCC-61-Color-Fastness-to-Washing-Tester.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4100" name="AutoShape 4" descr="C:\Users\My-PC\Downloads\AATCC-61-Color-Fastness-to-Washing-Tester.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IN"/>
          </a:p>
        </p:txBody>
      </p:sp>
      <p:sp>
        <p:nvSpPr>
          <p:cNvPr id="7" name="TextBox 6"/>
          <p:cNvSpPr txBox="1"/>
          <p:nvPr/>
        </p:nvSpPr>
        <p:spPr>
          <a:xfrm>
            <a:off x="4286248" y="6429396"/>
            <a:ext cx="2409186" cy="369332"/>
          </a:xfrm>
          <a:prstGeom prst="rect">
            <a:avLst/>
          </a:prstGeom>
          <a:noFill/>
        </p:spPr>
        <p:txBody>
          <a:bodyPr wrap="none" rtlCol="0">
            <a:spAutoFit/>
          </a:bodyPr>
          <a:lstStyle/>
          <a:p>
            <a:r>
              <a:rPr lang="en-IN" dirty="0"/>
              <a:t>LAUNDERING MACHINE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3313</Words>
  <Application>WPS Presentation</Application>
  <PresentationFormat>On-screen Show (4:3)</PresentationFormat>
  <Paragraphs>61</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Wingdings 2</vt:lpstr>
      <vt:lpstr>Times New Roman</vt:lpstr>
      <vt:lpstr>Perpetua</vt:lpstr>
      <vt:lpstr>Microsoft YaHei</vt:lpstr>
      <vt:lpstr>Arial Unicode MS</vt:lpstr>
      <vt:lpstr>Franklin Gothic Book</vt:lpstr>
      <vt:lpstr>Calibri</vt:lpstr>
      <vt:lpstr>Equity</vt:lpstr>
      <vt:lpstr>Brassiers (Under-Garments)</vt:lpstr>
      <vt:lpstr>OBJECTIVE</vt:lpstr>
      <vt:lpstr>STANDARD PERFORMANCE SPECIFICATION</vt:lpstr>
      <vt:lpstr>TEST METHODS</vt:lpstr>
      <vt:lpstr>PowerPoint 演示文稿</vt:lpstr>
      <vt:lpstr>PowerPoint 演示文稿</vt:lpstr>
      <vt:lpstr>PowerPoint 演示文稿</vt:lpstr>
      <vt:lpstr>Dimensional Change</vt:lpstr>
      <vt:lpstr>Colour Fastness</vt:lpstr>
      <vt:lpstr>Fabric Appearance</vt:lpstr>
      <vt:lpstr>PowerPoint 演示文稿</vt:lpstr>
      <vt:lpstr>Flammability </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Brassiers (Under-Garments)</dc:title>
  <dc:creator>My-PC</dc:creator>
  <cp:lastModifiedBy>Sanket</cp:lastModifiedBy>
  <cp:revision>13</cp:revision>
  <dcterms:created xsi:type="dcterms:W3CDTF">2020-02-11T12:59:00Z</dcterms:created>
  <dcterms:modified xsi:type="dcterms:W3CDTF">2020-02-11T19:52:51Z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