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charts/chart3.xml" ContentType="application/vnd.openxmlformats-officedocument.drawingml.chart+xml"/>
  <Override PartName="/ppt/theme/themeOverride2.xml" ContentType="application/vnd.openxmlformats-officedocument.themeOverride+xml"/>
  <Override PartName="/ppt/notesSlides/notesSlide5.xml" ContentType="application/vnd.openxmlformats-officedocument.presentationml.notesSlide+xml"/>
  <Override PartName="/ppt/charts/chart4.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14"/>
  </p:notesMasterIdLst>
  <p:sldIdLst>
    <p:sldId id="256" r:id="rId2"/>
    <p:sldId id="257" r:id="rId3"/>
    <p:sldId id="258" r:id="rId4"/>
    <p:sldId id="261" r:id="rId5"/>
    <p:sldId id="266" r:id="rId6"/>
    <p:sldId id="262" r:id="rId7"/>
    <p:sldId id="267" r:id="rId8"/>
    <p:sldId id="263" r:id="rId9"/>
    <p:sldId id="268" r:id="rId10"/>
    <p:sldId id="264" r:id="rId11"/>
    <p:sldId id="269"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75" autoAdjust="0"/>
  </p:normalViewPr>
  <p:slideViewPr>
    <p:cSldViewPr snapToGrid="0" snapToObjects="1">
      <p:cViewPr varScale="1">
        <p:scale>
          <a:sx n="92" d="100"/>
          <a:sy n="92" d="100"/>
        </p:scale>
        <p:origin x="-192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Yash:Documents:GitHub:4tb3-static-analysis:Graph%20of%20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Yash:Documents:GitHub:4tb3-static-analysis:Graph%20of%20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Macintosh%20HD:Users:Yash:Documents:GitHub:4tb3-static-analysis:Graph%20of%20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Macintosh%20HD:Users:Yash:Documents:GitHub:4tb3-static-analysis:Graph%20of%20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Nested For </a:t>
            </a:r>
            <a:r>
              <a:rPr lang="en-US" dirty="0" smtClean="0"/>
              <a:t>Loop</a:t>
            </a:r>
            <a:r>
              <a:rPr lang="en-US" baseline="0" dirty="0" smtClean="0"/>
              <a:t> Optimization</a:t>
            </a:r>
            <a:endParaRPr lang="en-US" dirty="0"/>
          </a:p>
        </c:rich>
      </c:tx>
      <c:layout/>
      <c:overlay val="0"/>
      <c:spPr>
        <a:noFill/>
        <a:ln>
          <a:noFill/>
        </a:ln>
        <a:effectLst/>
      </c:spPr>
    </c:title>
    <c:autoTitleDeleted val="0"/>
    <c:plotArea>
      <c:layout/>
      <c:barChart>
        <c:barDir val="bar"/>
        <c:grouping val="percentStacked"/>
        <c:varyColors val="0"/>
        <c:ser>
          <c:idx val="0"/>
          <c:order val="0"/>
          <c:tx>
            <c:strRef>
              <c:f>Sheet1!$C$3</c:f>
              <c:strCache>
                <c:ptCount val="1"/>
                <c:pt idx="0">
                  <c:v>Unoptimized</c:v>
                </c:pt>
              </c:strCache>
            </c:strRef>
          </c:tx>
          <c:spPr>
            <a:solidFill>
              <a:schemeClr val="accent1">
                <a:alpha val="85000"/>
              </a:schemeClr>
            </a:solidFill>
            <a:ln w="9525" cap="flat" cmpd="sng" algn="ctr">
              <a:solidFill>
                <a:schemeClr val="lt1">
                  <a:alpha val="50000"/>
                </a:schemeClr>
              </a:solidFill>
              <a:round/>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Sheet1!$B$4:$B$6</c:f>
              <c:numCache>
                <c:formatCode>General</c:formatCode>
                <c:ptCount val="3"/>
                <c:pt idx="0">
                  <c:v>1000.0</c:v>
                </c:pt>
                <c:pt idx="1">
                  <c:v>10000.0</c:v>
                </c:pt>
                <c:pt idx="2">
                  <c:v>1.0E6</c:v>
                </c:pt>
              </c:numCache>
            </c:numRef>
          </c:cat>
          <c:val>
            <c:numRef>
              <c:f>Sheet1!$C$4:$C$6</c:f>
              <c:numCache>
                <c:formatCode>General</c:formatCode>
                <c:ptCount val="3"/>
                <c:pt idx="0">
                  <c:v>0.207984924316406</c:v>
                </c:pt>
                <c:pt idx="1">
                  <c:v>21.6764047145843</c:v>
                </c:pt>
                <c:pt idx="2">
                  <c:v>2045.27826166195</c:v>
                </c:pt>
              </c:numCache>
            </c:numRef>
          </c:val>
          <c:extLst xmlns:c16r2="http://schemas.microsoft.com/office/drawing/2015/06/chart">
            <c:ext xmlns:c16="http://schemas.microsoft.com/office/drawing/2014/chart" uri="{C3380CC4-5D6E-409C-BE32-E72D297353CC}">
              <c16:uniqueId val="{00000000-7A56-4CDA-B9E7-F9FD39152920}"/>
            </c:ext>
          </c:extLst>
        </c:ser>
        <c:ser>
          <c:idx val="1"/>
          <c:order val="1"/>
          <c:tx>
            <c:strRef>
              <c:f>Sheet1!$D$3</c:f>
              <c:strCache>
                <c:ptCount val="1"/>
                <c:pt idx="0">
                  <c:v>Optimized</c:v>
                </c:pt>
              </c:strCache>
            </c:strRef>
          </c:tx>
          <c:spPr>
            <a:solidFill>
              <a:schemeClr val="accent2">
                <a:alpha val="85000"/>
              </a:schemeClr>
            </a:solidFill>
            <a:ln w="9525" cap="flat" cmpd="sng" algn="ctr">
              <a:solidFill>
                <a:schemeClr val="lt1">
                  <a:alpha val="50000"/>
                </a:schemeClr>
              </a:solidFill>
              <a:round/>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Sheet1!$B$4:$B$6</c:f>
              <c:numCache>
                <c:formatCode>General</c:formatCode>
                <c:ptCount val="3"/>
                <c:pt idx="0">
                  <c:v>1000.0</c:v>
                </c:pt>
                <c:pt idx="1">
                  <c:v>10000.0</c:v>
                </c:pt>
                <c:pt idx="2">
                  <c:v>1.0E6</c:v>
                </c:pt>
              </c:numCache>
            </c:numRef>
          </c:cat>
          <c:val>
            <c:numRef>
              <c:f>Sheet1!$D$4:$D$6</c:f>
              <c:numCache>
                <c:formatCode>General</c:formatCode>
                <c:ptCount val="3"/>
                <c:pt idx="0">
                  <c:v>0.109163761138916</c:v>
                </c:pt>
                <c:pt idx="1">
                  <c:v>13.6203563213348</c:v>
                </c:pt>
                <c:pt idx="2">
                  <c:v>1224.4540052413</c:v>
                </c:pt>
              </c:numCache>
            </c:numRef>
          </c:val>
          <c:extLst xmlns:c16r2="http://schemas.microsoft.com/office/drawing/2015/06/chart">
            <c:ext xmlns:c16="http://schemas.microsoft.com/office/drawing/2014/chart" uri="{C3380CC4-5D6E-409C-BE32-E72D297353CC}">
              <c16:uniqueId val="{00000001-7A56-4CDA-B9E7-F9FD39152920}"/>
            </c:ext>
          </c:extLst>
        </c:ser>
        <c:dLbls>
          <c:dLblPos val="ctr"/>
          <c:showLegendKey val="0"/>
          <c:showVal val="1"/>
          <c:showCatName val="0"/>
          <c:showSerName val="0"/>
          <c:showPercent val="0"/>
          <c:showBubbleSize val="0"/>
        </c:dLbls>
        <c:gapWidth val="150"/>
        <c:overlap val="100"/>
        <c:axId val="-2093311240"/>
        <c:axId val="-2093309480"/>
      </c:barChart>
      <c:catAx>
        <c:axId val="-2093311240"/>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Input</a:t>
                </a:r>
                <a:r>
                  <a:rPr lang="en-US" baseline="0"/>
                  <a:t> </a:t>
                </a:r>
                <a:endParaRPr lang="en-US"/>
              </a:p>
            </c:rich>
          </c:tx>
          <c:layout/>
          <c:overlay val="0"/>
          <c:spPr>
            <a:noFill/>
            <a:ln>
              <a:noFill/>
            </a:ln>
            <a:effectLst/>
          </c:sp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93309480"/>
        <c:crosses val="autoZero"/>
        <c:auto val="1"/>
        <c:lblAlgn val="ctr"/>
        <c:lblOffset val="100"/>
        <c:noMultiLvlLbl val="0"/>
      </c:catAx>
      <c:valAx>
        <c:axId val="-209330948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Time (s)</a:t>
                </a:r>
              </a:p>
            </c:rich>
          </c:tx>
          <c:layout/>
          <c:overlay val="0"/>
          <c:spPr>
            <a:noFill/>
            <a:ln>
              <a:noFill/>
            </a:ln>
            <a:effectLst/>
          </c:sp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093311240"/>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i="0" u="none" strike="noStrike" cap="all" baseline="0" dirty="0" smtClean="0">
                <a:effectLst/>
              </a:rPr>
              <a:t>If-Else Clause Optimization</a:t>
            </a:r>
            <a:r>
              <a:rPr lang="en-US" sz="1800" b="1" i="0" u="none" strike="noStrike" baseline="0" dirty="0" smtClean="0"/>
              <a:t> </a:t>
            </a:r>
            <a:endParaRPr lang="en-US" dirty="0"/>
          </a:p>
        </c:rich>
      </c:tx>
      <c:layout/>
      <c:overlay val="0"/>
      <c:spPr>
        <a:noFill/>
        <a:ln>
          <a:noFill/>
        </a:ln>
        <a:effectLst/>
      </c:spPr>
    </c:title>
    <c:autoTitleDeleted val="0"/>
    <c:plotArea>
      <c:layout/>
      <c:barChart>
        <c:barDir val="bar"/>
        <c:grouping val="percentStacked"/>
        <c:varyColors val="0"/>
        <c:ser>
          <c:idx val="0"/>
          <c:order val="0"/>
          <c:tx>
            <c:strRef>
              <c:f>Sheet3!$C$3</c:f>
              <c:strCache>
                <c:ptCount val="1"/>
                <c:pt idx="0">
                  <c:v>Unoptimized</c:v>
                </c:pt>
              </c:strCache>
            </c:strRef>
          </c:tx>
          <c:spPr>
            <a:solidFill>
              <a:schemeClr val="accent1">
                <a:alpha val="85000"/>
              </a:schemeClr>
            </a:solidFill>
            <a:ln w="9525" cap="flat" cmpd="sng" algn="ctr">
              <a:solidFill>
                <a:schemeClr val="lt1">
                  <a:alpha val="50000"/>
                </a:schemeClr>
              </a:solidFill>
              <a:round/>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Sheet3!$B$4:$B$6</c:f>
              <c:numCache>
                <c:formatCode>General</c:formatCode>
                <c:ptCount val="3"/>
                <c:pt idx="0">
                  <c:v>1.0E6</c:v>
                </c:pt>
                <c:pt idx="1">
                  <c:v>1.0E7</c:v>
                </c:pt>
                <c:pt idx="2">
                  <c:v>1.0E8</c:v>
                </c:pt>
              </c:numCache>
            </c:numRef>
          </c:cat>
          <c:val>
            <c:numRef>
              <c:f>Sheet3!$C$4:$C$6</c:f>
              <c:numCache>
                <c:formatCode>General</c:formatCode>
                <c:ptCount val="3"/>
                <c:pt idx="0">
                  <c:v>1.48306703567504</c:v>
                </c:pt>
                <c:pt idx="1">
                  <c:v>15.0991458892822</c:v>
                </c:pt>
                <c:pt idx="2">
                  <c:v>149.416165113449</c:v>
                </c:pt>
              </c:numCache>
            </c:numRef>
          </c:val>
          <c:extLst xmlns:c16r2="http://schemas.microsoft.com/office/drawing/2015/06/chart">
            <c:ext xmlns:c16="http://schemas.microsoft.com/office/drawing/2014/chart" uri="{C3380CC4-5D6E-409C-BE32-E72D297353CC}">
              <c16:uniqueId val="{00000000-7A56-4CDA-B9E7-F9FD39152920}"/>
            </c:ext>
          </c:extLst>
        </c:ser>
        <c:ser>
          <c:idx val="1"/>
          <c:order val="1"/>
          <c:tx>
            <c:strRef>
              <c:f>Sheet3!$D$3</c:f>
              <c:strCache>
                <c:ptCount val="1"/>
                <c:pt idx="0">
                  <c:v>Optimized</c:v>
                </c:pt>
              </c:strCache>
            </c:strRef>
          </c:tx>
          <c:spPr>
            <a:solidFill>
              <a:schemeClr val="accent2">
                <a:alpha val="85000"/>
              </a:schemeClr>
            </a:solidFill>
            <a:ln w="9525" cap="flat" cmpd="sng" algn="ctr">
              <a:solidFill>
                <a:schemeClr val="lt1">
                  <a:alpha val="50000"/>
                </a:schemeClr>
              </a:solidFill>
              <a:round/>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Sheet3!$B$4:$B$6</c:f>
              <c:numCache>
                <c:formatCode>General</c:formatCode>
                <c:ptCount val="3"/>
                <c:pt idx="0">
                  <c:v>1.0E6</c:v>
                </c:pt>
                <c:pt idx="1">
                  <c:v>1.0E7</c:v>
                </c:pt>
                <c:pt idx="2">
                  <c:v>1.0E8</c:v>
                </c:pt>
              </c:numCache>
            </c:numRef>
          </c:cat>
          <c:val>
            <c:numRef>
              <c:f>Sheet3!$D$4:$D$6</c:f>
              <c:numCache>
                <c:formatCode>General</c:formatCode>
                <c:ptCount val="3"/>
                <c:pt idx="0">
                  <c:v>1.2050196647644</c:v>
                </c:pt>
                <c:pt idx="1">
                  <c:v>12.7133288383483</c:v>
                </c:pt>
                <c:pt idx="2">
                  <c:v>120.512679576875</c:v>
                </c:pt>
              </c:numCache>
            </c:numRef>
          </c:val>
          <c:extLst xmlns:c16r2="http://schemas.microsoft.com/office/drawing/2015/06/chart">
            <c:ext xmlns:c16="http://schemas.microsoft.com/office/drawing/2014/chart" uri="{C3380CC4-5D6E-409C-BE32-E72D297353CC}">
              <c16:uniqueId val="{00000001-7A56-4CDA-B9E7-F9FD39152920}"/>
            </c:ext>
          </c:extLst>
        </c:ser>
        <c:dLbls>
          <c:dLblPos val="ctr"/>
          <c:showLegendKey val="0"/>
          <c:showVal val="1"/>
          <c:showCatName val="0"/>
          <c:showSerName val="0"/>
          <c:showPercent val="0"/>
          <c:showBubbleSize val="0"/>
        </c:dLbls>
        <c:gapWidth val="150"/>
        <c:overlap val="100"/>
        <c:axId val="-2143275128"/>
        <c:axId val="-2076948248"/>
      </c:barChart>
      <c:catAx>
        <c:axId val="-2143275128"/>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Input</a:t>
                </a:r>
              </a:p>
            </c:rich>
          </c:tx>
          <c:layout/>
          <c:overlay val="0"/>
          <c:spPr>
            <a:noFill/>
            <a:ln>
              <a:noFill/>
            </a:ln>
            <a:effectLst/>
          </c:sp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76948248"/>
        <c:crosses val="autoZero"/>
        <c:auto val="1"/>
        <c:lblAlgn val="ctr"/>
        <c:lblOffset val="100"/>
        <c:noMultiLvlLbl val="0"/>
      </c:catAx>
      <c:valAx>
        <c:axId val="-207694824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Time (s)</a:t>
                </a:r>
              </a:p>
            </c:rich>
          </c:tx>
          <c:layout/>
          <c:overlay val="0"/>
          <c:spPr>
            <a:noFill/>
            <a:ln>
              <a:noFill/>
            </a:ln>
            <a:effectLst/>
          </c:sp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143275128"/>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xmlns:c16r2="http://schemas.microsoft.com/office/drawing/2015/06/char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i="0" u="none" strike="noStrike" cap="all" baseline="0" dirty="0" smtClean="0">
                <a:effectLst/>
              </a:rPr>
              <a:t>Finite Differences To Avoid Multiplication</a:t>
            </a:r>
            <a:r>
              <a:rPr lang="en-US" sz="1800" b="1" i="0" u="none" strike="noStrike" baseline="0" dirty="0" smtClean="0"/>
              <a:t> </a:t>
            </a:r>
            <a:endParaRPr lang="en-US" dirty="0"/>
          </a:p>
        </c:rich>
      </c:tx>
      <c:layout/>
      <c:overlay val="0"/>
      <c:spPr>
        <a:noFill/>
        <a:ln>
          <a:noFill/>
        </a:ln>
        <a:effectLst/>
      </c:spPr>
    </c:title>
    <c:autoTitleDeleted val="0"/>
    <c:plotArea>
      <c:layout/>
      <c:barChart>
        <c:barDir val="bar"/>
        <c:grouping val="percentStacked"/>
        <c:varyColors val="0"/>
        <c:ser>
          <c:idx val="0"/>
          <c:order val="0"/>
          <c:tx>
            <c:strRef>
              <c:f>Sheet2!$C$3</c:f>
              <c:strCache>
                <c:ptCount val="1"/>
                <c:pt idx="0">
                  <c:v>Unoptimized</c:v>
                </c:pt>
              </c:strCache>
            </c:strRef>
          </c:tx>
          <c:spPr>
            <a:solidFill>
              <a:schemeClr val="accent1">
                <a:alpha val="85000"/>
              </a:schemeClr>
            </a:solidFill>
            <a:ln w="9525" cap="flat" cmpd="sng" algn="ctr">
              <a:solidFill>
                <a:schemeClr val="lt1">
                  <a:alpha val="50000"/>
                </a:schemeClr>
              </a:solidFill>
              <a:round/>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Sheet2!$B$4:$B$6</c:f>
              <c:numCache>
                <c:formatCode>General</c:formatCode>
                <c:ptCount val="3"/>
                <c:pt idx="0">
                  <c:v>1.0E7</c:v>
                </c:pt>
                <c:pt idx="1">
                  <c:v>1.0E8</c:v>
                </c:pt>
                <c:pt idx="2">
                  <c:v>1.0E9</c:v>
                </c:pt>
              </c:numCache>
            </c:numRef>
          </c:cat>
          <c:val>
            <c:numRef>
              <c:f>Sheet2!$C$4:$C$6</c:f>
              <c:numCache>
                <c:formatCode>General</c:formatCode>
                <c:ptCount val="3"/>
                <c:pt idx="0">
                  <c:v>2.37570309638977</c:v>
                </c:pt>
                <c:pt idx="1">
                  <c:v>23.7689113616943</c:v>
                </c:pt>
                <c:pt idx="2">
                  <c:v>237.124787569046</c:v>
                </c:pt>
              </c:numCache>
            </c:numRef>
          </c:val>
          <c:extLst xmlns:c16r2="http://schemas.microsoft.com/office/drawing/2015/06/chart">
            <c:ext xmlns:c16="http://schemas.microsoft.com/office/drawing/2014/chart" uri="{C3380CC4-5D6E-409C-BE32-E72D297353CC}">
              <c16:uniqueId val="{00000000-7A56-4CDA-B9E7-F9FD39152920}"/>
            </c:ext>
          </c:extLst>
        </c:ser>
        <c:ser>
          <c:idx val="1"/>
          <c:order val="1"/>
          <c:tx>
            <c:strRef>
              <c:f>Sheet2!$D$3</c:f>
              <c:strCache>
                <c:ptCount val="1"/>
                <c:pt idx="0">
                  <c:v>Optimized</c:v>
                </c:pt>
              </c:strCache>
            </c:strRef>
          </c:tx>
          <c:spPr>
            <a:solidFill>
              <a:schemeClr val="accent2">
                <a:alpha val="85000"/>
              </a:schemeClr>
            </a:solidFill>
            <a:ln w="9525" cap="flat" cmpd="sng" algn="ctr">
              <a:solidFill>
                <a:schemeClr val="lt1">
                  <a:alpha val="50000"/>
                </a:schemeClr>
              </a:solidFill>
              <a:round/>
            </a:ln>
            <a:effectLst/>
          </c:spPr>
          <c:invertIfNegative val="0"/>
          <c:dLbls>
            <c:txPr>
              <a:bodyPr/>
              <a:lstStyle/>
              <a:p>
                <a:pPr>
                  <a:defRPr b="1">
                    <a:solidFill>
                      <a:schemeClr val="bg1"/>
                    </a:solidFill>
                  </a:defRPr>
                </a:pPr>
                <a:endParaRPr lang="en-US"/>
              </a:p>
            </c:txPr>
            <c:dLblPos val="ctr"/>
            <c:showLegendKey val="0"/>
            <c:showVal val="1"/>
            <c:showCatName val="0"/>
            <c:showSerName val="0"/>
            <c:showPercent val="0"/>
            <c:showBubbleSize val="0"/>
            <c:showLeaderLines val="0"/>
          </c:dLbls>
          <c:cat>
            <c:numRef>
              <c:f>Sheet2!$B$4:$B$6</c:f>
              <c:numCache>
                <c:formatCode>General</c:formatCode>
                <c:ptCount val="3"/>
                <c:pt idx="0">
                  <c:v>1.0E7</c:v>
                </c:pt>
                <c:pt idx="1">
                  <c:v>1.0E8</c:v>
                </c:pt>
                <c:pt idx="2">
                  <c:v>1.0E9</c:v>
                </c:pt>
              </c:numCache>
            </c:numRef>
          </c:cat>
          <c:val>
            <c:numRef>
              <c:f>Sheet2!$D$4:$D$6</c:f>
              <c:numCache>
                <c:formatCode>General</c:formatCode>
                <c:ptCount val="3"/>
                <c:pt idx="0">
                  <c:v>0.115377187728881</c:v>
                </c:pt>
                <c:pt idx="1">
                  <c:v>1.28101325035095</c:v>
                </c:pt>
                <c:pt idx="2">
                  <c:v>11.2533078193664</c:v>
                </c:pt>
              </c:numCache>
            </c:numRef>
          </c:val>
          <c:extLst xmlns:c16r2="http://schemas.microsoft.com/office/drawing/2015/06/chart">
            <c:ext xmlns:c16="http://schemas.microsoft.com/office/drawing/2014/chart" uri="{C3380CC4-5D6E-409C-BE32-E72D297353CC}">
              <c16:uniqueId val="{00000001-7A56-4CDA-B9E7-F9FD39152920}"/>
            </c:ext>
          </c:extLst>
        </c:ser>
        <c:dLbls>
          <c:dLblPos val="ctr"/>
          <c:showLegendKey val="0"/>
          <c:showVal val="1"/>
          <c:showCatName val="0"/>
          <c:showSerName val="0"/>
          <c:showPercent val="0"/>
          <c:showBubbleSize val="0"/>
        </c:dLbls>
        <c:gapWidth val="150"/>
        <c:overlap val="100"/>
        <c:axId val="2073414536"/>
        <c:axId val="-2092092456"/>
      </c:barChart>
      <c:catAx>
        <c:axId val="2073414536"/>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Input</a:t>
                </a:r>
              </a:p>
            </c:rich>
          </c:tx>
          <c:layout/>
          <c:overlay val="0"/>
          <c:spPr>
            <a:noFill/>
            <a:ln>
              <a:noFill/>
            </a:ln>
            <a:effectLst/>
          </c:sp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92092456"/>
        <c:crosses val="autoZero"/>
        <c:auto val="1"/>
        <c:lblAlgn val="ctr"/>
        <c:lblOffset val="100"/>
        <c:noMultiLvlLbl val="0"/>
      </c:catAx>
      <c:valAx>
        <c:axId val="-2092092456"/>
        <c:scaling>
          <c:orientation val="minMax"/>
          <c:min val="0.0"/>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Time (s)</a:t>
                </a:r>
              </a:p>
            </c:rich>
          </c:tx>
          <c:layout/>
          <c:overlay val="0"/>
          <c:spPr>
            <a:noFill/>
            <a:ln>
              <a:noFill/>
            </a:ln>
            <a:effectLst/>
          </c:sp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073414536"/>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xmlns:c16r2="http://schemas.microsoft.com/office/drawing/2015/06/char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Loop </a:t>
            </a:r>
            <a:r>
              <a:rPr lang="en-US" dirty="0" smtClean="0"/>
              <a:t>Overhead Optimization</a:t>
            </a:r>
            <a:endParaRPr lang="en-US" dirty="0"/>
          </a:p>
        </c:rich>
      </c:tx>
      <c:layout>
        <c:manualLayout>
          <c:xMode val="edge"/>
          <c:yMode val="edge"/>
          <c:x val="0.380665316198026"/>
          <c:y val="0.0238683587402359"/>
        </c:manualLayout>
      </c:layout>
      <c:overlay val="0"/>
      <c:spPr>
        <a:noFill/>
        <a:ln>
          <a:noFill/>
        </a:ln>
        <a:effectLst/>
      </c:spPr>
    </c:title>
    <c:autoTitleDeleted val="0"/>
    <c:plotArea>
      <c:layout/>
      <c:barChart>
        <c:barDir val="bar"/>
        <c:grouping val="percentStacked"/>
        <c:varyColors val="0"/>
        <c:ser>
          <c:idx val="0"/>
          <c:order val="0"/>
          <c:tx>
            <c:strRef>
              <c:f>Sheet4!$C$3</c:f>
              <c:strCache>
                <c:ptCount val="1"/>
                <c:pt idx="0">
                  <c:v>Unoptimized</c:v>
                </c:pt>
              </c:strCache>
            </c:strRef>
          </c:tx>
          <c:spPr>
            <a:solidFill>
              <a:schemeClr val="accent1">
                <a:alpha val="85000"/>
              </a:schemeClr>
            </a:solidFill>
            <a:ln w="9525" cap="flat" cmpd="sng" algn="ctr">
              <a:solidFill>
                <a:schemeClr val="lt1">
                  <a:alpha val="50000"/>
                </a:schemeClr>
              </a:solidFill>
              <a:round/>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Sheet4!$B$4:$B$6</c:f>
              <c:numCache>
                <c:formatCode>General</c:formatCode>
                <c:ptCount val="3"/>
                <c:pt idx="0">
                  <c:v>1.0E6</c:v>
                </c:pt>
                <c:pt idx="1">
                  <c:v>1.0E7</c:v>
                </c:pt>
                <c:pt idx="2">
                  <c:v>1.0E8</c:v>
                </c:pt>
              </c:numCache>
            </c:numRef>
          </c:cat>
          <c:val>
            <c:numRef>
              <c:f>Sheet4!$C$4:$C$6</c:f>
              <c:numCache>
                <c:formatCode>General</c:formatCode>
                <c:ptCount val="3"/>
                <c:pt idx="0">
                  <c:v>3.79261517524719</c:v>
                </c:pt>
                <c:pt idx="1">
                  <c:v>38.7858934402465</c:v>
                </c:pt>
                <c:pt idx="2">
                  <c:v>403.723316192626</c:v>
                </c:pt>
              </c:numCache>
            </c:numRef>
          </c:val>
          <c:extLst xmlns:c16r2="http://schemas.microsoft.com/office/drawing/2015/06/chart">
            <c:ext xmlns:c16="http://schemas.microsoft.com/office/drawing/2014/chart" uri="{C3380CC4-5D6E-409C-BE32-E72D297353CC}">
              <c16:uniqueId val="{00000000-0079-4766-93E0-59E6B8F1B45F}"/>
            </c:ext>
          </c:extLst>
        </c:ser>
        <c:ser>
          <c:idx val="1"/>
          <c:order val="1"/>
          <c:tx>
            <c:strRef>
              <c:f>Sheet4!$D$3</c:f>
              <c:strCache>
                <c:ptCount val="1"/>
                <c:pt idx="0">
                  <c:v>Optimized</c:v>
                </c:pt>
              </c:strCache>
            </c:strRef>
          </c:tx>
          <c:spPr>
            <a:solidFill>
              <a:schemeClr val="accent2">
                <a:alpha val="85000"/>
              </a:schemeClr>
            </a:solidFill>
            <a:ln w="9525" cap="flat" cmpd="sng" algn="ctr">
              <a:solidFill>
                <a:schemeClr val="lt1">
                  <a:alpha val="50000"/>
                </a:schemeClr>
              </a:solidFill>
              <a:round/>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Sheet4!$B$4:$B$6</c:f>
              <c:numCache>
                <c:formatCode>General</c:formatCode>
                <c:ptCount val="3"/>
                <c:pt idx="0">
                  <c:v>1.0E6</c:v>
                </c:pt>
                <c:pt idx="1">
                  <c:v>1.0E7</c:v>
                </c:pt>
                <c:pt idx="2">
                  <c:v>1.0E8</c:v>
                </c:pt>
              </c:numCache>
            </c:numRef>
          </c:cat>
          <c:val>
            <c:numRef>
              <c:f>Sheet4!$D$4:$D$6</c:f>
              <c:numCache>
                <c:formatCode>General</c:formatCode>
                <c:ptCount val="3"/>
                <c:pt idx="0">
                  <c:v>3.38699173927307</c:v>
                </c:pt>
                <c:pt idx="1">
                  <c:v>35.4579067230224</c:v>
                </c:pt>
                <c:pt idx="2">
                  <c:v>361.055302619934</c:v>
                </c:pt>
              </c:numCache>
            </c:numRef>
          </c:val>
          <c:extLst xmlns:c16r2="http://schemas.microsoft.com/office/drawing/2015/06/chart">
            <c:ext xmlns:c16="http://schemas.microsoft.com/office/drawing/2014/chart" uri="{C3380CC4-5D6E-409C-BE32-E72D297353CC}">
              <c16:uniqueId val="{00000001-0079-4766-93E0-59E6B8F1B45F}"/>
            </c:ext>
          </c:extLst>
        </c:ser>
        <c:dLbls>
          <c:dLblPos val="ctr"/>
          <c:showLegendKey val="0"/>
          <c:showVal val="1"/>
          <c:showCatName val="0"/>
          <c:showSerName val="0"/>
          <c:showPercent val="0"/>
          <c:showBubbleSize val="0"/>
        </c:dLbls>
        <c:gapWidth val="150"/>
        <c:overlap val="100"/>
        <c:axId val="-2116255208"/>
        <c:axId val="2073403304"/>
      </c:barChart>
      <c:catAx>
        <c:axId val="-2116255208"/>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Input</a:t>
                </a:r>
              </a:p>
            </c:rich>
          </c:tx>
          <c:layout/>
          <c:overlay val="0"/>
          <c:spPr>
            <a:noFill/>
            <a:ln>
              <a:noFill/>
            </a:ln>
            <a:effectLst/>
          </c:sp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73403304"/>
        <c:crosses val="autoZero"/>
        <c:auto val="1"/>
        <c:lblAlgn val="ctr"/>
        <c:lblOffset val="100"/>
        <c:noMultiLvlLbl val="0"/>
      </c:catAx>
      <c:valAx>
        <c:axId val="207340330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Time (s)</a:t>
                </a:r>
              </a:p>
            </c:rich>
          </c:tx>
          <c:layout/>
          <c:overlay val="0"/>
          <c:spPr>
            <a:noFill/>
            <a:ln>
              <a:noFill/>
            </a:ln>
            <a:effectLst/>
          </c:sp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116255208"/>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xmlns:c16r2="http://schemas.microsoft.com/office/drawing/2015/06/char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75A4DC-E202-4C41-AB91-925DC617A7D4}" type="datetimeFigureOut">
              <a:rPr lang="en-US" smtClean="0"/>
              <a:t>18-04-05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A0742-33EE-B141-983A-F68578BB7E61}" type="slidenum">
              <a:rPr lang="en-US" smtClean="0"/>
              <a:t>‹#›</a:t>
            </a:fld>
            <a:endParaRPr lang="en-US"/>
          </a:p>
        </p:txBody>
      </p:sp>
    </p:spTree>
    <p:extLst>
      <p:ext uri="{BB962C8B-B14F-4D97-AF65-F5344CB8AC3E}">
        <p14:creationId xmlns:p14="http://schemas.microsoft.com/office/powerpoint/2010/main" val="2369905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today’s world, we have computer programs which have a couple millions of lines of code. These programs require faster and faster processors to run efficiently. However as a programmer working on a very large code base, code optimization techniques are often overlooked. Instead of just throwing more CPUs for increasing the execution performance of a program, code optimization techniques could be used in conjunction, to reduce the run-time of the program, reduce processor utilization for the system on which the program is running, and improve the portability of the program across multiple systems with varying amounts of computing power.</a:t>
            </a:r>
            <a:endParaRPr lang="en-US" dirty="0"/>
          </a:p>
        </p:txBody>
      </p:sp>
      <p:sp>
        <p:nvSpPr>
          <p:cNvPr id="4" name="Slide Number Placeholder 3"/>
          <p:cNvSpPr>
            <a:spLocks noGrp="1"/>
          </p:cNvSpPr>
          <p:nvPr>
            <p:ph type="sldNum" sz="quarter" idx="10"/>
          </p:nvPr>
        </p:nvSpPr>
        <p:spPr/>
        <p:txBody>
          <a:bodyPr/>
          <a:lstStyle/>
          <a:p>
            <a:fld id="{32EA0742-33EE-B141-983A-F68578BB7E61}" type="slidenum">
              <a:rPr lang="en-US" smtClean="0"/>
              <a:t>2</a:t>
            </a:fld>
            <a:endParaRPr lang="en-US"/>
          </a:p>
        </p:txBody>
      </p:sp>
    </p:spTree>
    <p:extLst>
      <p:ext uri="{BB962C8B-B14F-4D97-AF65-F5344CB8AC3E}">
        <p14:creationId xmlns:p14="http://schemas.microsoft.com/office/powerpoint/2010/main" val="2486363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the un-optimized code has a big O</a:t>
            </a:r>
            <a:r>
              <a:rPr lang="en-US" baseline="0" dirty="0" smtClean="0"/>
              <a:t> run time of O(N^2) and the optimized code has a big O run time of O(N*N</a:t>
            </a:r>
            <a:r>
              <a:rPr lang="en-US" baseline="0" dirty="0" smtClean="0"/>
              <a:t>). As well, you also save in computation time as you are not continuously computing the multiplication of </a:t>
            </a:r>
            <a:r>
              <a:rPr lang="en-US" baseline="0" dirty="0" err="1" smtClean="0"/>
              <a:t>i</a:t>
            </a:r>
            <a:r>
              <a:rPr lang="en-US" baseline="0" dirty="0" smtClean="0"/>
              <a:t> * j</a:t>
            </a:r>
            <a:endParaRPr lang="en-US" dirty="0"/>
          </a:p>
        </p:txBody>
      </p:sp>
      <p:sp>
        <p:nvSpPr>
          <p:cNvPr id="4" name="Slide Number Placeholder 3"/>
          <p:cNvSpPr>
            <a:spLocks noGrp="1"/>
          </p:cNvSpPr>
          <p:nvPr>
            <p:ph type="sldNum" sz="quarter" idx="10"/>
          </p:nvPr>
        </p:nvSpPr>
        <p:spPr/>
        <p:txBody>
          <a:bodyPr/>
          <a:lstStyle/>
          <a:p>
            <a:fld id="{32EA0742-33EE-B141-983A-F68578BB7E61}" type="slidenum">
              <a:rPr lang="en-US" smtClean="0"/>
              <a:t>4</a:t>
            </a:fld>
            <a:endParaRPr lang="en-US"/>
          </a:p>
        </p:txBody>
      </p:sp>
    </p:spTree>
    <p:extLst>
      <p:ext uri="{BB962C8B-B14F-4D97-AF65-F5344CB8AC3E}">
        <p14:creationId xmlns:p14="http://schemas.microsoft.com/office/powerpoint/2010/main" val="365921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“Else” clause results in branching</a:t>
            </a:r>
            <a:r>
              <a:rPr lang="en-US" baseline="0" dirty="0" smtClean="0"/>
              <a:t> in low-level assembler code. As such, removing the “Else” clause reduces the number of instructions a processor has to carry out during execution of the program.</a:t>
            </a:r>
            <a:endParaRPr lang="en-US" dirty="0"/>
          </a:p>
        </p:txBody>
      </p:sp>
      <p:sp>
        <p:nvSpPr>
          <p:cNvPr id="4" name="Slide Number Placeholder 3"/>
          <p:cNvSpPr>
            <a:spLocks noGrp="1"/>
          </p:cNvSpPr>
          <p:nvPr>
            <p:ph type="sldNum" sz="quarter" idx="10"/>
          </p:nvPr>
        </p:nvSpPr>
        <p:spPr/>
        <p:txBody>
          <a:bodyPr/>
          <a:lstStyle/>
          <a:p>
            <a:fld id="{32EA0742-33EE-B141-983A-F68578BB7E61}" type="slidenum">
              <a:rPr lang="en-US" smtClean="0"/>
              <a:t>6</a:t>
            </a:fld>
            <a:endParaRPr lang="en-US"/>
          </a:p>
        </p:txBody>
      </p:sp>
    </p:spTree>
    <p:extLst>
      <p:ext uri="{BB962C8B-B14F-4D97-AF65-F5344CB8AC3E}">
        <p14:creationId xmlns:p14="http://schemas.microsoft.com/office/powerpoint/2010/main" val="150757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 is faster than multiplication,</a:t>
            </a:r>
            <a:r>
              <a:rPr lang="en-US" baseline="0" dirty="0" smtClean="0"/>
              <a:t> however it depends on your machine. Addition usually takes about 1 CPU clock cycle to perform, while multiplication may take 2-4 CPU clock cycles. Nowadays, multiplication is in the same speed class as addition, but still not exactly as fast. However, as the complexities of programs get bigger, the change in computation speed is often noticeable.</a:t>
            </a:r>
            <a:endParaRPr lang="en-US" dirty="0"/>
          </a:p>
        </p:txBody>
      </p:sp>
      <p:sp>
        <p:nvSpPr>
          <p:cNvPr id="4" name="Slide Number Placeholder 3"/>
          <p:cNvSpPr>
            <a:spLocks noGrp="1"/>
          </p:cNvSpPr>
          <p:nvPr>
            <p:ph type="sldNum" sz="quarter" idx="10"/>
          </p:nvPr>
        </p:nvSpPr>
        <p:spPr/>
        <p:txBody>
          <a:bodyPr/>
          <a:lstStyle/>
          <a:p>
            <a:fld id="{32EA0742-33EE-B141-983A-F68578BB7E61}" type="slidenum">
              <a:rPr lang="en-US" smtClean="0"/>
              <a:t>8</a:t>
            </a:fld>
            <a:endParaRPr lang="en-US"/>
          </a:p>
        </p:txBody>
      </p:sp>
    </p:spTree>
    <p:extLst>
      <p:ext uri="{BB962C8B-B14F-4D97-AF65-F5344CB8AC3E}">
        <p14:creationId xmlns:p14="http://schemas.microsoft.com/office/powerpoint/2010/main" val="2933102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while loops are a slight improvement over for loops.</a:t>
            </a:r>
            <a:r>
              <a:rPr lang="en-US" baseline="0" dirty="0" smtClean="0"/>
              <a:t> For the execution of the for loop above, the program has to first check the condition of the for loop, before executing the block of code inside the loop. However for do-while loops, the program executes first the code inside the block, and then checks the condition for verification before proceeding with the next iteration. Although this results in a slight improvement, when you’re dealing with a large code base, with the ultimate goal of performance, a slight increase is still significant. Most CPUs have conditional branches that </a:t>
            </a:r>
            <a:endParaRPr lang="en-US" dirty="0"/>
          </a:p>
        </p:txBody>
      </p:sp>
      <p:sp>
        <p:nvSpPr>
          <p:cNvPr id="4" name="Slide Number Placeholder 3"/>
          <p:cNvSpPr>
            <a:spLocks noGrp="1"/>
          </p:cNvSpPr>
          <p:nvPr>
            <p:ph type="sldNum" sz="quarter" idx="10"/>
          </p:nvPr>
        </p:nvSpPr>
        <p:spPr/>
        <p:txBody>
          <a:bodyPr/>
          <a:lstStyle/>
          <a:p>
            <a:fld id="{32EA0742-33EE-B141-983A-F68578BB7E61}" type="slidenum">
              <a:rPr lang="en-US" smtClean="0"/>
              <a:t>10</a:t>
            </a:fld>
            <a:endParaRPr lang="en-US"/>
          </a:p>
        </p:txBody>
      </p:sp>
    </p:spTree>
    <p:extLst>
      <p:ext uri="{BB962C8B-B14F-4D97-AF65-F5344CB8AC3E}">
        <p14:creationId xmlns:p14="http://schemas.microsoft.com/office/powerpoint/2010/main" val="3390411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B61F88C-3234-D24D-922C-708D51FF71FD}" type="datetimeFigureOut">
              <a:rPr lang="en-US" smtClean="0"/>
              <a:t>18-04-05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8B37D5FE-740C-46F5-801A-FA5477D9711F}"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CA"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B61F88C-3234-D24D-922C-708D51FF71FD}" type="datetimeFigureOut">
              <a:rPr lang="en-US" smtClean="0"/>
              <a:t>18-04-05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1B61F88C-3234-D24D-922C-708D51FF71FD}" type="datetimeFigureOut">
              <a:rPr lang="en-US" smtClean="0"/>
              <a:t>18-04-05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B61F88C-3234-D24D-922C-708D51FF71FD}" type="datetimeFigureOut">
              <a:rPr lang="en-US" smtClean="0"/>
              <a:t>18-04-05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B61F88C-3234-D24D-922C-708D51FF71FD}" type="datetimeFigureOut">
              <a:rPr lang="en-US" smtClean="0"/>
              <a:t>18-04-05</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F75CF-EE54-C440-8978-3E3F30A47AA4}"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CA"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CA"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1B61F88C-3234-D24D-922C-708D51FF71FD}" type="datetimeFigureOut">
              <a:rPr lang="en-US" smtClean="0"/>
              <a:t>18-04-05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Date Placeholder 6"/>
          <p:cNvSpPr>
            <a:spLocks noGrp="1"/>
          </p:cNvSpPr>
          <p:nvPr>
            <p:ph type="dt" sz="half" idx="10"/>
          </p:nvPr>
        </p:nvSpPr>
        <p:spPr/>
        <p:txBody>
          <a:bodyPr/>
          <a:lstStyle/>
          <a:p>
            <a:fld id="{1B61F88C-3234-D24D-922C-708D51FF71FD}" type="datetimeFigureOut">
              <a:rPr lang="en-US" smtClean="0"/>
              <a:t>18-04-05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1B61F88C-3234-D24D-922C-708D51FF71FD}" type="datetimeFigureOut">
              <a:rPr lang="en-US" smtClean="0"/>
              <a:t>18-04-05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B61F88C-3234-D24D-922C-708D51FF71FD}" type="datetimeFigureOut">
              <a:rPr lang="en-US" smtClean="0"/>
              <a:t>18-04-05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1B61F88C-3234-D24D-922C-708D51FF71FD}" type="datetimeFigureOut">
              <a:rPr lang="en-US" smtClean="0"/>
              <a:t>18-04-05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CA"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5" name="Date Placeholder 4"/>
          <p:cNvSpPr>
            <a:spLocks noGrp="1"/>
          </p:cNvSpPr>
          <p:nvPr>
            <p:ph type="dt" sz="half" idx="10"/>
          </p:nvPr>
        </p:nvSpPr>
        <p:spPr/>
        <p:txBody>
          <a:bodyPr/>
          <a:lstStyle/>
          <a:p>
            <a:fld id="{1B61F88C-3234-D24D-922C-708D51FF71FD}" type="datetimeFigureOut">
              <a:rPr lang="en-US" smtClean="0"/>
              <a:t>18-04-05</a:t>
            </a:fld>
            <a:endParaRPr lang="en-US"/>
          </a:p>
        </p:txBody>
      </p:sp>
      <p:sp>
        <p:nvSpPr>
          <p:cNvPr id="7" name="Slide Number Placeholder 6"/>
          <p:cNvSpPr>
            <a:spLocks noGrp="1"/>
          </p:cNvSpPr>
          <p:nvPr>
            <p:ph type="sldNum" sz="quarter" idx="12"/>
          </p:nvPr>
        </p:nvSpPr>
        <p:spPr/>
        <p:txBody>
          <a:bodyPr/>
          <a:lstStyle/>
          <a:p>
            <a:fld id="{E90F75CF-EE54-C440-8978-3E3F30A47AA4}"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CA"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B61F88C-3234-D24D-922C-708D51FF71FD}" type="datetimeFigureOut">
              <a:rPr lang="en-US" smtClean="0"/>
              <a:t>18-04-05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E90F75CF-EE54-C440-8978-3E3F30A47AA4}"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CA"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69261" y="4569843"/>
            <a:ext cx="6553200" cy="457200"/>
          </a:xfrm>
        </p:spPr>
        <p:txBody>
          <a:bodyPr>
            <a:noAutofit/>
          </a:bodyPr>
          <a:lstStyle/>
          <a:p>
            <a:r>
              <a:rPr lang="en-US" sz="1100" dirty="0" smtClean="0"/>
              <a:t>Course: CS 4TB3</a:t>
            </a:r>
          </a:p>
          <a:p>
            <a:r>
              <a:rPr lang="en-US" sz="1100" dirty="0" smtClean="0"/>
              <a:t>McMaster University</a:t>
            </a:r>
          </a:p>
          <a:p>
            <a:r>
              <a:rPr lang="en-US" sz="1100" dirty="0" smtClean="0"/>
              <a:t>By: </a:t>
            </a:r>
            <a:r>
              <a:rPr lang="en-US" sz="1100" dirty="0" err="1" smtClean="0"/>
              <a:t>Saiyam</a:t>
            </a:r>
            <a:r>
              <a:rPr lang="en-US" sz="1100" dirty="0" smtClean="0"/>
              <a:t> </a:t>
            </a:r>
            <a:r>
              <a:rPr lang="en-US" sz="1100" dirty="0" err="1" smtClean="0"/>
              <a:t>Sethi</a:t>
            </a:r>
            <a:r>
              <a:rPr lang="en-US" sz="1100" dirty="0" smtClean="0"/>
              <a:t>, Yash Patel, Jack </a:t>
            </a:r>
            <a:r>
              <a:rPr lang="en-US" sz="1100" dirty="0" err="1" smtClean="0"/>
              <a:t>Witek</a:t>
            </a:r>
            <a:endParaRPr lang="en-US" sz="1100" dirty="0"/>
          </a:p>
        </p:txBody>
      </p:sp>
      <p:sp>
        <p:nvSpPr>
          <p:cNvPr id="2" name="Title 1"/>
          <p:cNvSpPr>
            <a:spLocks noGrp="1"/>
          </p:cNvSpPr>
          <p:nvPr>
            <p:ph type="ctrTitle"/>
          </p:nvPr>
        </p:nvSpPr>
        <p:spPr/>
        <p:txBody>
          <a:bodyPr/>
          <a:lstStyle/>
          <a:p>
            <a:r>
              <a:rPr lang="en-US" sz="3200" dirty="0" smtClean="0"/>
              <a:t>Code Optimization Through Static Analysis</a:t>
            </a:r>
            <a:endParaRPr lang="en-US" sz="3200" dirty="0"/>
          </a:p>
        </p:txBody>
      </p:sp>
    </p:spTree>
    <p:extLst>
      <p:ext uri="{BB962C8B-B14F-4D97-AF65-F5344CB8AC3E}">
        <p14:creationId xmlns:p14="http://schemas.microsoft.com/office/powerpoint/2010/main" val="23388569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Loop Overhead Optimization</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919334622"/>
              </p:ext>
            </p:extLst>
          </p:nvPr>
        </p:nvGraphicFramePr>
        <p:xfrm>
          <a:off x="457200" y="1633243"/>
          <a:ext cx="8229600" cy="2203859"/>
        </p:xfrm>
        <a:graphic>
          <a:graphicData uri="http://schemas.openxmlformats.org/drawingml/2006/table">
            <a:tbl>
              <a:tblPr firstRow="1" bandRow="1">
                <a:tableStyleId>{5C22544A-7EE6-4342-B048-85BDC9FD1C3A}</a:tableStyleId>
              </a:tblPr>
              <a:tblGrid>
                <a:gridCol w="4114800"/>
                <a:gridCol w="4114800"/>
              </a:tblGrid>
              <a:tr h="3388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 - Optimized</a:t>
                      </a:r>
                      <a:endParaRPr lang="en-US" dirty="0"/>
                    </a:p>
                  </a:txBody>
                  <a:tcPr/>
                </a:tc>
                <a:tc>
                  <a:txBody>
                    <a:bodyPr/>
                    <a:lstStyle/>
                    <a:p>
                      <a:r>
                        <a:rPr lang="en-US" dirty="0" smtClean="0"/>
                        <a:t>Optimized</a:t>
                      </a:r>
                      <a:endParaRPr lang="en-US" dirty="0"/>
                    </a:p>
                  </a:txBody>
                  <a:tcPr/>
                </a:tc>
              </a:tr>
              <a:tr h="1838099">
                <a:tc>
                  <a:txBody>
                    <a:bodyPr/>
                    <a:lstStyle/>
                    <a:p>
                      <a:r>
                        <a:rPr lang="en-US" sz="1800" kern="1200" dirty="0" smtClean="0">
                          <a:solidFill>
                            <a:schemeClr val="dk1"/>
                          </a:solidFill>
                          <a:latin typeface="+mn-lt"/>
                          <a:ea typeface="+mn-ea"/>
                          <a:cs typeface="+mn-cs"/>
                        </a:rPr>
                        <a:t>F</a:t>
                      </a:r>
                      <a:r>
                        <a:rPr lang="mr-IN" sz="1800" kern="1200" dirty="0" smtClean="0">
                          <a:solidFill>
                            <a:schemeClr val="dk1"/>
                          </a:solidFill>
                          <a:latin typeface="+mn-lt"/>
                          <a:ea typeface="+mn-ea"/>
                          <a:cs typeface="+mn-cs"/>
                        </a:rPr>
                        <a:t>or</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0;i</a:t>
                      </a:r>
                      <a:r>
                        <a:rPr lang="en-CA" sz="1800" kern="1200" dirty="0" smtClean="0">
                          <a:solidFill>
                            <a:schemeClr val="dk1"/>
                          </a:solidFill>
                          <a:latin typeface="+mn-lt"/>
                          <a:ea typeface="+mn-ea"/>
                          <a:cs typeface="+mn-cs"/>
                        </a:rPr>
                        <a:t>&lt;</a:t>
                      </a:r>
                      <a:r>
                        <a:rPr lang="mr-IN" sz="1800" kern="1200" dirty="0" smtClean="0">
                          <a:solidFill>
                            <a:schemeClr val="dk1"/>
                          </a:solidFill>
                          <a:latin typeface="+mn-lt"/>
                          <a:ea typeface="+mn-ea"/>
                          <a:cs typeface="+mn-cs"/>
                        </a:rPr>
                        <a:t>100;i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a:t>
                      </a:r>
                    </a:p>
                    <a:p>
                      <a:r>
                        <a:rPr lang="mr-IN" sz="1800" kern="1200" dirty="0" smtClean="0">
                          <a:solidFill>
                            <a:schemeClr val="dk1"/>
                          </a:solidFill>
                          <a:latin typeface="+mn-lt"/>
                          <a:ea typeface="+mn-ea"/>
                          <a:cs typeface="+mn-cs"/>
                        </a:rPr>
                        <a:t>        </a:t>
                      </a:r>
                      <a:r>
                        <a:rPr lang="en-CA" sz="1800" kern="1200" dirty="0" err="1" smtClean="0">
                          <a:solidFill>
                            <a:schemeClr val="dk1"/>
                          </a:solidFill>
                          <a:latin typeface="+mn-lt"/>
                          <a:ea typeface="+mn-ea"/>
                          <a:cs typeface="+mn-cs"/>
                        </a:rPr>
                        <a:t>System.out.print</a:t>
                      </a:r>
                      <a:r>
                        <a:rPr lang="en-CA" sz="1800" kern="1200" dirty="0" smtClean="0">
                          <a:solidFill>
                            <a:schemeClr val="dk1"/>
                          </a:solidFill>
                          <a:latin typeface="+mn-lt"/>
                          <a:ea typeface="+mn-ea"/>
                          <a:cs typeface="+mn-cs"/>
                        </a:rPr>
                        <a:t>(</a:t>
                      </a:r>
                      <a:r>
                        <a:rPr lang="en-CA" sz="1800" kern="1200" dirty="0" err="1" smtClean="0">
                          <a:solidFill>
                            <a:schemeClr val="dk1"/>
                          </a:solidFill>
                          <a:latin typeface="+mn-lt"/>
                          <a:ea typeface="+mn-ea"/>
                          <a:cs typeface="+mn-cs"/>
                        </a:rPr>
                        <a:t>i</a:t>
                      </a:r>
                      <a:r>
                        <a:rPr lang="en-CA" sz="1800" kern="1200" dirty="0" smtClean="0">
                          <a:solidFill>
                            <a:schemeClr val="dk1"/>
                          </a:solidFill>
                          <a:latin typeface="+mn-lt"/>
                          <a:ea typeface="+mn-ea"/>
                          <a:cs typeface="+mn-cs"/>
                        </a:rPr>
                        <a:t>);</a:t>
                      </a:r>
                      <a:endParaRPr lang="mr-IN" sz="1800" kern="1200" dirty="0" smtClean="0">
                        <a:solidFill>
                          <a:schemeClr val="dk1"/>
                        </a:solidFill>
                        <a:latin typeface="+mn-lt"/>
                        <a:ea typeface="+mn-ea"/>
                        <a:cs typeface="+mn-cs"/>
                      </a:endParaRPr>
                    </a:p>
                    <a:p>
                      <a:r>
                        <a:rPr lang="mr-IN" sz="1800" kern="1200" dirty="0" smtClean="0">
                          <a:solidFill>
                            <a:schemeClr val="dk1"/>
                          </a:solidFill>
                          <a:latin typeface="+mn-lt"/>
                          <a:ea typeface="+mn-ea"/>
                          <a:cs typeface="+mn-cs"/>
                        </a:rPr>
                        <a:t>    }</a:t>
                      </a:r>
                    </a:p>
                  </a:txBody>
                  <a:tcPr/>
                </a:tc>
                <a:tc>
                  <a:txBody>
                    <a:bodyPr/>
                    <a:lstStyle/>
                    <a:p>
                      <a:r>
                        <a:rPr lang="mr-IN" sz="1800" kern="1200" dirty="0" smtClean="0">
                          <a:solidFill>
                            <a:schemeClr val="dk1"/>
                          </a:solidFill>
                          <a:latin typeface="+mn-lt"/>
                          <a:ea typeface="+mn-ea"/>
                          <a:cs typeface="+mn-cs"/>
                        </a:rPr>
                        <a:t> 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99;</a:t>
                      </a:r>
                    </a:p>
                    <a:p>
                      <a:r>
                        <a:rPr lang="mr-IN" sz="1800" kern="1200" dirty="0" smtClean="0">
                          <a:solidFill>
                            <a:schemeClr val="dk1"/>
                          </a:solidFill>
                          <a:latin typeface="+mn-lt"/>
                          <a:ea typeface="+mn-ea"/>
                          <a:cs typeface="+mn-cs"/>
                        </a:rPr>
                        <a:t>    do {</a:t>
                      </a:r>
                    </a:p>
                    <a:p>
                      <a:r>
                        <a:rPr lang="mr-IN" sz="1800" kern="1200" dirty="0" smtClean="0">
                          <a:solidFill>
                            <a:schemeClr val="dk1"/>
                          </a:solidFill>
                          <a:latin typeface="+mn-lt"/>
                          <a:ea typeface="+mn-ea"/>
                          <a:cs typeface="+mn-cs"/>
                        </a:rPr>
                        <a:t>        </a:t>
                      </a:r>
                      <a:r>
                        <a:rPr lang="en-CA" sz="1800" kern="1200" dirty="0" err="1" smtClean="0">
                          <a:solidFill>
                            <a:schemeClr val="dk1"/>
                          </a:solidFill>
                          <a:latin typeface="+mn-lt"/>
                          <a:ea typeface="+mn-ea"/>
                          <a:cs typeface="+mn-cs"/>
                        </a:rPr>
                        <a:t>System.out.print</a:t>
                      </a:r>
                      <a:r>
                        <a:rPr lang="en-CA" sz="1800" kern="1200" dirty="0" smtClean="0">
                          <a:solidFill>
                            <a:schemeClr val="dk1"/>
                          </a:solidFill>
                          <a:latin typeface="+mn-lt"/>
                          <a:ea typeface="+mn-ea"/>
                          <a:cs typeface="+mn-cs"/>
                        </a:rPr>
                        <a:t>(</a:t>
                      </a:r>
                      <a:r>
                        <a:rPr lang="en-CA" sz="1800" kern="1200" dirty="0" err="1" smtClean="0">
                          <a:solidFill>
                            <a:schemeClr val="dk1"/>
                          </a:solidFill>
                          <a:latin typeface="+mn-lt"/>
                          <a:ea typeface="+mn-ea"/>
                          <a:cs typeface="+mn-cs"/>
                        </a:rPr>
                        <a:t>i</a:t>
                      </a:r>
                      <a:r>
                        <a:rPr lang="en-CA" sz="1800" kern="1200" dirty="0" smtClean="0">
                          <a:solidFill>
                            <a:schemeClr val="dk1"/>
                          </a:solidFill>
                          <a:latin typeface="+mn-lt"/>
                          <a:ea typeface="+mn-ea"/>
                          <a:cs typeface="+mn-cs"/>
                        </a:rPr>
                        <a:t>);</a:t>
                      </a:r>
                      <a:endParaRPr lang="mr-IN" sz="1800" kern="1200" dirty="0" smtClean="0">
                        <a:solidFill>
                          <a:schemeClr val="dk1"/>
                        </a:solidFill>
                        <a:latin typeface="+mn-lt"/>
                        <a:ea typeface="+mn-ea"/>
                        <a:cs typeface="+mn-cs"/>
                      </a:endParaRPr>
                    </a:p>
                    <a:p>
                      <a:r>
                        <a:rPr lang="mr-IN" sz="1800" kern="1200" dirty="0" smtClean="0">
                          <a:solidFill>
                            <a:schemeClr val="dk1"/>
                          </a:solidFill>
                          <a:latin typeface="+mn-lt"/>
                          <a:ea typeface="+mn-ea"/>
                          <a:cs typeface="+mn-cs"/>
                        </a:rPr>
                        <a:t>        </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a:t>
                      </a:r>
                    </a:p>
                    <a:p>
                      <a:r>
                        <a:rPr lang="en-US" sz="1800" kern="1200" dirty="0" smtClean="0">
                          <a:solidFill>
                            <a:schemeClr val="dk1"/>
                          </a:solidFill>
                          <a:latin typeface="+mn-lt"/>
                          <a:ea typeface="+mn-ea"/>
                          <a:cs typeface="+mn-cs"/>
                        </a:rPr>
                        <a:t>    } while(</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 &gt;= 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9299152"/>
              </p:ext>
            </p:extLst>
          </p:nvPr>
        </p:nvGraphicFramePr>
        <p:xfrm>
          <a:off x="457200" y="4060366"/>
          <a:ext cx="8229600" cy="2435468"/>
        </p:xfrm>
        <a:graphic>
          <a:graphicData uri="http://schemas.openxmlformats.org/drawingml/2006/table">
            <a:tbl>
              <a:tblPr firstRow="1" bandRow="1">
                <a:tableStyleId>{5C22544A-7EE6-4342-B048-85BDC9FD1C3A}</a:tableStyleId>
              </a:tblPr>
              <a:tblGrid>
                <a:gridCol w="4114800"/>
                <a:gridCol w="4114800"/>
              </a:tblGrid>
              <a:tr h="464953">
                <a:tc gridSpan="2">
                  <a:txBody>
                    <a:bodyPr/>
                    <a:lstStyle/>
                    <a:p>
                      <a:pPr algn="ctr"/>
                      <a:r>
                        <a:rPr lang="en-US" dirty="0" smtClean="0"/>
                        <a:t>Run</a:t>
                      </a:r>
                      <a:r>
                        <a:rPr lang="en-US" baseline="0" dirty="0" smtClean="0"/>
                        <a:t> Time Analysis</a:t>
                      </a:r>
                      <a:endParaRPr lang="en-US" dirty="0"/>
                    </a:p>
                  </a:txBody>
                  <a:tcPr/>
                </a:tc>
                <a:tc hMerge="1">
                  <a:txBody>
                    <a:bodyPr/>
                    <a:lstStyle/>
                    <a:p>
                      <a:endParaRPr lang="en-US" dirty="0"/>
                    </a:p>
                  </a:txBody>
                  <a:tcPr/>
                </a:tc>
              </a:tr>
              <a:tr h="1970515">
                <a:tc>
                  <a:txBody>
                    <a:bodyPr/>
                    <a:lstStyle/>
                    <a:p>
                      <a:pPr algn="ctr"/>
                      <a:r>
                        <a:rPr lang="en-US" sz="1400" b="1" u="sng" dirty="0" smtClean="0"/>
                        <a:t>Un-optimized</a:t>
                      </a:r>
                    </a:p>
                    <a:p>
                      <a:endParaRPr lang="en-US" sz="1400" dirty="0" smtClean="0"/>
                    </a:p>
                    <a:p>
                      <a:r>
                        <a:rPr lang="en-US" sz="1400" dirty="0" smtClean="0"/>
                        <a:t>N = 10000000 | Time = </a:t>
                      </a:r>
                      <a:r>
                        <a:rPr lang="is-IS" sz="1400" dirty="0" smtClean="0"/>
                        <a:t>3.79261517524719</a:t>
                      </a:r>
                      <a:br>
                        <a:rPr lang="is-IS" sz="1400" dirty="0" smtClean="0"/>
                      </a:br>
                      <a:endParaRPr lang="en-US" sz="1400" dirty="0" smtClean="0"/>
                    </a:p>
                    <a:p>
                      <a:r>
                        <a:rPr lang="en-US" sz="1400" dirty="0" smtClean="0"/>
                        <a:t>N = 100000000 | Time = 38.7858934402465</a:t>
                      </a:r>
                    </a:p>
                    <a:p>
                      <a:endParaRPr lang="en-US" sz="1400" dirty="0" smtClean="0"/>
                    </a:p>
                    <a:p>
                      <a:r>
                        <a:rPr lang="en-US" sz="1400" dirty="0" smtClean="0"/>
                        <a:t>N = 1000000000| Time = </a:t>
                      </a:r>
                      <a:r>
                        <a:rPr lang="is-IS" sz="1400" dirty="0" smtClean="0"/>
                        <a:t>403.723316192626</a:t>
                      </a:r>
                      <a:endParaRPr lang="en-US" sz="1400" dirty="0" smtClean="0"/>
                    </a:p>
                    <a:p>
                      <a:endParaRPr lang="en-US" sz="1400" dirty="0"/>
                    </a:p>
                  </a:txBody>
                  <a:tcPr/>
                </a:tc>
                <a:tc>
                  <a:txBody>
                    <a:bodyPr/>
                    <a:lstStyle/>
                    <a:p>
                      <a:pPr algn="ctr"/>
                      <a:r>
                        <a:rPr lang="en-US" sz="1400" b="1" u="sng" dirty="0" smtClean="0"/>
                        <a:t>Optimized</a:t>
                      </a:r>
                    </a:p>
                    <a:p>
                      <a:endParaRPr lang="en-US" sz="1400" dirty="0" smtClean="0"/>
                    </a:p>
                    <a:p>
                      <a:r>
                        <a:rPr lang="en-US" sz="1400" dirty="0" smtClean="0"/>
                        <a:t>N = 10000000 | Time = </a:t>
                      </a:r>
                      <a:r>
                        <a:rPr lang="is-IS" sz="1400" dirty="0" smtClean="0"/>
                        <a:t>3.38699173927307</a:t>
                      </a:r>
                      <a:endParaRPr lang="en-US" sz="1400" dirty="0" smtClean="0"/>
                    </a:p>
                    <a:p>
                      <a:endParaRPr lang="en-US" sz="1400" dirty="0" smtClean="0"/>
                    </a:p>
                    <a:p>
                      <a:r>
                        <a:rPr lang="en-US" sz="1400" dirty="0" smtClean="0"/>
                        <a:t>N = 100000000 | Time = </a:t>
                      </a:r>
                      <a:r>
                        <a:rPr lang="is-IS" sz="1400" dirty="0" smtClean="0"/>
                        <a:t>35.4579067230224</a:t>
                      </a:r>
                      <a:endParaRPr lang="en-US" sz="1400" dirty="0" smtClean="0"/>
                    </a:p>
                    <a:p>
                      <a:endParaRPr lang="en-US" sz="1400" dirty="0" smtClean="0"/>
                    </a:p>
                    <a:p>
                      <a:r>
                        <a:rPr lang="en-US" sz="1400" dirty="0" smtClean="0"/>
                        <a:t>N = 1000000000| Time = </a:t>
                      </a:r>
                      <a:r>
                        <a:rPr lang="is-IS" sz="1400" dirty="0" smtClean="0"/>
                        <a:t>361.055302619934</a:t>
                      </a:r>
                      <a:endParaRPr lang="en-US" sz="1400" dirty="0" smtClean="0"/>
                    </a:p>
                    <a:p>
                      <a:endParaRPr lang="en-US" sz="1400" dirty="0"/>
                    </a:p>
                  </a:txBody>
                  <a:tcPr/>
                </a:tc>
              </a:tr>
            </a:tbl>
          </a:graphicData>
        </a:graphic>
      </p:graphicFrame>
    </p:spTree>
    <p:extLst>
      <p:ext uri="{BB962C8B-B14F-4D97-AF65-F5344CB8AC3E}">
        <p14:creationId xmlns:p14="http://schemas.microsoft.com/office/powerpoint/2010/main" val="30039342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a:extLst>
              <a:ext uri="{FF2B5EF4-FFF2-40B4-BE49-F238E27FC236}">
                <a16:creationId xmlns="" xmlns:xdr="http://schemas.openxmlformats.org/drawingml/2006/spreadsheetDrawing" xmlns:a16="http://schemas.microsoft.com/office/drawing/2014/main" xmlns:lc="http://schemas.openxmlformats.org/drawingml/2006/lockedCanvas" id="{A5F9ED29-1F90-4FFD-BF4F-548C4883488E}"/>
              </a:ext>
            </a:extLst>
          </p:cNvPr>
          <p:cNvGraphicFramePr>
            <a:graphicFrameLocks/>
          </p:cNvGraphicFramePr>
          <p:nvPr>
            <p:extLst>
              <p:ext uri="{D42A27DB-BD31-4B8C-83A1-F6EECF244321}">
                <p14:modId xmlns:p14="http://schemas.microsoft.com/office/powerpoint/2010/main" val="3806096094"/>
              </p:ext>
            </p:extLst>
          </p:nvPr>
        </p:nvGraphicFramePr>
        <p:xfrm>
          <a:off x="281087" y="273225"/>
          <a:ext cx="8595041" cy="58529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02694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 </a:t>
            </a:r>
            <a:endParaRPr lang="en-US" dirty="0"/>
          </a:p>
        </p:txBody>
      </p:sp>
    </p:spTree>
    <p:extLst>
      <p:ext uri="{BB962C8B-B14F-4D97-AF65-F5344CB8AC3E}">
        <p14:creationId xmlns:p14="http://schemas.microsoft.com/office/powerpoint/2010/main" val="4273276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Optimize Code?</a:t>
            </a:r>
            <a:endParaRPr lang="en-US" dirty="0"/>
          </a:p>
        </p:txBody>
      </p:sp>
      <p:sp>
        <p:nvSpPr>
          <p:cNvPr id="3" name="Content Placeholder 2"/>
          <p:cNvSpPr>
            <a:spLocks noGrp="1"/>
          </p:cNvSpPr>
          <p:nvPr>
            <p:ph idx="1"/>
          </p:nvPr>
        </p:nvSpPr>
        <p:spPr/>
        <p:txBody>
          <a:bodyPr/>
          <a:lstStyle/>
          <a:p>
            <a:r>
              <a:rPr lang="en-US" dirty="0" smtClean="0"/>
              <a:t>Reduce code run-</a:t>
            </a:r>
            <a:r>
              <a:rPr lang="en-US" dirty="0" smtClean="0"/>
              <a:t>time</a:t>
            </a:r>
            <a:br>
              <a:rPr lang="en-US" dirty="0" smtClean="0"/>
            </a:br>
            <a:endParaRPr lang="en-US" dirty="0" smtClean="0"/>
          </a:p>
          <a:p>
            <a:r>
              <a:rPr lang="en-US" dirty="0" smtClean="0"/>
              <a:t>Reduce processor </a:t>
            </a:r>
            <a:r>
              <a:rPr lang="en-US" dirty="0" smtClean="0"/>
              <a:t>utilization</a:t>
            </a:r>
            <a:br>
              <a:rPr lang="en-US" dirty="0" smtClean="0"/>
            </a:br>
            <a:endParaRPr lang="en-US" dirty="0" smtClean="0"/>
          </a:p>
          <a:p>
            <a:r>
              <a:rPr lang="en-US" dirty="0" smtClean="0"/>
              <a:t>Improve portability of software across multiple systems.</a:t>
            </a:r>
            <a:endParaRPr lang="en-US" dirty="0"/>
          </a:p>
        </p:txBody>
      </p:sp>
    </p:spTree>
    <p:extLst>
      <p:ext uri="{BB962C8B-B14F-4D97-AF65-F5344CB8AC3E}">
        <p14:creationId xmlns:p14="http://schemas.microsoft.com/office/powerpoint/2010/main" val="34705618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of Optimization</a:t>
            </a:r>
            <a:endParaRPr lang="en-US" dirty="0"/>
          </a:p>
        </p:txBody>
      </p:sp>
      <p:sp>
        <p:nvSpPr>
          <p:cNvPr id="3" name="Content Placeholder 2"/>
          <p:cNvSpPr>
            <a:spLocks noGrp="1"/>
          </p:cNvSpPr>
          <p:nvPr>
            <p:ph idx="1"/>
          </p:nvPr>
        </p:nvSpPr>
        <p:spPr/>
        <p:txBody>
          <a:bodyPr/>
          <a:lstStyle/>
          <a:p>
            <a:r>
              <a:rPr lang="en-US" dirty="0" smtClean="0"/>
              <a:t>Nested for-loop optimization</a:t>
            </a:r>
          </a:p>
          <a:p>
            <a:r>
              <a:rPr lang="en-US" dirty="0" smtClean="0"/>
              <a:t>If-else and removal of the else clause</a:t>
            </a:r>
          </a:p>
          <a:p>
            <a:r>
              <a:rPr lang="en-US" dirty="0" smtClean="0"/>
              <a:t>Finite differences to avoid multiplication</a:t>
            </a:r>
          </a:p>
          <a:p>
            <a:r>
              <a:rPr lang="en-US" dirty="0" smtClean="0"/>
              <a:t>Loop overhead </a:t>
            </a:r>
            <a:r>
              <a:rPr lang="en-US" dirty="0" smtClean="0"/>
              <a:t>optimization</a:t>
            </a:r>
            <a:endParaRPr lang="en-US" dirty="0" smtClean="0"/>
          </a:p>
        </p:txBody>
      </p:sp>
    </p:spTree>
    <p:extLst>
      <p:ext uri="{BB962C8B-B14F-4D97-AF65-F5344CB8AC3E}">
        <p14:creationId xmlns:p14="http://schemas.microsoft.com/office/powerpoint/2010/main" val="351406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For-Loop Optimization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0765961"/>
              </p:ext>
            </p:extLst>
          </p:nvPr>
        </p:nvGraphicFramePr>
        <p:xfrm>
          <a:off x="457200" y="1752600"/>
          <a:ext cx="8229604" cy="2103119"/>
        </p:xfrm>
        <a:graphic>
          <a:graphicData uri="http://schemas.openxmlformats.org/drawingml/2006/table">
            <a:tbl>
              <a:tblPr firstRow="1" bandRow="1">
                <a:tableStyleId>{5C22544A-7EE6-4342-B048-85BDC9FD1C3A}</a:tableStyleId>
              </a:tblPr>
              <a:tblGrid>
                <a:gridCol w="4114802"/>
                <a:gridCol w="4114802"/>
              </a:tblGrid>
              <a:tr h="3257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 - Optimized</a:t>
                      </a:r>
                      <a:endParaRPr lang="en-US" dirty="0"/>
                    </a:p>
                  </a:txBody>
                  <a:tcPr marL="91439" marR="91439"/>
                </a:tc>
                <a:tc>
                  <a:txBody>
                    <a:bodyPr/>
                    <a:lstStyle/>
                    <a:p>
                      <a:r>
                        <a:rPr lang="en-US" dirty="0" smtClean="0"/>
                        <a:t>Optimized</a:t>
                      </a:r>
                      <a:endParaRPr lang="en-US" dirty="0"/>
                    </a:p>
                  </a:txBody>
                  <a:tcPr marL="91439" marR="91439"/>
                </a:tc>
              </a:tr>
              <a:tr h="1526047">
                <a:tc>
                  <a:txBody>
                    <a:bodyPr/>
                    <a:lstStyle/>
                    <a:p>
                      <a:r>
                        <a:rPr lang="en-US" sz="1800" kern="1200" dirty="0" smtClean="0">
                          <a:solidFill>
                            <a:schemeClr val="dk1"/>
                          </a:solidFill>
                          <a:latin typeface="+mn-lt"/>
                          <a:ea typeface="+mn-ea"/>
                          <a:cs typeface="+mn-cs"/>
                        </a:rPr>
                        <a:t>F</a:t>
                      </a:r>
                      <a:r>
                        <a:rPr lang="mr-IN" sz="1800" kern="1200" dirty="0" smtClean="0">
                          <a:solidFill>
                            <a:schemeClr val="dk1"/>
                          </a:solidFill>
                          <a:latin typeface="+mn-lt"/>
                          <a:ea typeface="+mn-ea"/>
                          <a:cs typeface="+mn-cs"/>
                        </a:rPr>
                        <a:t>or </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int i </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1; i </a:t>
                      </a:r>
                      <a:r>
                        <a:rPr lang="en-CA" sz="1800" kern="1200" dirty="0" smtClean="0">
                          <a:solidFill>
                            <a:schemeClr val="dk1"/>
                          </a:solidFill>
                          <a:latin typeface="+mn-lt"/>
                          <a:ea typeface="+mn-ea"/>
                          <a:cs typeface="+mn-cs"/>
                        </a:rPr>
                        <a:t>&lt;=</a:t>
                      </a:r>
                      <a:r>
                        <a:rPr lang="mr-IN" sz="1800" kern="1200" dirty="0" smtClean="0">
                          <a:solidFill>
                            <a:schemeClr val="dk1"/>
                          </a:solidFill>
                          <a:latin typeface="+mn-lt"/>
                          <a:ea typeface="+mn-ea"/>
                          <a:cs typeface="+mn-cs"/>
                        </a:rPr>
                        <a:t> </a:t>
                      </a:r>
                      <a:r>
                        <a:rPr lang="en-CA" sz="1800" kern="1200" dirty="0" smtClean="0">
                          <a:solidFill>
                            <a:schemeClr val="dk1"/>
                          </a:solidFill>
                          <a:latin typeface="+mn-lt"/>
                          <a:ea typeface="+mn-ea"/>
                          <a:cs typeface="+mn-cs"/>
                        </a:rPr>
                        <a:t>N</a:t>
                      </a:r>
                      <a:r>
                        <a:rPr lang="mr-IN" sz="1800" kern="1200" dirty="0" smtClean="0">
                          <a:solidFill>
                            <a:schemeClr val="dk1"/>
                          </a:solidFill>
                          <a:latin typeface="+mn-lt"/>
                          <a:ea typeface="+mn-ea"/>
                          <a:cs typeface="+mn-cs"/>
                        </a:rPr>
                        <a:t>; i++</a:t>
                      </a:r>
                      <a:r>
                        <a:rPr lang="en-CA" sz="1800" kern="1200" dirty="0" smtClean="0">
                          <a:solidFill>
                            <a:schemeClr val="dk1"/>
                          </a:solidFill>
                          <a:latin typeface="+mn-lt"/>
                          <a:ea typeface="+mn-ea"/>
                          <a:cs typeface="+mn-cs"/>
                        </a:rPr>
                        <a:t>)</a:t>
                      </a:r>
                      <a:endParaRPr lang="mr-IN" sz="1800" kern="1200" dirty="0" smtClean="0">
                        <a:solidFill>
                          <a:schemeClr val="dk1"/>
                        </a:solidFill>
                        <a:latin typeface="+mn-lt"/>
                        <a:ea typeface="+mn-ea"/>
                        <a:cs typeface="+mn-cs"/>
                      </a:endParaRPr>
                    </a:p>
                    <a:p>
                      <a:r>
                        <a:rPr lang="mr-IN" sz="1800" kern="1200" dirty="0" smtClean="0">
                          <a:solidFill>
                            <a:schemeClr val="dk1"/>
                          </a:solidFill>
                          <a:latin typeface="+mn-lt"/>
                          <a:ea typeface="+mn-ea"/>
                          <a:cs typeface="+mn-cs"/>
                        </a:rPr>
                        <a:t>{</a:t>
                      </a:r>
                    </a:p>
                    <a:p>
                      <a:r>
                        <a:rPr lang="mr-IN" sz="1800" kern="1200" dirty="0" smtClean="0">
                          <a:solidFill>
                            <a:schemeClr val="dk1"/>
                          </a:solidFill>
                          <a:latin typeface="+mn-lt"/>
                          <a:ea typeface="+mn-ea"/>
                          <a:cs typeface="+mn-cs"/>
                        </a:rPr>
                        <a:t>    for </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int j </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1; j </a:t>
                      </a:r>
                      <a:r>
                        <a:rPr lang="en-CA" sz="1800" kern="1200" dirty="0" smtClean="0">
                          <a:solidFill>
                            <a:schemeClr val="dk1"/>
                          </a:solidFill>
                          <a:latin typeface="+mn-lt"/>
                          <a:ea typeface="+mn-ea"/>
                          <a:cs typeface="+mn-cs"/>
                        </a:rPr>
                        <a:t>&lt;=</a:t>
                      </a:r>
                      <a:r>
                        <a:rPr lang="mr-IN" sz="1800" kern="1200" dirty="0" smtClean="0">
                          <a:solidFill>
                            <a:schemeClr val="dk1"/>
                          </a:solidFill>
                          <a:latin typeface="+mn-lt"/>
                          <a:ea typeface="+mn-ea"/>
                          <a:cs typeface="+mn-cs"/>
                        </a:rPr>
                        <a:t> </a:t>
                      </a:r>
                      <a:r>
                        <a:rPr lang="en-CA" sz="1800" kern="1200" dirty="0" smtClean="0">
                          <a:solidFill>
                            <a:schemeClr val="dk1"/>
                          </a:solidFill>
                          <a:latin typeface="+mn-lt"/>
                          <a:ea typeface="+mn-ea"/>
                          <a:cs typeface="+mn-cs"/>
                        </a:rPr>
                        <a:t>N</a:t>
                      </a:r>
                      <a:r>
                        <a:rPr lang="mr-IN" sz="1800" kern="1200" dirty="0" smtClean="0">
                          <a:solidFill>
                            <a:schemeClr val="dk1"/>
                          </a:solidFill>
                          <a:latin typeface="+mn-lt"/>
                          <a:ea typeface="+mn-ea"/>
                          <a:cs typeface="+mn-cs"/>
                        </a:rPr>
                        <a:t>; j</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 </a:t>
                      </a:r>
                    </a:p>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System.out.print</a:t>
                      </a:r>
                      <a:r>
                        <a:rPr lang="en-US" sz="1800" kern="1200" dirty="0" smtClean="0">
                          <a:solidFill>
                            <a:schemeClr val="dk1"/>
                          </a:solidFill>
                          <a:latin typeface="+mn-lt"/>
                          <a:ea typeface="+mn-ea"/>
                          <a:cs typeface="+mn-cs"/>
                        </a:rPr>
                        <a:t>(</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*j)</a:t>
                      </a:r>
                      <a:r>
                        <a:rPr lang="en-US" sz="1800" kern="1200" dirty="0" smtClean="0">
                          <a:solidFill>
                            <a:schemeClr val="dk1"/>
                          </a:solidFill>
                          <a:latin typeface="+mn-lt"/>
                          <a:ea typeface="+mn-ea"/>
                          <a:cs typeface="+mn-cs"/>
                        </a:rPr>
                        <a:t>; </a:t>
                      </a:r>
                    </a:p>
                    <a:p>
                      <a:r>
                        <a:rPr lang="mr-IN"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a:t>
                      </a:r>
                      <a:endParaRPr lang="en-US" dirty="0">
                        <a:latin typeface="+mn-lt"/>
                      </a:endParaRPr>
                    </a:p>
                  </a:txBody>
                  <a:tcPr marL="91439" marR="91439"/>
                </a:tc>
                <a:tc>
                  <a:txBody>
                    <a:bodyPr/>
                    <a:lstStyle/>
                    <a:p>
                      <a:r>
                        <a:rPr lang="en-US" sz="1800" kern="1200" dirty="0" smtClean="0">
                          <a:solidFill>
                            <a:schemeClr val="dk1"/>
                          </a:solidFill>
                          <a:latin typeface="+mn-lt"/>
                          <a:ea typeface="+mn-ea"/>
                          <a:cs typeface="+mn-cs"/>
                        </a:rPr>
                        <a:t>For</a:t>
                      </a:r>
                      <a:r>
                        <a:rPr lang="en-US" sz="1800" kern="1200" dirty="0" smtClean="0">
                          <a:solidFill>
                            <a:schemeClr val="dk1"/>
                          </a:solidFill>
                          <a:latin typeface="+mn-lt"/>
                          <a:ea typeface="+mn-ea"/>
                          <a:cs typeface="+mn-cs"/>
                        </a:rPr>
                        <a:t>(</a:t>
                      </a:r>
                      <a:r>
                        <a:rPr lang="en-US" sz="1800" kern="1200" dirty="0" err="1" smtClean="0">
                          <a:solidFill>
                            <a:schemeClr val="dk1"/>
                          </a:solidFill>
                          <a:latin typeface="+mn-lt"/>
                          <a:ea typeface="+mn-ea"/>
                          <a:cs typeface="+mn-cs"/>
                        </a:rPr>
                        <a:t>int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=1; </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&lt;=N*N; </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a:t>
                      </a:r>
                    </a:p>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System.out.print</a:t>
                      </a:r>
                      <a:r>
                        <a:rPr lang="en-US" sz="1800" kern="1200" dirty="0" smtClean="0">
                          <a:solidFill>
                            <a:schemeClr val="dk1"/>
                          </a:solidFill>
                          <a:latin typeface="+mn-lt"/>
                          <a:ea typeface="+mn-ea"/>
                          <a:cs typeface="+mn-cs"/>
                        </a:rPr>
                        <a:t>(</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a:t>
                      </a:r>
                      <a:r>
                        <a:rPr lang="en-US" sz="1800" kern="1200" dirty="0" smtClean="0">
                          <a:solidFill>
                            <a:schemeClr val="dk1"/>
                          </a:solidFill>
                          <a:latin typeface="+mn-lt"/>
                          <a:ea typeface="+mn-ea"/>
                          <a:cs typeface="+mn-cs"/>
                        </a:rPr>
                        <a:t>;</a:t>
                      </a:r>
                    </a:p>
                    <a:p>
                      <a:r>
                        <a:rPr lang="mr-IN" sz="1800" kern="1200" dirty="0" smtClean="0">
                          <a:solidFill>
                            <a:schemeClr val="dk1"/>
                          </a:solidFill>
                          <a:latin typeface="+mn-lt"/>
                          <a:ea typeface="+mn-ea"/>
                          <a:cs typeface="+mn-cs"/>
                        </a:rPr>
                        <a:t>}</a:t>
                      </a:r>
                      <a:endParaRPr lang="mr-IN" sz="1800" kern="1200" dirty="0" smtClean="0">
                        <a:solidFill>
                          <a:schemeClr val="dk1"/>
                        </a:solidFill>
                        <a:latin typeface="+mn-lt"/>
                        <a:ea typeface="+mn-ea"/>
                        <a:cs typeface="+mn-cs"/>
                      </a:endParaRPr>
                    </a:p>
                    <a:p>
                      <a:endParaRPr lang="en-US" dirty="0"/>
                    </a:p>
                  </a:txBody>
                  <a:tcPr marL="91439" marR="91439"/>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54739482"/>
              </p:ext>
            </p:extLst>
          </p:nvPr>
        </p:nvGraphicFramePr>
        <p:xfrm>
          <a:off x="457200" y="4172671"/>
          <a:ext cx="8229600" cy="2310378"/>
        </p:xfrm>
        <a:graphic>
          <a:graphicData uri="http://schemas.openxmlformats.org/drawingml/2006/table">
            <a:tbl>
              <a:tblPr firstRow="1" bandRow="1">
                <a:tableStyleId>{5C22544A-7EE6-4342-B048-85BDC9FD1C3A}</a:tableStyleId>
              </a:tblPr>
              <a:tblGrid>
                <a:gridCol w="4114800"/>
                <a:gridCol w="4114800"/>
              </a:tblGrid>
              <a:tr h="448133">
                <a:tc gridSpan="2">
                  <a:txBody>
                    <a:bodyPr/>
                    <a:lstStyle/>
                    <a:p>
                      <a:pPr algn="ctr"/>
                      <a:r>
                        <a:rPr lang="en-US" dirty="0" smtClean="0"/>
                        <a:t>Run</a:t>
                      </a:r>
                      <a:r>
                        <a:rPr lang="en-US" baseline="0" dirty="0" smtClean="0"/>
                        <a:t> Time </a:t>
                      </a:r>
                      <a:r>
                        <a:rPr lang="en-US" baseline="0" dirty="0" smtClean="0"/>
                        <a:t>Analysis</a:t>
                      </a:r>
                      <a:endParaRPr lang="en-US" dirty="0"/>
                    </a:p>
                  </a:txBody>
                  <a:tcPr/>
                </a:tc>
                <a:tc hMerge="1">
                  <a:txBody>
                    <a:bodyPr/>
                    <a:lstStyle/>
                    <a:p>
                      <a:endParaRPr lang="en-US" dirty="0"/>
                    </a:p>
                  </a:txBody>
                  <a:tcPr/>
                </a:tc>
              </a:tr>
              <a:tr h="1862245">
                <a:tc>
                  <a:txBody>
                    <a:bodyPr/>
                    <a:lstStyle/>
                    <a:p>
                      <a:pPr algn="ctr"/>
                      <a:r>
                        <a:rPr lang="en-US" sz="1400" b="1" u="sng" dirty="0" smtClean="0">
                          <a:latin typeface="+mn-lt"/>
                        </a:rPr>
                        <a:t>Un-optimized</a:t>
                      </a:r>
                    </a:p>
                    <a:p>
                      <a:endParaRPr lang="en-US" sz="1400" dirty="0" smtClean="0">
                        <a:latin typeface="+mn-lt"/>
                      </a:endParaRPr>
                    </a:p>
                    <a:p>
                      <a:r>
                        <a:rPr lang="en-US" sz="1400" dirty="0" smtClean="0">
                          <a:latin typeface="+mn-lt"/>
                        </a:rPr>
                        <a:t>N = 1000 | Time =</a:t>
                      </a:r>
                      <a:r>
                        <a:rPr lang="en-US" sz="1400" baseline="0" dirty="0" smtClean="0">
                          <a:latin typeface="+mn-lt"/>
                        </a:rPr>
                        <a:t> </a:t>
                      </a:r>
                      <a:r>
                        <a:rPr lang="en-US" sz="1400" dirty="0" smtClean="0">
                          <a:latin typeface="+mn-lt"/>
                        </a:rPr>
                        <a:t>0.20798492431640625</a:t>
                      </a:r>
                    </a:p>
                    <a:p>
                      <a:endParaRPr lang="en-US" sz="1400" dirty="0" smtClean="0">
                        <a:latin typeface="+mn-lt"/>
                      </a:endParaRPr>
                    </a:p>
                    <a:p>
                      <a:r>
                        <a:rPr lang="en-US" sz="1400" dirty="0" smtClean="0">
                          <a:latin typeface="+mn-lt"/>
                        </a:rPr>
                        <a:t>N = 10,000 | Time = 21.67640471458435</a:t>
                      </a:r>
                    </a:p>
                    <a:p>
                      <a:endParaRPr lang="en-US" sz="1400" dirty="0" smtClean="0">
                        <a:latin typeface="+mn-lt"/>
                      </a:endParaRPr>
                    </a:p>
                    <a:p>
                      <a:r>
                        <a:rPr lang="en-US" sz="1400" dirty="0" smtClean="0">
                          <a:latin typeface="+mn-lt"/>
                        </a:rPr>
                        <a:t>N = 100,000 | Time =</a:t>
                      </a:r>
                      <a:r>
                        <a:rPr lang="en-US" sz="1400" baseline="0" dirty="0" smtClean="0">
                          <a:latin typeface="+mn-lt"/>
                        </a:rPr>
                        <a:t> </a:t>
                      </a:r>
                      <a:r>
                        <a:rPr lang="en-US" sz="1400" dirty="0" smtClean="0">
                          <a:latin typeface="+mn-lt"/>
                        </a:rPr>
                        <a:t>2045.2782616619541</a:t>
                      </a:r>
                      <a:endParaRPr lang="en-US" sz="1400" dirty="0">
                        <a:latin typeface="+mn-lt"/>
                      </a:endParaRPr>
                    </a:p>
                  </a:txBody>
                  <a:tcPr/>
                </a:tc>
                <a:tc>
                  <a:txBody>
                    <a:bodyPr/>
                    <a:lstStyle/>
                    <a:p>
                      <a:pPr algn="ctr"/>
                      <a:r>
                        <a:rPr lang="en-US" sz="1400" b="1" u="sng" dirty="0" smtClean="0"/>
                        <a:t>Optimized</a:t>
                      </a:r>
                    </a:p>
                    <a:p>
                      <a:endParaRPr lang="en-US" sz="1400" dirty="0" smtClean="0"/>
                    </a:p>
                    <a:p>
                      <a:r>
                        <a:rPr lang="en-US" sz="1400" dirty="0" smtClean="0"/>
                        <a:t>N = 1000 	| Time = 0.10916376113891602</a:t>
                      </a:r>
                    </a:p>
                    <a:p>
                      <a:endParaRPr lang="en-US" sz="1400" dirty="0" smtClean="0"/>
                    </a:p>
                    <a:p>
                      <a:r>
                        <a:rPr lang="en-US" sz="1400" dirty="0" smtClean="0"/>
                        <a:t>N = 10,000 | Time = 13.620356321334839</a:t>
                      </a:r>
                    </a:p>
                    <a:p>
                      <a:endParaRPr lang="en-US" sz="1400" dirty="0" smtClean="0"/>
                    </a:p>
                    <a:p>
                      <a:r>
                        <a:rPr lang="en-US" sz="1400" dirty="0" smtClean="0"/>
                        <a:t>N = 100,000 | Time = 1224.4540052413043</a:t>
                      </a:r>
                      <a:endParaRPr lang="en-US" sz="1400" dirty="0"/>
                    </a:p>
                  </a:txBody>
                  <a:tcPr/>
                </a:tc>
              </a:tr>
            </a:tbl>
          </a:graphicData>
        </a:graphic>
      </p:graphicFrame>
    </p:spTree>
    <p:extLst>
      <p:ext uri="{BB962C8B-B14F-4D97-AF65-F5344CB8AC3E}">
        <p14:creationId xmlns:p14="http://schemas.microsoft.com/office/powerpoint/2010/main" val="29812132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a:extLst>
              <a:ext uri="{FF2B5EF4-FFF2-40B4-BE49-F238E27FC236}">
                <a16:creationId xmlns="" xmlns:xdr="http://schemas.openxmlformats.org/drawingml/2006/spreadsheetDrawing" xmlns:a16="http://schemas.microsoft.com/office/drawing/2014/main" xmlns:lc="http://schemas.openxmlformats.org/drawingml/2006/lockedCanvas" id="{DD720A92-9BDC-488B-B1A7-0BADB63F1263}"/>
              </a:ext>
            </a:extLst>
          </p:cNvPr>
          <p:cNvGraphicFramePr>
            <a:graphicFrameLocks/>
          </p:cNvGraphicFramePr>
          <p:nvPr>
            <p:extLst>
              <p:ext uri="{D42A27DB-BD31-4B8C-83A1-F6EECF244321}">
                <p14:modId xmlns:p14="http://schemas.microsoft.com/office/powerpoint/2010/main" val="309071995"/>
              </p:ext>
            </p:extLst>
          </p:nvPr>
        </p:nvGraphicFramePr>
        <p:xfrm>
          <a:off x="277791" y="277826"/>
          <a:ext cx="8624793" cy="5848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2864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f-Else Clause Optimization</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475305318"/>
              </p:ext>
            </p:extLst>
          </p:nvPr>
        </p:nvGraphicFramePr>
        <p:xfrm>
          <a:off x="457200" y="1600200"/>
          <a:ext cx="8229600" cy="2068202"/>
        </p:xfrm>
        <a:graphic>
          <a:graphicData uri="http://schemas.openxmlformats.org/drawingml/2006/table">
            <a:tbl>
              <a:tblPr firstRow="1" bandRow="1">
                <a:tableStyleId>{5C22544A-7EE6-4342-B048-85BDC9FD1C3A}</a:tableStyleId>
              </a:tblPr>
              <a:tblGrid>
                <a:gridCol w="4114800"/>
                <a:gridCol w="4114800"/>
              </a:tblGrid>
              <a:tr h="31383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 - Optimized</a:t>
                      </a:r>
                      <a:endParaRPr lang="en-US" dirty="0"/>
                    </a:p>
                  </a:txBody>
                  <a:tcPr/>
                </a:tc>
                <a:tc>
                  <a:txBody>
                    <a:bodyPr/>
                    <a:lstStyle/>
                    <a:p>
                      <a:r>
                        <a:rPr lang="en-US" dirty="0" smtClean="0"/>
                        <a:t>Optimized</a:t>
                      </a:r>
                      <a:endParaRPr lang="en-US" dirty="0"/>
                    </a:p>
                  </a:txBody>
                  <a:tcPr/>
                </a:tc>
              </a:tr>
              <a:tr h="1702442">
                <a:tc>
                  <a:txBody>
                    <a:bodyPr/>
                    <a:lstStyle/>
                    <a:p>
                      <a:r>
                        <a:rPr lang="en-CA" sz="1800" kern="1200" dirty="0" smtClean="0">
                          <a:solidFill>
                            <a:schemeClr val="dk1"/>
                          </a:solidFill>
                          <a:latin typeface="+mn-lt"/>
                          <a:ea typeface="+mn-ea"/>
                          <a:cs typeface="+mn-cs"/>
                        </a:rPr>
                        <a:t>If (x &gt;5)</a:t>
                      </a:r>
                      <a:r>
                        <a:rPr lang="en-CA" sz="1800" kern="1200" baseline="0" dirty="0" smtClean="0">
                          <a:solidFill>
                            <a:schemeClr val="dk1"/>
                          </a:solidFill>
                          <a:latin typeface="+mn-lt"/>
                          <a:ea typeface="+mn-ea"/>
                          <a:cs typeface="+mn-cs"/>
                        </a:rPr>
                        <a:t> {</a:t>
                      </a:r>
                    </a:p>
                    <a:p>
                      <a:r>
                        <a:rPr lang="en-US" dirty="0" smtClean="0"/>
                        <a:t>   y = True;</a:t>
                      </a:r>
                    </a:p>
                    <a:p>
                      <a:r>
                        <a:rPr lang="en-US" dirty="0" smtClean="0"/>
                        <a:t>} else {</a:t>
                      </a:r>
                    </a:p>
                    <a:p>
                      <a:r>
                        <a:rPr lang="en-US" dirty="0" smtClean="0"/>
                        <a:t>   y = False;</a:t>
                      </a:r>
                    </a:p>
                    <a:p>
                      <a:r>
                        <a:rPr lang="en-US" dirty="0" smtClean="0"/>
                        <a:t>}</a:t>
                      </a:r>
                      <a:endParaRPr lang="en-US" dirty="0"/>
                    </a:p>
                  </a:txBody>
                  <a:tcPr/>
                </a:tc>
                <a:tc>
                  <a:txBody>
                    <a:bodyPr/>
                    <a:lstStyle/>
                    <a:p>
                      <a:r>
                        <a:rPr lang="en-CA" sz="1800" kern="1200" dirty="0" smtClean="0">
                          <a:solidFill>
                            <a:schemeClr val="dk1"/>
                          </a:solidFill>
                          <a:latin typeface="+mn-lt"/>
                          <a:ea typeface="+mn-ea"/>
                          <a:cs typeface="+mn-cs"/>
                        </a:rPr>
                        <a:t>Y = false;</a:t>
                      </a:r>
                      <a:br>
                        <a:rPr lang="en-CA" sz="1800" kern="1200" dirty="0" smtClean="0">
                          <a:solidFill>
                            <a:schemeClr val="dk1"/>
                          </a:solidFill>
                          <a:latin typeface="+mn-lt"/>
                          <a:ea typeface="+mn-ea"/>
                          <a:cs typeface="+mn-cs"/>
                        </a:rPr>
                      </a:br>
                      <a:endParaRPr lang="en-CA" sz="1800" kern="1200" dirty="0" smtClean="0">
                        <a:solidFill>
                          <a:schemeClr val="dk1"/>
                        </a:solidFill>
                        <a:latin typeface="+mn-lt"/>
                        <a:ea typeface="+mn-ea"/>
                        <a:cs typeface="+mn-cs"/>
                      </a:endParaRPr>
                    </a:p>
                    <a:p>
                      <a:r>
                        <a:rPr lang="en-CA" sz="1800" kern="1200" dirty="0" smtClean="0">
                          <a:solidFill>
                            <a:schemeClr val="dk1"/>
                          </a:solidFill>
                          <a:latin typeface="+mn-lt"/>
                          <a:ea typeface="+mn-ea"/>
                          <a:cs typeface="+mn-cs"/>
                        </a:rPr>
                        <a:t>If (x &gt;5)</a:t>
                      </a:r>
                      <a:r>
                        <a:rPr lang="en-CA" sz="1800" kern="1200" baseline="0" dirty="0" smtClean="0">
                          <a:solidFill>
                            <a:schemeClr val="dk1"/>
                          </a:solidFill>
                          <a:latin typeface="+mn-lt"/>
                          <a:ea typeface="+mn-ea"/>
                          <a:cs typeface="+mn-cs"/>
                        </a:rPr>
                        <a:t> {</a:t>
                      </a:r>
                    </a:p>
                    <a:p>
                      <a:r>
                        <a:rPr lang="en-US" dirty="0" smtClean="0"/>
                        <a:t>   y = True;</a:t>
                      </a:r>
                    </a:p>
                    <a:p>
                      <a:r>
                        <a:rPr lang="en-US"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51473543"/>
              </p:ext>
            </p:extLst>
          </p:nvPr>
        </p:nvGraphicFramePr>
        <p:xfrm>
          <a:off x="457200" y="3859072"/>
          <a:ext cx="8229600" cy="2890071"/>
        </p:xfrm>
        <a:graphic>
          <a:graphicData uri="http://schemas.openxmlformats.org/drawingml/2006/table">
            <a:tbl>
              <a:tblPr firstRow="1" bandRow="1">
                <a:tableStyleId>{5C22544A-7EE6-4342-B048-85BDC9FD1C3A}</a:tableStyleId>
              </a:tblPr>
              <a:tblGrid>
                <a:gridCol w="4114800"/>
                <a:gridCol w="4114800"/>
              </a:tblGrid>
              <a:tr h="869576">
                <a:tc gridSpan="2">
                  <a:txBody>
                    <a:bodyPr/>
                    <a:lstStyle/>
                    <a:p>
                      <a:pPr algn="ctr"/>
                      <a:r>
                        <a:rPr lang="en-US" dirty="0" smtClean="0"/>
                        <a:t>Run</a:t>
                      </a:r>
                      <a:r>
                        <a:rPr lang="en-US" baseline="0" dirty="0" smtClean="0"/>
                        <a:t> Time </a:t>
                      </a:r>
                      <a:r>
                        <a:rPr lang="en-US" baseline="0" dirty="0" smtClean="0"/>
                        <a:t>Analysis (N = # of iterations)</a:t>
                      </a:r>
                      <a:endParaRPr lang="en-US" dirty="0"/>
                    </a:p>
                  </a:txBody>
                  <a:tcPr/>
                </a:tc>
                <a:tc hMerge="1">
                  <a:txBody>
                    <a:bodyPr/>
                    <a:lstStyle/>
                    <a:p>
                      <a:endParaRPr lang="en-US" dirty="0"/>
                    </a:p>
                  </a:txBody>
                  <a:tcPr/>
                </a:tc>
              </a:tr>
              <a:tr h="2020495">
                <a:tc>
                  <a:txBody>
                    <a:bodyPr/>
                    <a:lstStyle/>
                    <a:p>
                      <a:pPr algn="ctr"/>
                      <a:r>
                        <a:rPr lang="en-US" sz="1400" b="1" u="sng" dirty="0" smtClean="0"/>
                        <a:t>Un-optimized</a:t>
                      </a:r>
                    </a:p>
                    <a:p>
                      <a:endParaRPr lang="en-US" sz="1400" dirty="0" smtClean="0"/>
                    </a:p>
                    <a:p>
                      <a:r>
                        <a:rPr lang="en-US" sz="1400" dirty="0" smtClean="0"/>
                        <a:t>N = 1000000| Time = 1.4830670356750488</a:t>
                      </a:r>
                    </a:p>
                    <a:p>
                      <a:endParaRPr lang="en-US" sz="1400" dirty="0" smtClean="0"/>
                    </a:p>
                    <a:p>
                      <a:r>
                        <a:rPr lang="en-US" sz="1400" dirty="0" smtClean="0"/>
                        <a:t>N = 10000000 | Time = 15.099145889282227</a:t>
                      </a:r>
                    </a:p>
                    <a:p>
                      <a:endParaRPr lang="en-US" sz="1400" dirty="0" smtClean="0"/>
                    </a:p>
                    <a:p>
                      <a:r>
                        <a:rPr lang="en-US" sz="1400" dirty="0" smtClean="0"/>
                        <a:t>N = 100000000| Time = 149.41616511344967</a:t>
                      </a:r>
                      <a:endParaRPr lang="en-US" sz="1400" dirty="0"/>
                    </a:p>
                  </a:txBody>
                  <a:tcPr/>
                </a:tc>
                <a:tc>
                  <a:txBody>
                    <a:bodyPr/>
                    <a:lstStyle/>
                    <a:p>
                      <a:pPr algn="ctr"/>
                      <a:r>
                        <a:rPr lang="en-US" sz="1400" b="1" u="sng" dirty="0" smtClean="0"/>
                        <a:t>Optimized</a:t>
                      </a:r>
                    </a:p>
                    <a:p>
                      <a:endParaRPr lang="en-US" sz="1400" dirty="0" smtClean="0"/>
                    </a:p>
                    <a:p>
                      <a:r>
                        <a:rPr lang="en-US" sz="1400" dirty="0" smtClean="0"/>
                        <a:t>N = 1000000 | Time = 1.2050196647644043</a:t>
                      </a:r>
                    </a:p>
                    <a:p>
                      <a:endParaRPr lang="en-US" sz="1400" dirty="0" smtClean="0"/>
                    </a:p>
                    <a:p>
                      <a:r>
                        <a:rPr lang="en-US" sz="1400" dirty="0" smtClean="0"/>
                        <a:t>N = 10000000 | Time = 12.713328838348389</a:t>
                      </a:r>
                    </a:p>
                    <a:p>
                      <a:endParaRPr lang="en-US" sz="1400" dirty="0" smtClean="0"/>
                    </a:p>
                    <a:p>
                      <a:r>
                        <a:rPr lang="en-US" sz="1400" dirty="0" smtClean="0"/>
                        <a:t>N = 100000000| Time = 120.51267957687537</a:t>
                      </a:r>
                      <a:endParaRPr lang="en-US" sz="1400" dirty="0"/>
                    </a:p>
                  </a:txBody>
                  <a:tcPr/>
                </a:tc>
              </a:tr>
            </a:tbl>
          </a:graphicData>
        </a:graphic>
      </p:graphicFrame>
    </p:spTree>
    <p:extLst>
      <p:ext uri="{BB962C8B-B14F-4D97-AF65-F5344CB8AC3E}">
        <p14:creationId xmlns:p14="http://schemas.microsoft.com/office/powerpoint/2010/main" val="34616097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a:extLst>
              <a:ext uri="{FF2B5EF4-FFF2-40B4-BE49-F238E27FC236}">
                <a16:creationId xmlns="" xmlns:xdr="http://schemas.openxmlformats.org/drawingml/2006/spreadsheetDrawing" xmlns:a16="http://schemas.microsoft.com/office/drawing/2014/main" xmlns:lc="http://schemas.openxmlformats.org/drawingml/2006/lockedCanvas" id="{740E3CDA-F5B5-4A91-8773-BA5B76E6BCF7}"/>
              </a:ext>
            </a:extLst>
          </p:cNvPr>
          <p:cNvGraphicFramePr>
            <a:graphicFrameLocks/>
          </p:cNvGraphicFramePr>
          <p:nvPr>
            <p:extLst>
              <p:ext uri="{D42A27DB-BD31-4B8C-83A1-F6EECF244321}">
                <p14:modId xmlns:p14="http://schemas.microsoft.com/office/powerpoint/2010/main" val="537645466"/>
              </p:ext>
            </p:extLst>
          </p:nvPr>
        </p:nvGraphicFramePr>
        <p:xfrm>
          <a:off x="282673" y="288045"/>
          <a:ext cx="8580228" cy="58381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26519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Finite Differences To Avoid Multiplication</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99439464"/>
              </p:ext>
            </p:extLst>
          </p:nvPr>
        </p:nvGraphicFramePr>
        <p:xfrm>
          <a:off x="457200" y="1600200"/>
          <a:ext cx="8229600" cy="2186338"/>
        </p:xfrm>
        <a:graphic>
          <a:graphicData uri="http://schemas.openxmlformats.org/drawingml/2006/table">
            <a:tbl>
              <a:tblPr firstRow="1" bandRow="1">
                <a:tableStyleId>{5C22544A-7EE6-4342-B048-85BDC9FD1C3A}</a:tableStyleId>
              </a:tblPr>
              <a:tblGrid>
                <a:gridCol w="4114800"/>
                <a:gridCol w="4114800"/>
              </a:tblGrid>
              <a:tr h="6308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 - Optimized</a:t>
                      </a:r>
                      <a:endParaRPr lang="en-US" dirty="0"/>
                    </a:p>
                  </a:txBody>
                  <a:tcPr/>
                </a:tc>
                <a:tc>
                  <a:txBody>
                    <a:bodyPr/>
                    <a:lstStyle/>
                    <a:p>
                      <a:r>
                        <a:rPr lang="en-US" dirty="0" smtClean="0"/>
                        <a:t>Optimized</a:t>
                      </a:r>
                      <a:endParaRPr lang="en-US" dirty="0"/>
                    </a:p>
                  </a:txBody>
                  <a:tcPr/>
                </a:tc>
              </a:tr>
              <a:tr h="1555497">
                <a:tc>
                  <a:txBody>
                    <a:bodyPr/>
                    <a:lstStyle/>
                    <a:p>
                      <a:r>
                        <a:rPr lang="mr-IN" sz="1800" kern="1200" dirty="0" smtClean="0">
                          <a:solidFill>
                            <a:schemeClr val="dk1"/>
                          </a:solidFill>
                          <a:latin typeface="+mn-lt"/>
                          <a:ea typeface="+mn-ea"/>
                          <a:cs typeface="+mn-cs"/>
                        </a:rPr>
                        <a:t> for</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0;i</a:t>
                      </a:r>
                      <a:r>
                        <a:rPr lang="en-CA" sz="1800" kern="1200" dirty="0" smtClean="0">
                          <a:solidFill>
                            <a:schemeClr val="dk1"/>
                          </a:solidFill>
                          <a:latin typeface="+mn-lt"/>
                          <a:ea typeface="+mn-ea"/>
                          <a:cs typeface="+mn-cs"/>
                        </a:rPr>
                        <a:t>&lt;</a:t>
                      </a:r>
                      <a:r>
                        <a:rPr lang="mr-IN" sz="1800" kern="1200" dirty="0" smtClean="0">
                          <a:solidFill>
                            <a:schemeClr val="dk1"/>
                          </a:solidFill>
                          <a:latin typeface="+mn-lt"/>
                          <a:ea typeface="+mn-ea"/>
                          <a:cs typeface="+mn-cs"/>
                        </a:rPr>
                        <a:t>10;i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a:t>
                      </a:r>
                    </a:p>
                    <a:p>
                      <a:r>
                        <a:rPr lang="mr-IN" sz="1800" kern="1200" dirty="0" smtClean="0">
                          <a:solidFill>
                            <a:schemeClr val="dk1"/>
                          </a:solidFill>
                          <a:latin typeface="+mn-lt"/>
                          <a:ea typeface="+mn-ea"/>
                          <a:cs typeface="+mn-cs"/>
                        </a:rPr>
                        <a:t>        </a:t>
                      </a:r>
                      <a:r>
                        <a:rPr lang="en-CA" sz="1800" kern="1200" dirty="0" err="1" smtClean="0">
                          <a:solidFill>
                            <a:schemeClr val="dk1"/>
                          </a:solidFill>
                          <a:latin typeface="+mn-lt"/>
                          <a:ea typeface="+mn-ea"/>
                          <a:cs typeface="+mn-cs"/>
                        </a:rPr>
                        <a:t>System.out.println</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10</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a:t>
                      </a:r>
                    </a:p>
                    <a:p>
                      <a:r>
                        <a:rPr lang="mr-IN" sz="1800" kern="1200" dirty="0" smtClean="0">
                          <a:solidFill>
                            <a:schemeClr val="dk1"/>
                          </a:solidFill>
                          <a:latin typeface="+mn-lt"/>
                          <a:ea typeface="+mn-ea"/>
                          <a:cs typeface="+mn-cs"/>
                        </a:rPr>
                        <a:t>    }</a:t>
                      </a:r>
                      <a:endParaRPr lang="en-US" dirty="0"/>
                    </a:p>
                  </a:txBody>
                  <a:tcPr/>
                </a:tc>
                <a:tc>
                  <a:txBody>
                    <a:bodyPr/>
                    <a:lstStyle/>
                    <a:p>
                      <a:r>
                        <a:rPr lang="mr-IN" sz="1800" kern="1200" dirty="0" smtClean="0">
                          <a:solidFill>
                            <a:schemeClr val="dk1"/>
                          </a:solidFill>
                          <a:latin typeface="+mn-lt"/>
                          <a:ea typeface="+mn-ea"/>
                          <a:cs typeface="+mn-cs"/>
                        </a:rPr>
                        <a:t> for</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0;i</a:t>
                      </a:r>
                      <a:r>
                        <a:rPr lang="en-CA" sz="1800" kern="1200" dirty="0" smtClean="0">
                          <a:solidFill>
                            <a:schemeClr val="dk1"/>
                          </a:solidFill>
                          <a:latin typeface="+mn-lt"/>
                          <a:ea typeface="+mn-ea"/>
                          <a:cs typeface="+mn-cs"/>
                        </a:rPr>
                        <a:t>&lt;</a:t>
                      </a:r>
                      <a:r>
                        <a:rPr lang="mr-IN" sz="1800" kern="1200" dirty="0" smtClean="0">
                          <a:solidFill>
                            <a:schemeClr val="dk1"/>
                          </a:solidFill>
                          <a:latin typeface="+mn-lt"/>
                          <a:ea typeface="+mn-ea"/>
                          <a:cs typeface="+mn-cs"/>
                        </a:rPr>
                        <a:t>100;i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10</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a:t>
                      </a:r>
                    </a:p>
                    <a:p>
                      <a:r>
                        <a:rPr lang="mr-IN" sz="1800" kern="1200" dirty="0" smtClean="0">
                          <a:solidFill>
                            <a:schemeClr val="dk1"/>
                          </a:solidFill>
                          <a:latin typeface="+mn-lt"/>
                          <a:ea typeface="+mn-ea"/>
                          <a:cs typeface="+mn-cs"/>
                        </a:rPr>
                        <a:t>        </a:t>
                      </a:r>
                      <a:r>
                        <a:rPr lang="en-CA" sz="1800" kern="1200" dirty="0" err="1" smtClean="0">
                          <a:solidFill>
                            <a:schemeClr val="dk1"/>
                          </a:solidFill>
                          <a:latin typeface="+mn-lt"/>
                          <a:ea typeface="+mn-ea"/>
                          <a:cs typeface="+mn-cs"/>
                        </a:rPr>
                        <a:t>System.out.println</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a:t>
                      </a:r>
                    </a:p>
                    <a:p>
                      <a:r>
                        <a:rPr lang="mr-IN" sz="1800" kern="1200" dirty="0" smtClean="0">
                          <a:solidFill>
                            <a:schemeClr val="dk1"/>
                          </a:solidFill>
                          <a:latin typeface="+mn-lt"/>
                          <a:ea typeface="+mn-ea"/>
                          <a:cs typeface="+mn-cs"/>
                        </a:rPr>
                        <a:t>    }</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06563507"/>
              </p:ext>
            </p:extLst>
          </p:nvPr>
        </p:nvGraphicFramePr>
        <p:xfrm>
          <a:off x="457200" y="3956626"/>
          <a:ext cx="8229600" cy="2409223"/>
        </p:xfrm>
        <a:graphic>
          <a:graphicData uri="http://schemas.openxmlformats.org/drawingml/2006/table">
            <a:tbl>
              <a:tblPr firstRow="1" bandRow="1">
                <a:tableStyleId>{5C22544A-7EE6-4342-B048-85BDC9FD1C3A}</a:tableStyleId>
              </a:tblPr>
              <a:tblGrid>
                <a:gridCol w="4114800"/>
                <a:gridCol w="4114800"/>
              </a:tblGrid>
              <a:tr h="335912">
                <a:tc gridSpan="2">
                  <a:txBody>
                    <a:bodyPr/>
                    <a:lstStyle/>
                    <a:p>
                      <a:pPr algn="ctr"/>
                      <a:r>
                        <a:rPr lang="en-US" dirty="0" smtClean="0"/>
                        <a:t>Run</a:t>
                      </a:r>
                      <a:r>
                        <a:rPr lang="en-US" baseline="0" dirty="0" smtClean="0"/>
                        <a:t> Time Analysis</a:t>
                      </a:r>
                      <a:endParaRPr lang="en-US" dirty="0"/>
                    </a:p>
                  </a:txBody>
                  <a:tcPr/>
                </a:tc>
                <a:tc hMerge="1">
                  <a:txBody>
                    <a:bodyPr/>
                    <a:lstStyle/>
                    <a:p>
                      <a:endParaRPr lang="en-US" dirty="0"/>
                    </a:p>
                  </a:txBody>
                  <a:tcPr/>
                </a:tc>
              </a:tr>
              <a:tr h="2043463">
                <a:tc>
                  <a:txBody>
                    <a:bodyPr/>
                    <a:lstStyle/>
                    <a:p>
                      <a:pPr algn="ctr"/>
                      <a:r>
                        <a:rPr lang="en-US" sz="1400" b="1" u="sng" dirty="0" smtClean="0"/>
                        <a:t>Un-optimized</a:t>
                      </a:r>
                    </a:p>
                    <a:p>
                      <a:endParaRPr lang="en-US" sz="1400" dirty="0" smtClean="0"/>
                    </a:p>
                    <a:p>
                      <a:r>
                        <a:rPr lang="en-US" sz="1400" dirty="0" smtClean="0"/>
                        <a:t>N = 10000000 | Time = 2.3757030963897705</a:t>
                      </a:r>
                    </a:p>
                    <a:p>
                      <a:endParaRPr lang="en-US" sz="1400" dirty="0" smtClean="0"/>
                    </a:p>
                    <a:p>
                      <a:r>
                        <a:rPr lang="en-US" sz="1400" dirty="0" smtClean="0"/>
                        <a:t>N = 100000000 | Time = 23.768911361694336</a:t>
                      </a:r>
                    </a:p>
                    <a:p>
                      <a:endParaRPr lang="en-US" sz="1400" dirty="0" smtClean="0"/>
                    </a:p>
                    <a:p>
                      <a:r>
                        <a:rPr lang="en-US" sz="1400" dirty="0" smtClean="0"/>
                        <a:t>N = 1000000000| Time = 237.12478756904601</a:t>
                      </a:r>
                      <a:endParaRPr lang="en-US" sz="1400" dirty="0"/>
                    </a:p>
                  </a:txBody>
                  <a:tcPr/>
                </a:tc>
                <a:tc>
                  <a:txBody>
                    <a:bodyPr/>
                    <a:lstStyle/>
                    <a:p>
                      <a:pPr algn="ctr"/>
                      <a:r>
                        <a:rPr lang="en-US" sz="1400" b="1" u="sng" dirty="0" smtClean="0"/>
                        <a:t>Optimized</a:t>
                      </a:r>
                    </a:p>
                    <a:p>
                      <a:endParaRPr lang="en-US" sz="1400" dirty="0" smtClean="0"/>
                    </a:p>
                    <a:p>
                      <a:r>
                        <a:rPr lang="en-US" sz="1400" dirty="0" smtClean="0"/>
                        <a:t>N = 10000000 | Time = 0.11537718772888184</a:t>
                      </a:r>
                    </a:p>
                    <a:p>
                      <a:endParaRPr lang="en-US" sz="1400" dirty="0" smtClean="0"/>
                    </a:p>
                    <a:p>
                      <a:r>
                        <a:rPr lang="en-US" sz="1400" dirty="0" smtClean="0"/>
                        <a:t>N = 100000000 | Time = 1.2810132503509521</a:t>
                      </a:r>
                    </a:p>
                    <a:p>
                      <a:endParaRPr lang="en-US" sz="1400" dirty="0" smtClean="0"/>
                    </a:p>
                    <a:p>
                      <a:r>
                        <a:rPr lang="en-US" sz="1400" dirty="0" smtClean="0"/>
                        <a:t>N = 1000000000| Time = 11.253307819366455</a:t>
                      </a:r>
                      <a:endParaRPr lang="en-US" sz="1400" dirty="0"/>
                    </a:p>
                  </a:txBody>
                  <a:tcPr/>
                </a:tc>
              </a:tr>
            </a:tbl>
          </a:graphicData>
        </a:graphic>
      </p:graphicFrame>
    </p:spTree>
    <p:extLst>
      <p:ext uri="{BB962C8B-B14F-4D97-AF65-F5344CB8AC3E}">
        <p14:creationId xmlns:p14="http://schemas.microsoft.com/office/powerpoint/2010/main" val="2398546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6" name="Chart 5">
            <a:extLst>
              <a:ext uri="{FF2B5EF4-FFF2-40B4-BE49-F238E27FC236}">
                <a16:creationId xmlns="" xmlns:xdr="http://schemas.openxmlformats.org/drawingml/2006/spreadsheetDrawing" xmlns:a16="http://schemas.microsoft.com/office/drawing/2014/main" xmlns:lc="http://schemas.openxmlformats.org/drawingml/2006/lockedCanvas" id="{9BAA8EB9-BC47-4BFA-888A-29F28E3B61AA}"/>
              </a:ext>
            </a:extLst>
          </p:cNvPr>
          <p:cNvGraphicFramePr>
            <a:graphicFrameLocks/>
          </p:cNvGraphicFramePr>
          <p:nvPr>
            <p:extLst>
              <p:ext uri="{D42A27DB-BD31-4B8C-83A1-F6EECF244321}">
                <p14:modId xmlns:p14="http://schemas.microsoft.com/office/powerpoint/2010/main" val="750246735"/>
              </p:ext>
            </p:extLst>
          </p:nvPr>
        </p:nvGraphicFramePr>
        <p:xfrm>
          <a:off x="426127" y="264595"/>
          <a:ext cx="8476458" cy="58615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727495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Apothecary.thmx</Template>
  <TotalTime>443</TotalTime>
  <Words>890</Words>
  <Application>Microsoft Macintosh PowerPoint</Application>
  <PresentationFormat>On-screen Show (4:3)</PresentationFormat>
  <Paragraphs>140</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Apothecary</vt:lpstr>
      <vt:lpstr>Code Optimization Through Static Analysis</vt:lpstr>
      <vt:lpstr>Why Optimize Code?</vt:lpstr>
      <vt:lpstr>Areas of Optimization</vt:lpstr>
      <vt:lpstr>Nested For-Loop Optimization</vt:lpstr>
      <vt:lpstr>PowerPoint Presentation</vt:lpstr>
      <vt:lpstr>If-Else Clause Optimization</vt:lpstr>
      <vt:lpstr>PowerPoint Presentation</vt:lpstr>
      <vt:lpstr>Finite Differences To Avoid Multiplication</vt:lpstr>
      <vt:lpstr>PowerPoint Presentation</vt:lpstr>
      <vt:lpstr>Loop Overhead Optimization</vt:lpstr>
      <vt:lpstr>PowerPoint Presentation</vt:lpstr>
      <vt:lpstr>Live Demo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Optimization Through Static Analysis</dc:title>
  <dc:creator>Yash</dc:creator>
  <cp:lastModifiedBy>Yash</cp:lastModifiedBy>
  <cp:revision>56</cp:revision>
  <dcterms:created xsi:type="dcterms:W3CDTF">2018-04-03T18:35:54Z</dcterms:created>
  <dcterms:modified xsi:type="dcterms:W3CDTF">2018-04-06T01:23:09Z</dcterms:modified>
</cp:coreProperties>
</file>