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1"/>
  </p:sldMasterIdLst>
  <p:notesMasterIdLst>
    <p:notesMasterId r:id="rId10"/>
  </p:notesMasterIdLst>
  <p:sldIdLst>
    <p:sldId id="256" r:id="rId2"/>
    <p:sldId id="257" r:id="rId3"/>
    <p:sldId id="258" r:id="rId4"/>
    <p:sldId id="261" r:id="rId5"/>
    <p:sldId id="262" r:id="rId6"/>
    <p:sldId id="263" r:id="rId7"/>
    <p:sldId id="264" r:id="rId8"/>
    <p:sldId id="265"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675" autoAdjust="0"/>
  </p:normalViewPr>
  <p:slideViewPr>
    <p:cSldViewPr snapToGrid="0" snapToObjects="1">
      <p:cViewPr varScale="1">
        <p:scale>
          <a:sx n="110" d="100"/>
          <a:sy n="110" d="100"/>
        </p:scale>
        <p:origin x="-1600"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75A4DC-E202-4C41-AB91-925DC617A7D4}" type="datetimeFigureOut">
              <a:rPr lang="en-US" smtClean="0"/>
              <a:t>18-04-05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EA0742-33EE-B141-983A-F68578BB7E61}" type="slidenum">
              <a:rPr lang="en-US" smtClean="0"/>
              <a:t>‹#›</a:t>
            </a:fld>
            <a:endParaRPr lang="en-US"/>
          </a:p>
        </p:txBody>
      </p:sp>
    </p:spTree>
    <p:extLst>
      <p:ext uri="{BB962C8B-B14F-4D97-AF65-F5344CB8AC3E}">
        <p14:creationId xmlns:p14="http://schemas.microsoft.com/office/powerpoint/2010/main" val="23699050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today’s world, we have computer programs which have a couple millions of lines of code. These programs require faster and faster processors to run efficiently. However as a programmer working on a very large code base, code optimization techniques are often overlooked. Instead of just throwing more CPUs for increasing the execution performance of a program, code optimization techniques could be used in conjunction, to reduce the run-time of the program, reduce processor utilization for the system on which the program is running, and improve the portability of the program across multiple systems with varying amounts of computing power.</a:t>
            </a:r>
            <a:endParaRPr lang="en-US" dirty="0"/>
          </a:p>
        </p:txBody>
      </p:sp>
      <p:sp>
        <p:nvSpPr>
          <p:cNvPr id="4" name="Slide Number Placeholder 3"/>
          <p:cNvSpPr>
            <a:spLocks noGrp="1"/>
          </p:cNvSpPr>
          <p:nvPr>
            <p:ph type="sldNum" sz="quarter" idx="10"/>
          </p:nvPr>
        </p:nvSpPr>
        <p:spPr/>
        <p:txBody>
          <a:bodyPr/>
          <a:lstStyle/>
          <a:p>
            <a:fld id="{32EA0742-33EE-B141-983A-F68578BB7E61}" type="slidenum">
              <a:rPr lang="en-US" smtClean="0"/>
              <a:t>2</a:t>
            </a:fld>
            <a:endParaRPr lang="en-US"/>
          </a:p>
        </p:txBody>
      </p:sp>
    </p:spTree>
    <p:extLst>
      <p:ext uri="{BB962C8B-B14F-4D97-AF65-F5344CB8AC3E}">
        <p14:creationId xmlns:p14="http://schemas.microsoft.com/office/powerpoint/2010/main" val="2486363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about how the un-optimized code has a big O</a:t>
            </a:r>
            <a:r>
              <a:rPr lang="en-US" baseline="0" dirty="0" smtClean="0"/>
              <a:t> run time of O(N^2) and the optimized code has a big O run time of O(N*N</a:t>
            </a:r>
            <a:r>
              <a:rPr lang="en-US" baseline="0" dirty="0" smtClean="0"/>
              <a:t>). As well, you also save in computation time as you are not continuously computing the multiplication of </a:t>
            </a:r>
            <a:r>
              <a:rPr lang="en-US" baseline="0" dirty="0" err="1" smtClean="0"/>
              <a:t>i</a:t>
            </a:r>
            <a:r>
              <a:rPr lang="en-US" baseline="0" dirty="0" smtClean="0"/>
              <a:t> * j</a:t>
            </a:r>
            <a:endParaRPr lang="en-US" dirty="0"/>
          </a:p>
        </p:txBody>
      </p:sp>
      <p:sp>
        <p:nvSpPr>
          <p:cNvPr id="4" name="Slide Number Placeholder 3"/>
          <p:cNvSpPr>
            <a:spLocks noGrp="1"/>
          </p:cNvSpPr>
          <p:nvPr>
            <p:ph type="sldNum" sz="quarter" idx="10"/>
          </p:nvPr>
        </p:nvSpPr>
        <p:spPr/>
        <p:txBody>
          <a:bodyPr/>
          <a:lstStyle/>
          <a:p>
            <a:fld id="{32EA0742-33EE-B141-983A-F68578BB7E61}" type="slidenum">
              <a:rPr lang="en-US" smtClean="0"/>
              <a:t>4</a:t>
            </a:fld>
            <a:endParaRPr lang="en-US"/>
          </a:p>
        </p:txBody>
      </p:sp>
    </p:spTree>
    <p:extLst>
      <p:ext uri="{BB962C8B-B14F-4D97-AF65-F5344CB8AC3E}">
        <p14:creationId xmlns:p14="http://schemas.microsoft.com/office/powerpoint/2010/main" val="3659216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“Else” clause results in branching</a:t>
            </a:r>
            <a:r>
              <a:rPr lang="en-US" baseline="0" dirty="0" smtClean="0"/>
              <a:t> in low-level assembler code. As such, removing the “Else” clause reduces the number of instructions a processor has to carry out during execution of the program.</a:t>
            </a:r>
            <a:endParaRPr lang="en-US" dirty="0"/>
          </a:p>
        </p:txBody>
      </p:sp>
      <p:sp>
        <p:nvSpPr>
          <p:cNvPr id="4" name="Slide Number Placeholder 3"/>
          <p:cNvSpPr>
            <a:spLocks noGrp="1"/>
          </p:cNvSpPr>
          <p:nvPr>
            <p:ph type="sldNum" sz="quarter" idx="10"/>
          </p:nvPr>
        </p:nvSpPr>
        <p:spPr/>
        <p:txBody>
          <a:bodyPr/>
          <a:lstStyle/>
          <a:p>
            <a:fld id="{32EA0742-33EE-B141-983A-F68578BB7E61}" type="slidenum">
              <a:rPr lang="en-US" smtClean="0"/>
              <a:t>5</a:t>
            </a:fld>
            <a:endParaRPr lang="en-US"/>
          </a:p>
        </p:txBody>
      </p:sp>
    </p:spTree>
    <p:extLst>
      <p:ext uri="{BB962C8B-B14F-4D97-AF65-F5344CB8AC3E}">
        <p14:creationId xmlns:p14="http://schemas.microsoft.com/office/powerpoint/2010/main" val="1507578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Addition is faster than multiplication,</a:t>
            </a:r>
            <a:r>
              <a:rPr lang="en-US" baseline="0" dirty="0" smtClean="0"/>
              <a:t> however it depends on your machine. Addition usually takes about 1 CPU clock cycle to perform, while multiplication may take 2-4 CPU clock cycles. Nowadays, multiplication is in the same speed class as addition, but still not exactly as fast. However, as the complexities of programs get bigger, the change in computation speed is often noticeable.</a:t>
            </a:r>
            <a:endParaRPr lang="en-US" dirty="0"/>
          </a:p>
        </p:txBody>
      </p:sp>
      <p:sp>
        <p:nvSpPr>
          <p:cNvPr id="4" name="Slide Number Placeholder 3"/>
          <p:cNvSpPr>
            <a:spLocks noGrp="1"/>
          </p:cNvSpPr>
          <p:nvPr>
            <p:ph type="sldNum" sz="quarter" idx="10"/>
          </p:nvPr>
        </p:nvSpPr>
        <p:spPr/>
        <p:txBody>
          <a:bodyPr/>
          <a:lstStyle/>
          <a:p>
            <a:fld id="{32EA0742-33EE-B141-983A-F68578BB7E61}" type="slidenum">
              <a:rPr lang="en-US" smtClean="0"/>
              <a:t>6</a:t>
            </a:fld>
            <a:endParaRPr lang="en-US"/>
          </a:p>
        </p:txBody>
      </p:sp>
    </p:spTree>
    <p:extLst>
      <p:ext uri="{BB962C8B-B14F-4D97-AF65-F5344CB8AC3E}">
        <p14:creationId xmlns:p14="http://schemas.microsoft.com/office/powerpoint/2010/main" val="2933102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while loops are a slight improvement over for loops.</a:t>
            </a:r>
            <a:r>
              <a:rPr lang="en-US" baseline="0" dirty="0" smtClean="0"/>
              <a:t> For the execution of the for loop above, the program has to first check the condition of the for loop, before executing the block of code inside the loop. However for do-while loops, the program executes first the code inside the block, and then checks the condition for verification before proceeding with the next iteration. Although this results in a slight improvement, when you’re dealing with a large code base, with the ultimate goal of performance, a slight increase is still significant.</a:t>
            </a:r>
            <a:endParaRPr lang="en-US" dirty="0"/>
          </a:p>
        </p:txBody>
      </p:sp>
      <p:sp>
        <p:nvSpPr>
          <p:cNvPr id="4" name="Slide Number Placeholder 3"/>
          <p:cNvSpPr>
            <a:spLocks noGrp="1"/>
          </p:cNvSpPr>
          <p:nvPr>
            <p:ph type="sldNum" sz="quarter" idx="10"/>
          </p:nvPr>
        </p:nvSpPr>
        <p:spPr/>
        <p:txBody>
          <a:bodyPr/>
          <a:lstStyle/>
          <a:p>
            <a:fld id="{32EA0742-33EE-B141-983A-F68578BB7E61}" type="slidenum">
              <a:rPr lang="en-US" smtClean="0"/>
              <a:t>7</a:t>
            </a:fld>
            <a:endParaRPr lang="en-US"/>
          </a:p>
        </p:txBody>
      </p:sp>
    </p:spTree>
    <p:extLst>
      <p:ext uri="{BB962C8B-B14F-4D97-AF65-F5344CB8AC3E}">
        <p14:creationId xmlns:p14="http://schemas.microsoft.com/office/powerpoint/2010/main" val="3390411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B61F88C-3234-D24D-922C-708D51FF71FD}" type="datetimeFigureOut">
              <a:rPr lang="en-US" smtClean="0"/>
              <a:t>18-04-05</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8B37D5FE-740C-46F5-801A-FA5477D9711F}" type="slidenum">
              <a:rPr lang="en-US" smtClean="0"/>
              <a:pPr/>
              <a:t>‹#›</a:t>
            </a:fld>
            <a:endParaRPr lang="en-US" dirty="0"/>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CA"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1B61F88C-3234-D24D-922C-708D51FF71FD}" type="datetimeFigureOut">
              <a:rPr lang="en-US" smtClean="0"/>
              <a:t>18-04-05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F75CF-EE54-C440-8978-3E3F30A47AA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CA"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4" name="Date Placeholder 3"/>
          <p:cNvSpPr>
            <a:spLocks noGrp="1"/>
          </p:cNvSpPr>
          <p:nvPr>
            <p:ph type="dt" sz="half" idx="10"/>
          </p:nvPr>
        </p:nvSpPr>
        <p:spPr/>
        <p:txBody>
          <a:bodyPr/>
          <a:lstStyle/>
          <a:p>
            <a:fld id="{1B61F88C-3234-D24D-922C-708D51FF71FD}" type="datetimeFigureOut">
              <a:rPr lang="en-US" smtClean="0"/>
              <a:t>18-04-05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F75CF-EE54-C440-8978-3E3F30A47AA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1B61F88C-3234-D24D-922C-708D51FF71FD}" type="datetimeFigureOut">
              <a:rPr lang="en-US" smtClean="0"/>
              <a:t>18-04-05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F75CF-EE54-C440-8978-3E3F30A47AA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B61F88C-3234-D24D-922C-708D51FF71FD}" type="datetimeFigureOut">
              <a:rPr lang="en-US" smtClean="0"/>
              <a:t>18-04-05</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F75CF-EE54-C440-8978-3E3F30A47AA4}" type="slidenum">
              <a:rPr lang="en-US" smtClean="0"/>
              <a:t>‹#›</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CA"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CA"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5" name="Date Placeholder 4"/>
          <p:cNvSpPr>
            <a:spLocks noGrp="1"/>
          </p:cNvSpPr>
          <p:nvPr>
            <p:ph type="dt" sz="half" idx="10"/>
          </p:nvPr>
        </p:nvSpPr>
        <p:spPr/>
        <p:txBody>
          <a:bodyPr/>
          <a:lstStyle/>
          <a:p>
            <a:fld id="{1B61F88C-3234-D24D-922C-708D51FF71FD}" type="datetimeFigureOut">
              <a:rPr lang="en-US" smtClean="0"/>
              <a:t>18-04-05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0F75CF-EE54-C440-8978-3E3F30A47AA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7" name="Date Placeholder 6"/>
          <p:cNvSpPr>
            <a:spLocks noGrp="1"/>
          </p:cNvSpPr>
          <p:nvPr>
            <p:ph type="dt" sz="half" idx="10"/>
          </p:nvPr>
        </p:nvSpPr>
        <p:spPr/>
        <p:txBody>
          <a:bodyPr/>
          <a:lstStyle/>
          <a:p>
            <a:fld id="{1B61F88C-3234-D24D-922C-708D51FF71FD}" type="datetimeFigureOut">
              <a:rPr lang="en-US" smtClean="0"/>
              <a:t>18-04-05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0F75CF-EE54-C440-8978-3E3F30A47AA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Date Placeholder 2"/>
          <p:cNvSpPr>
            <a:spLocks noGrp="1"/>
          </p:cNvSpPr>
          <p:nvPr>
            <p:ph type="dt" sz="half" idx="10"/>
          </p:nvPr>
        </p:nvSpPr>
        <p:spPr/>
        <p:txBody>
          <a:bodyPr/>
          <a:lstStyle/>
          <a:p>
            <a:fld id="{1B61F88C-3234-D24D-922C-708D51FF71FD}" type="datetimeFigureOut">
              <a:rPr lang="en-US" smtClean="0"/>
              <a:t>18-04-05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0F75CF-EE54-C440-8978-3E3F30A47AA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1B61F88C-3234-D24D-922C-708D51FF71FD}" type="datetimeFigureOut">
              <a:rPr lang="en-US" smtClean="0"/>
              <a:t>18-04-05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0F75CF-EE54-C440-8978-3E3F30A47AA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5" name="Date Placeholder 4"/>
          <p:cNvSpPr>
            <a:spLocks noGrp="1"/>
          </p:cNvSpPr>
          <p:nvPr>
            <p:ph type="dt" sz="half" idx="10"/>
          </p:nvPr>
        </p:nvSpPr>
        <p:spPr/>
        <p:txBody>
          <a:bodyPr/>
          <a:lstStyle/>
          <a:p>
            <a:fld id="{1B61F88C-3234-D24D-922C-708D51FF71FD}" type="datetimeFigureOut">
              <a:rPr lang="en-US" smtClean="0"/>
              <a:t>18-04-05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CA"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CA" smtClean="0"/>
              <a:t>Drag picture to placeholder or click icon to add</a:t>
            </a:r>
            <a:endParaRPr lang="en-US" dirty="0"/>
          </a:p>
        </p:txBody>
      </p:sp>
      <p:sp>
        <p:nvSpPr>
          <p:cNvPr id="5" name="Date Placeholder 4"/>
          <p:cNvSpPr>
            <a:spLocks noGrp="1"/>
          </p:cNvSpPr>
          <p:nvPr>
            <p:ph type="dt" sz="half" idx="10"/>
          </p:nvPr>
        </p:nvSpPr>
        <p:spPr/>
        <p:txBody>
          <a:bodyPr/>
          <a:lstStyle/>
          <a:p>
            <a:fld id="{1B61F88C-3234-D24D-922C-708D51FF71FD}" type="datetimeFigureOut">
              <a:rPr lang="en-US" smtClean="0"/>
              <a:t>18-04-05</a:t>
            </a:fld>
            <a:endParaRPr lang="en-US"/>
          </a:p>
        </p:txBody>
      </p:sp>
      <p:sp>
        <p:nvSpPr>
          <p:cNvPr id="7" name="Slide Number Placeholder 6"/>
          <p:cNvSpPr>
            <a:spLocks noGrp="1"/>
          </p:cNvSpPr>
          <p:nvPr>
            <p:ph type="sldNum" sz="quarter" idx="12"/>
          </p:nvPr>
        </p:nvSpPr>
        <p:spPr/>
        <p:txBody>
          <a:bodyPr/>
          <a:lstStyle/>
          <a:p>
            <a:fld id="{E90F75CF-EE54-C440-8978-3E3F30A47AA4}" type="slidenum">
              <a:rPr lang="en-US" smtClean="0"/>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CA"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1B61F88C-3234-D24D-922C-708D51FF71FD}" type="datetimeFigureOut">
              <a:rPr lang="en-US" smtClean="0"/>
              <a:t>18-04-05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E90F75CF-EE54-C440-8978-3E3F30A47AA4}" type="slidenum">
              <a:rPr lang="en-US" smtClean="0"/>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CA"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69261" y="4569843"/>
            <a:ext cx="6553200" cy="457200"/>
          </a:xfrm>
        </p:spPr>
        <p:txBody>
          <a:bodyPr>
            <a:noAutofit/>
          </a:bodyPr>
          <a:lstStyle/>
          <a:p>
            <a:r>
              <a:rPr lang="en-US" sz="1100" dirty="0" smtClean="0"/>
              <a:t>Course: CS 4TB3</a:t>
            </a:r>
          </a:p>
          <a:p>
            <a:r>
              <a:rPr lang="en-US" sz="1100" dirty="0" smtClean="0"/>
              <a:t>McMaster University</a:t>
            </a:r>
          </a:p>
          <a:p>
            <a:r>
              <a:rPr lang="en-US" sz="1100" dirty="0" smtClean="0"/>
              <a:t>By: </a:t>
            </a:r>
            <a:r>
              <a:rPr lang="en-US" sz="1100" dirty="0" err="1" smtClean="0"/>
              <a:t>Saiyam</a:t>
            </a:r>
            <a:r>
              <a:rPr lang="en-US" sz="1100" dirty="0" smtClean="0"/>
              <a:t> </a:t>
            </a:r>
            <a:r>
              <a:rPr lang="en-US" sz="1100" dirty="0" err="1" smtClean="0"/>
              <a:t>Sethi</a:t>
            </a:r>
            <a:r>
              <a:rPr lang="en-US" sz="1100" dirty="0" smtClean="0"/>
              <a:t>, Yash Patel, Jack </a:t>
            </a:r>
            <a:r>
              <a:rPr lang="en-US" sz="1100" dirty="0" err="1" smtClean="0"/>
              <a:t>Witek</a:t>
            </a:r>
            <a:endParaRPr lang="en-US" sz="1100" dirty="0"/>
          </a:p>
        </p:txBody>
      </p:sp>
      <p:sp>
        <p:nvSpPr>
          <p:cNvPr id="2" name="Title 1"/>
          <p:cNvSpPr>
            <a:spLocks noGrp="1"/>
          </p:cNvSpPr>
          <p:nvPr>
            <p:ph type="ctrTitle"/>
          </p:nvPr>
        </p:nvSpPr>
        <p:spPr/>
        <p:txBody>
          <a:bodyPr/>
          <a:lstStyle/>
          <a:p>
            <a:r>
              <a:rPr lang="en-US" sz="3200" dirty="0" smtClean="0"/>
              <a:t>Code Optimization Through Static Analysis</a:t>
            </a:r>
            <a:endParaRPr lang="en-US" sz="3200" dirty="0"/>
          </a:p>
        </p:txBody>
      </p:sp>
    </p:spTree>
    <p:extLst>
      <p:ext uri="{BB962C8B-B14F-4D97-AF65-F5344CB8AC3E}">
        <p14:creationId xmlns:p14="http://schemas.microsoft.com/office/powerpoint/2010/main" val="233885691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Optimize Code?</a:t>
            </a:r>
            <a:endParaRPr lang="en-US" dirty="0"/>
          </a:p>
        </p:txBody>
      </p:sp>
      <p:sp>
        <p:nvSpPr>
          <p:cNvPr id="3" name="Content Placeholder 2"/>
          <p:cNvSpPr>
            <a:spLocks noGrp="1"/>
          </p:cNvSpPr>
          <p:nvPr>
            <p:ph idx="1"/>
          </p:nvPr>
        </p:nvSpPr>
        <p:spPr/>
        <p:txBody>
          <a:bodyPr/>
          <a:lstStyle/>
          <a:p>
            <a:r>
              <a:rPr lang="en-US" dirty="0" smtClean="0"/>
              <a:t>Reduce code run-</a:t>
            </a:r>
            <a:r>
              <a:rPr lang="en-US" dirty="0" smtClean="0"/>
              <a:t>time</a:t>
            </a:r>
            <a:br>
              <a:rPr lang="en-US" dirty="0" smtClean="0"/>
            </a:br>
            <a:endParaRPr lang="en-US" dirty="0" smtClean="0"/>
          </a:p>
          <a:p>
            <a:r>
              <a:rPr lang="en-US" dirty="0" smtClean="0"/>
              <a:t>Reduce processor </a:t>
            </a:r>
            <a:r>
              <a:rPr lang="en-US" dirty="0" smtClean="0"/>
              <a:t>utilization</a:t>
            </a:r>
            <a:br>
              <a:rPr lang="en-US" dirty="0" smtClean="0"/>
            </a:br>
            <a:endParaRPr lang="en-US" dirty="0" smtClean="0"/>
          </a:p>
          <a:p>
            <a:r>
              <a:rPr lang="en-US" dirty="0" smtClean="0"/>
              <a:t>Improve portability of software across multiple systems.</a:t>
            </a:r>
            <a:endParaRPr lang="en-US" dirty="0"/>
          </a:p>
        </p:txBody>
      </p:sp>
    </p:spTree>
    <p:extLst>
      <p:ext uri="{BB962C8B-B14F-4D97-AF65-F5344CB8AC3E}">
        <p14:creationId xmlns:p14="http://schemas.microsoft.com/office/powerpoint/2010/main" val="347056183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Areas of Optimization</a:t>
            </a:r>
            <a:endParaRPr lang="en-US" dirty="0"/>
          </a:p>
        </p:txBody>
      </p:sp>
      <p:sp>
        <p:nvSpPr>
          <p:cNvPr id="3" name="Content Placeholder 2"/>
          <p:cNvSpPr>
            <a:spLocks noGrp="1"/>
          </p:cNvSpPr>
          <p:nvPr>
            <p:ph idx="1"/>
          </p:nvPr>
        </p:nvSpPr>
        <p:spPr/>
        <p:txBody>
          <a:bodyPr/>
          <a:lstStyle/>
          <a:p>
            <a:r>
              <a:rPr lang="en-US" dirty="0" smtClean="0"/>
              <a:t>Nested for-loop optimization</a:t>
            </a:r>
          </a:p>
          <a:p>
            <a:r>
              <a:rPr lang="en-US" dirty="0" smtClean="0"/>
              <a:t>If-else and removal of the else clause</a:t>
            </a:r>
          </a:p>
          <a:p>
            <a:r>
              <a:rPr lang="en-US" dirty="0" smtClean="0"/>
              <a:t>Finite differences to avoid multiplication</a:t>
            </a:r>
          </a:p>
          <a:p>
            <a:r>
              <a:rPr lang="en-US" dirty="0" smtClean="0"/>
              <a:t>Loop overhead </a:t>
            </a:r>
            <a:r>
              <a:rPr lang="en-US" dirty="0" smtClean="0"/>
              <a:t>optimization</a:t>
            </a:r>
            <a:endParaRPr lang="en-US" dirty="0" smtClean="0"/>
          </a:p>
        </p:txBody>
      </p:sp>
    </p:spTree>
    <p:extLst>
      <p:ext uri="{BB962C8B-B14F-4D97-AF65-F5344CB8AC3E}">
        <p14:creationId xmlns:p14="http://schemas.microsoft.com/office/powerpoint/2010/main" val="3514067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For-Loop Optimization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90765961"/>
              </p:ext>
            </p:extLst>
          </p:nvPr>
        </p:nvGraphicFramePr>
        <p:xfrm>
          <a:off x="457200" y="1752600"/>
          <a:ext cx="8229604" cy="2103119"/>
        </p:xfrm>
        <a:graphic>
          <a:graphicData uri="http://schemas.openxmlformats.org/drawingml/2006/table">
            <a:tbl>
              <a:tblPr firstRow="1" bandRow="1">
                <a:tableStyleId>{5C22544A-7EE6-4342-B048-85BDC9FD1C3A}</a:tableStyleId>
              </a:tblPr>
              <a:tblGrid>
                <a:gridCol w="4114802"/>
                <a:gridCol w="4114802"/>
              </a:tblGrid>
              <a:tr h="32573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Un - Optimized</a:t>
                      </a:r>
                      <a:endParaRPr lang="en-US" dirty="0"/>
                    </a:p>
                  </a:txBody>
                  <a:tcPr marL="91439" marR="91439"/>
                </a:tc>
                <a:tc>
                  <a:txBody>
                    <a:bodyPr/>
                    <a:lstStyle/>
                    <a:p>
                      <a:r>
                        <a:rPr lang="en-US" dirty="0" smtClean="0"/>
                        <a:t>Optimized</a:t>
                      </a:r>
                      <a:endParaRPr lang="en-US" dirty="0"/>
                    </a:p>
                  </a:txBody>
                  <a:tcPr marL="91439" marR="91439"/>
                </a:tc>
              </a:tr>
              <a:tr h="1526047">
                <a:tc>
                  <a:txBody>
                    <a:bodyPr/>
                    <a:lstStyle/>
                    <a:p>
                      <a:r>
                        <a:rPr lang="en-US" sz="1800" kern="1200" dirty="0" smtClean="0">
                          <a:solidFill>
                            <a:schemeClr val="dk1"/>
                          </a:solidFill>
                          <a:latin typeface="+mn-lt"/>
                          <a:ea typeface="+mn-ea"/>
                          <a:cs typeface="+mn-cs"/>
                        </a:rPr>
                        <a:t>F</a:t>
                      </a:r>
                      <a:r>
                        <a:rPr lang="mr-IN" sz="1800" kern="1200" dirty="0" smtClean="0">
                          <a:solidFill>
                            <a:schemeClr val="dk1"/>
                          </a:solidFill>
                          <a:latin typeface="+mn-lt"/>
                          <a:ea typeface="+mn-ea"/>
                          <a:cs typeface="+mn-cs"/>
                        </a:rPr>
                        <a:t>or </a:t>
                      </a:r>
                      <a:r>
                        <a:rPr lang="en-CA" sz="1800" kern="1200" dirty="0" smtClean="0">
                          <a:solidFill>
                            <a:schemeClr val="dk1"/>
                          </a:solidFill>
                          <a:latin typeface="+mn-lt"/>
                          <a:ea typeface="+mn-ea"/>
                          <a:cs typeface="+mn-cs"/>
                        </a:rPr>
                        <a:t>(</a:t>
                      </a:r>
                      <a:r>
                        <a:rPr lang="mr-IN" sz="1800" kern="1200" dirty="0" smtClean="0">
                          <a:solidFill>
                            <a:schemeClr val="dk1"/>
                          </a:solidFill>
                          <a:latin typeface="+mn-lt"/>
                          <a:ea typeface="+mn-ea"/>
                          <a:cs typeface="+mn-cs"/>
                        </a:rPr>
                        <a:t>int i </a:t>
                      </a:r>
                      <a:r>
                        <a:rPr lang="en-CA" sz="1800" kern="1200" dirty="0" smtClean="0">
                          <a:solidFill>
                            <a:schemeClr val="dk1"/>
                          </a:solidFill>
                          <a:latin typeface="+mn-lt"/>
                          <a:ea typeface="+mn-ea"/>
                          <a:cs typeface="+mn-cs"/>
                        </a:rPr>
                        <a:t>=</a:t>
                      </a:r>
                      <a:r>
                        <a:rPr lang="mr-IN" sz="1800" kern="1200" dirty="0" smtClean="0">
                          <a:solidFill>
                            <a:schemeClr val="dk1"/>
                          </a:solidFill>
                          <a:latin typeface="+mn-lt"/>
                          <a:ea typeface="+mn-ea"/>
                          <a:cs typeface="+mn-cs"/>
                        </a:rPr>
                        <a:t> 1; i </a:t>
                      </a:r>
                      <a:r>
                        <a:rPr lang="en-CA" sz="1800" kern="1200" dirty="0" smtClean="0">
                          <a:solidFill>
                            <a:schemeClr val="dk1"/>
                          </a:solidFill>
                          <a:latin typeface="+mn-lt"/>
                          <a:ea typeface="+mn-ea"/>
                          <a:cs typeface="+mn-cs"/>
                        </a:rPr>
                        <a:t>&lt;=</a:t>
                      </a:r>
                      <a:r>
                        <a:rPr lang="mr-IN" sz="1800" kern="1200" dirty="0" smtClean="0">
                          <a:solidFill>
                            <a:schemeClr val="dk1"/>
                          </a:solidFill>
                          <a:latin typeface="+mn-lt"/>
                          <a:ea typeface="+mn-ea"/>
                          <a:cs typeface="+mn-cs"/>
                        </a:rPr>
                        <a:t> </a:t>
                      </a:r>
                      <a:r>
                        <a:rPr lang="en-CA" sz="1800" kern="1200" dirty="0" smtClean="0">
                          <a:solidFill>
                            <a:schemeClr val="dk1"/>
                          </a:solidFill>
                          <a:latin typeface="+mn-lt"/>
                          <a:ea typeface="+mn-ea"/>
                          <a:cs typeface="+mn-cs"/>
                        </a:rPr>
                        <a:t>N</a:t>
                      </a:r>
                      <a:r>
                        <a:rPr lang="mr-IN" sz="1800" kern="1200" dirty="0" smtClean="0">
                          <a:solidFill>
                            <a:schemeClr val="dk1"/>
                          </a:solidFill>
                          <a:latin typeface="+mn-lt"/>
                          <a:ea typeface="+mn-ea"/>
                          <a:cs typeface="+mn-cs"/>
                        </a:rPr>
                        <a:t>; i++</a:t>
                      </a:r>
                      <a:r>
                        <a:rPr lang="en-CA" sz="1800" kern="1200" dirty="0" smtClean="0">
                          <a:solidFill>
                            <a:schemeClr val="dk1"/>
                          </a:solidFill>
                          <a:latin typeface="+mn-lt"/>
                          <a:ea typeface="+mn-ea"/>
                          <a:cs typeface="+mn-cs"/>
                        </a:rPr>
                        <a:t>)</a:t>
                      </a:r>
                      <a:endParaRPr lang="mr-IN" sz="1800" kern="1200" dirty="0" smtClean="0">
                        <a:solidFill>
                          <a:schemeClr val="dk1"/>
                        </a:solidFill>
                        <a:latin typeface="+mn-lt"/>
                        <a:ea typeface="+mn-ea"/>
                        <a:cs typeface="+mn-cs"/>
                      </a:endParaRPr>
                    </a:p>
                    <a:p>
                      <a:r>
                        <a:rPr lang="mr-IN" sz="1800" kern="1200" dirty="0" smtClean="0">
                          <a:solidFill>
                            <a:schemeClr val="dk1"/>
                          </a:solidFill>
                          <a:latin typeface="+mn-lt"/>
                          <a:ea typeface="+mn-ea"/>
                          <a:cs typeface="+mn-cs"/>
                        </a:rPr>
                        <a:t>{</a:t>
                      </a:r>
                    </a:p>
                    <a:p>
                      <a:r>
                        <a:rPr lang="mr-IN" sz="1800" kern="1200" dirty="0" smtClean="0">
                          <a:solidFill>
                            <a:schemeClr val="dk1"/>
                          </a:solidFill>
                          <a:latin typeface="+mn-lt"/>
                          <a:ea typeface="+mn-ea"/>
                          <a:cs typeface="+mn-cs"/>
                        </a:rPr>
                        <a:t>    for </a:t>
                      </a:r>
                      <a:r>
                        <a:rPr lang="en-CA" sz="1800" kern="1200" dirty="0" smtClean="0">
                          <a:solidFill>
                            <a:schemeClr val="dk1"/>
                          </a:solidFill>
                          <a:latin typeface="+mn-lt"/>
                          <a:ea typeface="+mn-ea"/>
                          <a:cs typeface="+mn-cs"/>
                        </a:rPr>
                        <a:t>(</a:t>
                      </a:r>
                      <a:r>
                        <a:rPr lang="mr-IN" sz="1800" kern="1200" dirty="0" smtClean="0">
                          <a:solidFill>
                            <a:schemeClr val="dk1"/>
                          </a:solidFill>
                          <a:latin typeface="+mn-lt"/>
                          <a:ea typeface="+mn-ea"/>
                          <a:cs typeface="+mn-cs"/>
                        </a:rPr>
                        <a:t>int j </a:t>
                      </a:r>
                      <a:r>
                        <a:rPr lang="en-CA" sz="1800" kern="1200" dirty="0" smtClean="0">
                          <a:solidFill>
                            <a:schemeClr val="dk1"/>
                          </a:solidFill>
                          <a:latin typeface="+mn-lt"/>
                          <a:ea typeface="+mn-ea"/>
                          <a:cs typeface="+mn-cs"/>
                        </a:rPr>
                        <a:t>=</a:t>
                      </a:r>
                      <a:r>
                        <a:rPr lang="mr-IN" sz="1800" kern="1200" dirty="0" smtClean="0">
                          <a:solidFill>
                            <a:schemeClr val="dk1"/>
                          </a:solidFill>
                          <a:latin typeface="+mn-lt"/>
                          <a:ea typeface="+mn-ea"/>
                          <a:cs typeface="+mn-cs"/>
                        </a:rPr>
                        <a:t> 1; j </a:t>
                      </a:r>
                      <a:r>
                        <a:rPr lang="en-CA" sz="1800" kern="1200" dirty="0" smtClean="0">
                          <a:solidFill>
                            <a:schemeClr val="dk1"/>
                          </a:solidFill>
                          <a:latin typeface="+mn-lt"/>
                          <a:ea typeface="+mn-ea"/>
                          <a:cs typeface="+mn-cs"/>
                        </a:rPr>
                        <a:t>&lt;=</a:t>
                      </a:r>
                      <a:r>
                        <a:rPr lang="mr-IN" sz="1800" kern="1200" dirty="0" smtClean="0">
                          <a:solidFill>
                            <a:schemeClr val="dk1"/>
                          </a:solidFill>
                          <a:latin typeface="+mn-lt"/>
                          <a:ea typeface="+mn-ea"/>
                          <a:cs typeface="+mn-cs"/>
                        </a:rPr>
                        <a:t> </a:t>
                      </a:r>
                      <a:r>
                        <a:rPr lang="en-CA" sz="1800" kern="1200" dirty="0" smtClean="0">
                          <a:solidFill>
                            <a:schemeClr val="dk1"/>
                          </a:solidFill>
                          <a:latin typeface="+mn-lt"/>
                          <a:ea typeface="+mn-ea"/>
                          <a:cs typeface="+mn-cs"/>
                        </a:rPr>
                        <a:t>N</a:t>
                      </a:r>
                      <a:r>
                        <a:rPr lang="mr-IN" sz="1800" kern="1200" dirty="0" smtClean="0">
                          <a:solidFill>
                            <a:schemeClr val="dk1"/>
                          </a:solidFill>
                          <a:latin typeface="+mn-lt"/>
                          <a:ea typeface="+mn-ea"/>
                          <a:cs typeface="+mn-cs"/>
                        </a:rPr>
                        <a:t>; j</a:t>
                      </a:r>
                      <a:r>
                        <a:rPr lang="en-CA" sz="1800" kern="1200" dirty="0" smtClean="0">
                          <a:solidFill>
                            <a:schemeClr val="dk1"/>
                          </a:solidFill>
                          <a:latin typeface="+mn-lt"/>
                          <a:ea typeface="+mn-ea"/>
                          <a:cs typeface="+mn-cs"/>
                        </a:rPr>
                        <a:t>++)</a:t>
                      </a:r>
                      <a:r>
                        <a:rPr lang="mr-IN" sz="1800" kern="1200" dirty="0" smtClean="0">
                          <a:solidFill>
                            <a:schemeClr val="dk1"/>
                          </a:solidFill>
                          <a:latin typeface="+mn-lt"/>
                          <a:ea typeface="+mn-ea"/>
                          <a:cs typeface="+mn-cs"/>
                        </a:rPr>
                        <a:t> { </a:t>
                      </a:r>
                    </a:p>
                    <a:p>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System.out.print</a:t>
                      </a:r>
                      <a:r>
                        <a:rPr lang="en-US" sz="1800" kern="1200" dirty="0" smtClean="0">
                          <a:solidFill>
                            <a:schemeClr val="dk1"/>
                          </a:solidFill>
                          <a:latin typeface="+mn-lt"/>
                          <a:ea typeface="+mn-ea"/>
                          <a:cs typeface="+mn-cs"/>
                        </a:rPr>
                        <a:t>(</a:t>
                      </a:r>
                      <a:r>
                        <a:rPr lang="en-US" sz="1800" kern="1200" dirty="0" err="1" smtClean="0">
                          <a:solidFill>
                            <a:schemeClr val="dk1"/>
                          </a:solidFill>
                          <a:latin typeface="+mn-lt"/>
                          <a:ea typeface="+mn-ea"/>
                          <a:cs typeface="+mn-cs"/>
                        </a:rPr>
                        <a:t>i</a:t>
                      </a:r>
                      <a:r>
                        <a:rPr lang="en-US" sz="1800" kern="1200" dirty="0" smtClean="0">
                          <a:solidFill>
                            <a:schemeClr val="dk1"/>
                          </a:solidFill>
                          <a:latin typeface="+mn-lt"/>
                          <a:ea typeface="+mn-ea"/>
                          <a:cs typeface="+mn-cs"/>
                        </a:rPr>
                        <a:t>*j)</a:t>
                      </a:r>
                      <a:r>
                        <a:rPr lang="en-US" sz="1800" kern="1200" dirty="0" smtClean="0">
                          <a:solidFill>
                            <a:schemeClr val="dk1"/>
                          </a:solidFill>
                          <a:latin typeface="+mn-lt"/>
                          <a:ea typeface="+mn-ea"/>
                          <a:cs typeface="+mn-cs"/>
                        </a:rPr>
                        <a:t>; </a:t>
                      </a:r>
                    </a:p>
                    <a:p>
                      <a:r>
                        <a:rPr lang="mr-IN"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a:t>
                      </a:r>
                      <a:endParaRPr lang="en-US" dirty="0">
                        <a:latin typeface="+mn-lt"/>
                      </a:endParaRPr>
                    </a:p>
                  </a:txBody>
                  <a:tcPr marL="91439" marR="91439"/>
                </a:tc>
                <a:tc>
                  <a:txBody>
                    <a:bodyPr/>
                    <a:lstStyle/>
                    <a:p>
                      <a:r>
                        <a:rPr lang="en-US" sz="1800" kern="1200" dirty="0" smtClean="0">
                          <a:solidFill>
                            <a:schemeClr val="dk1"/>
                          </a:solidFill>
                          <a:latin typeface="+mn-lt"/>
                          <a:ea typeface="+mn-ea"/>
                          <a:cs typeface="+mn-cs"/>
                        </a:rPr>
                        <a:t>For</a:t>
                      </a:r>
                      <a:r>
                        <a:rPr lang="en-US" sz="1800" kern="1200" dirty="0" smtClean="0">
                          <a:solidFill>
                            <a:schemeClr val="dk1"/>
                          </a:solidFill>
                          <a:latin typeface="+mn-lt"/>
                          <a:ea typeface="+mn-ea"/>
                          <a:cs typeface="+mn-cs"/>
                        </a:rPr>
                        <a:t>(</a:t>
                      </a:r>
                      <a:r>
                        <a:rPr lang="en-US" sz="1800" kern="1200" dirty="0" err="1" smtClean="0">
                          <a:solidFill>
                            <a:schemeClr val="dk1"/>
                          </a:solidFill>
                          <a:latin typeface="+mn-lt"/>
                          <a:ea typeface="+mn-ea"/>
                          <a:cs typeface="+mn-cs"/>
                        </a:rPr>
                        <a:t>int</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i</a:t>
                      </a:r>
                      <a:r>
                        <a:rPr lang="en-US" sz="1800" kern="1200" dirty="0" smtClean="0">
                          <a:solidFill>
                            <a:schemeClr val="dk1"/>
                          </a:solidFill>
                          <a:latin typeface="+mn-lt"/>
                          <a:ea typeface="+mn-ea"/>
                          <a:cs typeface="+mn-cs"/>
                        </a:rPr>
                        <a:t>=1; </a:t>
                      </a:r>
                      <a:r>
                        <a:rPr lang="en-US" sz="1800" kern="1200" dirty="0" err="1" smtClean="0">
                          <a:solidFill>
                            <a:schemeClr val="dk1"/>
                          </a:solidFill>
                          <a:latin typeface="+mn-lt"/>
                          <a:ea typeface="+mn-ea"/>
                          <a:cs typeface="+mn-cs"/>
                        </a:rPr>
                        <a:t>i</a:t>
                      </a:r>
                      <a:r>
                        <a:rPr lang="en-US" sz="1800" kern="1200" dirty="0" smtClean="0">
                          <a:solidFill>
                            <a:schemeClr val="dk1"/>
                          </a:solidFill>
                          <a:latin typeface="+mn-lt"/>
                          <a:ea typeface="+mn-ea"/>
                          <a:cs typeface="+mn-cs"/>
                        </a:rPr>
                        <a:t>&lt;=N*N; </a:t>
                      </a:r>
                      <a:r>
                        <a:rPr lang="en-US" sz="1800" kern="1200" dirty="0" err="1" smtClean="0">
                          <a:solidFill>
                            <a:schemeClr val="dk1"/>
                          </a:solidFill>
                          <a:latin typeface="+mn-lt"/>
                          <a:ea typeface="+mn-ea"/>
                          <a:cs typeface="+mn-cs"/>
                        </a:rPr>
                        <a:t>i</a:t>
                      </a:r>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a:t>
                      </a:r>
                    </a:p>
                    <a:p>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System.out.print</a:t>
                      </a:r>
                      <a:r>
                        <a:rPr lang="en-US" sz="1800" kern="1200" dirty="0" smtClean="0">
                          <a:solidFill>
                            <a:schemeClr val="dk1"/>
                          </a:solidFill>
                          <a:latin typeface="+mn-lt"/>
                          <a:ea typeface="+mn-ea"/>
                          <a:cs typeface="+mn-cs"/>
                        </a:rPr>
                        <a:t>(</a:t>
                      </a:r>
                      <a:r>
                        <a:rPr lang="en-US" sz="1800" kern="1200" dirty="0" err="1" smtClean="0">
                          <a:solidFill>
                            <a:schemeClr val="dk1"/>
                          </a:solidFill>
                          <a:latin typeface="+mn-lt"/>
                          <a:ea typeface="+mn-ea"/>
                          <a:cs typeface="+mn-cs"/>
                        </a:rPr>
                        <a:t>i</a:t>
                      </a:r>
                      <a:r>
                        <a:rPr lang="en-US" sz="1800" kern="1200" dirty="0" smtClean="0">
                          <a:solidFill>
                            <a:schemeClr val="dk1"/>
                          </a:solidFill>
                          <a:latin typeface="+mn-lt"/>
                          <a:ea typeface="+mn-ea"/>
                          <a:cs typeface="+mn-cs"/>
                        </a:rPr>
                        <a:t>)</a:t>
                      </a:r>
                      <a:r>
                        <a:rPr lang="en-US" sz="1800" kern="1200" dirty="0" smtClean="0">
                          <a:solidFill>
                            <a:schemeClr val="dk1"/>
                          </a:solidFill>
                          <a:latin typeface="+mn-lt"/>
                          <a:ea typeface="+mn-ea"/>
                          <a:cs typeface="+mn-cs"/>
                        </a:rPr>
                        <a:t>;</a:t>
                      </a:r>
                    </a:p>
                    <a:p>
                      <a:r>
                        <a:rPr lang="mr-IN" sz="1800" kern="1200" dirty="0" smtClean="0">
                          <a:solidFill>
                            <a:schemeClr val="dk1"/>
                          </a:solidFill>
                          <a:latin typeface="+mn-lt"/>
                          <a:ea typeface="+mn-ea"/>
                          <a:cs typeface="+mn-cs"/>
                        </a:rPr>
                        <a:t>}</a:t>
                      </a:r>
                      <a:endParaRPr lang="mr-IN" sz="1800" kern="1200" dirty="0" smtClean="0">
                        <a:solidFill>
                          <a:schemeClr val="dk1"/>
                        </a:solidFill>
                        <a:latin typeface="+mn-lt"/>
                        <a:ea typeface="+mn-ea"/>
                        <a:cs typeface="+mn-cs"/>
                      </a:endParaRPr>
                    </a:p>
                    <a:p>
                      <a:endParaRPr lang="en-US" dirty="0"/>
                    </a:p>
                  </a:txBody>
                  <a:tcPr marL="91439" marR="91439"/>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61732666"/>
              </p:ext>
            </p:extLst>
          </p:nvPr>
        </p:nvGraphicFramePr>
        <p:xfrm>
          <a:off x="457200" y="4172671"/>
          <a:ext cx="8229600" cy="2310378"/>
        </p:xfrm>
        <a:graphic>
          <a:graphicData uri="http://schemas.openxmlformats.org/drawingml/2006/table">
            <a:tbl>
              <a:tblPr firstRow="1" bandRow="1">
                <a:tableStyleId>{5C22544A-7EE6-4342-B048-85BDC9FD1C3A}</a:tableStyleId>
              </a:tblPr>
              <a:tblGrid>
                <a:gridCol w="4114800"/>
                <a:gridCol w="4114800"/>
              </a:tblGrid>
              <a:tr h="448133">
                <a:tc gridSpan="2">
                  <a:txBody>
                    <a:bodyPr/>
                    <a:lstStyle/>
                    <a:p>
                      <a:pPr algn="ctr"/>
                      <a:r>
                        <a:rPr lang="en-US" dirty="0" smtClean="0"/>
                        <a:t>Run</a:t>
                      </a:r>
                      <a:r>
                        <a:rPr lang="en-US" baseline="0" dirty="0" smtClean="0"/>
                        <a:t> Time </a:t>
                      </a:r>
                      <a:r>
                        <a:rPr lang="en-US" baseline="0" dirty="0" smtClean="0"/>
                        <a:t>Analysis</a:t>
                      </a:r>
                      <a:endParaRPr lang="en-US" dirty="0"/>
                    </a:p>
                  </a:txBody>
                  <a:tcPr/>
                </a:tc>
                <a:tc hMerge="1">
                  <a:txBody>
                    <a:bodyPr/>
                    <a:lstStyle/>
                    <a:p>
                      <a:endParaRPr lang="en-US" dirty="0"/>
                    </a:p>
                  </a:txBody>
                  <a:tcPr/>
                </a:tc>
              </a:tr>
              <a:tr h="1862245">
                <a:tc>
                  <a:txBody>
                    <a:bodyPr/>
                    <a:lstStyle/>
                    <a:p>
                      <a:r>
                        <a:rPr lang="en-US" sz="1400" b="1" dirty="0" smtClean="0">
                          <a:latin typeface="+mn-lt"/>
                        </a:rPr>
                        <a:t>Nested For </a:t>
                      </a:r>
                      <a:r>
                        <a:rPr lang="mr-IN" sz="1400" b="1" dirty="0" smtClean="0">
                          <a:latin typeface="+mn-lt"/>
                        </a:rPr>
                        <a:t>–</a:t>
                      </a:r>
                      <a:r>
                        <a:rPr lang="en-US" sz="1400" b="1" dirty="0" smtClean="0">
                          <a:latin typeface="+mn-lt"/>
                        </a:rPr>
                        <a:t> </a:t>
                      </a:r>
                      <a:r>
                        <a:rPr lang="en-US" sz="1400" b="1" dirty="0" err="1" smtClean="0">
                          <a:latin typeface="+mn-lt"/>
                        </a:rPr>
                        <a:t>Unoptimized</a:t>
                      </a:r>
                      <a:endParaRPr lang="en-US" sz="1400" b="1" dirty="0" smtClean="0">
                        <a:latin typeface="+mn-lt"/>
                      </a:endParaRPr>
                    </a:p>
                    <a:p>
                      <a:endParaRPr lang="en-US" sz="1400" dirty="0" smtClean="0">
                        <a:latin typeface="+mn-lt"/>
                      </a:endParaRPr>
                    </a:p>
                    <a:p>
                      <a:r>
                        <a:rPr lang="en-US" sz="1400" dirty="0" smtClean="0">
                          <a:latin typeface="+mn-lt"/>
                        </a:rPr>
                        <a:t>N = 1000 | Time =</a:t>
                      </a:r>
                      <a:r>
                        <a:rPr lang="en-US" sz="1400" baseline="0" dirty="0" smtClean="0">
                          <a:latin typeface="+mn-lt"/>
                        </a:rPr>
                        <a:t> </a:t>
                      </a:r>
                      <a:r>
                        <a:rPr lang="en-US" sz="1400" dirty="0" smtClean="0">
                          <a:latin typeface="+mn-lt"/>
                        </a:rPr>
                        <a:t>0.20798492431640625</a:t>
                      </a:r>
                    </a:p>
                    <a:p>
                      <a:endParaRPr lang="en-US" sz="1400" dirty="0" smtClean="0">
                        <a:latin typeface="+mn-lt"/>
                      </a:endParaRPr>
                    </a:p>
                    <a:p>
                      <a:r>
                        <a:rPr lang="en-US" sz="1400" dirty="0" smtClean="0">
                          <a:latin typeface="+mn-lt"/>
                        </a:rPr>
                        <a:t>N = 10,000 | Time = 21.67640471458435</a:t>
                      </a:r>
                    </a:p>
                    <a:p>
                      <a:endParaRPr lang="en-US" sz="1400" dirty="0" smtClean="0">
                        <a:latin typeface="+mn-lt"/>
                      </a:endParaRPr>
                    </a:p>
                    <a:p>
                      <a:r>
                        <a:rPr lang="en-US" sz="1400" dirty="0" smtClean="0">
                          <a:latin typeface="+mn-lt"/>
                        </a:rPr>
                        <a:t>N = 100,000 | Time =</a:t>
                      </a:r>
                      <a:r>
                        <a:rPr lang="en-US" sz="1400" baseline="0" dirty="0" smtClean="0">
                          <a:latin typeface="+mn-lt"/>
                        </a:rPr>
                        <a:t> </a:t>
                      </a:r>
                      <a:r>
                        <a:rPr lang="en-US" sz="1400" dirty="0" smtClean="0">
                          <a:latin typeface="+mn-lt"/>
                        </a:rPr>
                        <a:t>2045.2782616619541</a:t>
                      </a:r>
                      <a:endParaRPr lang="en-US" sz="1400" dirty="0">
                        <a:latin typeface="+mn-lt"/>
                      </a:endParaRPr>
                    </a:p>
                  </a:txBody>
                  <a:tcPr/>
                </a:tc>
                <a:tc>
                  <a:txBody>
                    <a:bodyPr/>
                    <a:lstStyle/>
                    <a:p>
                      <a:r>
                        <a:rPr lang="en-US" sz="1400" b="1" dirty="0" smtClean="0"/>
                        <a:t>Nested For - Optimized</a:t>
                      </a:r>
                    </a:p>
                    <a:p>
                      <a:endParaRPr lang="en-US" sz="1400" dirty="0" smtClean="0"/>
                    </a:p>
                    <a:p>
                      <a:r>
                        <a:rPr lang="en-US" sz="1400" dirty="0" smtClean="0"/>
                        <a:t>N = 1000 	| Time = 0.10916376113891602</a:t>
                      </a:r>
                    </a:p>
                    <a:p>
                      <a:endParaRPr lang="en-US" sz="1400" dirty="0" smtClean="0"/>
                    </a:p>
                    <a:p>
                      <a:r>
                        <a:rPr lang="en-US" sz="1400" dirty="0" smtClean="0"/>
                        <a:t>N = 10,000 | Time = 13.620356321334839</a:t>
                      </a:r>
                    </a:p>
                    <a:p>
                      <a:endParaRPr lang="en-US" sz="1400" dirty="0" smtClean="0"/>
                    </a:p>
                    <a:p>
                      <a:r>
                        <a:rPr lang="en-US" sz="1400" dirty="0" smtClean="0"/>
                        <a:t>N = 100,000 | Time = 1224.4540052413043</a:t>
                      </a:r>
                      <a:endParaRPr lang="en-US" sz="1400" dirty="0"/>
                    </a:p>
                  </a:txBody>
                  <a:tcPr/>
                </a:tc>
              </a:tr>
            </a:tbl>
          </a:graphicData>
        </a:graphic>
      </p:graphicFrame>
    </p:spTree>
    <p:extLst>
      <p:ext uri="{BB962C8B-B14F-4D97-AF65-F5344CB8AC3E}">
        <p14:creationId xmlns:p14="http://schemas.microsoft.com/office/powerpoint/2010/main" val="29812132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r>
              <a:rPr lang="en-US" dirty="0" smtClean="0"/>
              <a:t>f-Else Clause Optimization</a:t>
            </a:r>
            <a:endParaRPr lang="en-US" dirty="0"/>
          </a:p>
        </p:txBody>
      </p:sp>
      <p:sp>
        <p:nvSpPr>
          <p:cNvPr id="3" name="Content Placeholder 2"/>
          <p:cNvSpPr>
            <a:spLocks noGrp="1"/>
          </p:cNvSpPr>
          <p:nvPr>
            <p:ph idx="1"/>
          </p:nvPr>
        </p:nvSpPr>
        <p:spPr/>
        <p:txBody>
          <a:bodyPr/>
          <a:lstStyle/>
          <a:p>
            <a:pPr marL="0" indent="0">
              <a:buNone/>
            </a:pPr>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2475305318"/>
              </p:ext>
            </p:extLst>
          </p:nvPr>
        </p:nvGraphicFramePr>
        <p:xfrm>
          <a:off x="457200" y="1600200"/>
          <a:ext cx="8229600" cy="2068202"/>
        </p:xfrm>
        <a:graphic>
          <a:graphicData uri="http://schemas.openxmlformats.org/drawingml/2006/table">
            <a:tbl>
              <a:tblPr firstRow="1" bandRow="1">
                <a:tableStyleId>{5C22544A-7EE6-4342-B048-85BDC9FD1C3A}</a:tableStyleId>
              </a:tblPr>
              <a:tblGrid>
                <a:gridCol w="4114800"/>
                <a:gridCol w="4114800"/>
              </a:tblGrid>
              <a:tr h="31383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Un - Optimized</a:t>
                      </a:r>
                      <a:endParaRPr lang="en-US" dirty="0"/>
                    </a:p>
                  </a:txBody>
                  <a:tcPr/>
                </a:tc>
                <a:tc>
                  <a:txBody>
                    <a:bodyPr/>
                    <a:lstStyle/>
                    <a:p>
                      <a:r>
                        <a:rPr lang="en-US" dirty="0" smtClean="0"/>
                        <a:t>Optimized</a:t>
                      </a:r>
                      <a:endParaRPr lang="en-US" dirty="0"/>
                    </a:p>
                  </a:txBody>
                  <a:tcPr/>
                </a:tc>
              </a:tr>
              <a:tr h="1702442">
                <a:tc>
                  <a:txBody>
                    <a:bodyPr/>
                    <a:lstStyle/>
                    <a:p>
                      <a:r>
                        <a:rPr lang="en-CA" sz="1800" kern="1200" dirty="0" smtClean="0">
                          <a:solidFill>
                            <a:schemeClr val="dk1"/>
                          </a:solidFill>
                          <a:latin typeface="+mn-lt"/>
                          <a:ea typeface="+mn-ea"/>
                          <a:cs typeface="+mn-cs"/>
                        </a:rPr>
                        <a:t>If (x &gt;5)</a:t>
                      </a:r>
                      <a:r>
                        <a:rPr lang="en-CA" sz="1800" kern="1200" baseline="0" dirty="0" smtClean="0">
                          <a:solidFill>
                            <a:schemeClr val="dk1"/>
                          </a:solidFill>
                          <a:latin typeface="+mn-lt"/>
                          <a:ea typeface="+mn-ea"/>
                          <a:cs typeface="+mn-cs"/>
                        </a:rPr>
                        <a:t> {</a:t>
                      </a:r>
                    </a:p>
                    <a:p>
                      <a:r>
                        <a:rPr lang="en-US" dirty="0" smtClean="0"/>
                        <a:t>   y = True;</a:t>
                      </a:r>
                    </a:p>
                    <a:p>
                      <a:r>
                        <a:rPr lang="en-US" dirty="0" smtClean="0"/>
                        <a:t>} else {</a:t>
                      </a:r>
                    </a:p>
                    <a:p>
                      <a:r>
                        <a:rPr lang="en-US" dirty="0" smtClean="0"/>
                        <a:t>   y = False;</a:t>
                      </a:r>
                    </a:p>
                    <a:p>
                      <a:r>
                        <a:rPr lang="en-US" dirty="0" smtClean="0"/>
                        <a:t>}</a:t>
                      </a:r>
                      <a:endParaRPr lang="en-US" dirty="0"/>
                    </a:p>
                  </a:txBody>
                  <a:tcPr/>
                </a:tc>
                <a:tc>
                  <a:txBody>
                    <a:bodyPr/>
                    <a:lstStyle/>
                    <a:p>
                      <a:r>
                        <a:rPr lang="en-CA" sz="1800" kern="1200" dirty="0" smtClean="0">
                          <a:solidFill>
                            <a:schemeClr val="dk1"/>
                          </a:solidFill>
                          <a:latin typeface="+mn-lt"/>
                          <a:ea typeface="+mn-ea"/>
                          <a:cs typeface="+mn-cs"/>
                        </a:rPr>
                        <a:t>Y = false;</a:t>
                      </a:r>
                      <a:br>
                        <a:rPr lang="en-CA" sz="1800" kern="1200" dirty="0" smtClean="0">
                          <a:solidFill>
                            <a:schemeClr val="dk1"/>
                          </a:solidFill>
                          <a:latin typeface="+mn-lt"/>
                          <a:ea typeface="+mn-ea"/>
                          <a:cs typeface="+mn-cs"/>
                        </a:rPr>
                      </a:br>
                      <a:endParaRPr lang="en-CA" sz="1800" kern="1200" dirty="0" smtClean="0">
                        <a:solidFill>
                          <a:schemeClr val="dk1"/>
                        </a:solidFill>
                        <a:latin typeface="+mn-lt"/>
                        <a:ea typeface="+mn-ea"/>
                        <a:cs typeface="+mn-cs"/>
                      </a:endParaRPr>
                    </a:p>
                    <a:p>
                      <a:r>
                        <a:rPr lang="en-CA" sz="1800" kern="1200" dirty="0" smtClean="0">
                          <a:solidFill>
                            <a:schemeClr val="dk1"/>
                          </a:solidFill>
                          <a:latin typeface="+mn-lt"/>
                          <a:ea typeface="+mn-ea"/>
                          <a:cs typeface="+mn-cs"/>
                        </a:rPr>
                        <a:t>If (x &gt;5)</a:t>
                      </a:r>
                      <a:r>
                        <a:rPr lang="en-CA" sz="1800" kern="1200" baseline="0" dirty="0" smtClean="0">
                          <a:solidFill>
                            <a:schemeClr val="dk1"/>
                          </a:solidFill>
                          <a:latin typeface="+mn-lt"/>
                          <a:ea typeface="+mn-ea"/>
                          <a:cs typeface="+mn-cs"/>
                        </a:rPr>
                        <a:t> {</a:t>
                      </a:r>
                    </a:p>
                    <a:p>
                      <a:r>
                        <a:rPr lang="en-US" dirty="0" smtClean="0"/>
                        <a:t>   y = True;</a:t>
                      </a:r>
                    </a:p>
                    <a:p>
                      <a:r>
                        <a:rPr lang="en-US" dirty="0" smtClean="0"/>
                        <a:t>}</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934178978"/>
              </p:ext>
            </p:extLst>
          </p:nvPr>
        </p:nvGraphicFramePr>
        <p:xfrm>
          <a:off x="457200" y="3859072"/>
          <a:ext cx="8229600" cy="2890071"/>
        </p:xfrm>
        <a:graphic>
          <a:graphicData uri="http://schemas.openxmlformats.org/drawingml/2006/table">
            <a:tbl>
              <a:tblPr firstRow="1" bandRow="1">
                <a:tableStyleId>{5C22544A-7EE6-4342-B048-85BDC9FD1C3A}</a:tableStyleId>
              </a:tblPr>
              <a:tblGrid>
                <a:gridCol w="4114800"/>
                <a:gridCol w="4114800"/>
              </a:tblGrid>
              <a:tr h="869576">
                <a:tc gridSpan="2">
                  <a:txBody>
                    <a:bodyPr/>
                    <a:lstStyle/>
                    <a:p>
                      <a:pPr algn="ctr"/>
                      <a:r>
                        <a:rPr lang="en-US" dirty="0" smtClean="0"/>
                        <a:t>Run</a:t>
                      </a:r>
                      <a:r>
                        <a:rPr lang="en-US" baseline="0" dirty="0" smtClean="0"/>
                        <a:t> Time </a:t>
                      </a:r>
                      <a:r>
                        <a:rPr lang="en-US" baseline="0" dirty="0" smtClean="0"/>
                        <a:t>Analysis (N = # of iterations)</a:t>
                      </a:r>
                      <a:endParaRPr lang="en-US" dirty="0"/>
                    </a:p>
                  </a:txBody>
                  <a:tcPr/>
                </a:tc>
                <a:tc hMerge="1">
                  <a:txBody>
                    <a:bodyPr/>
                    <a:lstStyle/>
                    <a:p>
                      <a:endParaRPr lang="en-US" dirty="0"/>
                    </a:p>
                  </a:txBody>
                  <a:tcPr/>
                </a:tc>
              </a:tr>
              <a:tr h="2020495">
                <a:tc>
                  <a:txBody>
                    <a:bodyPr/>
                    <a:lstStyle/>
                    <a:p>
                      <a:r>
                        <a:rPr lang="en-US" sz="1400" b="1" dirty="0" smtClean="0"/>
                        <a:t>Else Clause </a:t>
                      </a:r>
                      <a:r>
                        <a:rPr lang="mr-IN" sz="1400" b="1" dirty="0" smtClean="0"/>
                        <a:t>–</a:t>
                      </a:r>
                      <a:r>
                        <a:rPr lang="en-US" sz="1400" b="1" dirty="0" smtClean="0"/>
                        <a:t> Un-optimized</a:t>
                      </a:r>
                    </a:p>
                    <a:p>
                      <a:endParaRPr lang="en-US" sz="1400" dirty="0" smtClean="0"/>
                    </a:p>
                    <a:p>
                      <a:r>
                        <a:rPr lang="en-US" sz="1400" dirty="0" smtClean="0"/>
                        <a:t>N = 1000000| Time = 1.4830670356750488</a:t>
                      </a:r>
                    </a:p>
                    <a:p>
                      <a:endParaRPr lang="en-US" sz="1400" dirty="0" smtClean="0"/>
                    </a:p>
                    <a:p>
                      <a:r>
                        <a:rPr lang="en-US" sz="1400" dirty="0" smtClean="0"/>
                        <a:t>N = 10000000 | Time = 15.099145889282227</a:t>
                      </a:r>
                    </a:p>
                    <a:p>
                      <a:endParaRPr lang="en-US" sz="1400" dirty="0" smtClean="0"/>
                    </a:p>
                    <a:p>
                      <a:r>
                        <a:rPr lang="en-US" sz="1400" dirty="0" smtClean="0"/>
                        <a:t>N = 100000000| Time = 149.41616511344967</a:t>
                      </a:r>
                      <a:endParaRPr lang="en-US" sz="1400" dirty="0"/>
                    </a:p>
                  </a:txBody>
                  <a:tcPr/>
                </a:tc>
                <a:tc>
                  <a:txBody>
                    <a:bodyPr/>
                    <a:lstStyle/>
                    <a:p>
                      <a:r>
                        <a:rPr lang="en-US" sz="1400" b="1" dirty="0" smtClean="0"/>
                        <a:t>Else Clause - Optimized</a:t>
                      </a:r>
                    </a:p>
                    <a:p>
                      <a:endParaRPr lang="en-US" sz="1400" dirty="0" smtClean="0"/>
                    </a:p>
                    <a:p>
                      <a:r>
                        <a:rPr lang="en-US" sz="1400" dirty="0" smtClean="0"/>
                        <a:t>N = 1000000 | Time = 1.2050196647644043</a:t>
                      </a:r>
                    </a:p>
                    <a:p>
                      <a:endParaRPr lang="en-US" sz="1400" dirty="0" smtClean="0"/>
                    </a:p>
                    <a:p>
                      <a:r>
                        <a:rPr lang="en-US" sz="1400" dirty="0" smtClean="0"/>
                        <a:t>N = 10000000 | Time = 12.713328838348389</a:t>
                      </a:r>
                    </a:p>
                    <a:p>
                      <a:endParaRPr lang="en-US" sz="1400" dirty="0" smtClean="0"/>
                    </a:p>
                    <a:p>
                      <a:r>
                        <a:rPr lang="en-US" sz="1400" dirty="0" smtClean="0"/>
                        <a:t>N = 100000000| Time = 120.51267957687537</a:t>
                      </a:r>
                      <a:endParaRPr lang="en-US" sz="1400" dirty="0"/>
                    </a:p>
                  </a:txBody>
                  <a:tcPr/>
                </a:tc>
              </a:tr>
            </a:tbl>
          </a:graphicData>
        </a:graphic>
      </p:graphicFrame>
    </p:spTree>
    <p:extLst>
      <p:ext uri="{BB962C8B-B14F-4D97-AF65-F5344CB8AC3E}">
        <p14:creationId xmlns:p14="http://schemas.microsoft.com/office/powerpoint/2010/main" val="346160979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Finite Differences To Avoid Multiplication</a:t>
            </a:r>
            <a:endParaRPr lang="en-US" dirty="0"/>
          </a:p>
        </p:txBody>
      </p:sp>
      <p:sp>
        <p:nvSpPr>
          <p:cNvPr id="3" name="Content Placeholder 2"/>
          <p:cNvSpPr>
            <a:spLocks noGrp="1"/>
          </p:cNvSpPr>
          <p:nvPr>
            <p:ph idx="1"/>
          </p:nvPr>
        </p:nvSpPr>
        <p:spPr/>
        <p:txBody>
          <a:bodyPr/>
          <a:lstStyle/>
          <a:p>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299439464"/>
              </p:ext>
            </p:extLst>
          </p:nvPr>
        </p:nvGraphicFramePr>
        <p:xfrm>
          <a:off x="457200" y="1600200"/>
          <a:ext cx="8229600" cy="2186338"/>
        </p:xfrm>
        <a:graphic>
          <a:graphicData uri="http://schemas.openxmlformats.org/drawingml/2006/table">
            <a:tbl>
              <a:tblPr firstRow="1" bandRow="1">
                <a:tableStyleId>{5C22544A-7EE6-4342-B048-85BDC9FD1C3A}</a:tableStyleId>
              </a:tblPr>
              <a:tblGrid>
                <a:gridCol w="4114800"/>
                <a:gridCol w="4114800"/>
              </a:tblGrid>
              <a:tr h="63084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Un - Optimized</a:t>
                      </a:r>
                      <a:endParaRPr lang="en-US" dirty="0"/>
                    </a:p>
                  </a:txBody>
                  <a:tcPr/>
                </a:tc>
                <a:tc>
                  <a:txBody>
                    <a:bodyPr/>
                    <a:lstStyle/>
                    <a:p>
                      <a:r>
                        <a:rPr lang="en-US" dirty="0" smtClean="0"/>
                        <a:t>Optimized</a:t>
                      </a:r>
                      <a:endParaRPr lang="en-US" dirty="0"/>
                    </a:p>
                  </a:txBody>
                  <a:tcPr/>
                </a:tc>
              </a:tr>
              <a:tr h="1555497">
                <a:tc>
                  <a:txBody>
                    <a:bodyPr/>
                    <a:lstStyle/>
                    <a:p>
                      <a:r>
                        <a:rPr lang="mr-IN" sz="1800" kern="1200" dirty="0" smtClean="0">
                          <a:solidFill>
                            <a:schemeClr val="dk1"/>
                          </a:solidFill>
                          <a:latin typeface="+mn-lt"/>
                          <a:ea typeface="+mn-ea"/>
                          <a:cs typeface="+mn-cs"/>
                        </a:rPr>
                        <a:t> for</a:t>
                      </a:r>
                      <a:r>
                        <a:rPr lang="en-CA" sz="1800" kern="1200" dirty="0" smtClean="0">
                          <a:solidFill>
                            <a:schemeClr val="dk1"/>
                          </a:solidFill>
                          <a:latin typeface="+mn-lt"/>
                          <a:ea typeface="+mn-ea"/>
                          <a:cs typeface="+mn-cs"/>
                        </a:rPr>
                        <a:t>(</a:t>
                      </a:r>
                      <a:r>
                        <a:rPr lang="mr-IN" sz="1800" kern="1200" dirty="0" smtClean="0">
                          <a:solidFill>
                            <a:schemeClr val="dk1"/>
                          </a:solidFill>
                          <a:latin typeface="+mn-lt"/>
                          <a:ea typeface="+mn-ea"/>
                          <a:cs typeface="+mn-cs"/>
                        </a:rPr>
                        <a:t>i</a:t>
                      </a:r>
                      <a:r>
                        <a:rPr lang="en-CA" sz="1800" kern="1200" dirty="0" smtClean="0">
                          <a:solidFill>
                            <a:schemeClr val="dk1"/>
                          </a:solidFill>
                          <a:latin typeface="+mn-lt"/>
                          <a:ea typeface="+mn-ea"/>
                          <a:cs typeface="+mn-cs"/>
                        </a:rPr>
                        <a:t>=</a:t>
                      </a:r>
                      <a:r>
                        <a:rPr lang="mr-IN" sz="1800" kern="1200" dirty="0" smtClean="0">
                          <a:solidFill>
                            <a:schemeClr val="dk1"/>
                          </a:solidFill>
                          <a:latin typeface="+mn-lt"/>
                          <a:ea typeface="+mn-ea"/>
                          <a:cs typeface="+mn-cs"/>
                        </a:rPr>
                        <a:t>0;i</a:t>
                      </a:r>
                      <a:r>
                        <a:rPr lang="en-CA" sz="1800" kern="1200" dirty="0" smtClean="0">
                          <a:solidFill>
                            <a:schemeClr val="dk1"/>
                          </a:solidFill>
                          <a:latin typeface="+mn-lt"/>
                          <a:ea typeface="+mn-ea"/>
                          <a:cs typeface="+mn-cs"/>
                        </a:rPr>
                        <a:t>&lt;</a:t>
                      </a:r>
                      <a:r>
                        <a:rPr lang="mr-IN" sz="1800" kern="1200" dirty="0" smtClean="0">
                          <a:solidFill>
                            <a:schemeClr val="dk1"/>
                          </a:solidFill>
                          <a:latin typeface="+mn-lt"/>
                          <a:ea typeface="+mn-ea"/>
                          <a:cs typeface="+mn-cs"/>
                        </a:rPr>
                        <a:t>10;i</a:t>
                      </a:r>
                      <a:r>
                        <a:rPr lang="en-CA" sz="1800" kern="1200" dirty="0" smtClean="0">
                          <a:solidFill>
                            <a:schemeClr val="dk1"/>
                          </a:solidFill>
                          <a:latin typeface="+mn-lt"/>
                          <a:ea typeface="+mn-ea"/>
                          <a:cs typeface="+mn-cs"/>
                        </a:rPr>
                        <a:t>++)</a:t>
                      </a:r>
                      <a:r>
                        <a:rPr lang="mr-IN" sz="1800" kern="1200" dirty="0" smtClean="0">
                          <a:solidFill>
                            <a:schemeClr val="dk1"/>
                          </a:solidFill>
                          <a:latin typeface="+mn-lt"/>
                          <a:ea typeface="+mn-ea"/>
                          <a:cs typeface="+mn-cs"/>
                        </a:rPr>
                        <a:t> {</a:t>
                      </a:r>
                    </a:p>
                    <a:p>
                      <a:r>
                        <a:rPr lang="mr-IN" sz="1800" kern="1200" dirty="0" smtClean="0">
                          <a:solidFill>
                            <a:schemeClr val="dk1"/>
                          </a:solidFill>
                          <a:latin typeface="+mn-lt"/>
                          <a:ea typeface="+mn-ea"/>
                          <a:cs typeface="+mn-cs"/>
                        </a:rPr>
                        <a:t>        </a:t>
                      </a:r>
                      <a:r>
                        <a:rPr lang="en-CA" sz="1800" kern="1200" dirty="0" err="1" smtClean="0">
                          <a:solidFill>
                            <a:schemeClr val="dk1"/>
                          </a:solidFill>
                          <a:latin typeface="+mn-lt"/>
                          <a:ea typeface="+mn-ea"/>
                          <a:cs typeface="+mn-cs"/>
                        </a:rPr>
                        <a:t>System.out.println</a:t>
                      </a:r>
                      <a:r>
                        <a:rPr lang="en-CA" sz="1800" kern="1200" dirty="0" smtClean="0">
                          <a:solidFill>
                            <a:schemeClr val="dk1"/>
                          </a:solidFill>
                          <a:latin typeface="+mn-lt"/>
                          <a:ea typeface="+mn-ea"/>
                          <a:cs typeface="+mn-cs"/>
                        </a:rPr>
                        <a:t>(</a:t>
                      </a:r>
                      <a:r>
                        <a:rPr lang="mr-IN" sz="1800" kern="1200" dirty="0" smtClean="0">
                          <a:solidFill>
                            <a:schemeClr val="dk1"/>
                          </a:solidFill>
                          <a:latin typeface="+mn-lt"/>
                          <a:ea typeface="+mn-ea"/>
                          <a:cs typeface="+mn-cs"/>
                        </a:rPr>
                        <a:t>i</a:t>
                      </a:r>
                      <a:r>
                        <a:rPr lang="en-CA" sz="1800" kern="1200" dirty="0" smtClean="0">
                          <a:solidFill>
                            <a:schemeClr val="dk1"/>
                          </a:solidFill>
                          <a:latin typeface="+mn-lt"/>
                          <a:ea typeface="+mn-ea"/>
                          <a:cs typeface="+mn-cs"/>
                        </a:rPr>
                        <a:t>*</a:t>
                      </a:r>
                      <a:r>
                        <a:rPr lang="mr-IN" sz="1800" kern="1200" dirty="0" smtClean="0">
                          <a:solidFill>
                            <a:schemeClr val="dk1"/>
                          </a:solidFill>
                          <a:latin typeface="+mn-lt"/>
                          <a:ea typeface="+mn-ea"/>
                          <a:cs typeface="+mn-cs"/>
                        </a:rPr>
                        <a:t>10</a:t>
                      </a:r>
                      <a:r>
                        <a:rPr lang="en-CA" sz="1800" kern="1200" dirty="0" smtClean="0">
                          <a:solidFill>
                            <a:schemeClr val="dk1"/>
                          </a:solidFill>
                          <a:latin typeface="+mn-lt"/>
                          <a:ea typeface="+mn-ea"/>
                          <a:cs typeface="+mn-cs"/>
                        </a:rPr>
                        <a:t>)</a:t>
                      </a:r>
                      <a:r>
                        <a:rPr lang="mr-IN" sz="1800" kern="1200" dirty="0" smtClean="0">
                          <a:solidFill>
                            <a:schemeClr val="dk1"/>
                          </a:solidFill>
                          <a:latin typeface="+mn-lt"/>
                          <a:ea typeface="+mn-ea"/>
                          <a:cs typeface="+mn-cs"/>
                        </a:rPr>
                        <a:t>;</a:t>
                      </a:r>
                    </a:p>
                    <a:p>
                      <a:r>
                        <a:rPr lang="mr-IN" sz="1800" kern="1200" dirty="0" smtClean="0">
                          <a:solidFill>
                            <a:schemeClr val="dk1"/>
                          </a:solidFill>
                          <a:latin typeface="+mn-lt"/>
                          <a:ea typeface="+mn-ea"/>
                          <a:cs typeface="+mn-cs"/>
                        </a:rPr>
                        <a:t>    }</a:t>
                      </a:r>
                      <a:endParaRPr lang="en-US" dirty="0"/>
                    </a:p>
                  </a:txBody>
                  <a:tcPr/>
                </a:tc>
                <a:tc>
                  <a:txBody>
                    <a:bodyPr/>
                    <a:lstStyle/>
                    <a:p>
                      <a:r>
                        <a:rPr lang="mr-IN" sz="1800" kern="1200" dirty="0" smtClean="0">
                          <a:solidFill>
                            <a:schemeClr val="dk1"/>
                          </a:solidFill>
                          <a:latin typeface="+mn-lt"/>
                          <a:ea typeface="+mn-ea"/>
                          <a:cs typeface="+mn-cs"/>
                        </a:rPr>
                        <a:t> for</a:t>
                      </a:r>
                      <a:r>
                        <a:rPr lang="en-CA" sz="1800" kern="1200" dirty="0" smtClean="0">
                          <a:solidFill>
                            <a:schemeClr val="dk1"/>
                          </a:solidFill>
                          <a:latin typeface="+mn-lt"/>
                          <a:ea typeface="+mn-ea"/>
                          <a:cs typeface="+mn-cs"/>
                        </a:rPr>
                        <a:t>(</a:t>
                      </a:r>
                      <a:r>
                        <a:rPr lang="mr-IN" sz="1800" kern="1200" dirty="0" smtClean="0">
                          <a:solidFill>
                            <a:schemeClr val="dk1"/>
                          </a:solidFill>
                          <a:latin typeface="+mn-lt"/>
                          <a:ea typeface="+mn-ea"/>
                          <a:cs typeface="+mn-cs"/>
                        </a:rPr>
                        <a:t>i</a:t>
                      </a:r>
                      <a:r>
                        <a:rPr lang="en-CA" sz="1800" kern="1200" dirty="0" smtClean="0">
                          <a:solidFill>
                            <a:schemeClr val="dk1"/>
                          </a:solidFill>
                          <a:latin typeface="+mn-lt"/>
                          <a:ea typeface="+mn-ea"/>
                          <a:cs typeface="+mn-cs"/>
                        </a:rPr>
                        <a:t>=</a:t>
                      </a:r>
                      <a:r>
                        <a:rPr lang="mr-IN" sz="1800" kern="1200" dirty="0" smtClean="0">
                          <a:solidFill>
                            <a:schemeClr val="dk1"/>
                          </a:solidFill>
                          <a:latin typeface="+mn-lt"/>
                          <a:ea typeface="+mn-ea"/>
                          <a:cs typeface="+mn-cs"/>
                        </a:rPr>
                        <a:t>0;i</a:t>
                      </a:r>
                      <a:r>
                        <a:rPr lang="en-CA" sz="1800" kern="1200" dirty="0" smtClean="0">
                          <a:solidFill>
                            <a:schemeClr val="dk1"/>
                          </a:solidFill>
                          <a:latin typeface="+mn-lt"/>
                          <a:ea typeface="+mn-ea"/>
                          <a:cs typeface="+mn-cs"/>
                        </a:rPr>
                        <a:t>&lt;</a:t>
                      </a:r>
                      <a:r>
                        <a:rPr lang="mr-IN" sz="1800" kern="1200" dirty="0" smtClean="0">
                          <a:solidFill>
                            <a:schemeClr val="dk1"/>
                          </a:solidFill>
                          <a:latin typeface="+mn-lt"/>
                          <a:ea typeface="+mn-ea"/>
                          <a:cs typeface="+mn-cs"/>
                        </a:rPr>
                        <a:t>100;i</a:t>
                      </a:r>
                      <a:r>
                        <a:rPr lang="en-CA" sz="1800" kern="1200" dirty="0" smtClean="0">
                          <a:solidFill>
                            <a:schemeClr val="dk1"/>
                          </a:solidFill>
                          <a:latin typeface="+mn-lt"/>
                          <a:ea typeface="+mn-ea"/>
                          <a:cs typeface="+mn-cs"/>
                        </a:rPr>
                        <a:t>+=</a:t>
                      </a:r>
                      <a:r>
                        <a:rPr lang="mr-IN" sz="1800" kern="1200" dirty="0" smtClean="0">
                          <a:solidFill>
                            <a:schemeClr val="dk1"/>
                          </a:solidFill>
                          <a:latin typeface="+mn-lt"/>
                          <a:ea typeface="+mn-ea"/>
                          <a:cs typeface="+mn-cs"/>
                        </a:rPr>
                        <a:t>10</a:t>
                      </a:r>
                      <a:r>
                        <a:rPr lang="en-CA" sz="1800" kern="1200" dirty="0" smtClean="0">
                          <a:solidFill>
                            <a:schemeClr val="dk1"/>
                          </a:solidFill>
                          <a:latin typeface="+mn-lt"/>
                          <a:ea typeface="+mn-ea"/>
                          <a:cs typeface="+mn-cs"/>
                        </a:rPr>
                        <a:t>)</a:t>
                      </a:r>
                      <a:r>
                        <a:rPr lang="mr-IN" sz="1800" kern="1200" dirty="0" smtClean="0">
                          <a:solidFill>
                            <a:schemeClr val="dk1"/>
                          </a:solidFill>
                          <a:latin typeface="+mn-lt"/>
                          <a:ea typeface="+mn-ea"/>
                          <a:cs typeface="+mn-cs"/>
                        </a:rPr>
                        <a:t> {</a:t>
                      </a:r>
                    </a:p>
                    <a:p>
                      <a:r>
                        <a:rPr lang="mr-IN" sz="1800" kern="1200" dirty="0" smtClean="0">
                          <a:solidFill>
                            <a:schemeClr val="dk1"/>
                          </a:solidFill>
                          <a:latin typeface="+mn-lt"/>
                          <a:ea typeface="+mn-ea"/>
                          <a:cs typeface="+mn-cs"/>
                        </a:rPr>
                        <a:t>        </a:t>
                      </a:r>
                      <a:r>
                        <a:rPr lang="en-CA" sz="1800" kern="1200" dirty="0" err="1" smtClean="0">
                          <a:solidFill>
                            <a:schemeClr val="dk1"/>
                          </a:solidFill>
                          <a:latin typeface="+mn-lt"/>
                          <a:ea typeface="+mn-ea"/>
                          <a:cs typeface="+mn-cs"/>
                        </a:rPr>
                        <a:t>System.out.println</a:t>
                      </a:r>
                      <a:r>
                        <a:rPr lang="en-CA" sz="1800" kern="1200" dirty="0" smtClean="0">
                          <a:solidFill>
                            <a:schemeClr val="dk1"/>
                          </a:solidFill>
                          <a:latin typeface="+mn-lt"/>
                          <a:ea typeface="+mn-ea"/>
                          <a:cs typeface="+mn-cs"/>
                        </a:rPr>
                        <a:t>(</a:t>
                      </a:r>
                      <a:r>
                        <a:rPr lang="mr-IN" sz="1800" kern="1200" dirty="0" smtClean="0">
                          <a:solidFill>
                            <a:schemeClr val="dk1"/>
                          </a:solidFill>
                          <a:latin typeface="+mn-lt"/>
                          <a:ea typeface="+mn-ea"/>
                          <a:cs typeface="+mn-cs"/>
                        </a:rPr>
                        <a:t>i</a:t>
                      </a:r>
                      <a:r>
                        <a:rPr lang="en-CA" sz="1800" kern="1200" dirty="0" smtClean="0">
                          <a:solidFill>
                            <a:schemeClr val="dk1"/>
                          </a:solidFill>
                          <a:latin typeface="+mn-lt"/>
                          <a:ea typeface="+mn-ea"/>
                          <a:cs typeface="+mn-cs"/>
                        </a:rPr>
                        <a:t>)</a:t>
                      </a:r>
                      <a:r>
                        <a:rPr lang="mr-IN" sz="1800" kern="1200" dirty="0" smtClean="0">
                          <a:solidFill>
                            <a:schemeClr val="dk1"/>
                          </a:solidFill>
                          <a:latin typeface="+mn-lt"/>
                          <a:ea typeface="+mn-ea"/>
                          <a:cs typeface="+mn-cs"/>
                        </a:rPr>
                        <a:t>;</a:t>
                      </a:r>
                    </a:p>
                    <a:p>
                      <a:r>
                        <a:rPr lang="mr-IN" sz="1800" kern="1200" dirty="0" smtClean="0">
                          <a:solidFill>
                            <a:schemeClr val="dk1"/>
                          </a:solidFill>
                          <a:latin typeface="+mn-lt"/>
                          <a:ea typeface="+mn-ea"/>
                          <a:cs typeface="+mn-cs"/>
                        </a:rPr>
                        <a:t>    }</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767576811"/>
              </p:ext>
            </p:extLst>
          </p:nvPr>
        </p:nvGraphicFramePr>
        <p:xfrm>
          <a:off x="457200" y="3956626"/>
          <a:ext cx="8229600" cy="2409223"/>
        </p:xfrm>
        <a:graphic>
          <a:graphicData uri="http://schemas.openxmlformats.org/drawingml/2006/table">
            <a:tbl>
              <a:tblPr firstRow="1" bandRow="1">
                <a:tableStyleId>{5C22544A-7EE6-4342-B048-85BDC9FD1C3A}</a:tableStyleId>
              </a:tblPr>
              <a:tblGrid>
                <a:gridCol w="4114800"/>
                <a:gridCol w="4114800"/>
              </a:tblGrid>
              <a:tr h="335912">
                <a:tc gridSpan="2">
                  <a:txBody>
                    <a:bodyPr/>
                    <a:lstStyle/>
                    <a:p>
                      <a:pPr algn="ctr"/>
                      <a:r>
                        <a:rPr lang="en-US" dirty="0" smtClean="0"/>
                        <a:t>Run</a:t>
                      </a:r>
                      <a:r>
                        <a:rPr lang="en-US" baseline="0" dirty="0" smtClean="0"/>
                        <a:t> Time Analysis</a:t>
                      </a:r>
                      <a:endParaRPr lang="en-US" dirty="0"/>
                    </a:p>
                  </a:txBody>
                  <a:tcPr/>
                </a:tc>
                <a:tc hMerge="1">
                  <a:txBody>
                    <a:bodyPr/>
                    <a:lstStyle/>
                    <a:p>
                      <a:endParaRPr lang="en-US" dirty="0"/>
                    </a:p>
                  </a:txBody>
                  <a:tcPr/>
                </a:tc>
              </a:tr>
              <a:tr h="2043463">
                <a:tc>
                  <a:txBody>
                    <a:bodyPr/>
                    <a:lstStyle/>
                    <a:p>
                      <a:r>
                        <a:rPr lang="en-US" sz="1400" b="1" dirty="0" smtClean="0"/>
                        <a:t>Count multiples </a:t>
                      </a:r>
                      <a:r>
                        <a:rPr lang="mr-IN" sz="1400" b="1" dirty="0" smtClean="0"/>
                        <a:t>–</a:t>
                      </a:r>
                      <a:r>
                        <a:rPr lang="en-US" sz="1400" b="1" dirty="0" smtClean="0"/>
                        <a:t> Un-optimized</a:t>
                      </a:r>
                    </a:p>
                    <a:p>
                      <a:endParaRPr lang="en-US" sz="1400" dirty="0" smtClean="0"/>
                    </a:p>
                    <a:p>
                      <a:r>
                        <a:rPr lang="en-US" sz="1400" dirty="0" smtClean="0"/>
                        <a:t>N = 10000000 | Time = 2.3757030963897705</a:t>
                      </a:r>
                    </a:p>
                    <a:p>
                      <a:endParaRPr lang="en-US" sz="1400" dirty="0" smtClean="0"/>
                    </a:p>
                    <a:p>
                      <a:r>
                        <a:rPr lang="en-US" sz="1400" dirty="0" smtClean="0"/>
                        <a:t>N = 100000000 | Time = 23.768911361694336</a:t>
                      </a:r>
                    </a:p>
                    <a:p>
                      <a:endParaRPr lang="en-US" sz="1400" dirty="0" smtClean="0"/>
                    </a:p>
                    <a:p>
                      <a:r>
                        <a:rPr lang="en-US" sz="1400" dirty="0" smtClean="0"/>
                        <a:t>N = 1000000000| Time = 237.12478756904601</a:t>
                      </a:r>
                      <a:endParaRPr lang="en-US" sz="1400" dirty="0"/>
                    </a:p>
                  </a:txBody>
                  <a:tcPr/>
                </a:tc>
                <a:tc>
                  <a:txBody>
                    <a:bodyPr/>
                    <a:lstStyle/>
                    <a:p>
                      <a:r>
                        <a:rPr lang="en-US" sz="1400" b="1" dirty="0" smtClean="0"/>
                        <a:t>Count multiples - Optimized</a:t>
                      </a:r>
                    </a:p>
                    <a:p>
                      <a:endParaRPr lang="en-US" sz="1400" dirty="0" smtClean="0"/>
                    </a:p>
                    <a:p>
                      <a:r>
                        <a:rPr lang="en-US" sz="1400" dirty="0" smtClean="0"/>
                        <a:t>N = 10000000 | Time = 0.11537718772888184</a:t>
                      </a:r>
                    </a:p>
                    <a:p>
                      <a:endParaRPr lang="en-US" sz="1400" dirty="0" smtClean="0"/>
                    </a:p>
                    <a:p>
                      <a:r>
                        <a:rPr lang="en-US" sz="1400" dirty="0" smtClean="0"/>
                        <a:t>N = 100000000 | Time = 1.2810132503509521</a:t>
                      </a:r>
                    </a:p>
                    <a:p>
                      <a:endParaRPr lang="en-US" sz="1400" dirty="0" smtClean="0"/>
                    </a:p>
                    <a:p>
                      <a:r>
                        <a:rPr lang="en-US" sz="1400" dirty="0" smtClean="0"/>
                        <a:t>N = 1000000000| Time = 11.253307819366455</a:t>
                      </a:r>
                      <a:endParaRPr lang="en-US" sz="1400" dirty="0"/>
                    </a:p>
                  </a:txBody>
                  <a:tcPr/>
                </a:tc>
              </a:tr>
            </a:tbl>
          </a:graphicData>
        </a:graphic>
      </p:graphicFrame>
    </p:spTree>
    <p:extLst>
      <p:ext uri="{BB962C8B-B14F-4D97-AF65-F5344CB8AC3E}">
        <p14:creationId xmlns:p14="http://schemas.microsoft.com/office/powerpoint/2010/main" val="23985469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Loop Overhead Optimization</a:t>
            </a:r>
            <a:endParaRPr lang="en-US" dirty="0"/>
          </a:p>
        </p:txBody>
      </p:sp>
      <p:sp>
        <p:nvSpPr>
          <p:cNvPr id="3" name="Content Placeholder 2"/>
          <p:cNvSpPr>
            <a:spLocks noGrp="1"/>
          </p:cNvSpPr>
          <p:nvPr>
            <p:ph idx="1"/>
          </p:nvPr>
        </p:nvSpPr>
        <p:spPr/>
        <p:txBody>
          <a:bodyPr/>
          <a:lstStyle/>
          <a:p>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1497280832"/>
              </p:ext>
            </p:extLst>
          </p:nvPr>
        </p:nvGraphicFramePr>
        <p:xfrm>
          <a:off x="457200" y="1633243"/>
          <a:ext cx="8229600" cy="2990248"/>
        </p:xfrm>
        <a:graphic>
          <a:graphicData uri="http://schemas.openxmlformats.org/drawingml/2006/table">
            <a:tbl>
              <a:tblPr firstRow="1" bandRow="1">
                <a:tableStyleId>{5C22544A-7EE6-4342-B048-85BDC9FD1C3A}</a:tableStyleId>
              </a:tblPr>
              <a:tblGrid>
                <a:gridCol w="4114800"/>
                <a:gridCol w="4114800"/>
              </a:tblGrid>
              <a:tr h="46543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Un - Optimized</a:t>
                      </a:r>
                      <a:endParaRPr lang="en-US" dirty="0"/>
                    </a:p>
                  </a:txBody>
                  <a:tcPr/>
                </a:tc>
                <a:tc>
                  <a:txBody>
                    <a:bodyPr/>
                    <a:lstStyle/>
                    <a:p>
                      <a:r>
                        <a:rPr lang="en-US" dirty="0" smtClean="0"/>
                        <a:t>Optimized</a:t>
                      </a:r>
                      <a:endParaRPr lang="en-US" dirty="0"/>
                    </a:p>
                  </a:txBody>
                  <a:tcPr/>
                </a:tc>
              </a:tr>
              <a:tr h="2524815">
                <a:tc>
                  <a:txBody>
                    <a:bodyPr/>
                    <a:lstStyle/>
                    <a:p>
                      <a:r>
                        <a:rPr lang="en-US" sz="1800" kern="1200" dirty="0" smtClean="0">
                          <a:solidFill>
                            <a:schemeClr val="dk1"/>
                          </a:solidFill>
                          <a:latin typeface="+mn-lt"/>
                          <a:ea typeface="+mn-ea"/>
                          <a:cs typeface="+mn-cs"/>
                        </a:rPr>
                        <a:t>F</a:t>
                      </a:r>
                      <a:r>
                        <a:rPr lang="mr-IN" sz="1800" kern="1200" dirty="0" smtClean="0">
                          <a:solidFill>
                            <a:schemeClr val="dk1"/>
                          </a:solidFill>
                          <a:latin typeface="+mn-lt"/>
                          <a:ea typeface="+mn-ea"/>
                          <a:cs typeface="+mn-cs"/>
                        </a:rPr>
                        <a:t>or</a:t>
                      </a:r>
                      <a:r>
                        <a:rPr lang="en-CA" sz="1800" kern="1200" dirty="0" smtClean="0">
                          <a:solidFill>
                            <a:schemeClr val="dk1"/>
                          </a:solidFill>
                          <a:latin typeface="+mn-lt"/>
                          <a:ea typeface="+mn-ea"/>
                          <a:cs typeface="+mn-cs"/>
                        </a:rPr>
                        <a:t>(</a:t>
                      </a:r>
                      <a:r>
                        <a:rPr lang="mr-IN" sz="1800" kern="1200" dirty="0" smtClean="0">
                          <a:solidFill>
                            <a:schemeClr val="dk1"/>
                          </a:solidFill>
                          <a:latin typeface="+mn-lt"/>
                          <a:ea typeface="+mn-ea"/>
                          <a:cs typeface="+mn-cs"/>
                        </a:rPr>
                        <a:t>i</a:t>
                      </a:r>
                      <a:r>
                        <a:rPr lang="en-CA" sz="1800" kern="1200" dirty="0" smtClean="0">
                          <a:solidFill>
                            <a:schemeClr val="dk1"/>
                          </a:solidFill>
                          <a:latin typeface="+mn-lt"/>
                          <a:ea typeface="+mn-ea"/>
                          <a:cs typeface="+mn-cs"/>
                        </a:rPr>
                        <a:t>=</a:t>
                      </a:r>
                      <a:r>
                        <a:rPr lang="mr-IN" sz="1800" kern="1200" dirty="0" smtClean="0">
                          <a:solidFill>
                            <a:schemeClr val="dk1"/>
                          </a:solidFill>
                          <a:latin typeface="+mn-lt"/>
                          <a:ea typeface="+mn-ea"/>
                          <a:cs typeface="+mn-cs"/>
                        </a:rPr>
                        <a:t>0;i</a:t>
                      </a:r>
                      <a:r>
                        <a:rPr lang="en-CA" sz="1800" kern="1200" dirty="0" smtClean="0">
                          <a:solidFill>
                            <a:schemeClr val="dk1"/>
                          </a:solidFill>
                          <a:latin typeface="+mn-lt"/>
                          <a:ea typeface="+mn-ea"/>
                          <a:cs typeface="+mn-cs"/>
                        </a:rPr>
                        <a:t>&lt;</a:t>
                      </a:r>
                      <a:r>
                        <a:rPr lang="mr-IN" sz="1800" kern="1200" dirty="0" smtClean="0">
                          <a:solidFill>
                            <a:schemeClr val="dk1"/>
                          </a:solidFill>
                          <a:latin typeface="+mn-lt"/>
                          <a:ea typeface="+mn-ea"/>
                          <a:cs typeface="+mn-cs"/>
                        </a:rPr>
                        <a:t>100;i</a:t>
                      </a:r>
                      <a:r>
                        <a:rPr lang="en-CA" sz="1800" kern="1200" dirty="0" smtClean="0">
                          <a:solidFill>
                            <a:schemeClr val="dk1"/>
                          </a:solidFill>
                          <a:latin typeface="+mn-lt"/>
                          <a:ea typeface="+mn-ea"/>
                          <a:cs typeface="+mn-cs"/>
                        </a:rPr>
                        <a:t>++)</a:t>
                      </a:r>
                      <a:r>
                        <a:rPr lang="mr-IN" sz="1800" kern="1200" dirty="0" smtClean="0">
                          <a:solidFill>
                            <a:schemeClr val="dk1"/>
                          </a:solidFill>
                          <a:latin typeface="+mn-lt"/>
                          <a:ea typeface="+mn-ea"/>
                          <a:cs typeface="+mn-cs"/>
                        </a:rPr>
                        <a:t> {</a:t>
                      </a:r>
                    </a:p>
                    <a:p>
                      <a:r>
                        <a:rPr lang="mr-IN" sz="1800" kern="1200" dirty="0" smtClean="0">
                          <a:solidFill>
                            <a:schemeClr val="dk1"/>
                          </a:solidFill>
                          <a:latin typeface="+mn-lt"/>
                          <a:ea typeface="+mn-ea"/>
                          <a:cs typeface="+mn-cs"/>
                        </a:rPr>
                        <a:t>        </a:t>
                      </a:r>
                      <a:r>
                        <a:rPr lang="en-CA" sz="1800" kern="1200" dirty="0" err="1" smtClean="0">
                          <a:solidFill>
                            <a:schemeClr val="dk1"/>
                          </a:solidFill>
                          <a:latin typeface="+mn-lt"/>
                          <a:ea typeface="+mn-ea"/>
                          <a:cs typeface="+mn-cs"/>
                        </a:rPr>
                        <a:t>System.out.print</a:t>
                      </a:r>
                      <a:r>
                        <a:rPr lang="en-CA" sz="1800" kern="1200" dirty="0" smtClean="0">
                          <a:solidFill>
                            <a:schemeClr val="dk1"/>
                          </a:solidFill>
                          <a:latin typeface="+mn-lt"/>
                          <a:ea typeface="+mn-ea"/>
                          <a:cs typeface="+mn-cs"/>
                        </a:rPr>
                        <a:t>(</a:t>
                      </a:r>
                      <a:r>
                        <a:rPr lang="en-CA" sz="1800" kern="1200" dirty="0" err="1" smtClean="0">
                          <a:solidFill>
                            <a:schemeClr val="dk1"/>
                          </a:solidFill>
                          <a:latin typeface="+mn-lt"/>
                          <a:ea typeface="+mn-ea"/>
                          <a:cs typeface="+mn-cs"/>
                        </a:rPr>
                        <a:t>i</a:t>
                      </a:r>
                      <a:r>
                        <a:rPr lang="en-CA" sz="1800" kern="1200" dirty="0" smtClean="0">
                          <a:solidFill>
                            <a:schemeClr val="dk1"/>
                          </a:solidFill>
                          <a:latin typeface="+mn-lt"/>
                          <a:ea typeface="+mn-ea"/>
                          <a:cs typeface="+mn-cs"/>
                        </a:rPr>
                        <a:t>);</a:t>
                      </a:r>
                      <a:endParaRPr lang="mr-IN" sz="1800" kern="1200" dirty="0" smtClean="0">
                        <a:solidFill>
                          <a:schemeClr val="dk1"/>
                        </a:solidFill>
                        <a:latin typeface="+mn-lt"/>
                        <a:ea typeface="+mn-ea"/>
                        <a:cs typeface="+mn-cs"/>
                      </a:endParaRPr>
                    </a:p>
                    <a:p>
                      <a:r>
                        <a:rPr lang="mr-IN" sz="1800" kern="1200" dirty="0" smtClean="0">
                          <a:solidFill>
                            <a:schemeClr val="dk1"/>
                          </a:solidFill>
                          <a:latin typeface="+mn-lt"/>
                          <a:ea typeface="+mn-ea"/>
                          <a:cs typeface="+mn-cs"/>
                        </a:rPr>
                        <a:t>    }</a:t>
                      </a:r>
                    </a:p>
                  </a:txBody>
                  <a:tcPr/>
                </a:tc>
                <a:tc>
                  <a:txBody>
                    <a:bodyPr/>
                    <a:lstStyle/>
                    <a:p>
                      <a:r>
                        <a:rPr lang="mr-IN" sz="1800" kern="1200" dirty="0" smtClean="0">
                          <a:solidFill>
                            <a:schemeClr val="dk1"/>
                          </a:solidFill>
                          <a:latin typeface="+mn-lt"/>
                          <a:ea typeface="+mn-ea"/>
                          <a:cs typeface="+mn-cs"/>
                        </a:rPr>
                        <a:t> i</a:t>
                      </a:r>
                      <a:r>
                        <a:rPr lang="en-CA" sz="1800" kern="1200" dirty="0" smtClean="0">
                          <a:solidFill>
                            <a:schemeClr val="dk1"/>
                          </a:solidFill>
                          <a:latin typeface="+mn-lt"/>
                          <a:ea typeface="+mn-ea"/>
                          <a:cs typeface="+mn-cs"/>
                        </a:rPr>
                        <a:t>=</a:t>
                      </a:r>
                      <a:r>
                        <a:rPr lang="mr-IN" sz="1800" kern="1200" dirty="0" smtClean="0">
                          <a:solidFill>
                            <a:schemeClr val="dk1"/>
                          </a:solidFill>
                          <a:latin typeface="+mn-lt"/>
                          <a:ea typeface="+mn-ea"/>
                          <a:cs typeface="+mn-cs"/>
                        </a:rPr>
                        <a:t>99;</a:t>
                      </a:r>
                    </a:p>
                    <a:p>
                      <a:r>
                        <a:rPr lang="mr-IN" sz="1800" kern="1200" dirty="0" smtClean="0">
                          <a:solidFill>
                            <a:schemeClr val="dk1"/>
                          </a:solidFill>
                          <a:latin typeface="+mn-lt"/>
                          <a:ea typeface="+mn-ea"/>
                          <a:cs typeface="+mn-cs"/>
                        </a:rPr>
                        <a:t>    do {</a:t>
                      </a:r>
                    </a:p>
                    <a:p>
                      <a:r>
                        <a:rPr lang="mr-IN" sz="1800" kern="1200" dirty="0" smtClean="0">
                          <a:solidFill>
                            <a:schemeClr val="dk1"/>
                          </a:solidFill>
                          <a:latin typeface="+mn-lt"/>
                          <a:ea typeface="+mn-ea"/>
                          <a:cs typeface="+mn-cs"/>
                        </a:rPr>
                        <a:t>        </a:t>
                      </a:r>
                      <a:r>
                        <a:rPr lang="en-CA" sz="1800" kern="1200" dirty="0" err="1" smtClean="0">
                          <a:solidFill>
                            <a:schemeClr val="dk1"/>
                          </a:solidFill>
                          <a:latin typeface="+mn-lt"/>
                          <a:ea typeface="+mn-ea"/>
                          <a:cs typeface="+mn-cs"/>
                        </a:rPr>
                        <a:t>System.out.print</a:t>
                      </a:r>
                      <a:r>
                        <a:rPr lang="en-CA" sz="1800" kern="1200" dirty="0" smtClean="0">
                          <a:solidFill>
                            <a:schemeClr val="dk1"/>
                          </a:solidFill>
                          <a:latin typeface="+mn-lt"/>
                          <a:ea typeface="+mn-ea"/>
                          <a:cs typeface="+mn-cs"/>
                        </a:rPr>
                        <a:t>(</a:t>
                      </a:r>
                      <a:r>
                        <a:rPr lang="en-CA" sz="1800" kern="1200" dirty="0" err="1" smtClean="0">
                          <a:solidFill>
                            <a:schemeClr val="dk1"/>
                          </a:solidFill>
                          <a:latin typeface="+mn-lt"/>
                          <a:ea typeface="+mn-ea"/>
                          <a:cs typeface="+mn-cs"/>
                        </a:rPr>
                        <a:t>i</a:t>
                      </a:r>
                      <a:r>
                        <a:rPr lang="en-CA" sz="1800" kern="1200" dirty="0" smtClean="0">
                          <a:solidFill>
                            <a:schemeClr val="dk1"/>
                          </a:solidFill>
                          <a:latin typeface="+mn-lt"/>
                          <a:ea typeface="+mn-ea"/>
                          <a:cs typeface="+mn-cs"/>
                        </a:rPr>
                        <a:t>);</a:t>
                      </a:r>
                      <a:endParaRPr lang="mr-IN" sz="1800" kern="1200" dirty="0" smtClean="0">
                        <a:solidFill>
                          <a:schemeClr val="dk1"/>
                        </a:solidFill>
                        <a:latin typeface="+mn-lt"/>
                        <a:ea typeface="+mn-ea"/>
                        <a:cs typeface="+mn-cs"/>
                      </a:endParaRPr>
                    </a:p>
                    <a:p>
                      <a:r>
                        <a:rPr lang="mr-IN" sz="1800" kern="1200" dirty="0" smtClean="0">
                          <a:solidFill>
                            <a:schemeClr val="dk1"/>
                          </a:solidFill>
                          <a:latin typeface="+mn-lt"/>
                          <a:ea typeface="+mn-ea"/>
                          <a:cs typeface="+mn-cs"/>
                        </a:rPr>
                        <a:t>        </a:t>
                      </a:r>
                      <a:r>
                        <a:rPr lang="mr-IN" sz="1800" kern="1200" dirty="0" smtClean="0">
                          <a:solidFill>
                            <a:schemeClr val="dk1"/>
                          </a:solidFill>
                          <a:latin typeface="+mn-lt"/>
                          <a:ea typeface="+mn-ea"/>
                          <a:cs typeface="+mn-cs"/>
                        </a:rPr>
                        <a:t>i</a:t>
                      </a:r>
                      <a:r>
                        <a:rPr lang="en-CA" sz="1800" kern="1200" dirty="0" smtClean="0">
                          <a:solidFill>
                            <a:schemeClr val="dk1"/>
                          </a:solidFill>
                          <a:latin typeface="+mn-lt"/>
                          <a:ea typeface="+mn-ea"/>
                          <a:cs typeface="+mn-cs"/>
                        </a:rPr>
                        <a:t>--</a:t>
                      </a:r>
                      <a:r>
                        <a:rPr lang="mr-IN" sz="1800" kern="1200" dirty="0" smtClean="0">
                          <a:solidFill>
                            <a:schemeClr val="dk1"/>
                          </a:solidFill>
                          <a:latin typeface="+mn-lt"/>
                          <a:ea typeface="+mn-ea"/>
                          <a:cs typeface="+mn-cs"/>
                        </a:rPr>
                        <a:t>;</a:t>
                      </a:r>
                    </a:p>
                    <a:p>
                      <a:r>
                        <a:rPr lang="en-US" sz="1800" kern="1200" dirty="0" smtClean="0">
                          <a:solidFill>
                            <a:schemeClr val="dk1"/>
                          </a:solidFill>
                          <a:latin typeface="+mn-lt"/>
                          <a:ea typeface="+mn-ea"/>
                          <a:cs typeface="+mn-cs"/>
                        </a:rPr>
                        <a:t>    } while(</a:t>
                      </a:r>
                      <a:r>
                        <a:rPr lang="en-US" sz="1800" kern="1200" dirty="0" err="1" smtClean="0">
                          <a:solidFill>
                            <a:schemeClr val="dk1"/>
                          </a:solidFill>
                          <a:latin typeface="+mn-lt"/>
                          <a:ea typeface="+mn-ea"/>
                          <a:cs typeface="+mn-cs"/>
                        </a:rPr>
                        <a:t>i</a:t>
                      </a:r>
                      <a:r>
                        <a:rPr lang="en-US" sz="1800" kern="1200" dirty="0" smtClean="0">
                          <a:solidFill>
                            <a:schemeClr val="dk1"/>
                          </a:solidFill>
                          <a:latin typeface="+mn-lt"/>
                          <a:ea typeface="+mn-ea"/>
                          <a:cs typeface="+mn-cs"/>
                        </a:rPr>
                        <a:t> &gt;= 0);</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579466137"/>
              </p:ext>
            </p:extLst>
          </p:nvPr>
        </p:nvGraphicFramePr>
        <p:xfrm>
          <a:off x="457200" y="4668937"/>
          <a:ext cx="8229600" cy="1039831"/>
        </p:xfrm>
        <a:graphic>
          <a:graphicData uri="http://schemas.openxmlformats.org/drawingml/2006/table">
            <a:tbl>
              <a:tblPr firstRow="1" bandRow="1">
                <a:tableStyleId>{5C22544A-7EE6-4342-B048-85BDC9FD1C3A}</a:tableStyleId>
              </a:tblPr>
              <a:tblGrid>
                <a:gridCol w="4114800"/>
                <a:gridCol w="4114800"/>
              </a:tblGrid>
              <a:tr h="424323">
                <a:tc gridSpan="2">
                  <a:txBody>
                    <a:bodyPr/>
                    <a:lstStyle/>
                    <a:p>
                      <a:pPr algn="ctr"/>
                      <a:r>
                        <a:rPr lang="en-US" dirty="0" smtClean="0"/>
                        <a:t>Run</a:t>
                      </a:r>
                      <a:r>
                        <a:rPr lang="en-US" baseline="0" dirty="0" smtClean="0"/>
                        <a:t> Time Analysis</a:t>
                      </a:r>
                      <a:endParaRPr lang="en-US" dirty="0"/>
                    </a:p>
                  </a:txBody>
                  <a:tcPr/>
                </a:tc>
                <a:tc hMerge="1">
                  <a:txBody>
                    <a:bodyPr/>
                    <a:lstStyle/>
                    <a:p>
                      <a:endParaRPr lang="en-US" dirty="0"/>
                    </a:p>
                  </a:txBody>
                  <a:tcPr/>
                </a:tc>
              </a:tr>
              <a:tr h="615508">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300393429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Live Demo </a:t>
            </a:r>
            <a:endParaRPr lang="en-US" dirty="0"/>
          </a:p>
        </p:txBody>
      </p:sp>
    </p:spTree>
    <p:extLst>
      <p:ext uri="{BB962C8B-B14F-4D97-AF65-F5344CB8AC3E}">
        <p14:creationId xmlns:p14="http://schemas.microsoft.com/office/powerpoint/2010/main" val="427327641"/>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ＭＳ Ｐ明朝"/>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Apothecary.thmx</Template>
  <TotalTime>348</TotalTime>
  <Words>831</Words>
  <Application>Microsoft Macintosh PowerPoint</Application>
  <PresentationFormat>On-screen Show (4:3)</PresentationFormat>
  <Paragraphs>115</Paragraphs>
  <Slides>8</Slides>
  <Notes>5</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Apothecary</vt:lpstr>
      <vt:lpstr>Code Optimization Through Static Analysis</vt:lpstr>
      <vt:lpstr>Why Optimize Code?</vt:lpstr>
      <vt:lpstr>Areas of Optimization</vt:lpstr>
      <vt:lpstr>Nested For-Loop Optimization</vt:lpstr>
      <vt:lpstr>If-Else Clause Optimization</vt:lpstr>
      <vt:lpstr>Finite Differences To Avoid Multiplication</vt:lpstr>
      <vt:lpstr>Loop Overhead Optimization</vt:lpstr>
      <vt:lpstr>Live Demo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Optimization Through Static Analysis</dc:title>
  <dc:creator>Yash</dc:creator>
  <cp:lastModifiedBy>Yash</cp:lastModifiedBy>
  <cp:revision>43</cp:revision>
  <dcterms:created xsi:type="dcterms:W3CDTF">2018-04-03T18:35:54Z</dcterms:created>
  <dcterms:modified xsi:type="dcterms:W3CDTF">2018-04-05T23:48:20Z</dcterms:modified>
</cp:coreProperties>
</file>