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12"/>
  </p:notesMasterIdLst>
  <p:sldIdLst>
    <p:sldId id="256" r:id="rId2"/>
    <p:sldId id="257" r:id="rId3"/>
    <p:sldId id="259" r:id="rId4"/>
    <p:sldId id="260" r:id="rId5"/>
    <p:sldId id="258"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5" autoAdjust="0"/>
  </p:normalViewPr>
  <p:slideViewPr>
    <p:cSldViewPr snapToGrid="0" snapToObjects="1">
      <p:cViewPr varScale="1">
        <p:scale>
          <a:sx n="109" d="100"/>
          <a:sy n="109" d="100"/>
        </p:scale>
        <p:origin x="-163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5A4DC-E202-4C41-AB91-925DC617A7D4}" type="datetimeFigureOut">
              <a:rPr lang="en-US" smtClean="0"/>
              <a:t>18-04-03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A0742-33EE-B141-983A-F68578BB7E61}" type="slidenum">
              <a:rPr lang="en-US" smtClean="0"/>
              <a:t>‹#›</a:t>
            </a:fld>
            <a:endParaRPr lang="en-US"/>
          </a:p>
        </p:txBody>
      </p:sp>
    </p:spTree>
    <p:extLst>
      <p:ext uri="{BB962C8B-B14F-4D97-AF65-F5344CB8AC3E}">
        <p14:creationId xmlns:p14="http://schemas.microsoft.com/office/powerpoint/2010/main" val="236990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bigocheatsheet.com</a:t>
            </a:r>
            <a:r>
              <a:rPr lang="en-US" dirty="0" smtClean="0"/>
              <a:t>/</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4</a:t>
            </a:fld>
            <a:endParaRPr lang="en-US"/>
          </a:p>
        </p:txBody>
      </p:sp>
    </p:spTree>
    <p:extLst>
      <p:ext uri="{BB962C8B-B14F-4D97-AF65-F5344CB8AC3E}">
        <p14:creationId xmlns:p14="http://schemas.microsoft.com/office/powerpoint/2010/main" val="143646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the un-optimized code has a big O</a:t>
            </a:r>
            <a:r>
              <a:rPr lang="en-US" baseline="0" dirty="0" smtClean="0"/>
              <a:t> run time of O(N^2) and the optimized code has a big O run time of O(N*N)</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6</a:t>
            </a:fld>
            <a:endParaRPr lang="en-US"/>
          </a:p>
        </p:txBody>
      </p:sp>
    </p:spTree>
    <p:extLst>
      <p:ext uri="{BB962C8B-B14F-4D97-AF65-F5344CB8AC3E}">
        <p14:creationId xmlns:p14="http://schemas.microsoft.com/office/powerpoint/2010/main" val="365921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“Else” clause results in branching</a:t>
            </a:r>
            <a:r>
              <a:rPr lang="en-US" baseline="0" dirty="0" smtClean="0"/>
              <a:t> in low-level assembler code. As such, removing the “Else” clause reduces the number of instructions a processor has to carry out during execution of the program.</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7</a:t>
            </a:fld>
            <a:endParaRPr lang="en-US"/>
          </a:p>
        </p:txBody>
      </p:sp>
    </p:spTree>
    <p:extLst>
      <p:ext uri="{BB962C8B-B14F-4D97-AF65-F5344CB8AC3E}">
        <p14:creationId xmlns:p14="http://schemas.microsoft.com/office/powerpoint/2010/main" val="150757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 is faster than multiplication,</a:t>
            </a:r>
            <a:r>
              <a:rPr lang="en-US" baseline="0" dirty="0" smtClean="0"/>
              <a:t> however it depends on your machine. Addition usually takes about 1 CPU clock cycle to perform, while multiplication may take 2-4 CPU clock cycles. Nowadays, multiplication is in the same speed class as addition, but still not exactly as fast. However, as the complexities of programs get bigger, the change in computation speed is often noticeable.</a:t>
            </a:r>
            <a:endParaRPr lang="en-US" dirty="0"/>
          </a:p>
        </p:txBody>
      </p:sp>
      <p:sp>
        <p:nvSpPr>
          <p:cNvPr id="4" name="Slide Number Placeholder 3"/>
          <p:cNvSpPr>
            <a:spLocks noGrp="1"/>
          </p:cNvSpPr>
          <p:nvPr>
            <p:ph type="sldNum" sz="quarter" idx="10"/>
          </p:nvPr>
        </p:nvSpPr>
        <p:spPr/>
        <p:txBody>
          <a:bodyPr/>
          <a:lstStyle/>
          <a:p>
            <a:fld id="{32EA0742-33EE-B141-983A-F68578BB7E61}" type="slidenum">
              <a:rPr lang="en-US" smtClean="0"/>
              <a:t>8</a:t>
            </a:fld>
            <a:endParaRPr lang="en-US"/>
          </a:p>
        </p:txBody>
      </p:sp>
    </p:spTree>
    <p:extLst>
      <p:ext uri="{BB962C8B-B14F-4D97-AF65-F5344CB8AC3E}">
        <p14:creationId xmlns:p14="http://schemas.microsoft.com/office/powerpoint/2010/main" val="2933102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B37D5FE-740C-46F5-801A-FA5477D9711F}"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CA"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1B61F88C-3234-D24D-922C-708D51FF71FD}" type="datetimeFigureOut">
              <a:rPr lang="en-US" smtClean="0"/>
              <a:t>18-04-03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B61F88C-3234-D24D-922C-708D51FF71FD}" type="datetimeFigureOut">
              <a:rPr lang="en-US" smtClean="0"/>
              <a:t>18-04-03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F75CF-EE54-C440-8978-3E3F30A47AA4}"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CA"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CA"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1B61F88C-3234-D24D-922C-708D51FF71FD}" type="datetimeFigureOut">
              <a:rPr lang="en-US" smtClean="0"/>
              <a:t>18-04-03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1B61F88C-3234-D24D-922C-708D51FF71FD}" type="datetimeFigureOut">
              <a:rPr lang="en-US" smtClean="0"/>
              <a:t>18-04-03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B61F88C-3234-D24D-922C-708D51FF71FD}" type="datetimeFigureOut">
              <a:rPr lang="en-US" smtClean="0"/>
              <a:t>18-04-03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B61F88C-3234-D24D-922C-708D51FF71FD}" type="datetimeFigureOut">
              <a:rPr lang="en-US" smtClean="0"/>
              <a:t>18-04-03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F75CF-EE54-C440-8978-3E3F30A47AA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1B61F88C-3234-D24D-922C-708D51FF71FD}" type="datetimeFigureOut">
              <a:rPr lang="en-US" smtClean="0"/>
              <a:t>18-04-03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CA"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5" name="Date Placeholder 4"/>
          <p:cNvSpPr>
            <a:spLocks noGrp="1"/>
          </p:cNvSpPr>
          <p:nvPr>
            <p:ph type="dt" sz="half" idx="10"/>
          </p:nvPr>
        </p:nvSpPr>
        <p:spPr/>
        <p:txBody>
          <a:bodyPr/>
          <a:lstStyle/>
          <a:p>
            <a:fld id="{1B61F88C-3234-D24D-922C-708D51FF71FD}" type="datetimeFigureOut">
              <a:rPr lang="en-US" smtClean="0"/>
              <a:t>18-04-03</a:t>
            </a:fld>
            <a:endParaRPr lang="en-US"/>
          </a:p>
        </p:txBody>
      </p:sp>
      <p:sp>
        <p:nvSpPr>
          <p:cNvPr id="7" name="Slide Number Placeholder 6"/>
          <p:cNvSpPr>
            <a:spLocks noGrp="1"/>
          </p:cNvSpPr>
          <p:nvPr>
            <p:ph type="sldNum" sz="quarter" idx="12"/>
          </p:nvPr>
        </p:nvSpPr>
        <p:spPr/>
        <p:txBody>
          <a:bodyPr/>
          <a:lstStyle/>
          <a:p>
            <a:fld id="{E90F75CF-EE54-C440-8978-3E3F30A47AA4}"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CA"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B61F88C-3234-D24D-922C-708D51FF71FD}" type="datetimeFigureOut">
              <a:rPr lang="en-US" smtClean="0"/>
              <a:t>18-04-03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E90F75CF-EE54-C440-8978-3E3F30A47AA4}"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CA"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40000" lnSpcReduction="20000"/>
          </a:bodyPr>
          <a:lstStyle/>
          <a:p>
            <a:r>
              <a:rPr lang="en-US" dirty="0" smtClean="0"/>
              <a:t>Course: CS 4TB3</a:t>
            </a:r>
          </a:p>
          <a:p>
            <a:r>
              <a:rPr lang="en-US" dirty="0" smtClean="0"/>
              <a:t>McMaster University</a:t>
            </a:r>
          </a:p>
          <a:p>
            <a:r>
              <a:rPr lang="en-US" dirty="0" smtClean="0"/>
              <a:t>By: </a:t>
            </a:r>
            <a:r>
              <a:rPr lang="en-US" dirty="0" err="1" smtClean="0"/>
              <a:t>Saiyam</a:t>
            </a:r>
            <a:r>
              <a:rPr lang="en-US" dirty="0" smtClean="0"/>
              <a:t> </a:t>
            </a:r>
            <a:r>
              <a:rPr lang="en-US" dirty="0" err="1" smtClean="0"/>
              <a:t>Sethi</a:t>
            </a:r>
            <a:r>
              <a:rPr lang="en-US" dirty="0" smtClean="0"/>
              <a:t>, Yash Patel, Jack </a:t>
            </a:r>
            <a:r>
              <a:rPr lang="en-US" dirty="0" err="1" smtClean="0"/>
              <a:t>Witek</a:t>
            </a:r>
            <a:endParaRPr lang="en-US" dirty="0"/>
          </a:p>
        </p:txBody>
      </p:sp>
      <p:sp>
        <p:nvSpPr>
          <p:cNvPr id="2" name="Title 1"/>
          <p:cNvSpPr>
            <a:spLocks noGrp="1"/>
          </p:cNvSpPr>
          <p:nvPr>
            <p:ph type="ctrTitle"/>
          </p:nvPr>
        </p:nvSpPr>
        <p:spPr/>
        <p:txBody>
          <a:bodyPr/>
          <a:lstStyle/>
          <a:p>
            <a:r>
              <a:rPr lang="en-US" dirty="0" smtClean="0"/>
              <a:t>Code Optimization Through Static Analysis</a:t>
            </a:r>
            <a:endParaRPr lang="en-US" dirty="0"/>
          </a:p>
        </p:txBody>
      </p:sp>
    </p:spTree>
    <p:extLst>
      <p:ext uri="{BB962C8B-B14F-4D97-AF65-F5344CB8AC3E}">
        <p14:creationId xmlns:p14="http://schemas.microsoft.com/office/powerpoint/2010/main" val="23388569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732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Optimize Code?</a:t>
            </a:r>
            <a:endParaRPr lang="en-US" dirty="0"/>
          </a:p>
        </p:txBody>
      </p:sp>
      <p:sp>
        <p:nvSpPr>
          <p:cNvPr id="3" name="Content Placeholder 2"/>
          <p:cNvSpPr>
            <a:spLocks noGrp="1"/>
          </p:cNvSpPr>
          <p:nvPr>
            <p:ph idx="1"/>
          </p:nvPr>
        </p:nvSpPr>
        <p:spPr/>
        <p:txBody>
          <a:bodyPr/>
          <a:lstStyle/>
          <a:p>
            <a:r>
              <a:rPr lang="en-US" dirty="0" smtClean="0"/>
              <a:t>Reduce code run-time</a:t>
            </a:r>
          </a:p>
          <a:p>
            <a:r>
              <a:rPr lang="en-US" dirty="0" smtClean="0"/>
              <a:t>Reduce processor utilization</a:t>
            </a:r>
          </a:p>
          <a:p>
            <a:r>
              <a:rPr lang="en-US" smtClean="0"/>
              <a:t>Improve portability of </a:t>
            </a:r>
            <a:r>
              <a:rPr lang="en-US" dirty="0" smtClean="0"/>
              <a:t>software across multiple systems.</a:t>
            </a:r>
            <a:endParaRPr lang="en-US" dirty="0"/>
          </a:p>
        </p:txBody>
      </p:sp>
    </p:spTree>
    <p:extLst>
      <p:ext uri="{BB962C8B-B14F-4D97-AF65-F5344CB8AC3E}">
        <p14:creationId xmlns:p14="http://schemas.microsoft.com/office/powerpoint/2010/main" val="34705618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a:t>
            </a:r>
            <a:r>
              <a:rPr lang="mr-IN" dirty="0" smtClean="0"/>
              <a:t>–</a:t>
            </a:r>
            <a:r>
              <a:rPr lang="en-US" dirty="0" smtClean="0"/>
              <a:t> O Notation</a:t>
            </a:r>
            <a:endParaRPr lang="en-US" dirty="0"/>
          </a:p>
        </p:txBody>
      </p:sp>
      <p:sp>
        <p:nvSpPr>
          <p:cNvPr id="3" name="Content Placeholder 2"/>
          <p:cNvSpPr>
            <a:spLocks noGrp="1"/>
          </p:cNvSpPr>
          <p:nvPr>
            <p:ph idx="1"/>
          </p:nvPr>
        </p:nvSpPr>
        <p:spPr/>
        <p:txBody>
          <a:bodyPr/>
          <a:lstStyle/>
          <a:p>
            <a:r>
              <a:rPr lang="en-US" dirty="0" smtClean="0"/>
              <a:t>Describes the running time of algorithms with respect to their upper bounds (worst case)</a:t>
            </a:r>
          </a:p>
          <a:p>
            <a:endParaRPr lang="en-US" dirty="0"/>
          </a:p>
          <a:p>
            <a:r>
              <a:rPr lang="en-US" dirty="0" smtClean="0"/>
              <a:t>Used to analyze the overall efficiency of computer programs</a:t>
            </a:r>
          </a:p>
          <a:p>
            <a:endParaRPr lang="en-US" dirty="0"/>
          </a:p>
          <a:p>
            <a:endParaRPr lang="en-US" dirty="0"/>
          </a:p>
        </p:txBody>
      </p:sp>
    </p:spTree>
    <p:extLst>
      <p:ext uri="{BB962C8B-B14F-4D97-AF65-F5344CB8AC3E}">
        <p14:creationId xmlns:p14="http://schemas.microsoft.com/office/powerpoint/2010/main" val="41593462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04-03 at 2.58.59 PM.png"/>
          <p:cNvPicPr>
            <a:picLocks noGrp="1" noChangeAspect="1"/>
          </p:cNvPicPr>
          <p:nvPr>
            <p:ph idx="1"/>
          </p:nvPr>
        </p:nvPicPr>
        <p:blipFill>
          <a:blip r:embed="rId3">
            <a:extLst>
              <a:ext uri="{28A0092B-C50C-407E-A947-70E740481C1C}">
                <a14:useLocalDpi xmlns:a14="http://schemas.microsoft.com/office/drawing/2010/main" val="0"/>
              </a:ext>
            </a:extLst>
          </a:blip>
          <a:srcRect t="11313" b="11313"/>
          <a:stretch>
            <a:fillRect/>
          </a:stretch>
        </p:blipFill>
        <p:spPr>
          <a:xfrm>
            <a:off x="-1" y="1204218"/>
            <a:ext cx="9032707" cy="4967641"/>
          </a:xfrm>
          <a:prstGeom prst="rect">
            <a:avLst/>
          </a:prstGeom>
        </p:spPr>
      </p:pic>
    </p:spTree>
    <p:extLst>
      <p:ext uri="{BB962C8B-B14F-4D97-AF65-F5344CB8AC3E}">
        <p14:creationId xmlns:p14="http://schemas.microsoft.com/office/powerpoint/2010/main" val="17162447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Optimization</a:t>
            </a:r>
            <a:endParaRPr lang="en-US" dirty="0"/>
          </a:p>
        </p:txBody>
      </p:sp>
      <p:sp>
        <p:nvSpPr>
          <p:cNvPr id="3" name="Content Placeholder 2"/>
          <p:cNvSpPr>
            <a:spLocks noGrp="1"/>
          </p:cNvSpPr>
          <p:nvPr>
            <p:ph idx="1"/>
          </p:nvPr>
        </p:nvSpPr>
        <p:spPr/>
        <p:txBody>
          <a:bodyPr/>
          <a:lstStyle/>
          <a:p>
            <a:r>
              <a:rPr lang="en-US" dirty="0" smtClean="0"/>
              <a:t>Nested for-loop optimization</a:t>
            </a:r>
          </a:p>
          <a:p>
            <a:r>
              <a:rPr lang="en-US" dirty="0" smtClean="0"/>
              <a:t>If-else and removal of the else clause</a:t>
            </a:r>
          </a:p>
          <a:p>
            <a:r>
              <a:rPr lang="en-US" dirty="0" smtClean="0"/>
              <a:t>Finite differences to avoid multiplication</a:t>
            </a:r>
          </a:p>
          <a:p>
            <a:r>
              <a:rPr lang="en-US" dirty="0" smtClean="0"/>
              <a:t>Loop overhead optimization</a:t>
            </a:r>
          </a:p>
          <a:p>
            <a:r>
              <a:rPr lang="en-US" dirty="0" smtClean="0"/>
              <a:t>Data type considerations</a:t>
            </a:r>
            <a:endParaRPr lang="en-US" dirty="0"/>
          </a:p>
        </p:txBody>
      </p:sp>
    </p:spTree>
    <p:extLst>
      <p:ext uri="{BB962C8B-B14F-4D97-AF65-F5344CB8AC3E}">
        <p14:creationId xmlns:p14="http://schemas.microsoft.com/office/powerpoint/2010/main" val="3514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For-Loop Optimization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1596195"/>
              </p:ext>
            </p:extLst>
          </p:nvPr>
        </p:nvGraphicFramePr>
        <p:xfrm>
          <a:off x="457200" y="1752600"/>
          <a:ext cx="8229604" cy="2382519"/>
        </p:xfrm>
        <a:graphic>
          <a:graphicData uri="http://schemas.openxmlformats.org/drawingml/2006/table">
            <a:tbl>
              <a:tblPr firstRow="1" bandRow="1">
                <a:tableStyleId>{5C22544A-7EE6-4342-B048-85BDC9FD1C3A}</a:tableStyleId>
              </a:tblPr>
              <a:tblGrid>
                <a:gridCol w="4114802"/>
                <a:gridCol w="4114802"/>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marL="91439" marR="91439"/>
                </a:tc>
                <a:tc>
                  <a:txBody>
                    <a:bodyPr/>
                    <a:lstStyle/>
                    <a:p>
                      <a:r>
                        <a:rPr lang="en-US" dirty="0" smtClean="0"/>
                        <a:t>Optimized</a:t>
                      </a:r>
                      <a:endParaRPr lang="en-US" dirty="0"/>
                    </a:p>
                  </a:txBody>
                  <a:tcPr marL="91439" marR="91439"/>
                </a:tc>
              </a:tr>
              <a:tr h="370840">
                <a:tc>
                  <a:txBody>
                    <a:bodyPr/>
                    <a:lstStyle/>
                    <a:p>
                      <a:r>
                        <a:rPr lang="en-US" sz="1800" kern="1200" dirty="0" smtClean="0">
                          <a:solidFill>
                            <a:schemeClr val="dk1"/>
                          </a:solidFill>
                          <a:latin typeface="+mn-lt"/>
                          <a:ea typeface="+mn-ea"/>
                          <a:cs typeface="+mn-cs"/>
                        </a:rPr>
                        <a:t>F</a:t>
                      </a:r>
                      <a:r>
                        <a:rPr lang="mr-IN" sz="1800" kern="1200" dirty="0" smtClean="0">
                          <a:solidFill>
                            <a:schemeClr val="dk1"/>
                          </a:solidFill>
                          <a:latin typeface="+mn-lt"/>
                          <a:ea typeface="+mn-ea"/>
                          <a:cs typeface="+mn-cs"/>
                        </a:rPr>
                        <a:t>or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int i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1; i </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 </a:t>
                      </a:r>
                      <a:r>
                        <a:rPr lang="en-CA" sz="1800" kern="1200" dirty="0" smtClean="0">
                          <a:solidFill>
                            <a:schemeClr val="dk1"/>
                          </a:solidFill>
                          <a:latin typeface="+mn-lt"/>
                          <a:ea typeface="+mn-ea"/>
                          <a:cs typeface="+mn-cs"/>
                        </a:rPr>
                        <a:t>N</a:t>
                      </a:r>
                      <a:r>
                        <a:rPr lang="mr-IN" sz="1800" kern="1200" dirty="0" smtClean="0">
                          <a:solidFill>
                            <a:schemeClr val="dk1"/>
                          </a:solidFill>
                          <a:latin typeface="+mn-lt"/>
                          <a:ea typeface="+mn-ea"/>
                          <a:cs typeface="+mn-cs"/>
                        </a:rPr>
                        <a:t>; i++</a:t>
                      </a:r>
                      <a:r>
                        <a:rPr lang="en-CA" sz="1800" kern="1200" dirty="0" smtClean="0">
                          <a:solidFill>
                            <a:schemeClr val="dk1"/>
                          </a:solidFill>
                          <a:latin typeface="+mn-lt"/>
                          <a:ea typeface="+mn-ea"/>
                          <a:cs typeface="+mn-cs"/>
                        </a:rPr>
                        <a:t>)</a:t>
                      </a:r>
                      <a:endParaRPr lang="mr-IN" sz="1800" kern="1200" dirty="0" smtClean="0">
                        <a:solidFill>
                          <a:schemeClr val="dk1"/>
                        </a:solidFill>
                        <a:latin typeface="+mn-lt"/>
                        <a:ea typeface="+mn-ea"/>
                        <a:cs typeface="+mn-cs"/>
                      </a:endParaRPr>
                    </a:p>
                    <a:p>
                      <a:r>
                        <a:rPr lang="mr-IN"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    for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int j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1; j </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 </a:t>
                      </a:r>
                      <a:r>
                        <a:rPr lang="en-CA" sz="1800" kern="1200" dirty="0" smtClean="0">
                          <a:solidFill>
                            <a:schemeClr val="dk1"/>
                          </a:solidFill>
                          <a:latin typeface="+mn-lt"/>
                          <a:ea typeface="+mn-ea"/>
                          <a:cs typeface="+mn-cs"/>
                        </a:rPr>
                        <a:t>N</a:t>
                      </a:r>
                      <a:r>
                        <a:rPr lang="mr-IN" sz="1800" kern="1200" dirty="0" smtClean="0">
                          <a:solidFill>
                            <a:schemeClr val="dk1"/>
                          </a:solidFill>
                          <a:latin typeface="+mn-lt"/>
                          <a:ea typeface="+mn-ea"/>
                          <a:cs typeface="+mn-cs"/>
                        </a:rPr>
                        <a:t>; j</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 </a:t>
                      </a: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System.out.print</a:t>
                      </a:r>
                      <a:r>
                        <a:rPr lang="en-US" sz="1800" kern="1200" dirty="0" smtClean="0">
                          <a:solidFill>
                            <a:schemeClr val="dk1"/>
                          </a:solidFill>
                          <a:latin typeface="+mn-lt"/>
                          <a:ea typeface="+mn-ea"/>
                          <a:cs typeface="+mn-cs"/>
                        </a:rPr>
                        <a:t>(“foo”); </a:t>
                      </a:r>
                    </a:p>
                    <a:p>
                      <a:r>
                        <a:rPr lang="mr-IN"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System.out.println</a:t>
                      </a:r>
                      <a:r>
                        <a:rPr lang="en-US" sz="1800" kern="1200" dirty="0" smtClean="0">
                          <a:solidFill>
                            <a:schemeClr val="dk1"/>
                          </a:solidFill>
                          <a:latin typeface="+mn-lt"/>
                          <a:ea typeface="+mn-ea"/>
                          <a:cs typeface="+mn-cs"/>
                        </a:rPr>
                        <a:t>(“Hello”);</a:t>
                      </a:r>
                    </a:p>
                    <a:p>
                      <a:r>
                        <a:rPr lang="en-US" sz="1800" kern="1200" dirty="0" smtClean="0">
                          <a:solidFill>
                            <a:schemeClr val="dk1"/>
                          </a:solidFill>
                          <a:latin typeface="+mn-lt"/>
                          <a:ea typeface="+mn-ea"/>
                          <a:cs typeface="+mn-cs"/>
                        </a:rPr>
                        <a:t>}</a:t>
                      </a:r>
                      <a:endParaRPr lang="en-US" dirty="0"/>
                    </a:p>
                  </a:txBody>
                  <a:tcPr marL="91439" marR="91439"/>
                </a:tc>
                <a:tc>
                  <a:txBody>
                    <a:bodyPr/>
                    <a:lstStyle/>
                    <a:p>
                      <a:r>
                        <a:rPr lang="en-US" sz="1800" kern="1200" dirty="0" smtClean="0">
                          <a:solidFill>
                            <a:schemeClr val="dk1"/>
                          </a:solidFill>
                          <a:latin typeface="+mn-lt"/>
                          <a:ea typeface="+mn-ea"/>
                          <a:cs typeface="+mn-cs"/>
                        </a:rPr>
                        <a:t>for(</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=1; </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&lt;=N*N; </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t>
                      </a:r>
                    </a:p>
                    <a:p>
                      <a:r>
                        <a:rPr lang="en-US" sz="1800" kern="1200" dirty="0" smtClean="0">
                          <a:solidFill>
                            <a:schemeClr val="dk1"/>
                          </a:solidFill>
                          <a:latin typeface="+mn-lt"/>
                          <a:ea typeface="+mn-ea"/>
                          <a:cs typeface="+mn-cs"/>
                        </a:rPr>
                        <a:t>    System.out.print(“foo”);</a:t>
                      </a:r>
                    </a:p>
                    <a:p>
                      <a:r>
                        <a:rPr lang="mr-IN" sz="1800" kern="1200" dirty="0" smtClean="0">
                          <a:solidFill>
                            <a:schemeClr val="dk1"/>
                          </a:solidFill>
                          <a:latin typeface="+mn-lt"/>
                          <a:ea typeface="+mn-ea"/>
                          <a:cs typeface="+mn-cs"/>
                        </a:rPr>
                        <a:t>    if</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N==</a:t>
                      </a:r>
                      <a:r>
                        <a:rPr lang="mr-IN" sz="1800" kern="1200" dirty="0" smtClean="0">
                          <a:solidFill>
                            <a:schemeClr val="dk1"/>
                          </a:solidFill>
                          <a:latin typeface="+mn-lt"/>
                          <a:ea typeface="+mn-ea"/>
                          <a:cs typeface="+mn-cs"/>
                        </a:rPr>
                        <a:t>0</a:t>
                      </a:r>
                      <a:r>
                        <a:rPr lang="en-CA" sz="1800" kern="1200" dirty="0" smtClean="0">
                          <a:solidFill>
                            <a:schemeClr val="dk1"/>
                          </a:solidFill>
                          <a:latin typeface="+mn-lt"/>
                          <a:ea typeface="+mn-ea"/>
                          <a:cs typeface="+mn-cs"/>
                        </a:rPr>
                        <a:t>)</a:t>
                      </a:r>
                      <a:r>
                        <a:rPr lang="en-CA" sz="1800" kern="1200" baseline="0" dirty="0" smtClean="0">
                          <a:solidFill>
                            <a:schemeClr val="dk1"/>
                          </a:solidFill>
                          <a:latin typeface="+mn-lt"/>
                          <a:ea typeface="+mn-ea"/>
                          <a:cs typeface="+mn-cs"/>
                        </a:rPr>
                        <a:t> {</a:t>
                      </a:r>
                      <a:endParaRPr lang="mr-IN"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System.out.println</a:t>
                      </a:r>
                      <a:r>
                        <a:rPr lang="en-US" sz="1800" kern="1200" dirty="0" smtClean="0">
                          <a:solidFill>
                            <a:schemeClr val="dk1"/>
                          </a:solidFill>
                          <a:latin typeface="+mn-lt"/>
                          <a:ea typeface="+mn-ea"/>
                          <a:cs typeface="+mn-cs"/>
                        </a:rPr>
                        <a:t>(“Hello”);</a:t>
                      </a:r>
                    </a:p>
                    <a:p>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a:t>
                      </a:r>
                      <a:endParaRPr lang="en-US" dirty="0"/>
                    </a:p>
                  </a:txBody>
                  <a:tcPr marL="91439" marR="91439"/>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8761625"/>
              </p:ext>
            </p:extLst>
          </p:nvPr>
        </p:nvGraphicFramePr>
        <p:xfrm>
          <a:off x="457200" y="4414574"/>
          <a:ext cx="8229600" cy="1364262"/>
        </p:xfrm>
        <a:graphic>
          <a:graphicData uri="http://schemas.openxmlformats.org/drawingml/2006/table">
            <a:tbl>
              <a:tblPr firstRow="1" bandRow="1">
                <a:tableStyleId>{5C22544A-7EE6-4342-B048-85BDC9FD1C3A}</a:tableStyleId>
              </a:tblPr>
              <a:tblGrid>
                <a:gridCol w="4114800"/>
                <a:gridCol w="4114800"/>
              </a:tblGrid>
              <a:tr h="682131">
                <a:tc gridSpan="2">
                  <a:txBody>
                    <a:bodyPr/>
                    <a:lstStyle/>
                    <a:p>
                      <a:pPr algn="ctr"/>
                      <a:r>
                        <a:rPr lang="en-US" dirty="0" smtClean="0"/>
                        <a:t>Run</a:t>
                      </a:r>
                      <a:r>
                        <a:rPr lang="en-US" baseline="0" dirty="0" smtClean="0"/>
                        <a:t> Time Analysis (N = 10, 100, 1000)</a:t>
                      </a:r>
                      <a:endParaRPr lang="en-US" dirty="0"/>
                    </a:p>
                  </a:txBody>
                  <a:tcPr/>
                </a:tc>
                <a:tc hMerge="1">
                  <a:txBody>
                    <a:bodyPr/>
                    <a:lstStyle/>
                    <a:p>
                      <a:endParaRPr lang="en-US" dirty="0"/>
                    </a:p>
                  </a:txBody>
                  <a:tcPr/>
                </a:tc>
              </a:tr>
              <a:tr h="682131">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812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f-Else Clause Optimization</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016925197"/>
              </p:ext>
            </p:extLst>
          </p:nvPr>
        </p:nvGraphicFramePr>
        <p:xfrm>
          <a:off x="457200" y="1600200"/>
          <a:ext cx="8229600" cy="2990248"/>
        </p:xfrm>
        <a:graphic>
          <a:graphicData uri="http://schemas.openxmlformats.org/drawingml/2006/table">
            <a:tbl>
              <a:tblPr firstRow="1" bandRow="1">
                <a:tableStyleId>{5C22544A-7EE6-4342-B048-85BDC9FD1C3A}</a:tableStyleId>
              </a:tblPr>
              <a:tblGrid>
                <a:gridCol w="4114800"/>
                <a:gridCol w="4114800"/>
              </a:tblGrid>
              <a:tr h="4654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a:tc>
                <a:tc>
                  <a:txBody>
                    <a:bodyPr/>
                    <a:lstStyle/>
                    <a:p>
                      <a:r>
                        <a:rPr lang="en-US" dirty="0" smtClean="0"/>
                        <a:t>Optimized</a:t>
                      </a:r>
                      <a:endParaRPr lang="en-US" dirty="0"/>
                    </a:p>
                  </a:txBody>
                  <a:tcPr/>
                </a:tc>
              </a:tr>
              <a:tr h="2524815">
                <a:tc>
                  <a:txBody>
                    <a:bodyPr/>
                    <a:lstStyle/>
                    <a:p>
                      <a:r>
                        <a:rPr lang="en-CA" sz="1800" kern="1200" dirty="0" smtClean="0">
                          <a:solidFill>
                            <a:schemeClr val="dk1"/>
                          </a:solidFill>
                          <a:latin typeface="+mn-lt"/>
                          <a:ea typeface="+mn-ea"/>
                          <a:cs typeface="+mn-cs"/>
                        </a:rPr>
                        <a:t>If (x &gt;5)</a:t>
                      </a:r>
                      <a:r>
                        <a:rPr lang="en-CA" sz="1800" kern="1200" baseline="0" dirty="0" smtClean="0">
                          <a:solidFill>
                            <a:schemeClr val="dk1"/>
                          </a:solidFill>
                          <a:latin typeface="+mn-lt"/>
                          <a:ea typeface="+mn-ea"/>
                          <a:cs typeface="+mn-cs"/>
                        </a:rPr>
                        <a:t> {</a:t>
                      </a:r>
                    </a:p>
                    <a:p>
                      <a:r>
                        <a:rPr lang="en-US" dirty="0" smtClean="0"/>
                        <a:t>   y = True;</a:t>
                      </a:r>
                    </a:p>
                    <a:p>
                      <a:r>
                        <a:rPr lang="en-US" dirty="0" smtClean="0"/>
                        <a:t>} else {</a:t>
                      </a:r>
                    </a:p>
                    <a:p>
                      <a:r>
                        <a:rPr lang="en-US" dirty="0" smtClean="0"/>
                        <a:t>   y = False;</a:t>
                      </a:r>
                    </a:p>
                    <a:p>
                      <a:r>
                        <a:rPr lang="en-US" dirty="0" smtClean="0"/>
                        <a:t>}</a:t>
                      </a:r>
                      <a:endParaRPr lang="en-US" dirty="0"/>
                    </a:p>
                  </a:txBody>
                  <a:tcPr/>
                </a:tc>
                <a:tc>
                  <a:txBody>
                    <a:bodyPr/>
                    <a:lstStyle/>
                    <a:p>
                      <a:r>
                        <a:rPr lang="en-CA" sz="1800" kern="1200" dirty="0" smtClean="0">
                          <a:solidFill>
                            <a:schemeClr val="dk1"/>
                          </a:solidFill>
                          <a:latin typeface="+mn-lt"/>
                          <a:ea typeface="+mn-ea"/>
                          <a:cs typeface="+mn-cs"/>
                        </a:rPr>
                        <a:t>Y = false;</a:t>
                      </a:r>
                      <a:br>
                        <a:rPr lang="en-CA" sz="1800" kern="1200" dirty="0" smtClean="0">
                          <a:solidFill>
                            <a:schemeClr val="dk1"/>
                          </a:solidFill>
                          <a:latin typeface="+mn-lt"/>
                          <a:ea typeface="+mn-ea"/>
                          <a:cs typeface="+mn-cs"/>
                        </a:rPr>
                      </a:br>
                      <a:endParaRPr lang="en-CA" sz="1800" kern="1200" dirty="0" smtClean="0">
                        <a:solidFill>
                          <a:schemeClr val="dk1"/>
                        </a:solidFill>
                        <a:latin typeface="+mn-lt"/>
                        <a:ea typeface="+mn-ea"/>
                        <a:cs typeface="+mn-cs"/>
                      </a:endParaRPr>
                    </a:p>
                    <a:p>
                      <a:r>
                        <a:rPr lang="en-CA" sz="1800" kern="1200" dirty="0" smtClean="0">
                          <a:solidFill>
                            <a:schemeClr val="dk1"/>
                          </a:solidFill>
                          <a:latin typeface="+mn-lt"/>
                          <a:ea typeface="+mn-ea"/>
                          <a:cs typeface="+mn-cs"/>
                        </a:rPr>
                        <a:t>If (x &gt;5)</a:t>
                      </a:r>
                      <a:r>
                        <a:rPr lang="en-CA" sz="1800" kern="1200" baseline="0" dirty="0" smtClean="0">
                          <a:solidFill>
                            <a:schemeClr val="dk1"/>
                          </a:solidFill>
                          <a:latin typeface="+mn-lt"/>
                          <a:ea typeface="+mn-ea"/>
                          <a:cs typeface="+mn-cs"/>
                        </a:rPr>
                        <a:t> {</a:t>
                      </a:r>
                    </a:p>
                    <a:p>
                      <a:r>
                        <a:rPr lang="en-US" dirty="0" smtClean="0"/>
                        <a:t>   y = True;</a:t>
                      </a:r>
                    </a:p>
                    <a:p>
                      <a:r>
                        <a:rPr lang="en-US"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14116345"/>
              </p:ext>
            </p:extLst>
          </p:nvPr>
        </p:nvGraphicFramePr>
        <p:xfrm>
          <a:off x="457200" y="4761901"/>
          <a:ext cx="8229600" cy="1364262"/>
        </p:xfrm>
        <a:graphic>
          <a:graphicData uri="http://schemas.openxmlformats.org/drawingml/2006/table">
            <a:tbl>
              <a:tblPr firstRow="1" bandRow="1">
                <a:tableStyleId>{5C22544A-7EE6-4342-B048-85BDC9FD1C3A}</a:tableStyleId>
              </a:tblPr>
              <a:tblGrid>
                <a:gridCol w="4114800"/>
                <a:gridCol w="4114800"/>
              </a:tblGrid>
              <a:tr h="682131">
                <a:tc gridSpan="2">
                  <a:txBody>
                    <a:bodyPr/>
                    <a:lstStyle/>
                    <a:p>
                      <a:pPr algn="ctr"/>
                      <a:r>
                        <a:rPr lang="en-US" dirty="0" smtClean="0"/>
                        <a:t>Run</a:t>
                      </a:r>
                      <a:r>
                        <a:rPr lang="en-US" baseline="0" dirty="0" smtClean="0"/>
                        <a:t> Time Analysis</a:t>
                      </a:r>
                      <a:endParaRPr lang="en-US" dirty="0"/>
                    </a:p>
                  </a:txBody>
                  <a:tcPr/>
                </a:tc>
                <a:tc hMerge="1">
                  <a:txBody>
                    <a:bodyPr/>
                    <a:lstStyle/>
                    <a:p>
                      <a:endParaRPr lang="en-US" dirty="0"/>
                    </a:p>
                  </a:txBody>
                  <a:tcPr/>
                </a:tc>
              </a:tr>
              <a:tr h="682131">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46160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Finite Differences To Avoid Multiplication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643842843"/>
              </p:ext>
            </p:extLst>
          </p:nvPr>
        </p:nvGraphicFramePr>
        <p:xfrm>
          <a:off x="457200" y="1600200"/>
          <a:ext cx="8229600" cy="2186338"/>
        </p:xfrm>
        <a:graphic>
          <a:graphicData uri="http://schemas.openxmlformats.org/drawingml/2006/table">
            <a:tbl>
              <a:tblPr firstRow="1" bandRow="1">
                <a:tableStyleId>{5C22544A-7EE6-4342-B048-85BDC9FD1C3A}</a:tableStyleId>
              </a:tblPr>
              <a:tblGrid>
                <a:gridCol w="4114800"/>
                <a:gridCol w="4114800"/>
              </a:tblGrid>
              <a:tr h="6308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a:tc>
                <a:tc>
                  <a:txBody>
                    <a:bodyPr/>
                    <a:lstStyle/>
                    <a:p>
                      <a:r>
                        <a:rPr lang="en-US" dirty="0" smtClean="0"/>
                        <a:t>Optimized</a:t>
                      </a:r>
                      <a:endParaRPr lang="en-US" dirty="0"/>
                    </a:p>
                  </a:txBody>
                  <a:tcPr/>
                </a:tc>
              </a:tr>
              <a:tr h="1555497">
                <a:tc>
                  <a:txBody>
                    <a:bodyPr/>
                    <a:lstStyle/>
                    <a:p>
                      <a:r>
                        <a:rPr lang="mr-IN" sz="1800" kern="1200" dirty="0" smtClean="0">
                          <a:solidFill>
                            <a:schemeClr val="dk1"/>
                          </a:solidFill>
                          <a:latin typeface="+mn-lt"/>
                          <a:ea typeface="+mn-ea"/>
                          <a:cs typeface="+mn-cs"/>
                        </a:rPr>
                        <a:t> for</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0;i</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10;i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printf</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%d\n</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10</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    }</a:t>
                      </a:r>
                      <a:endParaRPr lang="en-US" dirty="0"/>
                    </a:p>
                  </a:txBody>
                  <a:tcPr/>
                </a:tc>
                <a:tc>
                  <a:txBody>
                    <a:bodyPr/>
                    <a:lstStyle/>
                    <a:p>
                      <a:r>
                        <a:rPr lang="mr-IN" sz="1800" kern="1200" dirty="0" smtClean="0">
                          <a:solidFill>
                            <a:schemeClr val="dk1"/>
                          </a:solidFill>
                          <a:latin typeface="+mn-lt"/>
                          <a:ea typeface="+mn-ea"/>
                          <a:cs typeface="+mn-cs"/>
                        </a:rPr>
                        <a:t> for</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0;i</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100;i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10</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printf</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%d\n</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a:t>
                      </a:r>
                    </a:p>
                    <a:p>
                      <a:r>
                        <a:rPr lang="mr-IN" sz="1800" kern="1200" dirty="0" smtClean="0">
                          <a:solidFill>
                            <a:schemeClr val="dk1"/>
                          </a:solidFill>
                          <a:latin typeface="+mn-lt"/>
                          <a:ea typeface="+mn-ea"/>
                          <a:cs typeface="+mn-cs"/>
                        </a:rPr>
                        <a:t>    }</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36794811"/>
              </p:ext>
            </p:extLst>
          </p:nvPr>
        </p:nvGraphicFramePr>
        <p:xfrm>
          <a:off x="457200" y="4260913"/>
          <a:ext cx="8229600" cy="1364262"/>
        </p:xfrm>
        <a:graphic>
          <a:graphicData uri="http://schemas.openxmlformats.org/drawingml/2006/table">
            <a:tbl>
              <a:tblPr firstRow="1" bandRow="1">
                <a:tableStyleId>{5C22544A-7EE6-4342-B048-85BDC9FD1C3A}</a:tableStyleId>
              </a:tblPr>
              <a:tblGrid>
                <a:gridCol w="4114800"/>
                <a:gridCol w="4114800"/>
              </a:tblGrid>
              <a:tr h="682131">
                <a:tc gridSpan="2">
                  <a:txBody>
                    <a:bodyPr/>
                    <a:lstStyle/>
                    <a:p>
                      <a:pPr algn="ctr"/>
                      <a:r>
                        <a:rPr lang="en-US" dirty="0" smtClean="0"/>
                        <a:t>Run</a:t>
                      </a:r>
                      <a:r>
                        <a:rPr lang="en-US" baseline="0" dirty="0" smtClean="0"/>
                        <a:t> Time Analysis</a:t>
                      </a:r>
                      <a:endParaRPr lang="en-US" dirty="0"/>
                    </a:p>
                  </a:txBody>
                  <a:tcPr/>
                </a:tc>
                <a:tc hMerge="1">
                  <a:txBody>
                    <a:bodyPr/>
                    <a:lstStyle/>
                    <a:p>
                      <a:endParaRPr lang="en-US" dirty="0"/>
                    </a:p>
                  </a:txBody>
                  <a:tcPr/>
                </a:tc>
              </a:tr>
              <a:tr h="682131">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3985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 Overhead Optimization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986563146"/>
              </p:ext>
            </p:extLst>
          </p:nvPr>
        </p:nvGraphicFramePr>
        <p:xfrm>
          <a:off x="457200" y="1633243"/>
          <a:ext cx="8229600" cy="2990248"/>
        </p:xfrm>
        <a:graphic>
          <a:graphicData uri="http://schemas.openxmlformats.org/drawingml/2006/table">
            <a:tbl>
              <a:tblPr firstRow="1" bandRow="1">
                <a:tableStyleId>{5C22544A-7EE6-4342-B048-85BDC9FD1C3A}</a:tableStyleId>
              </a:tblPr>
              <a:tblGrid>
                <a:gridCol w="4114800"/>
                <a:gridCol w="4114800"/>
              </a:tblGrid>
              <a:tr h="4654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 - Optimized</a:t>
                      </a:r>
                      <a:endParaRPr lang="en-US" dirty="0"/>
                    </a:p>
                  </a:txBody>
                  <a:tcPr/>
                </a:tc>
                <a:tc>
                  <a:txBody>
                    <a:bodyPr/>
                    <a:lstStyle/>
                    <a:p>
                      <a:r>
                        <a:rPr lang="en-US" dirty="0" smtClean="0"/>
                        <a:t>Optimized</a:t>
                      </a:r>
                      <a:endParaRPr lang="en-US" dirty="0"/>
                    </a:p>
                  </a:txBody>
                  <a:tcPr/>
                </a:tc>
              </a:tr>
              <a:tr h="2524815">
                <a:tc>
                  <a:txBody>
                    <a:bodyPr/>
                    <a:lstStyle/>
                    <a:p>
                      <a:r>
                        <a:rPr lang="en-US" sz="1800" kern="1200" dirty="0" smtClean="0">
                          <a:solidFill>
                            <a:schemeClr val="dk1"/>
                          </a:solidFill>
                          <a:latin typeface="+mn-lt"/>
                          <a:ea typeface="+mn-ea"/>
                          <a:cs typeface="+mn-cs"/>
                        </a:rPr>
                        <a:t>F</a:t>
                      </a:r>
                      <a:r>
                        <a:rPr lang="mr-IN" sz="1800" kern="1200" dirty="0" smtClean="0">
                          <a:solidFill>
                            <a:schemeClr val="dk1"/>
                          </a:solidFill>
                          <a:latin typeface="+mn-lt"/>
                          <a:ea typeface="+mn-ea"/>
                          <a:cs typeface="+mn-cs"/>
                        </a:rPr>
                        <a:t>or</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0;i</a:t>
                      </a:r>
                      <a:r>
                        <a:rPr lang="en-CA" sz="1800" kern="1200" dirty="0" smtClean="0">
                          <a:solidFill>
                            <a:schemeClr val="dk1"/>
                          </a:solidFill>
                          <a:latin typeface="+mn-lt"/>
                          <a:ea typeface="+mn-ea"/>
                          <a:cs typeface="+mn-cs"/>
                        </a:rPr>
                        <a:t>&lt;</a:t>
                      </a:r>
                      <a:r>
                        <a:rPr lang="mr-IN" sz="1800" kern="1200" dirty="0" smtClean="0">
                          <a:solidFill>
                            <a:schemeClr val="dk1"/>
                          </a:solidFill>
                          <a:latin typeface="+mn-lt"/>
                          <a:ea typeface="+mn-ea"/>
                          <a:cs typeface="+mn-cs"/>
                        </a:rPr>
                        <a:t>100;i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a:t>
                      </a:r>
                    </a:p>
                    <a:p>
                      <a:r>
                        <a:rPr lang="mr-IN" sz="1800" kern="1200" dirty="0" smtClean="0">
                          <a:solidFill>
                            <a:schemeClr val="dk1"/>
                          </a:solidFill>
                          <a:latin typeface="+mn-lt"/>
                          <a:ea typeface="+mn-ea"/>
                          <a:cs typeface="+mn-cs"/>
                        </a:rPr>
                        <a:t>        map</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visited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0;</a:t>
                      </a:r>
                    </a:p>
                    <a:p>
                      <a:r>
                        <a:rPr lang="mr-IN" sz="1800" kern="1200" dirty="0" smtClean="0">
                          <a:solidFill>
                            <a:schemeClr val="dk1"/>
                          </a:solidFill>
                          <a:latin typeface="+mn-lt"/>
                          <a:ea typeface="+mn-ea"/>
                          <a:cs typeface="+mn-cs"/>
                        </a:rPr>
                        <a:t>    }</a:t>
                      </a:r>
                      <a:endParaRPr lang="mr-IN" sz="1800" kern="1200" dirty="0" smtClean="0">
                        <a:solidFill>
                          <a:schemeClr val="dk1"/>
                        </a:solidFill>
                        <a:latin typeface="+mn-lt"/>
                        <a:ea typeface="+mn-ea"/>
                        <a:cs typeface="+mn-cs"/>
                      </a:endParaRPr>
                    </a:p>
                  </a:txBody>
                  <a:tcPr/>
                </a:tc>
                <a:tc>
                  <a:txBody>
                    <a:bodyPr/>
                    <a:lstStyle/>
                    <a:p>
                      <a:r>
                        <a:rPr lang="mr-IN" sz="1800" kern="1200" dirty="0" smtClean="0">
                          <a:solidFill>
                            <a:schemeClr val="dk1"/>
                          </a:solidFill>
                          <a:latin typeface="+mn-lt"/>
                          <a:ea typeface="+mn-ea"/>
                          <a:cs typeface="+mn-cs"/>
                        </a:rPr>
                        <a:t> 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99;</a:t>
                      </a:r>
                    </a:p>
                    <a:p>
                      <a:r>
                        <a:rPr lang="mr-IN" sz="1800" kern="1200" dirty="0" smtClean="0">
                          <a:solidFill>
                            <a:schemeClr val="dk1"/>
                          </a:solidFill>
                          <a:latin typeface="+mn-lt"/>
                          <a:ea typeface="+mn-ea"/>
                          <a:cs typeface="+mn-cs"/>
                        </a:rPr>
                        <a:t>    do {</a:t>
                      </a:r>
                    </a:p>
                    <a:p>
                      <a:r>
                        <a:rPr lang="mr-IN" sz="1800" kern="1200" dirty="0" smtClean="0">
                          <a:solidFill>
                            <a:schemeClr val="dk1"/>
                          </a:solidFill>
                          <a:latin typeface="+mn-lt"/>
                          <a:ea typeface="+mn-ea"/>
                          <a:cs typeface="+mn-cs"/>
                        </a:rPr>
                        <a:t>        map</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visited </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 0;</a:t>
                      </a:r>
                    </a:p>
                    <a:p>
                      <a:r>
                        <a:rPr lang="mr-IN" sz="1800" kern="1200" dirty="0" smtClean="0">
                          <a:solidFill>
                            <a:schemeClr val="dk1"/>
                          </a:solidFill>
                          <a:latin typeface="+mn-lt"/>
                          <a:ea typeface="+mn-ea"/>
                          <a:cs typeface="+mn-cs"/>
                        </a:rPr>
                        <a:t>        i</a:t>
                      </a:r>
                      <a:r>
                        <a:rPr lang="en-CA" sz="1800" kern="1200" dirty="0" smtClean="0">
                          <a:solidFill>
                            <a:schemeClr val="dk1"/>
                          </a:solidFill>
                          <a:latin typeface="+mn-lt"/>
                          <a:ea typeface="+mn-ea"/>
                          <a:cs typeface="+mn-cs"/>
                        </a:rPr>
                        <a:t>--</a:t>
                      </a:r>
                      <a:r>
                        <a:rPr lang="mr-IN" sz="1800" kern="1200" dirty="0" smtClean="0">
                          <a:solidFill>
                            <a:schemeClr val="dk1"/>
                          </a:solidFill>
                          <a:latin typeface="+mn-lt"/>
                          <a:ea typeface="+mn-ea"/>
                          <a:cs typeface="+mn-cs"/>
                        </a:rPr>
                        <a:t>;</a:t>
                      </a:r>
                    </a:p>
                    <a:p>
                      <a:r>
                        <a:rPr lang="en-US" sz="1800" kern="1200" dirty="0" smtClean="0">
                          <a:solidFill>
                            <a:schemeClr val="dk1"/>
                          </a:solidFill>
                          <a:latin typeface="+mn-lt"/>
                          <a:ea typeface="+mn-ea"/>
                          <a:cs typeface="+mn-cs"/>
                        </a:rPr>
                        <a:t>    } while(</a:t>
                      </a:r>
                      <a:r>
                        <a:rPr lang="en-US" sz="1800" kern="1200" dirty="0" err="1" smtClean="0">
                          <a:solidFill>
                            <a:schemeClr val="dk1"/>
                          </a:solidFill>
                          <a:latin typeface="+mn-lt"/>
                          <a:ea typeface="+mn-ea"/>
                          <a:cs typeface="+mn-cs"/>
                        </a:rPr>
                        <a:t>i</a:t>
                      </a:r>
                      <a:r>
                        <a:rPr lang="en-US" sz="1800" kern="1200" dirty="0" smtClean="0">
                          <a:solidFill>
                            <a:schemeClr val="dk1"/>
                          </a:solidFill>
                          <a:latin typeface="+mn-lt"/>
                          <a:ea typeface="+mn-ea"/>
                          <a:cs typeface="+mn-cs"/>
                        </a:rPr>
                        <a:t> &gt;= 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0777614"/>
              </p:ext>
            </p:extLst>
          </p:nvPr>
        </p:nvGraphicFramePr>
        <p:xfrm>
          <a:off x="457200" y="4668937"/>
          <a:ext cx="8229600" cy="1039831"/>
        </p:xfrm>
        <a:graphic>
          <a:graphicData uri="http://schemas.openxmlformats.org/drawingml/2006/table">
            <a:tbl>
              <a:tblPr firstRow="1" bandRow="1">
                <a:tableStyleId>{5C22544A-7EE6-4342-B048-85BDC9FD1C3A}</a:tableStyleId>
              </a:tblPr>
              <a:tblGrid>
                <a:gridCol w="4114800"/>
                <a:gridCol w="4114800"/>
              </a:tblGrid>
              <a:tr h="424323">
                <a:tc gridSpan="2">
                  <a:txBody>
                    <a:bodyPr/>
                    <a:lstStyle/>
                    <a:p>
                      <a:pPr algn="ctr"/>
                      <a:r>
                        <a:rPr lang="en-US" dirty="0" smtClean="0"/>
                        <a:t>Run</a:t>
                      </a:r>
                      <a:r>
                        <a:rPr lang="en-US" baseline="0" dirty="0" smtClean="0"/>
                        <a:t> Time Analysis</a:t>
                      </a:r>
                      <a:endParaRPr lang="en-US" dirty="0"/>
                    </a:p>
                  </a:txBody>
                  <a:tcPr/>
                </a:tc>
                <a:tc hMerge="1">
                  <a:txBody>
                    <a:bodyPr/>
                    <a:lstStyle/>
                    <a:p>
                      <a:endParaRPr lang="en-US" dirty="0"/>
                    </a:p>
                  </a:txBody>
                  <a:tcPr/>
                </a:tc>
              </a:tr>
              <a:tr h="615508">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003934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181</TotalTime>
  <Words>551</Words>
  <Application>Microsoft Macintosh PowerPoint</Application>
  <PresentationFormat>On-screen Show (4:3)</PresentationFormat>
  <Paragraphs>80</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Apothecary</vt:lpstr>
      <vt:lpstr>Code Optimization Through Static Analysis</vt:lpstr>
      <vt:lpstr>Why Optimize Code?</vt:lpstr>
      <vt:lpstr>Big – O Notation</vt:lpstr>
      <vt:lpstr>PowerPoint Presentation</vt:lpstr>
      <vt:lpstr>Areas of Optimization</vt:lpstr>
      <vt:lpstr>Nested For-Loop Optimization</vt:lpstr>
      <vt:lpstr>If-Else Clause Optimization</vt:lpstr>
      <vt:lpstr>Finite Differences To Avoid Multiplication</vt:lpstr>
      <vt:lpstr>Loop Overhead Optimization</vt:lpstr>
      <vt:lpstr>Live Demo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Through Static Analysis</dc:title>
  <dc:creator>Yash</dc:creator>
  <cp:lastModifiedBy>Yash</cp:lastModifiedBy>
  <cp:revision>24</cp:revision>
  <dcterms:created xsi:type="dcterms:W3CDTF">2018-04-03T18:35:54Z</dcterms:created>
  <dcterms:modified xsi:type="dcterms:W3CDTF">2018-04-03T21:37:24Z</dcterms:modified>
</cp:coreProperties>
</file>