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1"/>
  </p:notesMasterIdLst>
  <p:sldIdLst>
    <p:sldId id="256" r:id="rId2"/>
    <p:sldId id="257" r:id="rId3"/>
    <p:sldId id="258" r:id="rId4"/>
    <p:sldId id="259" r:id="rId5"/>
    <p:sldId id="591" r:id="rId6"/>
    <p:sldId id="260" r:id="rId7"/>
    <p:sldId id="434" r:id="rId8"/>
    <p:sldId id="433" r:id="rId9"/>
    <p:sldId id="435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44" r:id="rId19"/>
    <p:sldId id="446" r:id="rId20"/>
    <p:sldId id="447" r:id="rId21"/>
    <p:sldId id="448" r:id="rId22"/>
    <p:sldId id="445" r:id="rId23"/>
    <p:sldId id="449" r:id="rId24"/>
    <p:sldId id="451" r:id="rId25"/>
    <p:sldId id="450" r:id="rId26"/>
    <p:sldId id="452" r:id="rId27"/>
    <p:sldId id="453" r:id="rId28"/>
    <p:sldId id="454" r:id="rId29"/>
    <p:sldId id="455" r:id="rId30"/>
    <p:sldId id="456" r:id="rId31"/>
    <p:sldId id="457" r:id="rId32"/>
    <p:sldId id="620" r:id="rId33"/>
    <p:sldId id="458" r:id="rId34"/>
    <p:sldId id="621" r:id="rId35"/>
    <p:sldId id="459" r:id="rId36"/>
    <p:sldId id="460" r:id="rId37"/>
    <p:sldId id="461" r:id="rId38"/>
    <p:sldId id="462" r:id="rId39"/>
    <p:sldId id="463" r:id="rId40"/>
    <p:sldId id="464" r:id="rId41"/>
    <p:sldId id="465" r:id="rId42"/>
    <p:sldId id="622" r:id="rId43"/>
    <p:sldId id="466" r:id="rId44"/>
    <p:sldId id="467" r:id="rId45"/>
    <p:sldId id="468" r:id="rId46"/>
    <p:sldId id="469" r:id="rId47"/>
    <p:sldId id="470" r:id="rId48"/>
    <p:sldId id="623" r:id="rId49"/>
    <p:sldId id="484" r:id="rId50"/>
    <p:sldId id="624" r:id="rId51"/>
    <p:sldId id="471" r:id="rId52"/>
    <p:sldId id="489" r:id="rId53"/>
    <p:sldId id="490" r:id="rId54"/>
    <p:sldId id="491" r:id="rId55"/>
    <p:sldId id="625" r:id="rId56"/>
    <p:sldId id="488" r:id="rId57"/>
    <p:sldId id="472" r:id="rId58"/>
    <p:sldId id="473" r:id="rId59"/>
    <p:sldId id="474" r:id="rId60"/>
    <p:sldId id="475" r:id="rId61"/>
    <p:sldId id="476" r:id="rId62"/>
    <p:sldId id="477" r:id="rId63"/>
    <p:sldId id="619" r:id="rId64"/>
    <p:sldId id="478" r:id="rId65"/>
    <p:sldId id="479" r:id="rId66"/>
    <p:sldId id="618" r:id="rId67"/>
    <p:sldId id="480" r:id="rId68"/>
    <p:sldId id="481" r:id="rId69"/>
    <p:sldId id="617" r:id="rId70"/>
    <p:sldId id="482" r:id="rId71"/>
    <p:sldId id="616" r:id="rId72"/>
    <p:sldId id="483" r:id="rId73"/>
    <p:sldId id="615" r:id="rId74"/>
    <p:sldId id="492" r:id="rId75"/>
    <p:sldId id="614" r:id="rId76"/>
    <p:sldId id="493" r:id="rId77"/>
    <p:sldId id="613" r:id="rId78"/>
    <p:sldId id="494" r:id="rId79"/>
    <p:sldId id="612" r:id="rId80"/>
    <p:sldId id="495" r:id="rId81"/>
    <p:sldId id="611" r:id="rId82"/>
    <p:sldId id="496" r:id="rId83"/>
    <p:sldId id="497" r:id="rId84"/>
    <p:sldId id="499" r:id="rId85"/>
    <p:sldId id="498" r:id="rId86"/>
    <p:sldId id="500" r:id="rId87"/>
    <p:sldId id="501" r:id="rId88"/>
    <p:sldId id="610" r:id="rId89"/>
    <p:sldId id="502" r:id="rId90"/>
    <p:sldId id="503" r:id="rId91"/>
    <p:sldId id="609" r:id="rId92"/>
    <p:sldId id="504" r:id="rId93"/>
    <p:sldId id="505" r:id="rId94"/>
    <p:sldId id="608" r:id="rId95"/>
    <p:sldId id="506" r:id="rId96"/>
    <p:sldId id="507" r:id="rId97"/>
    <p:sldId id="508" r:id="rId98"/>
    <p:sldId id="509" r:id="rId99"/>
    <p:sldId id="510" r:id="rId100"/>
    <p:sldId id="607" r:id="rId101"/>
    <p:sldId id="511" r:id="rId102"/>
    <p:sldId id="606" r:id="rId103"/>
    <p:sldId id="512" r:id="rId104"/>
    <p:sldId id="513" r:id="rId105"/>
    <p:sldId id="605" r:id="rId106"/>
    <p:sldId id="514" r:id="rId107"/>
    <p:sldId id="515" r:id="rId108"/>
    <p:sldId id="516" r:id="rId109"/>
    <p:sldId id="517" r:id="rId110"/>
    <p:sldId id="518" r:id="rId111"/>
    <p:sldId id="519" r:id="rId112"/>
    <p:sldId id="604" r:id="rId113"/>
    <p:sldId id="520" r:id="rId114"/>
    <p:sldId id="521" r:id="rId115"/>
    <p:sldId id="522" r:id="rId116"/>
    <p:sldId id="603" r:id="rId117"/>
    <p:sldId id="523" r:id="rId118"/>
    <p:sldId id="602" r:id="rId119"/>
    <p:sldId id="524" r:id="rId120"/>
    <p:sldId id="601" r:id="rId121"/>
    <p:sldId id="529" r:id="rId122"/>
    <p:sldId id="600" r:id="rId123"/>
    <p:sldId id="528" r:id="rId124"/>
    <p:sldId id="599" r:id="rId125"/>
    <p:sldId id="525" r:id="rId126"/>
    <p:sldId id="598" r:id="rId127"/>
    <p:sldId id="530" r:id="rId128"/>
    <p:sldId id="531" r:id="rId129"/>
    <p:sldId id="532" r:id="rId130"/>
    <p:sldId id="533" r:id="rId131"/>
    <p:sldId id="534" r:id="rId132"/>
    <p:sldId id="535" r:id="rId133"/>
    <p:sldId id="597" r:id="rId134"/>
    <p:sldId id="536" r:id="rId135"/>
    <p:sldId id="537" r:id="rId136"/>
    <p:sldId id="596" r:id="rId137"/>
    <p:sldId id="538" r:id="rId138"/>
    <p:sldId id="539" r:id="rId139"/>
    <p:sldId id="540" r:id="rId140"/>
    <p:sldId id="595" r:id="rId141"/>
    <p:sldId id="541" r:id="rId142"/>
    <p:sldId id="542" r:id="rId143"/>
    <p:sldId id="546" r:id="rId144"/>
    <p:sldId id="545" r:id="rId145"/>
    <p:sldId id="544" r:id="rId146"/>
    <p:sldId id="543" r:id="rId147"/>
    <p:sldId id="594" r:id="rId148"/>
    <p:sldId id="550" r:id="rId149"/>
    <p:sldId id="549" r:id="rId150"/>
    <p:sldId id="593" r:id="rId151"/>
    <p:sldId id="551" r:id="rId152"/>
    <p:sldId id="592" r:id="rId153"/>
    <p:sldId id="552" r:id="rId154"/>
    <p:sldId id="557" r:id="rId155"/>
    <p:sldId id="548" r:id="rId156"/>
    <p:sldId id="547" r:id="rId157"/>
    <p:sldId id="558" r:id="rId158"/>
    <p:sldId id="556" r:id="rId159"/>
    <p:sldId id="559" r:id="rId160"/>
    <p:sldId id="553" r:id="rId161"/>
    <p:sldId id="555" r:id="rId162"/>
    <p:sldId id="564" r:id="rId163"/>
    <p:sldId id="565" r:id="rId164"/>
    <p:sldId id="563" r:id="rId165"/>
    <p:sldId id="566" r:id="rId166"/>
    <p:sldId id="567" r:id="rId167"/>
    <p:sldId id="562" r:id="rId168"/>
    <p:sldId id="568" r:id="rId169"/>
    <p:sldId id="569" r:id="rId170"/>
    <p:sldId id="570" r:id="rId171"/>
    <p:sldId id="571" r:id="rId172"/>
    <p:sldId id="572" r:id="rId173"/>
    <p:sldId id="573" r:id="rId174"/>
    <p:sldId id="574" r:id="rId175"/>
    <p:sldId id="575" r:id="rId176"/>
    <p:sldId id="561" r:id="rId177"/>
    <p:sldId id="579" r:id="rId178"/>
    <p:sldId id="580" r:id="rId179"/>
    <p:sldId id="581" r:id="rId180"/>
    <p:sldId id="582" r:id="rId181"/>
    <p:sldId id="583" r:id="rId182"/>
    <p:sldId id="584" r:id="rId183"/>
    <p:sldId id="585" r:id="rId184"/>
    <p:sldId id="586" r:id="rId185"/>
    <p:sldId id="587" r:id="rId186"/>
    <p:sldId id="588" r:id="rId187"/>
    <p:sldId id="589" r:id="rId188"/>
    <p:sldId id="560" r:id="rId189"/>
    <p:sldId id="590" r:id="rId19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0000CD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3238" autoAdjust="0"/>
  </p:normalViewPr>
  <p:slideViewPr>
    <p:cSldViewPr snapToGrid="0">
      <p:cViewPr>
        <p:scale>
          <a:sx n="75" d="100"/>
          <a:sy n="75" d="100"/>
        </p:scale>
        <p:origin x="636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4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presProps" Target="pres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viewProps" Target="viewProp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tableStyles" Target="tableStyles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7E2523-9AB3-4FB2-93AD-799F061036B9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CF859E4-05A9-4164-84A4-6ADA28ECCD2E}">
      <dgm:prSet/>
      <dgm:spPr/>
      <dgm:t>
        <a:bodyPr/>
        <a:lstStyle/>
        <a:p>
          <a:pPr algn="l"/>
          <a:r>
            <a:rPr lang="en-US" dirty="0">
              <a:latin typeface="Rockwell" panose="02060603020205020403" pitchFamily="18" charset="0"/>
            </a:rPr>
            <a:t>Python is a </a:t>
          </a:r>
          <a:r>
            <a:rPr lang="en-US" dirty="0">
              <a:highlight>
                <a:srgbClr val="0000FF"/>
              </a:highlight>
              <a:latin typeface="Rockwell" panose="02060603020205020403" pitchFamily="18" charset="0"/>
            </a:rPr>
            <a:t>simple</a:t>
          </a:r>
          <a:r>
            <a:rPr lang="en-US" dirty="0">
              <a:latin typeface="Rockwell" panose="02060603020205020403" pitchFamily="18" charset="0"/>
            </a:rPr>
            <a:t> and </a:t>
          </a:r>
          <a:r>
            <a:rPr lang="en-US" dirty="0">
              <a:highlight>
                <a:srgbClr val="0000FF"/>
              </a:highlight>
              <a:latin typeface="Rockwell" panose="02060603020205020403" pitchFamily="18" charset="0"/>
            </a:rPr>
            <a:t>intuitive</a:t>
          </a:r>
          <a:r>
            <a:rPr lang="en-US" dirty="0">
              <a:latin typeface="Rockwell" panose="02060603020205020403" pitchFamily="18" charset="0"/>
            </a:rPr>
            <a:t> programming language.</a:t>
          </a:r>
        </a:p>
      </dgm:t>
    </dgm:pt>
    <dgm:pt modelId="{B9D677C1-E9F5-4E84-AD6A-A21AC9393B5F}" type="parTrans" cxnId="{9A41D21A-49B3-420D-8424-40967E002539}">
      <dgm:prSet/>
      <dgm:spPr/>
      <dgm:t>
        <a:bodyPr/>
        <a:lstStyle/>
        <a:p>
          <a:endParaRPr lang="en-US"/>
        </a:p>
      </dgm:t>
    </dgm:pt>
    <dgm:pt modelId="{B4D9084E-7234-4308-A069-C7015048CFF8}" type="sibTrans" cxnId="{9A41D21A-49B3-420D-8424-40967E002539}">
      <dgm:prSet/>
      <dgm:spPr/>
      <dgm:t>
        <a:bodyPr/>
        <a:lstStyle/>
        <a:p>
          <a:endParaRPr lang="en-US"/>
        </a:p>
      </dgm:t>
    </dgm:pt>
    <dgm:pt modelId="{819CB062-E654-4742-8F33-3C21C253D8CB}">
      <dgm:prSet/>
      <dgm:spPr/>
      <dgm:t>
        <a:bodyPr/>
        <a:lstStyle/>
        <a:p>
          <a:pPr algn="l"/>
          <a:r>
            <a:rPr lang="en-US" dirty="0">
              <a:latin typeface="Rockwell" panose="02060603020205020403" pitchFamily="18" charset="0"/>
            </a:rPr>
            <a:t>Python is </a:t>
          </a:r>
          <a:r>
            <a:rPr lang="en-US" dirty="0">
              <a:highlight>
                <a:srgbClr val="0000FF"/>
              </a:highlight>
              <a:latin typeface="Rockwell" panose="02060603020205020403" pitchFamily="18" charset="0"/>
            </a:rPr>
            <a:t>open source </a:t>
          </a:r>
          <a:r>
            <a:rPr lang="en-US" dirty="0">
              <a:latin typeface="Rockwell" panose="02060603020205020403" pitchFamily="18" charset="0"/>
            </a:rPr>
            <a:t>and can be used </a:t>
          </a:r>
          <a:r>
            <a:rPr lang="en-US" dirty="0">
              <a:highlight>
                <a:srgbClr val="0000FF"/>
              </a:highlight>
              <a:latin typeface="Rockwell" panose="02060603020205020403" pitchFamily="18" charset="0"/>
            </a:rPr>
            <a:t>freely </a:t>
          </a:r>
          <a:r>
            <a:rPr lang="en-US" dirty="0">
              <a:latin typeface="Rockwell" panose="02060603020205020403" pitchFamily="18" charset="0"/>
            </a:rPr>
            <a:t>by everyone.</a:t>
          </a:r>
        </a:p>
      </dgm:t>
    </dgm:pt>
    <dgm:pt modelId="{4511A3A7-FB84-4435-8B25-411DC1EC2D85}" type="parTrans" cxnId="{924400C9-59FF-4EAB-B883-8172ACFCC3AB}">
      <dgm:prSet/>
      <dgm:spPr/>
      <dgm:t>
        <a:bodyPr/>
        <a:lstStyle/>
        <a:p>
          <a:endParaRPr lang="en-US"/>
        </a:p>
      </dgm:t>
    </dgm:pt>
    <dgm:pt modelId="{CA198E21-E9AD-4687-B656-0A0651310C77}" type="sibTrans" cxnId="{924400C9-59FF-4EAB-B883-8172ACFCC3AB}">
      <dgm:prSet/>
      <dgm:spPr/>
      <dgm:t>
        <a:bodyPr/>
        <a:lstStyle/>
        <a:p>
          <a:endParaRPr lang="en-US"/>
        </a:p>
      </dgm:t>
    </dgm:pt>
    <dgm:pt modelId="{1738424D-1A47-4A2C-AB51-03AF7119545D}">
      <dgm:prSet/>
      <dgm:spPr/>
      <dgm:t>
        <a:bodyPr/>
        <a:lstStyle/>
        <a:p>
          <a:pPr algn="l"/>
          <a:r>
            <a:rPr lang="en-US" dirty="0">
              <a:latin typeface="Rockwell" panose="02060603020205020403" pitchFamily="18" charset="0"/>
            </a:rPr>
            <a:t>Python is as </a:t>
          </a:r>
          <a:r>
            <a:rPr lang="en-US" dirty="0">
              <a:highlight>
                <a:srgbClr val="0000FF"/>
              </a:highlight>
              <a:latin typeface="Rockwell" panose="02060603020205020403" pitchFamily="18" charset="0"/>
            </a:rPr>
            <a:t>easy</a:t>
          </a:r>
          <a:r>
            <a:rPr lang="en-US" dirty="0">
              <a:latin typeface="Rockwell" panose="02060603020205020403" pitchFamily="18" charset="0"/>
            </a:rPr>
            <a:t> to understand and use as English.</a:t>
          </a:r>
        </a:p>
      </dgm:t>
    </dgm:pt>
    <dgm:pt modelId="{12809104-C159-4918-B42D-FFED707C81C3}" type="parTrans" cxnId="{F5E3A8AC-9B54-40B4-8FFF-11C297972507}">
      <dgm:prSet/>
      <dgm:spPr/>
      <dgm:t>
        <a:bodyPr/>
        <a:lstStyle/>
        <a:p>
          <a:endParaRPr lang="en-US"/>
        </a:p>
      </dgm:t>
    </dgm:pt>
    <dgm:pt modelId="{2294D8C0-30F8-4624-B701-5DAFF1DC716A}" type="sibTrans" cxnId="{F5E3A8AC-9B54-40B4-8FFF-11C297972507}">
      <dgm:prSet/>
      <dgm:spPr/>
      <dgm:t>
        <a:bodyPr/>
        <a:lstStyle/>
        <a:p>
          <a:endParaRPr lang="en-US"/>
        </a:p>
      </dgm:t>
    </dgm:pt>
    <dgm:pt modelId="{4A433F42-84B5-419B-BC8D-880FE2EC884E}">
      <dgm:prSet/>
      <dgm:spPr/>
      <dgm:t>
        <a:bodyPr/>
        <a:lstStyle/>
        <a:p>
          <a:pPr algn="l"/>
          <a:r>
            <a:rPr lang="en-US" dirty="0">
              <a:latin typeface="Rockwell" panose="02060603020205020403" pitchFamily="18" charset="0"/>
            </a:rPr>
            <a:t>Python is portable across different computer operating systems, such as </a:t>
          </a:r>
          <a:r>
            <a:rPr lang="en-US" dirty="0">
              <a:highlight>
                <a:srgbClr val="0000FF"/>
              </a:highlight>
              <a:latin typeface="Rockwell" panose="02060603020205020403" pitchFamily="18" charset="0"/>
            </a:rPr>
            <a:t>Windows</a:t>
          </a:r>
          <a:r>
            <a:rPr lang="en-US" dirty="0">
              <a:latin typeface="Rockwell" panose="02060603020205020403" pitchFamily="18" charset="0"/>
            </a:rPr>
            <a:t>, </a:t>
          </a:r>
          <a:r>
            <a:rPr lang="en-US" dirty="0">
              <a:highlight>
                <a:srgbClr val="0000FF"/>
              </a:highlight>
              <a:latin typeface="Rockwell" panose="02060603020205020403" pitchFamily="18" charset="0"/>
            </a:rPr>
            <a:t>macOS</a:t>
          </a:r>
          <a:r>
            <a:rPr lang="en-US" dirty="0">
              <a:latin typeface="Rockwell" panose="02060603020205020403" pitchFamily="18" charset="0"/>
            </a:rPr>
            <a:t>, </a:t>
          </a:r>
          <a:r>
            <a:rPr lang="en-US" dirty="0">
              <a:highlight>
                <a:srgbClr val="0000FF"/>
              </a:highlight>
              <a:latin typeface="Rockwell" panose="02060603020205020403" pitchFamily="18" charset="0"/>
            </a:rPr>
            <a:t>Linux</a:t>
          </a:r>
          <a:r>
            <a:rPr lang="en-US" dirty="0">
              <a:latin typeface="Rockwell" panose="02060603020205020403" pitchFamily="18" charset="0"/>
            </a:rPr>
            <a:t>, and </a:t>
          </a:r>
          <a:r>
            <a:rPr lang="en-US" dirty="0">
              <a:highlight>
                <a:srgbClr val="0000FF"/>
              </a:highlight>
              <a:latin typeface="Rockwell" panose="02060603020205020403" pitchFamily="18" charset="0"/>
            </a:rPr>
            <a:t>Unix</a:t>
          </a:r>
          <a:r>
            <a:rPr lang="en-US" dirty="0">
              <a:latin typeface="Rockwell" panose="02060603020205020403" pitchFamily="18" charset="0"/>
            </a:rPr>
            <a:t>.</a:t>
          </a:r>
        </a:p>
      </dgm:t>
    </dgm:pt>
    <dgm:pt modelId="{B477A1E1-330A-406A-A92E-4B9B311D7B11}" type="parTrans" cxnId="{9EB891C8-6E2B-435A-8A61-C48C12AE592C}">
      <dgm:prSet/>
      <dgm:spPr/>
      <dgm:t>
        <a:bodyPr/>
        <a:lstStyle/>
        <a:p>
          <a:endParaRPr lang="en-US"/>
        </a:p>
      </dgm:t>
    </dgm:pt>
    <dgm:pt modelId="{52B16424-BDB9-4F41-8E6E-B40F611C3C88}" type="sibTrans" cxnId="{9EB891C8-6E2B-435A-8A61-C48C12AE592C}">
      <dgm:prSet/>
      <dgm:spPr/>
      <dgm:t>
        <a:bodyPr/>
        <a:lstStyle/>
        <a:p>
          <a:endParaRPr lang="en-US"/>
        </a:p>
      </dgm:t>
    </dgm:pt>
    <dgm:pt modelId="{0E4A4953-C1B5-4D7D-90F8-8A2B85CA1812}" type="pres">
      <dgm:prSet presAssocID="{7A7E2523-9AB3-4FB2-93AD-799F061036B9}" presName="diagram" presStyleCnt="0">
        <dgm:presLayoutVars>
          <dgm:dir/>
          <dgm:resizeHandles val="exact"/>
        </dgm:presLayoutVars>
      </dgm:prSet>
      <dgm:spPr/>
    </dgm:pt>
    <dgm:pt modelId="{6C66A3ED-BE98-4BD9-B3EC-73D52959FCB9}" type="pres">
      <dgm:prSet presAssocID="{FCF859E4-05A9-4164-84A4-6ADA28ECCD2E}" presName="node" presStyleLbl="node1" presStyleIdx="0" presStyleCnt="4" custLinFactNeighborX="-52296" custLinFactNeighborY="418">
        <dgm:presLayoutVars>
          <dgm:bulletEnabled val="1"/>
        </dgm:presLayoutVars>
      </dgm:prSet>
      <dgm:spPr/>
    </dgm:pt>
    <dgm:pt modelId="{E6ED8627-EB86-434D-91C9-AB1EF86548FE}" type="pres">
      <dgm:prSet presAssocID="{B4D9084E-7234-4308-A069-C7015048CFF8}" presName="sibTrans" presStyleCnt="0"/>
      <dgm:spPr/>
    </dgm:pt>
    <dgm:pt modelId="{66F0DE8C-0C26-4B52-9FAB-F76F9483AEC0}" type="pres">
      <dgm:prSet presAssocID="{819CB062-E654-4742-8F33-3C21C253D8CB}" presName="node" presStyleLbl="node1" presStyleIdx="1" presStyleCnt="4" custLinFactNeighborX="-58978" custLinFactNeighborY="418">
        <dgm:presLayoutVars>
          <dgm:bulletEnabled val="1"/>
        </dgm:presLayoutVars>
      </dgm:prSet>
      <dgm:spPr/>
    </dgm:pt>
    <dgm:pt modelId="{A8A5BDBB-5374-473A-8FC1-66D44BEA374D}" type="pres">
      <dgm:prSet presAssocID="{CA198E21-E9AD-4687-B656-0A0651310C77}" presName="sibTrans" presStyleCnt="0"/>
      <dgm:spPr/>
    </dgm:pt>
    <dgm:pt modelId="{6193C364-BB62-4F28-9A8C-5FCADDA280D2}" type="pres">
      <dgm:prSet presAssocID="{1738424D-1A47-4A2C-AB51-03AF7119545D}" presName="node" presStyleLbl="node1" presStyleIdx="2" presStyleCnt="4" custLinFactNeighborX="-52296" custLinFactNeighborY="837">
        <dgm:presLayoutVars>
          <dgm:bulletEnabled val="1"/>
        </dgm:presLayoutVars>
      </dgm:prSet>
      <dgm:spPr/>
    </dgm:pt>
    <dgm:pt modelId="{C567AADB-2B9F-4BE4-8A3C-38AC4B3C7C7A}" type="pres">
      <dgm:prSet presAssocID="{2294D8C0-30F8-4624-B701-5DAFF1DC716A}" presName="sibTrans" presStyleCnt="0"/>
      <dgm:spPr/>
    </dgm:pt>
    <dgm:pt modelId="{342CD773-DF83-4A5D-8807-88702227EAC6}" type="pres">
      <dgm:prSet presAssocID="{4A433F42-84B5-419B-BC8D-880FE2EC884E}" presName="node" presStyleLbl="node1" presStyleIdx="3" presStyleCnt="4" custLinFactNeighborX="-59229" custLinFactNeighborY="418">
        <dgm:presLayoutVars>
          <dgm:bulletEnabled val="1"/>
        </dgm:presLayoutVars>
      </dgm:prSet>
      <dgm:spPr/>
    </dgm:pt>
  </dgm:ptLst>
  <dgm:cxnLst>
    <dgm:cxn modelId="{66FC8E15-5369-4E3E-871B-05D0A271FD8F}" type="presOf" srcId="{1738424D-1A47-4A2C-AB51-03AF7119545D}" destId="{6193C364-BB62-4F28-9A8C-5FCADDA280D2}" srcOrd="0" destOrd="0" presId="urn:microsoft.com/office/officeart/2005/8/layout/default"/>
    <dgm:cxn modelId="{9A41D21A-49B3-420D-8424-40967E002539}" srcId="{7A7E2523-9AB3-4FB2-93AD-799F061036B9}" destId="{FCF859E4-05A9-4164-84A4-6ADA28ECCD2E}" srcOrd="0" destOrd="0" parTransId="{B9D677C1-E9F5-4E84-AD6A-A21AC9393B5F}" sibTransId="{B4D9084E-7234-4308-A069-C7015048CFF8}"/>
    <dgm:cxn modelId="{DD388133-CE41-4C2E-AF3E-08C6D3A5CBCD}" type="presOf" srcId="{4A433F42-84B5-419B-BC8D-880FE2EC884E}" destId="{342CD773-DF83-4A5D-8807-88702227EAC6}" srcOrd="0" destOrd="0" presId="urn:microsoft.com/office/officeart/2005/8/layout/default"/>
    <dgm:cxn modelId="{FC6AA85B-7CFE-4777-BFB1-1996AFEBBAB8}" type="presOf" srcId="{FCF859E4-05A9-4164-84A4-6ADA28ECCD2E}" destId="{6C66A3ED-BE98-4BD9-B3EC-73D52959FCB9}" srcOrd="0" destOrd="0" presId="urn:microsoft.com/office/officeart/2005/8/layout/default"/>
    <dgm:cxn modelId="{9C88E659-CB3D-48C6-8005-3B2FF63316D4}" type="presOf" srcId="{819CB062-E654-4742-8F33-3C21C253D8CB}" destId="{66F0DE8C-0C26-4B52-9FAB-F76F9483AEC0}" srcOrd="0" destOrd="0" presId="urn:microsoft.com/office/officeart/2005/8/layout/default"/>
    <dgm:cxn modelId="{8F5FDF7D-FB45-4F88-BC3E-586BCB638DB2}" type="presOf" srcId="{7A7E2523-9AB3-4FB2-93AD-799F061036B9}" destId="{0E4A4953-C1B5-4D7D-90F8-8A2B85CA1812}" srcOrd="0" destOrd="0" presId="urn:microsoft.com/office/officeart/2005/8/layout/default"/>
    <dgm:cxn modelId="{F5E3A8AC-9B54-40B4-8FFF-11C297972507}" srcId="{7A7E2523-9AB3-4FB2-93AD-799F061036B9}" destId="{1738424D-1A47-4A2C-AB51-03AF7119545D}" srcOrd="2" destOrd="0" parTransId="{12809104-C159-4918-B42D-FFED707C81C3}" sibTransId="{2294D8C0-30F8-4624-B701-5DAFF1DC716A}"/>
    <dgm:cxn modelId="{9EB891C8-6E2B-435A-8A61-C48C12AE592C}" srcId="{7A7E2523-9AB3-4FB2-93AD-799F061036B9}" destId="{4A433F42-84B5-419B-BC8D-880FE2EC884E}" srcOrd="3" destOrd="0" parTransId="{B477A1E1-330A-406A-A92E-4B9B311D7B11}" sibTransId="{52B16424-BDB9-4F41-8E6E-B40F611C3C88}"/>
    <dgm:cxn modelId="{924400C9-59FF-4EAB-B883-8172ACFCC3AB}" srcId="{7A7E2523-9AB3-4FB2-93AD-799F061036B9}" destId="{819CB062-E654-4742-8F33-3C21C253D8CB}" srcOrd="1" destOrd="0" parTransId="{4511A3A7-FB84-4435-8B25-411DC1EC2D85}" sibTransId="{CA198E21-E9AD-4687-B656-0A0651310C77}"/>
    <dgm:cxn modelId="{AE4252CC-6A71-4E05-A480-71758233D073}" type="presParOf" srcId="{0E4A4953-C1B5-4D7D-90F8-8A2B85CA1812}" destId="{6C66A3ED-BE98-4BD9-B3EC-73D52959FCB9}" srcOrd="0" destOrd="0" presId="urn:microsoft.com/office/officeart/2005/8/layout/default"/>
    <dgm:cxn modelId="{7B5A84B1-D6D9-4E35-8BF0-39B37F0A6663}" type="presParOf" srcId="{0E4A4953-C1B5-4D7D-90F8-8A2B85CA1812}" destId="{E6ED8627-EB86-434D-91C9-AB1EF86548FE}" srcOrd="1" destOrd="0" presId="urn:microsoft.com/office/officeart/2005/8/layout/default"/>
    <dgm:cxn modelId="{91650D6E-7919-4902-B203-1F397CE7F619}" type="presParOf" srcId="{0E4A4953-C1B5-4D7D-90F8-8A2B85CA1812}" destId="{66F0DE8C-0C26-4B52-9FAB-F76F9483AEC0}" srcOrd="2" destOrd="0" presId="urn:microsoft.com/office/officeart/2005/8/layout/default"/>
    <dgm:cxn modelId="{7CA596EC-8866-4A7F-9ED5-CA2E688166C6}" type="presParOf" srcId="{0E4A4953-C1B5-4D7D-90F8-8A2B85CA1812}" destId="{A8A5BDBB-5374-473A-8FC1-66D44BEA374D}" srcOrd="3" destOrd="0" presId="urn:microsoft.com/office/officeart/2005/8/layout/default"/>
    <dgm:cxn modelId="{2256CC89-83DD-4BBB-8B2C-C66ED27AAD28}" type="presParOf" srcId="{0E4A4953-C1B5-4D7D-90F8-8A2B85CA1812}" destId="{6193C364-BB62-4F28-9A8C-5FCADDA280D2}" srcOrd="4" destOrd="0" presId="urn:microsoft.com/office/officeart/2005/8/layout/default"/>
    <dgm:cxn modelId="{783E8BC4-B2C5-4354-9075-702AF04E0841}" type="presParOf" srcId="{0E4A4953-C1B5-4D7D-90F8-8A2B85CA1812}" destId="{C567AADB-2B9F-4BE4-8A3C-38AC4B3C7C7A}" srcOrd="5" destOrd="0" presId="urn:microsoft.com/office/officeart/2005/8/layout/default"/>
    <dgm:cxn modelId="{56414D7D-9FD5-476B-A578-55FD0E295BF4}" type="presParOf" srcId="{0E4A4953-C1B5-4D7D-90F8-8A2B85CA1812}" destId="{342CD773-DF83-4A5D-8807-88702227EAC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6A3ED-BE98-4BD9-B3EC-73D52959FCB9}">
      <dsp:nvSpPr>
        <dsp:cNvPr id="0" name=""/>
        <dsp:cNvSpPr/>
      </dsp:nvSpPr>
      <dsp:spPr>
        <a:xfrm>
          <a:off x="15" y="11358"/>
          <a:ext cx="3342605" cy="200556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Rockwell" panose="02060603020205020403" pitchFamily="18" charset="0"/>
            </a:rPr>
            <a:t>Python is a </a:t>
          </a:r>
          <a:r>
            <a:rPr lang="en-US" sz="2200" kern="1200" dirty="0">
              <a:highlight>
                <a:srgbClr val="0000FF"/>
              </a:highlight>
              <a:latin typeface="Rockwell" panose="02060603020205020403" pitchFamily="18" charset="0"/>
            </a:rPr>
            <a:t>simple</a:t>
          </a:r>
          <a:r>
            <a:rPr lang="en-US" sz="2200" kern="1200" dirty="0">
              <a:latin typeface="Rockwell" panose="02060603020205020403" pitchFamily="18" charset="0"/>
            </a:rPr>
            <a:t> and </a:t>
          </a:r>
          <a:r>
            <a:rPr lang="en-US" sz="2200" kern="1200" dirty="0">
              <a:highlight>
                <a:srgbClr val="0000FF"/>
              </a:highlight>
              <a:latin typeface="Rockwell" panose="02060603020205020403" pitchFamily="18" charset="0"/>
            </a:rPr>
            <a:t>intuitive</a:t>
          </a:r>
          <a:r>
            <a:rPr lang="en-US" sz="2200" kern="1200" dirty="0">
              <a:latin typeface="Rockwell" panose="02060603020205020403" pitchFamily="18" charset="0"/>
            </a:rPr>
            <a:t> programming language.</a:t>
          </a:r>
        </a:p>
      </dsp:txBody>
      <dsp:txXfrm>
        <a:off x="15" y="11358"/>
        <a:ext cx="3342605" cy="2005563"/>
      </dsp:txXfrm>
    </dsp:sp>
    <dsp:sp modelId="{66F0DE8C-0C26-4B52-9FAB-F76F9483AEC0}">
      <dsp:nvSpPr>
        <dsp:cNvPr id="0" name=""/>
        <dsp:cNvSpPr/>
      </dsp:nvSpPr>
      <dsp:spPr>
        <a:xfrm>
          <a:off x="3453528" y="11358"/>
          <a:ext cx="3342605" cy="2005563"/>
        </a:xfrm>
        <a:prstGeom prst="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Rockwell" panose="02060603020205020403" pitchFamily="18" charset="0"/>
            </a:rPr>
            <a:t>Python is </a:t>
          </a:r>
          <a:r>
            <a:rPr lang="en-US" sz="2200" kern="1200" dirty="0">
              <a:highlight>
                <a:srgbClr val="0000FF"/>
              </a:highlight>
              <a:latin typeface="Rockwell" panose="02060603020205020403" pitchFamily="18" charset="0"/>
            </a:rPr>
            <a:t>open source </a:t>
          </a:r>
          <a:r>
            <a:rPr lang="en-US" sz="2200" kern="1200" dirty="0">
              <a:latin typeface="Rockwell" panose="02060603020205020403" pitchFamily="18" charset="0"/>
            </a:rPr>
            <a:t>and can be used </a:t>
          </a:r>
          <a:r>
            <a:rPr lang="en-US" sz="2200" kern="1200" dirty="0">
              <a:highlight>
                <a:srgbClr val="0000FF"/>
              </a:highlight>
              <a:latin typeface="Rockwell" panose="02060603020205020403" pitchFamily="18" charset="0"/>
            </a:rPr>
            <a:t>freely </a:t>
          </a:r>
          <a:r>
            <a:rPr lang="en-US" sz="2200" kern="1200" dirty="0">
              <a:latin typeface="Rockwell" panose="02060603020205020403" pitchFamily="18" charset="0"/>
            </a:rPr>
            <a:t>by everyone.</a:t>
          </a:r>
        </a:p>
      </dsp:txBody>
      <dsp:txXfrm>
        <a:off x="3453528" y="11358"/>
        <a:ext cx="3342605" cy="2005563"/>
      </dsp:txXfrm>
    </dsp:sp>
    <dsp:sp modelId="{6193C364-BB62-4F28-9A8C-5FCADDA280D2}">
      <dsp:nvSpPr>
        <dsp:cNvPr id="0" name=""/>
        <dsp:cNvSpPr/>
      </dsp:nvSpPr>
      <dsp:spPr>
        <a:xfrm>
          <a:off x="15" y="2345774"/>
          <a:ext cx="3342605" cy="2005563"/>
        </a:xfrm>
        <a:prstGeom prst="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Rockwell" panose="02060603020205020403" pitchFamily="18" charset="0"/>
            </a:rPr>
            <a:t>Python is as </a:t>
          </a:r>
          <a:r>
            <a:rPr lang="en-US" sz="2200" kern="1200" dirty="0">
              <a:highlight>
                <a:srgbClr val="0000FF"/>
              </a:highlight>
              <a:latin typeface="Rockwell" panose="02060603020205020403" pitchFamily="18" charset="0"/>
            </a:rPr>
            <a:t>easy</a:t>
          </a:r>
          <a:r>
            <a:rPr lang="en-US" sz="2200" kern="1200" dirty="0">
              <a:latin typeface="Rockwell" panose="02060603020205020403" pitchFamily="18" charset="0"/>
            </a:rPr>
            <a:t> to understand and use as English.</a:t>
          </a:r>
        </a:p>
      </dsp:txBody>
      <dsp:txXfrm>
        <a:off x="15" y="2345774"/>
        <a:ext cx="3342605" cy="2005563"/>
      </dsp:txXfrm>
    </dsp:sp>
    <dsp:sp modelId="{342CD773-DF83-4A5D-8807-88702227EAC6}">
      <dsp:nvSpPr>
        <dsp:cNvPr id="0" name=""/>
        <dsp:cNvSpPr/>
      </dsp:nvSpPr>
      <dsp:spPr>
        <a:xfrm>
          <a:off x="3445138" y="2345774"/>
          <a:ext cx="3342605" cy="2005563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Rockwell" panose="02060603020205020403" pitchFamily="18" charset="0"/>
            </a:rPr>
            <a:t>Python is portable across different computer operating systems, such as </a:t>
          </a:r>
          <a:r>
            <a:rPr lang="en-US" sz="2200" kern="1200" dirty="0">
              <a:highlight>
                <a:srgbClr val="0000FF"/>
              </a:highlight>
              <a:latin typeface="Rockwell" panose="02060603020205020403" pitchFamily="18" charset="0"/>
            </a:rPr>
            <a:t>Windows</a:t>
          </a:r>
          <a:r>
            <a:rPr lang="en-US" sz="2200" kern="1200" dirty="0">
              <a:latin typeface="Rockwell" panose="02060603020205020403" pitchFamily="18" charset="0"/>
            </a:rPr>
            <a:t>, </a:t>
          </a:r>
          <a:r>
            <a:rPr lang="en-US" sz="2200" kern="1200" dirty="0">
              <a:highlight>
                <a:srgbClr val="0000FF"/>
              </a:highlight>
              <a:latin typeface="Rockwell" panose="02060603020205020403" pitchFamily="18" charset="0"/>
            </a:rPr>
            <a:t>macOS</a:t>
          </a:r>
          <a:r>
            <a:rPr lang="en-US" sz="2200" kern="1200" dirty="0">
              <a:latin typeface="Rockwell" panose="02060603020205020403" pitchFamily="18" charset="0"/>
            </a:rPr>
            <a:t>, </a:t>
          </a:r>
          <a:r>
            <a:rPr lang="en-US" sz="2200" kern="1200" dirty="0">
              <a:highlight>
                <a:srgbClr val="0000FF"/>
              </a:highlight>
              <a:latin typeface="Rockwell" panose="02060603020205020403" pitchFamily="18" charset="0"/>
            </a:rPr>
            <a:t>Linux</a:t>
          </a:r>
          <a:r>
            <a:rPr lang="en-US" sz="2200" kern="1200" dirty="0">
              <a:latin typeface="Rockwell" panose="02060603020205020403" pitchFamily="18" charset="0"/>
            </a:rPr>
            <a:t>, and </a:t>
          </a:r>
          <a:r>
            <a:rPr lang="en-US" sz="2200" kern="1200" dirty="0">
              <a:highlight>
                <a:srgbClr val="0000FF"/>
              </a:highlight>
              <a:latin typeface="Rockwell" panose="02060603020205020403" pitchFamily="18" charset="0"/>
            </a:rPr>
            <a:t>Unix</a:t>
          </a:r>
          <a:r>
            <a:rPr lang="en-US" sz="2200" kern="1200" dirty="0">
              <a:latin typeface="Rockwell" panose="02060603020205020403" pitchFamily="18" charset="0"/>
            </a:rPr>
            <a:t>.</a:t>
          </a:r>
        </a:p>
      </dsp:txBody>
      <dsp:txXfrm>
        <a:off x="3445138" y="2345774"/>
        <a:ext cx="3342605" cy="2005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3256F-FF09-404E-B2BB-718683DD03EB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6C94E-DD21-4899-9FC6-4E72F53689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425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6C94E-DD21-4899-9FC6-4E72F53689EB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49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6C94E-DD21-4899-9FC6-4E72F53689EB}" type="slidenum">
              <a:rPr lang="zh-TW" altLang="en-US" smtClean="0"/>
              <a:t>173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955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2">
            <a:extLst>
              <a:ext uri="{FF2B5EF4-FFF2-40B4-BE49-F238E27FC236}">
                <a16:creationId xmlns:a16="http://schemas.microsoft.com/office/drawing/2014/main" id="{D16F13C9-4F44-4AFD-6E22-4BFAEBEC8B8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0" y="0"/>
            <a:ext cx="4038600" cy="13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邱品翰</a:t>
            </a:r>
            <a:r>
              <a:rPr lang="en-US" altLang="zh-TW" dirty="0"/>
              <a:t>A120E103</a:t>
            </a:r>
            <a:r>
              <a:rPr lang="zh-TW" altLang="en-US" dirty="0"/>
              <a:t>製作</a:t>
            </a:r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2">
            <a:extLst>
              <a:ext uri="{FF2B5EF4-FFF2-40B4-BE49-F238E27FC236}">
                <a16:creationId xmlns:a16="http://schemas.microsoft.com/office/drawing/2014/main" id="{4D5FE948-FF68-4DAF-6667-EF45AC1377A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2400" y="152400"/>
            <a:ext cx="4038600" cy="13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邱品翰</a:t>
            </a:r>
            <a:r>
              <a:rPr lang="en-US" altLang="zh-TW" dirty="0"/>
              <a:t>A120E103</a:t>
            </a:r>
            <a:r>
              <a:rPr lang="zh-TW" altLang="en-US" dirty="0"/>
              <a:t>製作</a:t>
            </a:r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2">
            <a:extLst>
              <a:ext uri="{FF2B5EF4-FFF2-40B4-BE49-F238E27FC236}">
                <a16:creationId xmlns:a16="http://schemas.microsoft.com/office/drawing/2014/main" id="{637AB15E-5E9D-B75B-7150-58BA7001AAD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0" y="0"/>
            <a:ext cx="4038600" cy="13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邱品翰</a:t>
            </a:r>
            <a:r>
              <a:rPr lang="en-US" altLang="zh-TW" dirty="0"/>
              <a:t>A120E103</a:t>
            </a:r>
            <a:r>
              <a:rPr lang="zh-TW" altLang="en-US" dirty="0"/>
              <a:t>製作</a:t>
            </a:r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TW" altLang="en-US" dirty="0"/>
              <a:t>邱品翰製作</a:t>
            </a:r>
            <a:r>
              <a:rPr lang="en-US" altLang="zh-TW" dirty="0"/>
              <a:t>A120E103</a:t>
            </a:r>
          </a:p>
          <a:p>
            <a:pPr lvl="0"/>
            <a:endParaRPr lang="zh-TW" altLang="en-US" dirty="0"/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2">
            <a:extLst>
              <a:ext uri="{FF2B5EF4-FFF2-40B4-BE49-F238E27FC236}">
                <a16:creationId xmlns:a16="http://schemas.microsoft.com/office/drawing/2014/main" id="{B2DDAFE8-F5EA-D99D-4B4E-66749CF65CB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0" y="0"/>
            <a:ext cx="4038600" cy="13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邱品翰</a:t>
            </a:r>
            <a:r>
              <a:rPr lang="en-US" altLang="zh-TW" dirty="0"/>
              <a:t>A120E103</a:t>
            </a:r>
            <a:r>
              <a:rPr lang="zh-TW" altLang="en-US" dirty="0"/>
              <a:t>製作</a:t>
            </a:r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22C440D4-5A31-6BB7-4D9A-BCAEE132FB8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0" y="0"/>
            <a:ext cx="4038600" cy="13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邱品翰</a:t>
            </a:r>
            <a:r>
              <a:rPr lang="en-US" altLang="zh-TW" dirty="0"/>
              <a:t>A120E103</a:t>
            </a:r>
            <a:r>
              <a:rPr lang="zh-TW" altLang="en-US" dirty="0"/>
              <a:t>製作</a:t>
            </a:r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文字版面配置區 2">
            <a:extLst>
              <a:ext uri="{FF2B5EF4-FFF2-40B4-BE49-F238E27FC236}">
                <a16:creationId xmlns:a16="http://schemas.microsoft.com/office/drawing/2014/main" id="{FC17DE44-E4EA-AF97-D761-74507585D6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0" y="0"/>
            <a:ext cx="4038600" cy="13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邱品翰</a:t>
            </a:r>
            <a:r>
              <a:rPr lang="en-US" altLang="zh-TW" dirty="0"/>
              <a:t>A120E103</a:t>
            </a:r>
            <a:r>
              <a:rPr lang="zh-TW" altLang="en-US" dirty="0"/>
              <a:t>製作</a:t>
            </a:r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05DCB92C-F436-6CA2-B1B0-ACFBFDDC9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4038600" cy="13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邱品翰</a:t>
            </a:r>
            <a:r>
              <a:rPr lang="en-US" altLang="zh-TW" dirty="0"/>
              <a:t>A120E103</a:t>
            </a:r>
            <a:r>
              <a:rPr lang="zh-TW" altLang="en-US" dirty="0"/>
              <a:t>製作</a:t>
            </a:r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文字版面配置區 2">
            <a:extLst>
              <a:ext uri="{FF2B5EF4-FFF2-40B4-BE49-F238E27FC236}">
                <a16:creationId xmlns:a16="http://schemas.microsoft.com/office/drawing/2014/main" id="{B4853FB6-7C5F-F83E-0D5A-778B76ADD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4038600" cy="13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邱品翰</a:t>
            </a:r>
            <a:r>
              <a:rPr lang="en-US" altLang="zh-TW" dirty="0"/>
              <a:t>A120E103</a:t>
            </a:r>
            <a:r>
              <a:rPr lang="zh-TW" altLang="en-US" dirty="0"/>
              <a:t>製作</a:t>
            </a:r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4B982767-6EF7-9133-750C-FC110656B0C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0" y="0"/>
            <a:ext cx="4038600" cy="13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邱品翰</a:t>
            </a:r>
            <a:r>
              <a:rPr lang="en-US" altLang="zh-TW" dirty="0"/>
              <a:t>A120E103</a:t>
            </a:r>
            <a:r>
              <a:rPr lang="zh-TW" altLang="en-US" dirty="0"/>
              <a:t>製作</a:t>
            </a:r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4B111DDD-E15D-C249-3279-F95C9D5E6DF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0" y="0"/>
            <a:ext cx="4038600" cy="13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邱品翰</a:t>
            </a:r>
            <a:r>
              <a:rPr lang="en-US" altLang="zh-TW" dirty="0"/>
              <a:t>A120E103</a:t>
            </a:r>
            <a:r>
              <a:rPr lang="zh-TW" altLang="en-US" dirty="0"/>
              <a:t>製作</a:t>
            </a:r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0" y="0"/>
            <a:ext cx="4038600" cy="13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邱品翰</a:t>
            </a:r>
            <a:r>
              <a:rPr lang="en-US" altLang="zh-TW" dirty="0"/>
              <a:t>A120E103</a:t>
            </a:r>
            <a:r>
              <a:rPr lang="zh-TW" altLang="en-US" dirty="0"/>
              <a:t>製作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3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5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numpy/default.asp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png"/><Relationship Id="rId5" Type="http://schemas.openxmlformats.org/officeDocument/2006/relationships/image" Target="../media/image178.png"/><Relationship Id="rId4" Type="http://schemas.openxmlformats.org/officeDocument/2006/relationships/image" Target="../media/image177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3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5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7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5" Type="http://schemas.openxmlformats.org/officeDocument/2006/relationships/image" Target="../media/image190.png"/><Relationship Id="rId4" Type="http://schemas.openxmlformats.org/officeDocument/2006/relationships/image" Target="../media/image189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8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2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6.png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2.png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png"/><Relationship Id="rId3" Type="http://schemas.openxmlformats.org/officeDocument/2006/relationships/image" Target="../media/image227.png"/><Relationship Id="rId7" Type="http://schemas.openxmlformats.org/officeDocument/2006/relationships/image" Target="../media/image2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9.png"/><Relationship Id="rId4" Type="http://schemas.openxmlformats.org/officeDocument/2006/relationships/image" Target="../media/image228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8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2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4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6.pn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2.png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png"/><Relationship Id="rId3" Type="http://schemas.openxmlformats.org/officeDocument/2006/relationships/image" Target="../media/image253.png"/><Relationship Id="rId7" Type="http://schemas.openxmlformats.org/officeDocument/2006/relationships/image" Target="../media/image25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6.png"/><Relationship Id="rId5" Type="http://schemas.openxmlformats.org/officeDocument/2006/relationships/image" Target="../media/image255.png"/><Relationship Id="rId4" Type="http://schemas.openxmlformats.org/officeDocument/2006/relationships/image" Target="../media/image254.png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4.png"/><Relationship Id="rId5" Type="http://schemas.openxmlformats.org/officeDocument/2006/relationships/image" Target="../media/image263.png"/><Relationship Id="rId4" Type="http://schemas.openxmlformats.org/officeDocument/2006/relationships/image" Target="../media/image262.png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6.png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2.png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4.png"/><Relationship Id="rId4" Type="http://schemas.openxmlformats.org/officeDocument/2006/relationships/image" Target="../media/image273.png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6.png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8.png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4.png"/><Relationship Id="rId5" Type="http://schemas.openxmlformats.org/officeDocument/2006/relationships/image" Target="../media/image283.png"/><Relationship Id="rId4" Type="http://schemas.openxmlformats.org/officeDocument/2006/relationships/image" Target="../media/image282.png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8.png"/><Relationship Id="rId5" Type="http://schemas.openxmlformats.org/officeDocument/2006/relationships/image" Target="../media/image287.png"/><Relationship Id="rId4" Type="http://schemas.openxmlformats.org/officeDocument/2006/relationships/image" Target="../media/image286.png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2.png"/><Relationship Id="rId5" Type="http://schemas.openxmlformats.org/officeDocument/2006/relationships/image" Target="../media/image291.png"/><Relationship Id="rId4" Type="http://schemas.openxmlformats.org/officeDocument/2006/relationships/image" Target="../media/image290.png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4.png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8.png"/><Relationship Id="rId5" Type="http://schemas.openxmlformats.org/officeDocument/2006/relationships/image" Target="../media/image297.png"/><Relationship Id="rId4" Type="http://schemas.openxmlformats.org/officeDocument/2006/relationships/image" Target="../media/image296.png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cave.com/python-code-wallpapers#google_vignett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about/gettingstarted/" TargetMode="External"/><Relationship Id="rId5" Type="http://schemas.openxmlformats.org/officeDocument/2006/relationships/hyperlink" Target="https://www.learnpython.org/" TargetMode="External"/><Relationship Id="rId4" Type="http://schemas.openxmlformats.org/officeDocument/2006/relationships/hyperlink" Target="https://www.w3schools.com/python/python_lists.as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zh-tw/3/library/functions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13" Type="http://schemas.openxmlformats.org/officeDocument/2006/relationships/slide" Target="slide56.xml"/><Relationship Id="rId18" Type="http://schemas.openxmlformats.org/officeDocument/2006/relationships/slide" Target="slide84.xml"/><Relationship Id="rId26" Type="http://schemas.openxmlformats.org/officeDocument/2006/relationships/slide" Target="slide160.xml"/><Relationship Id="rId3" Type="http://schemas.openxmlformats.org/officeDocument/2006/relationships/slide" Target="slide6.xml"/><Relationship Id="rId21" Type="http://schemas.openxmlformats.org/officeDocument/2006/relationships/slide" Target="slide114.xml"/><Relationship Id="rId7" Type="http://schemas.openxmlformats.org/officeDocument/2006/relationships/slide" Target="slide30.xml"/><Relationship Id="rId12" Type="http://schemas.openxmlformats.org/officeDocument/2006/relationships/slide" Target="slide54.xml"/><Relationship Id="rId17" Type="http://schemas.openxmlformats.org/officeDocument/2006/relationships/slide" Target="slide72.xml"/><Relationship Id="rId25" Type="http://schemas.openxmlformats.org/officeDocument/2006/relationships/slide" Target="slide154.xml"/><Relationship Id="rId2" Type="http://schemas.openxmlformats.org/officeDocument/2006/relationships/image" Target="../media/image1.jpg"/><Relationship Id="rId16" Type="http://schemas.openxmlformats.org/officeDocument/2006/relationships/slide" Target="slide70.xml"/><Relationship Id="rId20" Type="http://schemas.openxmlformats.org/officeDocument/2006/relationships/slide" Target="slide106.xml"/><Relationship Id="rId29" Type="http://schemas.openxmlformats.org/officeDocument/2006/relationships/slide" Target="slide17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11" Type="http://schemas.openxmlformats.org/officeDocument/2006/relationships/slide" Target="slide53.xml"/><Relationship Id="rId24" Type="http://schemas.openxmlformats.org/officeDocument/2006/relationships/slide" Target="slide148.xml"/><Relationship Id="rId5" Type="http://schemas.openxmlformats.org/officeDocument/2006/relationships/slide" Target="slide17.xml"/><Relationship Id="rId15" Type="http://schemas.openxmlformats.org/officeDocument/2006/relationships/slide" Target="slide58.xml"/><Relationship Id="rId23" Type="http://schemas.openxmlformats.org/officeDocument/2006/relationships/slide" Target="slide141.xml"/><Relationship Id="rId28" Type="http://schemas.openxmlformats.org/officeDocument/2006/relationships/slide" Target="slide167.xml"/><Relationship Id="rId10" Type="http://schemas.openxmlformats.org/officeDocument/2006/relationships/slide" Target="slide52.xml"/><Relationship Id="rId19" Type="http://schemas.openxmlformats.org/officeDocument/2006/relationships/slide" Target="slide101.xml"/><Relationship Id="rId31" Type="http://schemas.openxmlformats.org/officeDocument/2006/relationships/slide" Target="slide189.xml"/><Relationship Id="rId4" Type="http://schemas.openxmlformats.org/officeDocument/2006/relationships/slide" Target="slide8.xml"/><Relationship Id="rId9" Type="http://schemas.openxmlformats.org/officeDocument/2006/relationships/slide" Target="slide51.xml"/><Relationship Id="rId14" Type="http://schemas.openxmlformats.org/officeDocument/2006/relationships/slide" Target="slide57.xml"/><Relationship Id="rId22" Type="http://schemas.openxmlformats.org/officeDocument/2006/relationships/slide" Target="slide129.xml"/><Relationship Id="rId27" Type="http://schemas.openxmlformats.org/officeDocument/2006/relationships/slide" Target="slide164.xml"/><Relationship Id="rId30" Type="http://schemas.openxmlformats.org/officeDocument/2006/relationships/slide" Target="slide18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lists.asp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python_dictionaries.asp" TargetMode="External"/><Relationship Id="rId5" Type="http://schemas.openxmlformats.org/officeDocument/2006/relationships/hyperlink" Target="https://www.w3schools.com/python/python_sets.asp" TargetMode="External"/><Relationship Id="rId4" Type="http://schemas.openxmlformats.org/officeDocument/2006/relationships/hyperlink" Target="https://www.w3schools.com/python/python_tuples.asp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9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5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3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5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7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5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9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1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Python For Beginners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Black" panose="020F0502020204030204" pitchFamily="18" charset="0"/>
              </a:rPr>
              <a:t> </a:t>
            </a:r>
            <a:endParaRPr lang="zh-TW" altLang="en-US" dirty="0">
              <a:solidFill>
                <a:schemeClr val="accent1">
                  <a:lumMod val="60000"/>
                  <a:lumOff val="40000"/>
                </a:schemeClr>
              </a:solidFill>
              <a:latin typeface="Amasis MT Pro Black" panose="020F05020202040302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崑山科技大學 資訊工程系 邱品翰</a:t>
            </a: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846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2-2: Calculate: Assignment Operators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A0EF51D1-B2D1-A49F-37AC-5316CD306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551887"/>
              </p:ext>
            </p:extLst>
          </p:nvPr>
        </p:nvGraphicFramePr>
        <p:xfrm>
          <a:off x="838200" y="1598409"/>
          <a:ext cx="8127999" cy="5186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228457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678423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4841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Operators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Example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Same As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30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=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5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5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30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+=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+=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x - 3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643125"/>
                  </a:ext>
                </a:extLst>
              </a:tr>
              <a:tr h="36454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-+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-=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x *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644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*=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*=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x /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43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/=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</a:rPr>
                        <a:t>x /=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x %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725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%=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</a:rPr>
                        <a:t>x %=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x %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90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//=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//=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x //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79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**=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**=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x **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91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&amp;=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&amp;=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x &amp;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58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|=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|=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x |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^=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^=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x ^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96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&gt;&gt;=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&gt;&gt;=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x &gt;&gt;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78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&lt;&lt;=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&lt;&lt;=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x &lt;&lt;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728182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B23CB4D4-27B9-3709-4763-3554CFE7254D}"/>
              </a:ext>
            </a:extLst>
          </p:cNvPr>
          <p:cNvSpPr txBox="1"/>
          <p:nvPr/>
        </p:nvSpPr>
        <p:spPr>
          <a:xfrm>
            <a:off x="8966197" y="1598406"/>
            <a:ext cx="3418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</a:rPr>
              <a:t>Assignment operators are used to assign values to variables.</a:t>
            </a:r>
            <a:endParaRPr lang="zh-TW" altLang="en-US" dirty="0">
              <a:solidFill>
                <a:srgbClr val="8FAADC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78748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12-11: Functions: Recursion(2)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0761A00-993D-4F0F-8E7A-87C117171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774141" cy="516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6765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13: 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Lambda:Syntax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1" y="1708959"/>
            <a:ext cx="3632207" cy="15793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pt-BR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pt-B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: a + </a:t>
            </a:r>
            <a:r>
              <a:rPr lang="pt-BR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br>
              <a:rPr lang="pt-BR" altLang="zh-TW" dirty="0"/>
            </a:br>
            <a:r>
              <a:rPr lang="pt-BR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(x(</a:t>
            </a:r>
            <a:r>
              <a:rPr lang="pt-BR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8348132" y="1768710"/>
            <a:ext cx="409786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lambda function is a small anonymous function.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lambda function can take any number of arguments, but can only have one expression.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F4A87A-4B7C-5E8A-72C0-489F41ECC126}"/>
              </a:ext>
            </a:extLst>
          </p:cNvPr>
          <p:cNvSpPr txBox="1"/>
          <p:nvPr/>
        </p:nvSpPr>
        <p:spPr>
          <a:xfrm flipH="1">
            <a:off x="838190" y="1712209"/>
            <a:ext cx="363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Add 10 to argument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and return the result.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9D4A9C9-09D2-CC8C-A4F2-7DCE34C4D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0" y="3288323"/>
            <a:ext cx="3632207" cy="153494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85DA633-557A-E25B-A60E-D083CE7C3E59}"/>
              </a:ext>
            </a:extLst>
          </p:cNvPr>
          <p:cNvSpPr/>
          <p:nvPr/>
        </p:nvSpPr>
        <p:spPr>
          <a:xfrm flipH="1">
            <a:off x="4715925" y="1697700"/>
            <a:ext cx="3632207" cy="15793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pt-BR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pt-B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a, b : a * b</a:t>
            </a:r>
            <a:br>
              <a:rPr lang="pt-BR" altLang="zh-TW" dirty="0"/>
            </a:br>
            <a:r>
              <a:rPr lang="pt-BR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(x(</a:t>
            </a:r>
            <a:r>
              <a:rPr lang="pt-BR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C1973CF-DD6B-BB04-BF75-5E9F12956CF1}"/>
              </a:ext>
            </a:extLst>
          </p:cNvPr>
          <p:cNvSpPr txBox="1"/>
          <p:nvPr/>
        </p:nvSpPr>
        <p:spPr>
          <a:xfrm flipH="1">
            <a:off x="4470397" y="1700950"/>
            <a:ext cx="4097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Multiply argument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with argument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b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and return the result: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C1FAE103-5CB0-3602-EA1A-2A849C5E3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925" y="3286843"/>
            <a:ext cx="3632207" cy="1523106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F3E5E7B-F29D-CC6D-2773-D911B954C68C}"/>
              </a:ext>
            </a:extLst>
          </p:cNvPr>
          <p:cNvSpPr/>
          <p:nvPr/>
        </p:nvSpPr>
        <p:spPr>
          <a:xfrm flipH="1">
            <a:off x="838190" y="5105836"/>
            <a:ext cx="4097868" cy="15793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pt-BR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pt-B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a, b, c : a + b + c</a:t>
            </a:r>
            <a:br>
              <a:rPr lang="pt-BR" altLang="zh-TW" dirty="0"/>
            </a:br>
            <a:r>
              <a:rPr lang="pt-BR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(x(</a:t>
            </a:r>
            <a:r>
              <a:rPr lang="pt-BR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B243E41-318A-7E33-E332-0748A2918B3F}"/>
              </a:ext>
            </a:extLst>
          </p:cNvPr>
          <p:cNvSpPr txBox="1"/>
          <p:nvPr/>
        </p:nvSpPr>
        <p:spPr>
          <a:xfrm flipH="1">
            <a:off x="1071019" y="5123548"/>
            <a:ext cx="363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Summarize argument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b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and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and return the result: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183DC9A2-C26B-4D01-41F5-A09A08735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6057" y="5105837"/>
            <a:ext cx="5041813" cy="157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6018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13: 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Lambda:Syntax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785E28F-FF2C-43A7-901B-A4450A5A4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945" y="1690686"/>
            <a:ext cx="2410161" cy="201958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A13903F-6E0F-4068-8261-BCBBAB3DC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461" y="1690687"/>
            <a:ext cx="2487078" cy="201958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4D8530D-DDC1-4FF1-B507-3634B022C3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690687"/>
            <a:ext cx="3229379" cy="201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1349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13-1: Why Use Lambda Functions?(1)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4385726" y="3712387"/>
            <a:ext cx="3632208" cy="208410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: a * n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mydoubler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mydoubler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40D5CC-6DE3-AE5D-42AD-BCAB1F868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933" y="3694117"/>
            <a:ext cx="4174067" cy="210237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1D2D1C2-2DAE-0876-5DB2-63016A959986}"/>
              </a:ext>
            </a:extLst>
          </p:cNvPr>
          <p:cNvSpPr/>
          <p:nvPr/>
        </p:nvSpPr>
        <p:spPr>
          <a:xfrm flipH="1">
            <a:off x="4385725" y="1679662"/>
            <a:ext cx="3632207" cy="186071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myfunc(n):</a:t>
            </a:r>
            <a:br>
              <a:rPr lang="pt-BR" altLang="zh-TW" dirty="0"/>
            </a:br>
            <a:r>
              <a:rPr lang="pt-B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pt-B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: a * n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49F2CD9-A044-54DC-82D4-714D79E5C9E4}"/>
              </a:ext>
            </a:extLst>
          </p:cNvPr>
          <p:cNvSpPr txBox="1"/>
          <p:nvPr/>
        </p:nvSpPr>
        <p:spPr>
          <a:xfrm>
            <a:off x="482584" y="2103177"/>
            <a:ext cx="390314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power of lambda is better shown when you use them as an anonymous function inside another function.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Say you have a function definition that takes one argument, and that argument will be multiplied with an unknown number.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Use that function definition to make a function that always doubles the number you send in.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09336E8-6903-4FE5-9C98-13C5B9D7C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4154" y="0"/>
            <a:ext cx="2657846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2290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13: Why Use Lambda Functions?(2)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0" y="1708959"/>
            <a:ext cx="3865038" cy="227037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: a * n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mytripler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mytripler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1030E44-5312-67FC-6512-A55DDAE13D64}"/>
              </a:ext>
            </a:extLst>
          </p:cNvPr>
          <p:cNvSpPr/>
          <p:nvPr/>
        </p:nvSpPr>
        <p:spPr>
          <a:xfrm flipH="1">
            <a:off x="838190" y="4178937"/>
            <a:ext cx="3865038" cy="24589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: a * n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mydoubler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mytripler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mydoubler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mytripler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4AD092A-263C-F463-C338-9E48A4D27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228" y="1708959"/>
            <a:ext cx="3727089" cy="227037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6665146-2B0F-9E64-99ED-14CCEE147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228" y="4178937"/>
            <a:ext cx="3727089" cy="245893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F7A1EAC4-7FCD-7A4F-4922-8CF90947CFDB}"/>
              </a:ext>
            </a:extLst>
          </p:cNvPr>
          <p:cNvSpPr txBox="1"/>
          <p:nvPr/>
        </p:nvSpPr>
        <p:spPr>
          <a:xfrm>
            <a:off x="8430317" y="1708959"/>
            <a:ext cx="363220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use the same function definition to make a function that always triples the number you send 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3D6C672-08FB-4521-3650-E314348127AA}"/>
              </a:ext>
            </a:extLst>
          </p:cNvPr>
          <p:cNvSpPr txBox="1"/>
          <p:nvPr/>
        </p:nvSpPr>
        <p:spPr>
          <a:xfrm>
            <a:off x="8430317" y="5760704"/>
            <a:ext cx="363220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use the same function definition to make both functions, in the same program.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79260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13: Why Use Lambda Functions?(2)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7178D51-7976-43D1-A643-4F864D0E7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772162" cy="239110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053189A-4B67-4D5A-BE42-3A8185B9E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856" y="1690688"/>
            <a:ext cx="221863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433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14: Arrays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4832128"/>
            <a:ext cx="4157146" cy="13255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 = [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838200" y="1692807"/>
            <a:ext cx="443653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Note: Python does not have built-in support for Arrays, but Python Lists can be used instead.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FF0000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Note: This page shows you how to use LISTS as ARRAYS, however, to work with arrays in Python you will have to import a library, like the </a:t>
            </a:r>
            <a:r>
              <a:rPr lang="en-US" altLang="zh-TW" b="0" i="0" dirty="0">
                <a:effectLst/>
                <a:latin typeface="Verdana" panose="020B0604030504040204" pitchFamily="34" charset="0"/>
                <a:hlinkClick r:id="rId3"/>
              </a:rPr>
              <a:t>NumPy library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Arrays are used to store multiple values in one single variable.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4C93DE0-CA9C-0797-4D53-F2DACD32AF69}"/>
              </a:ext>
            </a:extLst>
          </p:cNvPr>
          <p:cNvSpPr txBox="1"/>
          <p:nvPr/>
        </p:nvSpPr>
        <p:spPr>
          <a:xfrm flipH="1">
            <a:off x="1482971" y="4836013"/>
            <a:ext cx="2867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Create an array containing car names.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25257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14-1: What is an Array?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5274734" y="1690688"/>
            <a:ext cx="3039533" cy="166074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car1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car2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car3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838200" y="1692807"/>
            <a:ext cx="443653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An array is a special variable, which can hold more than one value at a time.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If you have a list of items (a list of car names, for example), storing the cars in single variables could look like this.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However, what if you want to loop through the cars and find a specific one? And what if you had not 3 cars, but 300?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solution is an array!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An array can hold many values under a single name, and you can access the values by referring to an index number.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125143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14-2: Access the Elements of an Array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1343834"/>
            <a:ext cx="5545676" cy="17200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 = [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cars[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F4A87A-4B7C-5E8A-72C0-489F41ECC126}"/>
              </a:ext>
            </a:extLst>
          </p:cNvPr>
          <p:cNvSpPr txBox="1"/>
          <p:nvPr/>
        </p:nvSpPr>
        <p:spPr>
          <a:xfrm flipH="1">
            <a:off x="560925" y="1397030"/>
            <a:ext cx="610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Get the value of the first array item.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E96AFA1-5330-7CB3-757F-0CB7F01FE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876" y="1325563"/>
            <a:ext cx="4622609" cy="173831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A1772F4-B0E5-A725-6C6F-33AE3ED88D0D}"/>
              </a:ext>
            </a:extLst>
          </p:cNvPr>
          <p:cNvSpPr/>
          <p:nvPr/>
        </p:nvSpPr>
        <p:spPr>
          <a:xfrm flipH="1">
            <a:off x="838200" y="3209367"/>
            <a:ext cx="5545676" cy="17200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 = [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cars[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"Toyota“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(cars)</a:t>
            </a: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02EF514-958C-CCF9-75A5-D7920E0058C2}"/>
              </a:ext>
            </a:extLst>
          </p:cNvPr>
          <p:cNvSpPr txBox="1"/>
          <p:nvPr/>
        </p:nvSpPr>
        <p:spPr>
          <a:xfrm flipH="1">
            <a:off x="560925" y="3262563"/>
            <a:ext cx="610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Modify the value of the first array item.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D799A2FD-5680-93D9-8B35-69940862D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76" y="3209367"/>
            <a:ext cx="4622608" cy="174407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2D7784D-B8EE-4067-A19A-E07C2A17F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6930" y="5074900"/>
            <a:ext cx="2212239" cy="177128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D592987-BCB3-4F09-969A-B523E7EFCD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074900"/>
            <a:ext cx="2317030" cy="177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4313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14-3: The Length of an Array/Looping Array Elements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81734" y="1951672"/>
            <a:ext cx="3826934" cy="17200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altLang="zh-TW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(cars)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F4A87A-4B7C-5E8A-72C0-489F41ECC126}"/>
              </a:ext>
            </a:extLst>
          </p:cNvPr>
          <p:cNvSpPr txBox="1"/>
          <p:nvPr/>
        </p:nvSpPr>
        <p:spPr>
          <a:xfrm flipH="1">
            <a:off x="992859" y="1963971"/>
            <a:ext cx="3604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Return the number of elements in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cars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array.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1772F4-B0E5-A725-6C6F-33AE3ED88D0D}"/>
              </a:ext>
            </a:extLst>
          </p:cNvPr>
          <p:cNvSpPr/>
          <p:nvPr/>
        </p:nvSpPr>
        <p:spPr>
          <a:xfrm flipH="1">
            <a:off x="881734" y="3933535"/>
            <a:ext cx="4986876" cy="17200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cars = [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"Ford"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"Volvo"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"BMW"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cars: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02EF514-958C-CCF9-75A5-D7920E0058C2}"/>
              </a:ext>
            </a:extLst>
          </p:cNvPr>
          <p:cNvSpPr txBox="1"/>
          <p:nvPr/>
        </p:nvSpPr>
        <p:spPr>
          <a:xfrm flipH="1">
            <a:off x="325059" y="3952219"/>
            <a:ext cx="610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 each item in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cars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array.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4708668" y="1951672"/>
            <a:ext cx="55456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Use the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len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method to return the length of an array (the number of elements in an array).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</a:rPr>
              <a:t>Note: The length of an array is always one more than the highest array index.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9024A63-B64E-32B4-B8C2-802724918D79}"/>
              </a:ext>
            </a:extLst>
          </p:cNvPr>
          <p:cNvSpPr txBox="1"/>
          <p:nvPr/>
        </p:nvSpPr>
        <p:spPr>
          <a:xfrm>
            <a:off x="881734" y="5673257"/>
            <a:ext cx="55456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You can use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for in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loop to loop through all the elements of an array.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357BFAD-293C-9932-47F0-10A4652EE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610" y="3933535"/>
            <a:ext cx="3539066" cy="172004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6305935-0363-493B-ADAF-88D2AD9E5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3570" y="4609833"/>
            <a:ext cx="2488430" cy="224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2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2-3: Calculate: Comparison Operators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A0EF51D1-B2D1-A49F-37AC-5316CD306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934546"/>
              </p:ext>
            </p:extLst>
          </p:nvPr>
        </p:nvGraphicFramePr>
        <p:xfrm>
          <a:off x="933043" y="1945640"/>
          <a:ext cx="8127999" cy="3129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228457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678423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4841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Operators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Name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Exemple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30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==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Equal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== y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30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!=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Not equal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!= y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643125"/>
                  </a:ext>
                </a:extLst>
              </a:tr>
              <a:tr h="36454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&gt;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Greater than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&gt; y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644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&lt;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Less than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&lt; y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43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&gt;=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</a:rPr>
                        <a:t>Greater than or equal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&gt;= y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725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&lt;=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</a:rPr>
                        <a:t>Less than or equal to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&lt;= y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905570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4011184C-6A6B-F0C6-750E-6E3CE915AD67}"/>
              </a:ext>
            </a:extLst>
          </p:cNvPr>
          <p:cNvSpPr txBox="1"/>
          <p:nvPr/>
        </p:nvSpPr>
        <p:spPr>
          <a:xfrm>
            <a:off x="9061042" y="1950185"/>
            <a:ext cx="2855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Comparison operators are used to compare two values.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18475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14-4: Adding Array Elements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1" y="1708959"/>
            <a:ext cx="4258742" cy="17200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cars = [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"Ford"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"Volvo"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"BMW"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cars.append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"Honda"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(cars)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F4A87A-4B7C-5E8A-72C0-489F41ECC126}"/>
              </a:ext>
            </a:extLst>
          </p:cNvPr>
          <p:cNvSpPr txBox="1"/>
          <p:nvPr/>
        </p:nvSpPr>
        <p:spPr>
          <a:xfrm flipH="1">
            <a:off x="949316" y="1721258"/>
            <a:ext cx="3604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Add one more element to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cars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array.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838191" y="3441299"/>
            <a:ext cx="55456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You can use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append()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method to add an element to an array.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Note: The length of an array is always one more than the highest array index.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3753E88-9148-1593-CB40-29550BED81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460"/>
          <a:stretch/>
        </p:blipFill>
        <p:spPr>
          <a:xfrm>
            <a:off x="5096933" y="1708959"/>
            <a:ext cx="4097867" cy="17200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CC1BC9B-C462-48C3-9DA1-87E19EF39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0785" y="4752681"/>
            <a:ext cx="2791215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9782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14-5: Removing Array Elements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1" y="1708959"/>
            <a:ext cx="4258742" cy="17200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cars = [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"Ford"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"Volvo"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"BMW"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cars.pop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(cars)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F4A87A-4B7C-5E8A-72C0-489F41ECC126}"/>
              </a:ext>
            </a:extLst>
          </p:cNvPr>
          <p:cNvSpPr txBox="1"/>
          <p:nvPr/>
        </p:nvSpPr>
        <p:spPr>
          <a:xfrm flipH="1">
            <a:off x="838188" y="1721258"/>
            <a:ext cx="4258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Delete the second element of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cars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array.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9167023" y="1718996"/>
            <a:ext cx="30130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You can use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pop()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method to remove an element from the array.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81B5B3D-E428-19FF-DF3F-798F39EEF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931" y="1718996"/>
            <a:ext cx="4070092" cy="171000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94BDC84-6351-2B78-4B15-49BCD55BF878}"/>
              </a:ext>
            </a:extLst>
          </p:cNvPr>
          <p:cNvSpPr txBox="1"/>
          <p:nvPr/>
        </p:nvSpPr>
        <p:spPr>
          <a:xfrm>
            <a:off x="838187" y="5380290"/>
            <a:ext cx="83288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Note: The list's remove() method only removes the first occurrence of the specified value.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02FE7D-0C67-77D6-721D-4D79A721E768}"/>
              </a:ext>
            </a:extLst>
          </p:cNvPr>
          <p:cNvSpPr/>
          <p:nvPr/>
        </p:nvSpPr>
        <p:spPr>
          <a:xfrm flipH="1">
            <a:off x="838191" y="3630391"/>
            <a:ext cx="4258742" cy="17200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cars = [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"Ford"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"Volvo"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"BMW"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]</a:t>
            </a:r>
          </a:p>
          <a:p>
            <a:pPr algn="l"/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cars.remove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(cars)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4D755D1-C4FB-7F56-545E-3BA5CC6B308A}"/>
              </a:ext>
            </a:extLst>
          </p:cNvPr>
          <p:cNvSpPr txBox="1"/>
          <p:nvPr/>
        </p:nvSpPr>
        <p:spPr>
          <a:xfrm flipH="1">
            <a:off x="838188" y="3642690"/>
            <a:ext cx="4258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Delete the element that has the value "Volvo".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601488A-44F4-F8C6-68F9-28CF7CD29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932" y="3630390"/>
            <a:ext cx="4070092" cy="1749899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6CE257DA-A771-2C1F-63C8-BEC5BD823768}"/>
              </a:ext>
            </a:extLst>
          </p:cNvPr>
          <p:cNvSpPr txBox="1"/>
          <p:nvPr/>
        </p:nvSpPr>
        <p:spPr>
          <a:xfrm>
            <a:off x="9167023" y="3630389"/>
            <a:ext cx="30130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You can also use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remove()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method to remove an element from the array.</a:t>
            </a:r>
          </a:p>
        </p:txBody>
      </p:sp>
    </p:spTree>
    <p:extLst>
      <p:ext uri="{BB962C8B-B14F-4D97-AF65-F5344CB8AC3E}">
        <p14:creationId xmlns:p14="http://schemas.microsoft.com/office/powerpoint/2010/main" val="216208494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14-5: Removing Array Elements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A8D772B-896C-40FB-8EDC-E9EC272D8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857899" cy="218152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2BFEFF0-547C-4784-822B-A79B327D8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224" y="1690688"/>
            <a:ext cx="2802137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7626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14-6: Array Methods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4959EE8-675F-E272-EA9F-A31D760B4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07674"/>
              </p:ext>
            </p:extLst>
          </p:nvPr>
        </p:nvGraphicFramePr>
        <p:xfrm>
          <a:off x="312057" y="1477963"/>
          <a:ext cx="11567886" cy="5212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13943">
                  <a:extLst>
                    <a:ext uri="{9D8B030D-6E8A-4147-A177-3AD203B41FA5}">
                      <a16:colId xmlns:a16="http://schemas.microsoft.com/office/drawing/2014/main" val="3501733043"/>
                    </a:ext>
                  </a:extLst>
                </a:gridCol>
                <a:gridCol w="7053943">
                  <a:extLst>
                    <a:ext uri="{9D8B030D-6E8A-4147-A177-3AD203B41FA5}">
                      <a16:colId xmlns:a16="http://schemas.microsoft.com/office/drawing/2014/main" val="3229938180"/>
                    </a:ext>
                  </a:extLst>
                </a:gridCol>
              </a:tblGrid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Method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Description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965698"/>
                  </a:ext>
                </a:extLst>
              </a:tr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append()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Adds an element at the end of the list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710728"/>
                  </a:ext>
                </a:extLst>
              </a:tr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clear()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Removes all the elements from the list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784635"/>
                  </a:ext>
                </a:extLst>
              </a:tr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copy()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Returns a copy of the list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050248"/>
                  </a:ext>
                </a:extLst>
              </a:tr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count()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Returns the number of elements with the specified value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161120"/>
                  </a:ext>
                </a:extLst>
              </a:tr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extend()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Add the elements of a list (or any </a:t>
                      </a:r>
                      <a:r>
                        <a:rPr lang="en-US" altLang="zh-TW" dirty="0" err="1">
                          <a:latin typeface="Consolas" panose="020B0609020204030204" pitchFamily="49" charset="0"/>
                        </a:rPr>
                        <a:t>iterable</a:t>
                      </a:r>
                      <a:r>
                        <a:rPr lang="en-US" altLang="zh-TW" dirty="0">
                          <a:latin typeface="Consolas" panose="020B0609020204030204" pitchFamily="49" charset="0"/>
                        </a:rPr>
                        <a:t>), to the end of the current list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467190"/>
                  </a:ext>
                </a:extLst>
              </a:tr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index()	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Returns the index of the first element with the specified value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901375"/>
                  </a:ext>
                </a:extLst>
              </a:tr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insert()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Adds an element at the specified position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413706"/>
                  </a:ext>
                </a:extLst>
              </a:tr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pop()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Removes the element at the specified position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04174"/>
                  </a:ext>
                </a:extLst>
              </a:tr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remove()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Removes the first item with the specified value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99377"/>
                  </a:ext>
                </a:extLst>
              </a:tr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reverse()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Reverses the order of the list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447270"/>
                  </a:ext>
                </a:extLst>
              </a:tr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sort()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Sorts the list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910886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1B3C670B-3ACE-E09A-5D72-8E06ACE3B78C}"/>
              </a:ext>
            </a:extLst>
          </p:cNvPr>
          <p:cNvSpPr txBox="1"/>
          <p:nvPr/>
        </p:nvSpPr>
        <p:spPr>
          <a:xfrm>
            <a:off x="838200" y="1032431"/>
            <a:ext cx="8328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Python has a set of built-in methods that you can use on lists/arrays.</a:t>
            </a:r>
          </a:p>
        </p:txBody>
      </p:sp>
    </p:spTree>
    <p:extLst>
      <p:ext uri="{BB962C8B-B14F-4D97-AF65-F5344CB8AC3E}">
        <p14:creationId xmlns:p14="http://schemas.microsoft.com/office/powerpoint/2010/main" val="363023578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95" y="31012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15: Classes and Objects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1" y="1380086"/>
            <a:ext cx="4258742" cy="17200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x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F4A87A-4B7C-5E8A-72C0-489F41ECC126}"/>
              </a:ext>
            </a:extLst>
          </p:cNvPr>
          <p:cNvSpPr txBox="1"/>
          <p:nvPr/>
        </p:nvSpPr>
        <p:spPr>
          <a:xfrm flipH="1">
            <a:off x="1071883" y="1356575"/>
            <a:ext cx="3791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Create a class named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MyClass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with a property named x.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827695" y="5121164"/>
            <a:ext cx="80118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Python is an object oriented programming language.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Almost everything in Python is an object, with its properties and methods.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Class is like an object constructor, or a "blueprint" for creating objects. 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6ECDF95-9E57-A102-6947-4A9E22366A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8"/>
          <a:stretch/>
        </p:blipFill>
        <p:spPr>
          <a:xfrm>
            <a:off x="827695" y="3090833"/>
            <a:ext cx="4269238" cy="203033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B203F573-86E3-80BB-0102-CBEB256939BF}"/>
              </a:ext>
            </a:extLst>
          </p:cNvPr>
          <p:cNvSpPr/>
          <p:nvPr/>
        </p:nvSpPr>
        <p:spPr>
          <a:xfrm flipH="1">
            <a:off x="5316482" y="1380086"/>
            <a:ext cx="3972661" cy="17200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x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(p1.x)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88FDD78-8278-8D10-330F-BA8F7A9E20C3}"/>
              </a:ext>
            </a:extLst>
          </p:cNvPr>
          <p:cNvSpPr txBox="1"/>
          <p:nvPr/>
        </p:nvSpPr>
        <p:spPr>
          <a:xfrm flipH="1">
            <a:off x="5534478" y="1356575"/>
            <a:ext cx="3536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Create an object named p1, and print the value of x.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EAE9AEEA-2D09-B567-9070-CCC795214A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55"/>
          <a:stretch/>
        </p:blipFill>
        <p:spPr>
          <a:xfrm>
            <a:off x="5316482" y="3090833"/>
            <a:ext cx="3982451" cy="20396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26B3AE7-3ECE-4B7F-A879-211C4BE40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1419" y="3661918"/>
            <a:ext cx="2200581" cy="319608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DD319E3-9B15-4286-B63A-59E17B767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3022" y="1380086"/>
            <a:ext cx="2200582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6084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34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15-1: The __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init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__() Function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762134" y="1082127"/>
            <a:ext cx="6389924" cy="308303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name, age):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self.name = name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self.age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age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 = Person(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(p1.name)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(p1.age)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F4A87A-4B7C-5E8A-72C0-489F41ECC126}"/>
              </a:ext>
            </a:extLst>
          </p:cNvPr>
          <p:cNvSpPr txBox="1"/>
          <p:nvPr/>
        </p:nvSpPr>
        <p:spPr>
          <a:xfrm flipH="1">
            <a:off x="762134" y="1082126"/>
            <a:ext cx="6389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Create a class named Person, use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init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__()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function to assign values for name and age.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762134" y="4845053"/>
            <a:ext cx="973169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examples above are classes and objects in their simplest form, and are not really useful in real life applications.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To understand the meaning of classes we have to understand the built-in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init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function.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All classes have a function called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init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__()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which is always executed when the class is being initiated.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Use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init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function to assign values to object properties, or other operations that are necessary to do when the object is being created.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2968E17-6B67-D36E-D5DB-8004AF352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058" y="1082126"/>
            <a:ext cx="3962632" cy="308303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36C6D6A-9A45-2B70-A1E9-D12822BCD323}"/>
              </a:ext>
            </a:extLst>
          </p:cNvPr>
          <p:cNvSpPr txBox="1"/>
          <p:nvPr/>
        </p:nvSpPr>
        <p:spPr>
          <a:xfrm>
            <a:off x="762134" y="4181941"/>
            <a:ext cx="97316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Note: The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init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function is called automatically every time the class is being used to create a new object.</a:t>
            </a:r>
          </a:p>
        </p:txBody>
      </p:sp>
    </p:spTree>
    <p:extLst>
      <p:ext uri="{BB962C8B-B14F-4D97-AF65-F5344CB8AC3E}">
        <p14:creationId xmlns:p14="http://schemas.microsoft.com/office/powerpoint/2010/main" val="38987859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34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15-1: The __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init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__() Function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A41A20-3332-4E48-AAA4-106F971F3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33" y="1325562"/>
            <a:ext cx="5239441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6330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34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15-2: The __str__() Function(1)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762134" y="1325563"/>
            <a:ext cx="6389924" cy="308303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class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Person: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init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__(self, name, age):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self.name = name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self.age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age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p1 = Person(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"John"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36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(p1.name)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(p1.age)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F4A87A-4B7C-5E8A-72C0-489F41ECC126}"/>
              </a:ext>
            </a:extLst>
          </p:cNvPr>
          <p:cNvSpPr txBox="1"/>
          <p:nvPr/>
        </p:nvSpPr>
        <p:spPr>
          <a:xfrm flipH="1">
            <a:off x="762133" y="1325562"/>
            <a:ext cx="5922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The string representation of an object WITHOUT the __str__() function.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762133" y="4408596"/>
            <a:ext cx="97316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__str__() function controls what should be returned when the class object is represented as a string.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If the __str__() function is not set, the string representation of the object is returned.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D85129D-CAC6-FB93-0025-BF69E71FC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058" y="1325562"/>
            <a:ext cx="4818976" cy="30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0813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34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15-2: The __str__() Function(1)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EF6E59E-2339-4C9D-8172-B3437791B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34" y="1325563"/>
            <a:ext cx="6631212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6063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34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15-2: The __str__() Function(2)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762134" y="1325563"/>
            <a:ext cx="6111632" cy="382094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name, age):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self.name = name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self.age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age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__str__(self):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"{self.name}({</a:t>
            </a:r>
            <a:r>
              <a:rPr lang="en-US" altLang="zh-TW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self.age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})"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 = Person(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(p1)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F4A87A-4B7C-5E8A-72C0-489F41ECC126}"/>
              </a:ext>
            </a:extLst>
          </p:cNvPr>
          <p:cNvSpPr txBox="1"/>
          <p:nvPr/>
        </p:nvSpPr>
        <p:spPr>
          <a:xfrm flipH="1">
            <a:off x="762133" y="1325563"/>
            <a:ext cx="5922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The string representation of an object WITH the __str__() function.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350374E-5634-0C6D-4331-A2ECB6D54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766" y="1325563"/>
            <a:ext cx="4803478" cy="382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6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2-4: Calculate: Logical Operators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A0EF51D1-B2D1-A49F-37AC-5316CD306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780623"/>
              </p:ext>
            </p:extLst>
          </p:nvPr>
        </p:nvGraphicFramePr>
        <p:xfrm>
          <a:off x="933043" y="1945640"/>
          <a:ext cx="8127999" cy="2839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228457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678423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4841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Operators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Description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Exemple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30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and 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Returns True if both statements are true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&lt; 5 and  x &lt; 10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300681"/>
                  </a:ext>
                </a:extLst>
              </a:tr>
              <a:tr h="82643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or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Returns True if one of the statements is true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&lt; 5 or x &lt; 4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643125"/>
                  </a:ext>
                </a:extLst>
              </a:tr>
              <a:tr h="3645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Reverse the result, returns False if the result is true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not(x &lt; 5 and x &lt; 10)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644609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4011184C-6A6B-F0C6-750E-6E3CE915AD67}"/>
              </a:ext>
            </a:extLst>
          </p:cNvPr>
          <p:cNvSpPr txBox="1"/>
          <p:nvPr/>
        </p:nvSpPr>
        <p:spPr>
          <a:xfrm>
            <a:off x="9061042" y="1950185"/>
            <a:ext cx="2855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Logical operators are used to combine conditional statements.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18038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34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15-2: The __str__() Function(2)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CA1969C-9E09-4CA1-8C72-94467CAE6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34" y="1325563"/>
            <a:ext cx="5749723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9090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15-3: Object Methods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1325563"/>
            <a:ext cx="5453743" cy="352459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name, age):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self.name = name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self.age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age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(self):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my name is 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self.name)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 = Person(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p1.myfunc()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7738F6-2C90-CE5C-D9E0-7580DD2F99B8}"/>
              </a:ext>
            </a:extLst>
          </p:cNvPr>
          <p:cNvSpPr txBox="1"/>
          <p:nvPr/>
        </p:nvSpPr>
        <p:spPr>
          <a:xfrm>
            <a:off x="838200" y="1325563"/>
            <a:ext cx="520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Insert a function that prints a greeting, and execute it on the p1 object.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1D0B78-25EE-F036-4013-50DCAA1EA2B7}"/>
              </a:ext>
            </a:extLst>
          </p:cNvPr>
          <p:cNvSpPr txBox="1"/>
          <p:nvPr/>
        </p:nvSpPr>
        <p:spPr>
          <a:xfrm>
            <a:off x="832945" y="4850153"/>
            <a:ext cx="68130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Objects can also contain methods. Methods in objects are functions that belong to the object.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Note: The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self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parameter is a reference to the current instance of the class, and is used to access variables that belong to the class.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8A2AC49-CE83-EDD8-68EC-4EE8967F5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943" y="1325563"/>
            <a:ext cx="5787458" cy="352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8665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15-3: Object Methods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C634F4B-CB9B-4339-8C5C-790E93172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25562"/>
            <a:ext cx="6971214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6557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15-4: The self Parameter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1325563"/>
            <a:ext cx="5483773" cy="3476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mysillyobject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name, age):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mysillyobject.name = name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mysillyobject.age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age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my name is 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abc.name)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 = Person(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p1.myfunc()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7738F6-2C90-CE5C-D9E0-7580DD2F99B8}"/>
              </a:ext>
            </a:extLst>
          </p:cNvPr>
          <p:cNvSpPr txBox="1"/>
          <p:nvPr/>
        </p:nvSpPr>
        <p:spPr>
          <a:xfrm>
            <a:off x="1074682" y="1325563"/>
            <a:ext cx="5010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Use the words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mysillyobject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and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abc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instead of self.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1D0B78-25EE-F036-4013-50DCAA1EA2B7}"/>
              </a:ext>
            </a:extLst>
          </p:cNvPr>
          <p:cNvSpPr txBox="1"/>
          <p:nvPr/>
        </p:nvSpPr>
        <p:spPr>
          <a:xfrm>
            <a:off x="838200" y="4802186"/>
            <a:ext cx="66910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self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parameter is a reference to the current instance of the class, and is used to access variables that belongs to the class.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It does not have to be named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self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, you can call it whatever you like, but it has to be the first parameter of any function in the class.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F5D6A54-1D8F-8126-370D-9DC73DEEE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969" y="1325563"/>
            <a:ext cx="5433047" cy="347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2579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15-4: The self Parameter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5B4572F-43B7-4814-A147-ECDF2BCBB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25562"/>
            <a:ext cx="6797476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693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15-5: Modify Object Properties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9" y="1690686"/>
            <a:ext cx="5704491" cy="423714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name, age):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self.name = name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self.age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age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(self):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my name is 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self.name)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 = Person(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p1.age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(p1.age)</a:t>
            </a:r>
            <a:br>
              <a:rPr lang="en-US" altLang="zh-TW" dirty="0"/>
            </a:b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7738F6-2C90-CE5C-D9E0-7580DD2F99B8}"/>
              </a:ext>
            </a:extLst>
          </p:cNvPr>
          <p:cNvSpPr txBox="1"/>
          <p:nvPr/>
        </p:nvSpPr>
        <p:spPr>
          <a:xfrm>
            <a:off x="1627101" y="1738370"/>
            <a:ext cx="426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Set the age of p1 to 40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6FE0EB-4A82-808C-F913-29F63B2A7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559" y="1690685"/>
            <a:ext cx="5138930" cy="423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970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15-5: Modify Object Properties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D0F7DD1-6101-4320-8DE9-CEB403BFB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954575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173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15-6: Delete Object Properties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9" y="1690686"/>
            <a:ext cx="5704491" cy="423714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class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Person: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init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__(self, name, age):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self.name = name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self.age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age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myfunc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(self):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"Hello my name is 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+ self.name)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p1 = Person(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"John"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36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p1.age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(p1.age)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7738F6-2C90-CE5C-D9E0-7580DD2F99B8}"/>
              </a:ext>
            </a:extLst>
          </p:cNvPr>
          <p:cNvSpPr txBox="1"/>
          <p:nvPr/>
        </p:nvSpPr>
        <p:spPr>
          <a:xfrm>
            <a:off x="838198" y="1738370"/>
            <a:ext cx="570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Delete the age property from the p1 object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538612D-4916-4636-A2EB-5DEE1FF17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791" y="2094863"/>
            <a:ext cx="5508209" cy="476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7125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15-7: The pass Statement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6" y="1690686"/>
            <a:ext cx="2693279" cy="154124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pass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31D6451-7792-FAA7-B330-DA22ABE26AA7}"/>
              </a:ext>
            </a:extLst>
          </p:cNvPr>
          <p:cNvSpPr txBox="1"/>
          <p:nvPr/>
        </p:nvSpPr>
        <p:spPr>
          <a:xfrm>
            <a:off x="3531475" y="1690686"/>
            <a:ext cx="78223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class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definitions cannot be empty, but if you for some reason have a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class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definition with no content, put in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pass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statement to avoid getting an error.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932550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16: Inheritance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A860C91-A368-8F5F-A62E-D2DE96326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52" y="2174792"/>
            <a:ext cx="5208315" cy="335764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9" y="1325563"/>
            <a:ext cx="5228770" cy="382700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self.firstname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self.lastname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lname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(self):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print(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self.firstname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self.lastname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Person(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x.printname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7738F6-2C90-CE5C-D9E0-7580DD2F99B8}"/>
              </a:ext>
            </a:extLst>
          </p:cNvPr>
          <p:cNvSpPr txBox="1"/>
          <p:nvPr/>
        </p:nvSpPr>
        <p:spPr>
          <a:xfrm>
            <a:off x="780139" y="1325563"/>
            <a:ext cx="5228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Create a class named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Person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with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firstname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and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lastname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properties, and a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method.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1D0B78-25EE-F036-4013-50DCAA1EA2B7}"/>
              </a:ext>
            </a:extLst>
          </p:cNvPr>
          <p:cNvSpPr txBox="1"/>
          <p:nvPr/>
        </p:nvSpPr>
        <p:spPr>
          <a:xfrm>
            <a:off x="6066969" y="1325563"/>
            <a:ext cx="52287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Inheritance allows us to define a class that inherits all the methods and properties from another class.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Parent class is the class being inherited from, also called base class.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Child class is the class that inherits from another class, also called derived class.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F8F21B7-D0B5-4B17-95FC-B99751F0D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2400" y="3898239"/>
            <a:ext cx="3149600" cy="295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08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2-5: Calculate: Identity Operators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011184C-6A6B-F0C6-750E-6E3CE915AD67}"/>
              </a:ext>
            </a:extLst>
          </p:cNvPr>
          <p:cNvSpPr txBox="1"/>
          <p:nvPr/>
        </p:nvSpPr>
        <p:spPr>
          <a:xfrm>
            <a:off x="9061042" y="1950185"/>
            <a:ext cx="28554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Identity operators are used to compare the objects, not if they are equal, but if they are actually the same object, with the same memory location.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D5E8994-1F94-6F51-8BE8-B4BB93AC5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998119"/>
              </p:ext>
            </p:extLst>
          </p:nvPr>
        </p:nvGraphicFramePr>
        <p:xfrm>
          <a:off x="933043" y="1948180"/>
          <a:ext cx="8127999" cy="2199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985350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002087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4078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Operators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Description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Exemple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267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is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Returns True if both variables are the same object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is y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04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is not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Returns True if both variables are not the same object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is not y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292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1021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16-1: Create a Child Class(1)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9" y="1325564"/>
            <a:ext cx="4465457" cy="210343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Student(Person):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pass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7738F6-2C90-CE5C-D9E0-7580DD2F99B8}"/>
              </a:ext>
            </a:extLst>
          </p:cNvPr>
          <p:cNvSpPr txBox="1"/>
          <p:nvPr/>
        </p:nvSpPr>
        <p:spPr>
          <a:xfrm>
            <a:off x="780139" y="1325563"/>
            <a:ext cx="4445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Create a class named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Student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which will inherit the properties and methods from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Person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class.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1D0B78-25EE-F036-4013-50DCAA1EA2B7}"/>
              </a:ext>
            </a:extLst>
          </p:cNvPr>
          <p:cNvSpPr txBox="1"/>
          <p:nvPr/>
        </p:nvSpPr>
        <p:spPr>
          <a:xfrm>
            <a:off x="5303656" y="1325563"/>
            <a:ext cx="522877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To create a class that inherits the functionality from another class, send the parent class as a parameter when creating the child class.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Note: Use the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pass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keyword when you do not want to add any other properties or methods to the class.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22721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16-1: Create a Child Class(2)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248AEDA-D489-23F9-D035-C0B72B3A0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712" y="1384019"/>
            <a:ext cx="5156197" cy="414841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9" y="1325563"/>
            <a:ext cx="5170710" cy="382700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class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Person: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init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__(self,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fname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lname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self.firstname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fname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self.lastname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lname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(self):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 print(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self.firstname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 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self.lastname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</a:p>
          <a:p>
            <a:pPr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Student(Person):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pass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Student(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"Mike"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"Olsen"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x.printname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7738F6-2C90-CE5C-D9E0-7580DD2F99B8}"/>
              </a:ext>
            </a:extLst>
          </p:cNvPr>
          <p:cNvSpPr txBox="1"/>
          <p:nvPr/>
        </p:nvSpPr>
        <p:spPr>
          <a:xfrm>
            <a:off x="780139" y="1325563"/>
            <a:ext cx="5228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Use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Student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class to create an object, and then execute the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method.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1D0B78-25EE-F036-4013-50DCAA1EA2B7}"/>
              </a:ext>
            </a:extLst>
          </p:cNvPr>
          <p:cNvSpPr txBox="1"/>
          <p:nvPr/>
        </p:nvSpPr>
        <p:spPr>
          <a:xfrm>
            <a:off x="6066969" y="1325563"/>
            <a:ext cx="52287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ow the Student class has the same properties and methods as the Person class.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F7EAF70-7A23-43AE-B6BD-E7FCB5637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2995" y="2918920"/>
            <a:ext cx="3439005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7979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16-2: Add the __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init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__() Function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6692148-E6C1-B79B-14E8-97F29F8C4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311046"/>
            <a:ext cx="5286830" cy="510784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9" y="1325562"/>
            <a:ext cx="5286830" cy="452431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class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Person: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init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__(self,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fname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lname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self.firstname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fname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self.lastname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lname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(self):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 print(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self.firstname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 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self.lastname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Student(Person):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Person.__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Student(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"Mike"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"Olsen"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x.printname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7738F6-2C90-CE5C-D9E0-7580DD2F99B8}"/>
              </a:ext>
            </a:extLst>
          </p:cNvPr>
          <p:cNvSpPr txBox="1"/>
          <p:nvPr/>
        </p:nvSpPr>
        <p:spPr>
          <a:xfrm>
            <a:off x="838198" y="1325561"/>
            <a:ext cx="522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Add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init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__()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function to the Student class.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1D0B78-25EE-F036-4013-50DCAA1EA2B7}"/>
              </a:ext>
            </a:extLst>
          </p:cNvPr>
          <p:cNvSpPr txBox="1"/>
          <p:nvPr/>
        </p:nvSpPr>
        <p:spPr>
          <a:xfrm>
            <a:off x="6125029" y="1311046"/>
            <a:ext cx="5228771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So far we have created a child class that inherits the properties and methods from its parent.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We want to add the </a:t>
            </a:r>
            <a:r>
              <a:rPr lang="en-US" altLang="zh-TW" dirty="0">
                <a:solidFill>
                  <a:srgbClr val="FF0000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__</a:t>
            </a:r>
            <a:r>
              <a:rPr lang="en-US" altLang="zh-TW" dirty="0" err="1">
                <a:solidFill>
                  <a:srgbClr val="FF0000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init</a:t>
            </a:r>
            <a:r>
              <a:rPr lang="en-US" altLang="zh-TW" dirty="0">
                <a:solidFill>
                  <a:srgbClr val="FF0000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__() </a:t>
            </a: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function to the child class (instead of the </a:t>
            </a:r>
            <a:r>
              <a:rPr lang="en-US" altLang="zh-TW" dirty="0">
                <a:solidFill>
                  <a:srgbClr val="FF0000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pass </a:t>
            </a: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keyword).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Note: The 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init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__() function is called automatically every time the class is being used to create a new object.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FF0000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Note: The child's 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init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__() function overrides the inheritance of the parent's 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init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__() function.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FF0000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To keep the inheritance of the parent's </a:t>
            </a:r>
            <a:r>
              <a:rPr lang="en-US" altLang="zh-TW" dirty="0">
                <a:solidFill>
                  <a:srgbClr val="FF0000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__</a:t>
            </a:r>
            <a:r>
              <a:rPr lang="en-US" altLang="zh-TW" dirty="0" err="1">
                <a:solidFill>
                  <a:srgbClr val="FF0000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init</a:t>
            </a:r>
            <a:r>
              <a:rPr lang="en-US" altLang="zh-TW" dirty="0">
                <a:solidFill>
                  <a:srgbClr val="FF0000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__() </a:t>
            </a: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function, add a call to the parent's </a:t>
            </a:r>
            <a:r>
              <a:rPr lang="en-US" altLang="zh-TW" dirty="0">
                <a:solidFill>
                  <a:srgbClr val="FF0000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__</a:t>
            </a:r>
            <a:r>
              <a:rPr lang="en-US" altLang="zh-TW" dirty="0" err="1">
                <a:solidFill>
                  <a:srgbClr val="FF0000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init</a:t>
            </a:r>
            <a:r>
              <a:rPr lang="en-US" altLang="zh-TW" dirty="0">
                <a:solidFill>
                  <a:srgbClr val="FF0000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__() </a:t>
            </a: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function.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Now we have successfully added the </a:t>
            </a:r>
            <a:r>
              <a:rPr lang="en-US" altLang="zh-TW" dirty="0">
                <a:solidFill>
                  <a:srgbClr val="FF0000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__</a:t>
            </a:r>
            <a:r>
              <a:rPr lang="en-US" altLang="zh-TW" dirty="0" err="1">
                <a:solidFill>
                  <a:srgbClr val="FF0000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init</a:t>
            </a:r>
            <a:r>
              <a:rPr lang="en-US" altLang="zh-TW" dirty="0">
                <a:solidFill>
                  <a:srgbClr val="FF0000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__() </a:t>
            </a: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function, and kept the inheritance of the parent class, and we are ready to add functionality in the </a:t>
            </a:r>
            <a:r>
              <a:rPr lang="en-US" altLang="zh-TW" dirty="0">
                <a:solidFill>
                  <a:srgbClr val="FF0000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__</a:t>
            </a:r>
            <a:r>
              <a:rPr lang="en-US" altLang="zh-TW" dirty="0" err="1">
                <a:solidFill>
                  <a:srgbClr val="FF0000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init</a:t>
            </a:r>
            <a:r>
              <a:rPr lang="en-US" altLang="zh-TW" dirty="0">
                <a:solidFill>
                  <a:srgbClr val="FF0000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__() </a:t>
            </a: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function.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473607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16-2: Add the __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init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__() Function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F7CC25A-8900-4BC8-B8F5-7C33FA242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25562"/>
            <a:ext cx="4683272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4308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3409249C-2A90-6854-C8AB-890FDCB6CF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97"/>
          <a:stretch/>
        </p:blipFill>
        <p:spPr>
          <a:xfrm>
            <a:off x="838196" y="1333443"/>
            <a:ext cx="5289497" cy="492546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16-3: Use the super() Function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9" y="1325562"/>
            <a:ext cx="5286830" cy="452431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class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Person: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init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__(self,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fname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lname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self.firstname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fname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self.lastname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lname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(self):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 print(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self.firstname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 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self.lastname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Student(Person):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().__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x = Student(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"Mike"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"Olsen"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print(x.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graduationyear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7738F6-2C90-CE5C-D9E0-7580DD2F99B8}"/>
              </a:ext>
            </a:extLst>
          </p:cNvPr>
          <p:cNvSpPr txBox="1"/>
          <p:nvPr/>
        </p:nvSpPr>
        <p:spPr>
          <a:xfrm>
            <a:off x="838198" y="1325561"/>
            <a:ext cx="522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Add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init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__()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function to the Student class.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1D0B78-25EE-F036-4013-50DCAA1EA2B7}"/>
              </a:ext>
            </a:extLst>
          </p:cNvPr>
          <p:cNvSpPr txBox="1"/>
          <p:nvPr/>
        </p:nvSpPr>
        <p:spPr>
          <a:xfrm>
            <a:off x="6125029" y="1311046"/>
            <a:ext cx="52287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Python also has a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super()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function that will make the child class inherit all the methods and properties from its parent.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By using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super()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function, you do not have to use the name of the parent element, it will automatically inherit the methods and properties from its parent.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2200EBB-2164-460A-9BC1-6E012D60D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8843" y="3416320"/>
            <a:ext cx="287315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990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B0E0805-67C7-4693-CBC0-64439864DC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07"/>
          <a:stretch/>
        </p:blipFill>
        <p:spPr>
          <a:xfrm>
            <a:off x="6125029" y="1325561"/>
            <a:ext cx="4864016" cy="472736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16-4: Add Properties(1)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9" y="1325562"/>
            <a:ext cx="5286830" cy="472736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class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Person: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init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__(self,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fname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lname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self.firstname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fname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self.lastname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lname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(self):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 print(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self.firstname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 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self.lastname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Student(Person):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().__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self.graduationyear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2019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x = Student(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"Mike"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"Olsen"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print(x.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graduationyear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7738F6-2C90-CE5C-D9E0-7580DD2F99B8}"/>
              </a:ext>
            </a:extLst>
          </p:cNvPr>
          <p:cNvSpPr txBox="1"/>
          <p:nvPr/>
        </p:nvSpPr>
        <p:spPr>
          <a:xfrm>
            <a:off x="838198" y="1325561"/>
            <a:ext cx="522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Add a property called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graduationyear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to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Student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class.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82650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16-4: Add Properties(1)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CC14759-FAE0-4FB5-80CC-9032B450A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25562"/>
            <a:ext cx="4392347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3146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BF696CB-B16C-2EB7-4797-D3053D053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7" y="1805351"/>
            <a:ext cx="5300310" cy="474188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16-4: Add Properties(2)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9" y="1325562"/>
            <a:ext cx="5286830" cy="472736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class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Person: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init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__(self,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fname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lname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self.firstname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fname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self.lastname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lname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(self):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 print(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self.firstname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 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self.lastname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Student(Person):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year):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().__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self.graduationyear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year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Student(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"Mike"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"Olsen"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2019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print(x.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graduationyear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7738F6-2C90-CE5C-D9E0-7580DD2F99B8}"/>
              </a:ext>
            </a:extLst>
          </p:cNvPr>
          <p:cNvSpPr txBox="1"/>
          <p:nvPr/>
        </p:nvSpPr>
        <p:spPr>
          <a:xfrm>
            <a:off x="838198" y="1325561"/>
            <a:ext cx="522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Add a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year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parameter, and pass the correct year when creating objects.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1D0B78-25EE-F036-4013-50DCAA1EA2B7}"/>
              </a:ext>
            </a:extLst>
          </p:cNvPr>
          <p:cNvSpPr txBox="1"/>
          <p:nvPr/>
        </p:nvSpPr>
        <p:spPr>
          <a:xfrm>
            <a:off x="6125029" y="1311046"/>
            <a:ext cx="52868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In the example below, the year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2019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should be a variable, and passed into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Student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class when creating student objects. To do so, add another parameter in the 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init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__() function.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79AC68F-5D4E-4516-AEA5-725176D35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2743" y="2652671"/>
            <a:ext cx="3309257" cy="420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5808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9898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16-5: Add Methods(1)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964206"/>
            <a:ext cx="7060324" cy="572037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class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Person: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init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__(self,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fname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lname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self.firstname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fname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self.lastname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lname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br>
              <a:rPr kumimoji="0" lang="en-US" altLang="zh-TW" sz="18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</a:t>
            </a:r>
            <a:r>
              <a:rPr kumimoji="0" lang="en-US" altLang="zh-TW" sz="1800" b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def</a:t>
            </a:r>
            <a:r>
              <a:rPr kumimoji="0" lang="en-US" altLang="zh-TW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</a:t>
            </a:r>
            <a:r>
              <a:rPr kumimoji="0" lang="en-US" altLang="zh-TW" sz="1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printname</a:t>
            </a:r>
            <a:r>
              <a:rPr kumimoji="0" lang="en-US" altLang="zh-TW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(self):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 print(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self.firstname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 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self.lastname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class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Student(Person):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init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__(self,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fname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lname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year):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super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().__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init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__(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fname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lname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self.graduationyear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= year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welcome(self):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"Welcome"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self.firstname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self.lastname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"to the class of"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self.graduationyear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x = Student(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"Mike"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"Olsen"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2019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x.welcome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7738F6-2C90-CE5C-D9E0-7580DD2F99B8}"/>
              </a:ext>
            </a:extLst>
          </p:cNvPr>
          <p:cNvSpPr txBox="1"/>
          <p:nvPr/>
        </p:nvSpPr>
        <p:spPr>
          <a:xfrm>
            <a:off x="932856" y="950999"/>
            <a:ext cx="687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Add a method called 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welcome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to the 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Student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class.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931822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9898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16-5: Add Methods(2)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4CC588-9232-C88B-7B84-F584ADF12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14060"/>
            <a:ext cx="9372818" cy="546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84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2-6: Calculate: Membership Operators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011184C-6A6B-F0C6-750E-6E3CE915AD67}"/>
              </a:ext>
            </a:extLst>
          </p:cNvPr>
          <p:cNvSpPr txBox="1"/>
          <p:nvPr/>
        </p:nvSpPr>
        <p:spPr>
          <a:xfrm>
            <a:off x="9061042" y="1950185"/>
            <a:ext cx="2855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Membership operators are used to test if a sequence is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prsented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in an object.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D5E8994-1F94-6F51-8BE8-B4BB93AC5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44174"/>
              </p:ext>
            </p:extLst>
          </p:nvPr>
        </p:nvGraphicFramePr>
        <p:xfrm>
          <a:off x="933043" y="1948180"/>
          <a:ext cx="8127999" cy="3296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985350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002087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4078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Operators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Description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Exemple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267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in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Returns True if a sequence with the specified value is present in the object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in y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04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not in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Returns True if a sequence with the specified value is not present in the object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not in y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292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11488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9898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16-5: Add Methods(2)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F183C2B-DDD0-417E-A1EB-4046A0567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35664"/>
            <a:ext cx="8137955" cy="572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2472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8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17: Iterators(1)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8" y="4016274"/>
            <a:ext cx="5054609" cy="268887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mytuple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altLang="zh-TW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mytuple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F4A87A-4B7C-5E8A-72C0-489F41ECC126}"/>
              </a:ext>
            </a:extLst>
          </p:cNvPr>
          <p:cNvSpPr txBox="1"/>
          <p:nvPr/>
        </p:nvSpPr>
        <p:spPr>
          <a:xfrm flipH="1">
            <a:off x="980845" y="4057987"/>
            <a:ext cx="4769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Return an iterator from a tuple, and print each value.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838200" y="1066655"/>
            <a:ext cx="79912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An iterator is an object that contains a countable number of values.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An iterator is an object that can be iterated upon, meaning that you can traverse through all the values.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Technically, in Python, an iterator is an object which implements the iterator protocol, which consist of the methods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iter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and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__next__().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3FDABDE-ED1B-0DC2-D58C-510446A76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5" y="4016274"/>
            <a:ext cx="4439762" cy="268887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33DB4EE-AA75-2DEF-7C85-D156A79613FA}"/>
              </a:ext>
            </a:extLst>
          </p:cNvPr>
          <p:cNvSpPr txBox="1"/>
          <p:nvPr/>
        </p:nvSpPr>
        <p:spPr>
          <a:xfrm>
            <a:off x="838200" y="2774823"/>
            <a:ext cx="79912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Lists, tuples, dictionaries, and sets are all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iterable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objects. They are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iterable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containers which you can get an iterator from.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All these objects have a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iter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method which is used to get an iterator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C729E2E-0CC3-A02D-EE1B-0BD1BEB2C160}"/>
              </a:ext>
            </a:extLst>
          </p:cNvPr>
          <p:cNvSpPr txBox="1"/>
          <p:nvPr/>
        </p:nvSpPr>
        <p:spPr>
          <a:xfrm>
            <a:off x="838198" y="2615824"/>
            <a:ext cx="36703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0" dirty="0">
                <a:solidFill>
                  <a:srgbClr val="FF0000"/>
                </a:solidFill>
                <a:effectLst/>
                <a:latin typeface="Rockwell" panose="02060603020205020403" pitchFamily="18" charset="0"/>
              </a:rPr>
              <a:t>Iterator vs </a:t>
            </a:r>
            <a:r>
              <a:rPr lang="en-US" altLang="zh-TW" sz="2800" b="1" i="0" dirty="0" err="1">
                <a:solidFill>
                  <a:srgbClr val="FF0000"/>
                </a:solidFill>
                <a:effectLst/>
                <a:latin typeface="Rockwell" panose="02060603020205020403" pitchFamily="18" charset="0"/>
              </a:rPr>
              <a:t>Iterable</a:t>
            </a:r>
            <a:endParaRPr lang="en-US" altLang="zh-TW" sz="2800" b="1" i="0" dirty="0">
              <a:solidFill>
                <a:srgbClr val="FF0000"/>
              </a:solidFill>
              <a:effectLst/>
              <a:latin typeface="Rockwell" panose="02060603020205020403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FF33F17-67B6-4462-B1CD-02B70761F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7785" y="0"/>
            <a:ext cx="3334215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2944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17: Iterators(2)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89" y="1708959"/>
            <a:ext cx="4763103" cy="31533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altLang="zh-TW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F4A87A-4B7C-5E8A-72C0-489F41ECC126}"/>
              </a:ext>
            </a:extLst>
          </p:cNvPr>
          <p:cNvSpPr txBox="1"/>
          <p:nvPr/>
        </p:nvSpPr>
        <p:spPr>
          <a:xfrm flipH="1">
            <a:off x="838190" y="1693990"/>
            <a:ext cx="4763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Strings are also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iterable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objects, containing a sequence of characters.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838189" y="4877255"/>
            <a:ext cx="55456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Even strings are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iterable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objects, and can return an iterator.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4EEB8AC-7882-E225-1733-ECF1825D5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293" y="1710644"/>
            <a:ext cx="2160312" cy="316661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F1B791A-CFFC-4436-96D4-C3EABDF14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1997" y="2842704"/>
            <a:ext cx="1810003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9285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17-1: Looping Through an Iterator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0" y="1708959"/>
            <a:ext cx="5257809" cy="17200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mytuple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mytuple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6095999" y="1708959"/>
            <a:ext cx="55456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We can also use a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for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loop to iterate through an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iterable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object.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190A23D-F7BC-6033-1309-BD6298712F65}"/>
              </a:ext>
            </a:extLst>
          </p:cNvPr>
          <p:cNvSpPr/>
          <p:nvPr/>
        </p:nvSpPr>
        <p:spPr>
          <a:xfrm flipH="1">
            <a:off x="838189" y="3704673"/>
            <a:ext cx="2427525" cy="17200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mystr = </a:t>
            </a:r>
            <a:r>
              <a:rPr lang="sv-SE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br>
              <a:rPr lang="sv-SE" altLang="zh-TW" dirty="0"/>
            </a:br>
            <a:br>
              <a:rPr lang="sv-SE" altLang="zh-TW" dirty="0"/>
            </a:br>
            <a:r>
              <a:rPr lang="sv-SE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sv-SE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sv-SE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sv-SE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mystr:</a:t>
            </a:r>
            <a:br>
              <a:rPr lang="sv-SE" altLang="zh-TW" dirty="0"/>
            </a:br>
            <a:r>
              <a:rPr lang="sv-SE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sv-SE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sv-SE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77496EE-7081-93AD-7C67-DBFA123B32DD}"/>
              </a:ext>
            </a:extLst>
          </p:cNvPr>
          <p:cNvSpPr txBox="1"/>
          <p:nvPr/>
        </p:nvSpPr>
        <p:spPr>
          <a:xfrm>
            <a:off x="3265714" y="3704673"/>
            <a:ext cx="55456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for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loop actually creates an iterator object and executes the next() method for each loop.</a:t>
            </a:r>
          </a:p>
        </p:txBody>
      </p:sp>
    </p:spTree>
    <p:extLst>
      <p:ext uri="{BB962C8B-B14F-4D97-AF65-F5344CB8AC3E}">
        <p14:creationId xmlns:p14="http://schemas.microsoft.com/office/powerpoint/2010/main" val="13315481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17-2: Create an Iterator(1)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838200" y="1690688"/>
            <a:ext cx="89299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To create an object/class as an iterator you have to implement the methods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iter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and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__next__()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to your object.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As you have learned in the Python Classes/Objects chapter, all classes have a function called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init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__(),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which allows you to do some initializing when the object is being created.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iter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__()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method acts similar, you can do operations (initializing etc.), but must always return the iterator object itself.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__next__()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method also allows you to do operations, and must return the next item in the sequence.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52572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13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17-2: Create an Iterator(2)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1348476"/>
            <a:ext cx="3721695" cy="51539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self.a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self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__next__(self):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x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self.a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self.a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myiter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myiter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myiter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myiter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myiter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myiter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BDC198C-7E02-1857-4586-EF0AF1D33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895" y="1348474"/>
            <a:ext cx="2740578" cy="515392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ABD3460-FAAD-4432-B187-A2AABBEE2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9050" y="1348474"/>
            <a:ext cx="2152950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3188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E6C07FD0-9320-B85C-C07E-5072F355A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200" y="1325563"/>
            <a:ext cx="6086746" cy="337256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17-3: 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StopIteration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1325564"/>
            <a:ext cx="3937000" cy="513329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self.a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self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__next__(self):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self.a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 x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self.a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self.a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StopIteration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myiter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myiter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5810086" y="1325562"/>
            <a:ext cx="529778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example above would continue forever if you had enough next() statements, or if it was used in a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for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loop.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To prevent the iteration from going on forever, we can use the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StopIteration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statement.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In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__next__()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method, we can add a terminating condition to raise an error if the iteration is done a specified number of times.</a:t>
            </a:r>
          </a:p>
        </p:txBody>
      </p:sp>
    </p:spTree>
    <p:extLst>
      <p:ext uri="{BB962C8B-B14F-4D97-AF65-F5344CB8AC3E}">
        <p14:creationId xmlns:p14="http://schemas.microsoft.com/office/powerpoint/2010/main" val="270388659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17-3: 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StopIteration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6D3D169-E5FE-481B-9FE0-4F55AD256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325563"/>
            <a:ext cx="1824316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3615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71AB1EE2-4B78-B370-581F-D27DEE3A1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110" y="3935604"/>
            <a:ext cx="2936988" cy="276184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BC08985-4FB6-F8F6-97A1-90A7D4218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632" y="4886855"/>
            <a:ext cx="3773715" cy="181059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7885CFE-EE9F-54ED-9883-97CFAB912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184" y="3122681"/>
            <a:ext cx="2732324" cy="150631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1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18: Polymorphism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4849109" y="3783205"/>
            <a:ext cx="2953611" cy="236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F4A87A-4B7C-5E8A-72C0-489F41ECC126}"/>
              </a:ext>
            </a:extLst>
          </p:cNvPr>
          <p:cNvSpPr txBox="1"/>
          <p:nvPr/>
        </p:nvSpPr>
        <p:spPr>
          <a:xfrm flipH="1">
            <a:off x="4523572" y="3768334"/>
            <a:ext cx="36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Dictionary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838191" y="1325563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word "polymorphism" means "many forms", and in programming it refers to methods/functions/operators with the same name that can be executed on many objects or classes.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An example of a Python function that can be used on different objects is the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len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function.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59416E-E2E1-1F65-DCC7-5B393070D46E}"/>
              </a:ext>
            </a:extLst>
          </p:cNvPr>
          <p:cNvSpPr/>
          <p:nvPr/>
        </p:nvSpPr>
        <p:spPr>
          <a:xfrm flipH="1">
            <a:off x="844115" y="4734455"/>
            <a:ext cx="3754231" cy="14914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mytuple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mytuple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7C84F4-5D3E-BB4A-41CD-855572FCC499}"/>
              </a:ext>
            </a:extLst>
          </p:cNvPr>
          <p:cNvSpPr/>
          <p:nvPr/>
        </p:nvSpPr>
        <p:spPr>
          <a:xfrm flipH="1">
            <a:off x="867441" y="2651127"/>
            <a:ext cx="2732323" cy="150631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67C8C0F-A5E8-D865-E624-7AABFCF1CF1A}"/>
              </a:ext>
            </a:extLst>
          </p:cNvPr>
          <p:cNvSpPr txBox="1"/>
          <p:nvPr/>
        </p:nvSpPr>
        <p:spPr>
          <a:xfrm flipH="1">
            <a:off x="918888" y="4731216"/>
            <a:ext cx="36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Tuple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444FFAA-23B6-1A5C-F000-DDECC4C6EA72}"/>
              </a:ext>
            </a:extLst>
          </p:cNvPr>
          <p:cNvSpPr txBox="1"/>
          <p:nvPr/>
        </p:nvSpPr>
        <p:spPr>
          <a:xfrm flipH="1">
            <a:off x="431260" y="2651126"/>
            <a:ext cx="36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String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0DA19E7-D26C-4367-8F8C-E8AFA1D84F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3953" y="4798654"/>
            <a:ext cx="1558047" cy="204628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DC5CAA2-F524-4A8D-BF14-37FEBEEB3D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4114" y="5455079"/>
            <a:ext cx="2264229" cy="138985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DBA0F4F-C74F-4FCA-A246-76ACFADA55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5313" y="2695350"/>
            <a:ext cx="1876687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5289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18-1: Class Polymorphism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1314677"/>
            <a:ext cx="4909470" cy="527166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Car: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brand, model):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self.brand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brand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self.model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model</a:t>
            </a:r>
            <a:br>
              <a:rPr lang="en-US" altLang="zh-TW" sz="1100" dirty="0"/>
            </a:b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move(self):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"Drive!"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sz="1100" dirty="0"/>
            </a:b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Boat: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brand, model):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self.brand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brand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self.model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model</a:t>
            </a:r>
            <a:br>
              <a:rPr lang="en-US" altLang="zh-TW" sz="1100" dirty="0"/>
            </a:b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move(self):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"Sail!"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sz="1100" dirty="0"/>
            </a:b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Plane: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brand, model):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self.brand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brand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self.model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model</a:t>
            </a:r>
            <a:br>
              <a:rPr lang="en-US" altLang="zh-TW" sz="1100" dirty="0"/>
            </a:b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move(self):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"Fly!"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sz="1100" dirty="0"/>
            </a:b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car1 = Car(</a:t>
            </a:r>
            <a:r>
              <a:rPr lang="en-US" altLang="zh-TW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     </a:t>
            </a:r>
            <a:r>
              <a:rPr lang="en-US" altLang="zh-TW" sz="1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#Create a Car class</a:t>
            </a:r>
            <a:br>
              <a:rPr lang="en-US" altLang="zh-TW" sz="1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boat1 = Boat(</a:t>
            </a:r>
            <a:r>
              <a:rPr lang="en-US" altLang="zh-TW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"Ibiza"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"Touring 20"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sz="1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#Create a Boat class</a:t>
            </a:r>
            <a:br>
              <a:rPr lang="en-US" altLang="zh-TW" sz="1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plane1 = Plane(</a:t>
            </a:r>
            <a:r>
              <a:rPr lang="en-US" altLang="zh-TW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"Boeing"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"747"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   </a:t>
            </a:r>
            <a:r>
              <a:rPr lang="en-US" altLang="zh-TW" sz="1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#Create a Plane class</a:t>
            </a:r>
            <a:br>
              <a:rPr lang="en-US" altLang="zh-TW" sz="1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(car1, boat1, plane1):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x.move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nn-NO" altLang="zh-TW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5747670" y="1314677"/>
            <a:ext cx="64443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Polymorphism is often used in Class methods, where we can have multiple classes with the same method name.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For example, say we have three classes: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Car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Boat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and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Plane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and they all have a method called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move().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FF0000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Look at the for loop at the end. Because of polymorphism we can execute the same method for all three classes.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5F531BF-FF41-2DEB-1403-35C0375179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98"/>
          <a:stretch/>
        </p:blipFill>
        <p:spPr>
          <a:xfrm>
            <a:off x="5747670" y="5435600"/>
            <a:ext cx="3751930" cy="115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33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10160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2-7: Calculate: Bitwise Operators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A0EF51D1-B2D1-A49F-37AC-5316CD306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874100"/>
              </p:ext>
            </p:extLst>
          </p:nvPr>
        </p:nvGraphicFramePr>
        <p:xfrm>
          <a:off x="838197" y="1427163"/>
          <a:ext cx="8015516" cy="532149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03879">
                  <a:extLst>
                    <a:ext uri="{9D8B030D-6E8A-4147-A177-3AD203B41FA5}">
                      <a16:colId xmlns:a16="http://schemas.microsoft.com/office/drawing/2014/main" val="622845792"/>
                    </a:ext>
                  </a:extLst>
                </a:gridCol>
                <a:gridCol w="2003879">
                  <a:extLst>
                    <a:ext uri="{9D8B030D-6E8A-4147-A177-3AD203B41FA5}">
                      <a16:colId xmlns:a16="http://schemas.microsoft.com/office/drawing/2014/main" val="3267842331"/>
                    </a:ext>
                  </a:extLst>
                </a:gridCol>
                <a:gridCol w="2003879">
                  <a:extLst>
                    <a:ext uri="{9D8B030D-6E8A-4147-A177-3AD203B41FA5}">
                      <a16:colId xmlns:a16="http://schemas.microsoft.com/office/drawing/2014/main" val="4248416800"/>
                    </a:ext>
                  </a:extLst>
                </a:gridCol>
                <a:gridCol w="2003879">
                  <a:extLst>
                    <a:ext uri="{9D8B030D-6E8A-4147-A177-3AD203B41FA5}">
                      <a16:colId xmlns:a16="http://schemas.microsoft.com/office/drawing/2014/main" val="855976915"/>
                    </a:ext>
                  </a:extLst>
                </a:gridCol>
              </a:tblGrid>
              <a:tr h="29744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Operators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Name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Description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Exemple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301298"/>
                  </a:ext>
                </a:extLst>
              </a:tr>
              <a:tr h="6389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&amp;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AND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Consolas" panose="020B0609020204030204" pitchFamily="49" charset="0"/>
                        </a:rPr>
                        <a:t>Sets each bit to 1 if both bits are 1</a:t>
                      </a:r>
                      <a:endParaRPr lang="zh-TW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&amp; y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300681"/>
                  </a:ext>
                </a:extLst>
              </a:tr>
              <a:tr h="6389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|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OR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Consolas" panose="020B0609020204030204" pitchFamily="49" charset="0"/>
                        </a:rPr>
                        <a:t>Sets each bit to 1 if one of two bits is 1</a:t>
                      </a:r>
                      <a:endParaRPr lang="zh-TW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| y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643125"/>
                  </a:ext>
                </a:extLst>
              </a:tr>
              <a:tr h="83066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^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XOR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Consolas" panose="020B0609020204030204" pitchFamily="49" charset="0"/>
                        </a:rPr>
                        <a:t>Sets each bit to 1 if only one of two bits is 1</a:t>
                      </a:r>
                      <a:endParaRPr lang="zh-TW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^ y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644609"/>
                  </a:ext>
                </a:extLst>
              </a:tr>
              <a:tr h="44728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~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NOT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Consolas" panose="020B0609020204030204" pitchFamily="49" charset="0"/>
                        </a:rPr>
                        <a:t>Inverts all the bits</a:t>
                      </a:r>
                      <a:endParaRPr lang="zh-TW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~x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43134"/>
                  </a:ext>
                </a:extLst>
              </a:tr>
              <a:tr h="121405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&lt;&lt;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</a:rPr>
                        <a:t>Zero fill left shift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Consolas" panose="020B0609020204030204" pitchFamily="49" charset="0"/>
                        </a:rPr>
                        <a:t>Shift left by pushing zeros in from the right and let the leftmost bits fall off</a:t>
                      </a:r>
                      <a:endParaRPr lang="zh-TW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&lt;&lt; 2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725116"/>
                  </a:ext>
                </a:extLst>
              </a:tr>
              <a:tr h="1022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&gt;&gt;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</a:rPr>
                        <a:t>Signed right shift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 right by pushing copies of the leftmost bit in from the left, and let the rightmost bits fall off</a:t>
                      </a:r>
                      <a:endParaRPr lang="zh-TW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&gt;&gt; 2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905570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4011184C-6A6B-F0C6-750E-6E3CE915AD67}"/>
              </a:ext>
            </a:extLst>
          </p:cNvPr>
          <p:cNvSpPr txBox="1"/>
          <p:nvPr/>
        </p:nvSpPr>
        <p:spPr>
          <a:xfrm>
            <a:off x="8853713" y="1427163"/>
            <a:ext cx="2855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Bitwise operators are used to compare (binary) numbers.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6900084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18-1: Class Polymorphism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F808E20-8B42-418B-918C-ABB4947C9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23" y="1325563"/>
            <a:ext cx="3679001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0963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05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18-2: Inheritance Class Polymorphism(1)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1725613"/>
            <a:ext cx="4474779" cy="488117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Vehicle: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brand, model):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self.brand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brand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altLang="zh-TW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self.model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model</a:t>
            </a:r>
            <a:br>
              <a:rPr lang="en-US" altLang="zh-TW" sz="1100" dirty="0"/>
            </a:b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move(self):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"Move!"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sz="1100" dirty="0"/>
            </a:b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Car(Vehicle):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pass</a:t>
            </a:r>
            <a:br>
              <a:rPr lang="en-US" altLang="zh-TW" sz="1100" dirty="0"/>
            </a:b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Boat(Vehicle):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move(self):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"Sail!"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sz="1100" dirty="0"/>
            </a:b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Plane(Vehicle):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move(self):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"Fly!"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sz="1100" dirty="0"/>
            </a:b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car1 = Car(</a:t>
            </a:r>
            <a:r>
              <a:rPr lang="en-US" altLang="zh-TW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sz="1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#Create a Car object</a:t>
            </a:r>
            <a:br>
              <a:rPr lang="en-US" altLang="zh-TW" sz="1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boat1 = Boat(</a:t>
            </a:r>
            <a:r>
              <a:rPr lang="en-US" altLang="zh-TW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"Ibiza"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"Touring 20"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sz="1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#Create a Boat object</a:t>
            </a:r>
            <a:br>
              <a:rPr lang="en-US" altLang="zh-TW" sz="1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plane1 = Plane(</a:t>
            </a:r>
            <a:r>
              <a:rPr lang="en-US" altLang="zh-TW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"Boeing"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"747"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sz="1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#Create a Plane object</a:t>
            </a:r>
            <a:br>
              <a:rPr lang="en-US" altLang="zh-TW" sz="1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(car1, boat1, plane1):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x.brand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x.model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x.move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nn-NO" altLang="zh-TW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5312979" y="1725613"/>
            <a:ext cx="64443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What about classes with child classes with the same name? Can we use polymorphism there?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Yes. If we use the example above and make a parent class called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Vehicle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and make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Car,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Boat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Plane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child classes of Vehicle, the child classes inherits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Vehicle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methods, but can override them.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Create a class called Vehicle and make Car, Boat, Plane child classes of Vehicle.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83EA41A-9FC8-EAC1-68B4-0915D3571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979" y="4587934"/>
            <a:ext cx="2897642" cy="201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923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18-2: Inheritance Class Polymorphism(1)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26F537-1B1B-4BEF-A1B7-BC94ACA6A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325563"/>
            <a:ext cx="3404577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3266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05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18-2: Inheritance Class Polymorphism(2)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838200" y="1725613"/>
            <a:ext cx="644433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Child classes inherits the properties and methods from the parent class.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In the example above you can see that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Car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class is empty, but it inherits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brand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model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and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move()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from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Vehicle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Boat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and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Plane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classes also inherit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brand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model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and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move()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from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Vehicle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but they both override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move()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method.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Because of polymorphism we can execute the same method for all classes.</a:t>
            </a:r>
          </a:p>
        </p:txBody>
      </p:sp>
    </p:spTree>
    <p:extLst>
      <p:ext uri="{BB962C8B-B14F-4D97-AF65-F5344CB8AC3E}">
        <p14:creationId xmlns:p14="http://schemas.microsoft.com/office/powerpoint/2010/main" val="361060794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19: Scope/Local Scope(1)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0" y="3785721"/>
            <a:ext cx="4097868" cy="276318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x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300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F4A87A-4B7C-5E8A-72C0-489F41ECC126}"/>
              </a:ext>
            </a:extLst>
          </p:cNvPr>
          <p:cNvSpPr txBox="1"/>
          <p:nvPr/>
        </p:nvSpPr>
        <p:spPr>
          <a:xfrm flipH="1">
            <a:off x="949315" y="3798020"/>
            <a:ext cx="3604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 variable created inside a function is available inside that function.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838190" y="1690688"/>
            <a:ext cx="55456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variable is only available from inside the region it is created. This is called scope.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Local Scope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variable created inside a function belongs to the local scope of that function, and can only be used inside that function.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D488314-08E0-375D-6988-3B02AEEBB0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94"/>
          <a:stretch/>
        </p:blipFill>
        <p:spPr>
          <a:xfrm>
            <a:off x="4936057" y="3798020"/>
            <a:ext cx="3535855" cy="275088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45F3B2E-2452-4F2D-ADD3-C1FACE3E9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1103" y="4514523"/>
            <a:ext cx="1590897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2790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19: Scope/Local Scope(2)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0" y="3016251"/>
            <a:ext cx="4438661" cy="299885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x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300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myinnerfunc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myinnerfunc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F4A87A-4B7C-5E8A-72C0-489F41ECC126}"/>
              </a:ext>
            </a:extLst>
          </p:cNvPr>
          <p:cNvSpPr txBox="1"/>
          <p:nvPr/>
        </p:nvSpPr>
        <p:spPr>
          <a:xfrm flipH="1">
            <a:off x="1255178" y="3016251"/>
            <a:ext cx="3604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The local variable can be accessed from a function within the function.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838190" y="1690688"/>
            <a:ext cx="55456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Function Inside Function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As explained in the example above, the variable 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x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is not available outside the function, but it is available for any function inside the function.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4C2134B-1BFC-8DD5-BD88-003DC98A56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8"/>
          <a:stretch/>
        </p:blipFill>
        <p:spPr>
          <a:xfrm>
            <a:off x="5276850" y="3016251"/>
            <a:ext cx="3390900" cy="299885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17C5E32-103A-4805-9912-AE0BE32A1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471" y="4171575"/>
            <a:ext cx="2000529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4602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19-1: Global Scope(1)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1" y="1708959"/>
            <a:ext cx="4258742" cy="325717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300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F4A87A-4B7C-5E8A-72C0-489F41ECC126}"/>
              </a:ext>
            </a:extLst>
          </p:cNvPr>
          <p:cNvSpPr txBox="1"/>
          <p:nvPr/>
        </p:nvSpPr>
        <p:spPr>
          <a:xfrm flipH="1">
            <a:off x="838190" y="1721258"/>
            <a:ext cx="4258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 variable created outside of a function is global and can be used by anyone.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7708818" y="1708957"/>
            <a:ext cx="397514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variable created in the main body of the Python code is a global variable and belongs to the global scope.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Global variables are available from within any scope, global and local.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8A6529A-6608-F978-3406-A7898343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929" y="1708958"/>
            <a:ext cx="2611889" cy="325717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1E45939-A2ED-4965-9FC9-78652B026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155" y="4181236"/>
            <a:ext cx="1752845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4995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19-1: Global Scope(2):Naming Variables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1" y="1708959"/>
            <a:ext cx="4258742" cy="344008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300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x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F4A87A-4B7C-5E8A-72C0-489F41ECC126}"/>
              </a:ext>
            </a:extLst>
          </p:cNvPr>
          <p:cNvSpPr txBox="1"/>
          <p:nvPr/>
        </p:nvSpPr>
        <p:spPr>
          <a:xfrm flipH="1">
            <a:off x="961696" y="1721258"/>
            <a:ext cx="4135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The function will print the local x, and then the code will print the global x.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7680620" y="1721258"/>
            <a:ext cx="44831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If you operate with the same variable name inside and outside of a function, Python will treat them as two separate variables, one available in the global scope (outside the function) and one available in the local scope (inside the function).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047E66F-C954-C3FC-A3DE-E826CFCAA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929" y="1721258"/>
            <a:ext cx="2583691" cy="344008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CAD172F-BF6A-4FC5-962B-785A11D06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9576" y="4009627"/>
            <a:ext cx="1962424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29038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19-2: Global Keyword(1)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1" y="1681828"/>
            <a:ext cx="4258742" cy="29532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300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F4A87A-4B7C-5E8A-72C0-489F41ECC126}"/>
              </a:ext>
            </a:extLst>
          </p:cNvPr>
          <p:cNvSpPr txBox="1"/>
          <p:nvPr/>
        </p:nvSpPr>
        <p:spPr>
          <a:xfrm flipH="1">
            <a:off x="823371" y="1681828"/>
            <a:ext cx="4288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If you use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global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keyword, the variable belongs to the global scope.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823371" y="4635061"/>
            <a:ext cx="55456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If you need to create a global variable, but are stuck in the local scope, you can use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global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keyword.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global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keyword makes the variable global.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4CD06D-5BB9-C3D9-A99B-9FFFD40B8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933" y="1698571"/>
            <a:ext cx="3115943" cy="293649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23FCC05-898C-42C5-A381-5B97112E7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1103" y="4314470"/>
            <a:ext cx="1590897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8748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19-2: Global Keyword(2)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85668" y="1698571"/>
            <a:ext cx="4853566" cy="347760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300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F4A87A-4B7C-5E8A-72C0-489F41ECC126}"/>
              </a:ext>
            </a:extLst>
          </p:cNvPr>
          <p:cNvSpPr txBox="1"/>
          <p:nvPr/>
        </p:nvSpPr>
        <p:spPr>
          <a:xfrm flipH="1">
            <a:off x="885665" y="1681828"/>
            <a:ext cx="4853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To change the value of a global variable inside a function, refer to the variable by using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global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keyword.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885665" y="5226295"/>
            <a:ext cx="55456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Also, use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global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keyword if you want to make a change to a global variable inside a function.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072E478-D70E-5A79-BF31-C283331C3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231" y="1698570"/>
            <a:ext cx="3669029" cy="347760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F4F15C7-3A21-42C7-8C2E-AA79E83AC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8261" y="4123943"/>
            <a:ext cx="1533739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24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14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2-8: Calculate: Operator Precedence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A0EF51D1-B2D1-A49F-37AC-5316CD306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312698"/>
              </p:ext>
            </p:extLst>
          </p:nvPr>
        </p:nvGraphicFramePr>
        <p:xfrm>
          <a:off x="2991661" y="1397703"/>
          <a:ext cx="4401458" cy="4846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00729">
                  <a:extLst>
                    <a:ext uri="{9D8B030D-6E8A-4147-A177-3AD203B41FA5}">
                      <a16:colId xmlns:a16="http://schemas.microsoft.com/office/drawing/2014/main" val="622845792"/>
                    </a:ext>
                  </a:extLst>
                </a:gridCol>
                <a:gridCol w="2200729">
                  <a:extLst>
                    <a:ext uri="{9D8B030D-6E8A-4147-A177-3AD203B41FA5}">
                      <a16:colId xmlns:a16="http://schemas.microsoft.com/office/drawing/2014/main" val="3267842331"/>
                    </a:ext>
                  </a:extLst>
                </a:gridCol>
              </a:tblGrid>
              <a:tr h="26147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Operators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Description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301298"/>
                  </a:ext>
                </a:extLst>
              </a:tr>
              <a:tr h="2614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()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Parentheses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300681"/>
                  </a:ext>
                </a:extLst>
              </a:tr>
              <a:tr h="2614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**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Exponentiation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643125"/>
                  </a:ext>
                </a:extLst>
              </a:tr>
              <a:tr h="653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+x –x ~x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Unary plus, unary minus, and bitwise NOT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644609"/>
                  </a:ext>
                </a:extLst>
              </a:tr>
              <a:tr h="8497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* / // %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Multiplication, division, floor division, and modulus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43134"/>
                  </a:ext>
                </a:extLst>
              </a:tr>
              <a:tr h="457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+ -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</a:rPr>
                        <a:t>Addition and subtraction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725116"/>
                  </a:ext>
                </a:extLst>
              </a:tr>
              <a:tr h="457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&lt;&lt; &gt;&gt;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</a:rPr>
                        <a:t>Bitwise left and right shifts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905570"/>
                  </a:ext>
                </a:extLst>
              </a:tr>
              <a:tr h="2614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&amp;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Bitwise AND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58367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4011184C-6A6B-F0C6-750E-6E3CE915AD67}"/>
              </a:ext>
            </a:extLst>
          </p:cNvPr>
          <p:cNvSpPr txBox="1"/>
          <p:nvPr/>
        </p:nvSpPr>
        <p:spPr>
          <a:xfrm>
            <a:off x="68083" y="1397703"/>
            <a:ext cx="2855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Operator precedence describes the order in which operations are performed.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D2DF042-D245-FBFA-0131-15EB2AA84C6A}"/>
              </a:ext>
            </a:extLst>
          </p:cNvPr>
          <p:cNvSpPr txBox="1"/>
          <p:nvPr/>
        </p:nvSpPr>
        <p:spPr>
          <a:xfrm>
            <a:off x="68083" y="2598032"/>
            <a:ext cx="28554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</a:rPr>
              <a:t>The precedence order is described in the table below, starting with the highest precedence at the top.</a:t>
            </a:r>
            <a:endParaRPr lang="zh-TW" altLang="en-US" dirty="0">
              <a:solidFill>
                <a:srgbClr val="8FAADC"/>
              </a:solidFill>
              <a:latin typeface="Rockwell" panose="02060603020205020403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97F05B0-2744-6F3D-A793-087B32AA5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571190"/>
              </p:ext>
            </p:extLst>
          </p:nvPr>
        </p:nvGraphicFramePr>
        <p:xfrm>
          <a:off x="7529285" y="1397703"/>
          <a:ext cx="4401458" cy="3383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00729">
                  <a:extLst>
                    <a:ext uri="{9D8B030D-6E8A-4147-A177-3AD203B41FA5}">
                      <a16:colId xmlns:a16="http://schemas.microsoft.com/office/drawing/2014/main" val="2168019153"/>
                    </a:ext>
                  </a:extLst>
                </a:gridCol>
                <a:gridCol w="2200729">
                  <a:extLst>
                    <a:ext uri="{9D8B030D-6E8A-4147-A177-3AD203B41FA5}">
                      <a16:colId xmlns:a16="http://schemas.microsoft.com/office/drawing/2014/main" val="3825690269"/>
                    </a:ext>
                  </a:extLst>
                </a:gridCol>
              </a:tblGrid>
              <a:tr h="3008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Operators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Description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10434"/>
                  </a:ext>
                </a:extLst>
              </a:tr>
              <a:tr h="305076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Consolas" panose="020B0609020204030204" pitchFamily="49" charset="0"/>
                        </a:rPr>
                        <a:t>^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Consolas" panose="020B0609020204030204" pitchFamily="49" charset="0"/>
                        </a:rPr>
                        <a:t>Bitwise XOR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697002"/>
                  </a:ext>
                </a:extLst>
              </a:tr>
              <a:tr h="3050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|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Bitwise OR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964240"/>
                  </a:ext>
                </a:extLst>
              </a:tr>
              <a:tr h="3050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== != &gt; &gt;= &lt; &lt;= is  </a:t>
                      </a:r>
                      <a:r>
                        <a:rPr lang="en-US" altLang="zh-TW" dirty="0" err="1"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en-US" altLang="zh-TW" dirty="0">
                          <a:latin typeface="Consolas" panose="020B0609020204030204" pitchFamily="49" charset="0"/>
                        </a:rPr>
                        <a:t> not</a:t>
                      </a:r>
                    </a:p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In  not in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Comparisons, identity, and membership operators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525050"/>
                  </a:ext>
                </a:extLst>
              </a:tr>
              <a:tr h="3050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Not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Logical NOT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397581"/>
                  </a:ext>
                </a:extLst>
              </a:tr>
              <a:tr h="3050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And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AND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912696"/>
                  </a:ext>
                </a:extLst>
              </a:tr>
              <a:tr h="3050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or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OR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704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81982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20: Datetime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4936066" y="1666504"/>
            <a:ext cx="55456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date in Python is not a data type of its own, but we can import a module named 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datetime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to work with dates as date objects.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9750F-EA51-A89C-DEEC-0F9A54B539BC}"/>
              </a:ext>
            </a:extLst>
          </p:cNvPr>
          <p:cNvSpPr/>
          <p:nvPr/>
        </p:nvSpPr>
        <p:spPr>
          <a:xfrm flipH="1">
            <a:off x="838200" y="1666505"/>
            <a:ext cx="4097866" cy="18379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n-NO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n-NO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datetime</a:t>
            </a:r>
            <a:br>
              <a:rPr lang="nn-NO" altLang="zh-TW" dirty="0"/>
            </a:br>
            <a:br>
              <a:rPr lang="nn-NO" altLang="zh-TW" dirty="0"/>
            </a:br>
            <a:r>
              <a:rPr lang="nn-NO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datetime.datetime.now()</a:t>
            </a:r>
            <a:br>
              <a:rPr lang="nn-NO" altLang="zh-TW" dirty="0"/>
            </a:br>
            <a:r>
              <a:rPr lang="nn-NO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7DCD59-5255-60BC-5945-50F19F99FFFB}"/>
              </a:ext>
            </a:extLst>
          </p:cNvPr>
          <p:cNvSpPr txBox="1"/>
          <p:nvPr/>
        </p:nvSpPr>
        <p:spPr>
          <a:xfrm flipH="1">
            <a:off x="838200" y="1666505"/>
            <a:ext cx="398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Import the datetime module and display the current date.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7EAFDDF-720F-05A2-B33A-32A5CFF14133}"/>
              </a:ext>
            </a:extLst>
          </p:cNvPr>
          <p:cNvSpPr txBox="1"/>
          <p:nvPr/>
        </p:nvSpPr>
        <p:spPr>
          <a:xfrm>
            <a:off x="4936066" y="2737051"/>
            <a:ext cx="72559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date contains year, month, day, hour, minute, second, and microsecond.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datetime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module has many methods to return information about the date object.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Here are a few examples, you will learn more about them later in this chapter: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CE0E920-300D-FD5F-85D0-B9CECCFE47A1}"/>
              </a:ext>
            </a:extLst>
          </p:cNvPr>
          <p:cNvSpPr/>
          <p:nvPr/>
        </p:nvSpPr>
        <p:spPr>
          <a:xfrm flipH="1">
            <a:off x="838200" y="3659717"/>
            <a:ext cx="4097866" cy="23458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datetime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x.year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x.strftime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"%A"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7FE641A-C62A-87E2-876B-31EF95FE6471}"/>
              </a:ext>
            </a:extLst>
          </p:cNvPr>
          <p:cNvSpPr txBox="1"/>
          <p:nvPr/>
        </p:nvSpPr>
        <p:spPr>
          <a:xfrm flipH="1">
            <a:off x="838200" y="3659718"/>
            <a:ext cx="398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Return the year and name of weekday.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937476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20-1: Creating Date Objects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89" y="1708960"/>
            <a:ext cx="4258743" cy="19959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n-NO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n-NO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datetime</a:t>
            </a:r>
            <a:br>
              <a:rPr lang="nn-NO" altLang="zh-TW" dirty="0"/>
            </a:br>
            <a:br>
              <a:rPr lang="nn-NO" altLang="zh-TW" dirty="0"/>
            </a:br>
            <a:r>
              <a:rPr lang="nn-NO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datetime.datetime(</a:t>
            </a:r>
            <a:r>
              <a:rPr lang="nn-NO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2020</a:t>
            </a:r>
            <a:r>
              <a:rPr lang="nn-NO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nn-NO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n-NO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nn-NO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nn-NO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nn-NO" altLang="zh-TW" dirty="0"/>
            </a:br>
            <a:br>
              <a:rPr lang="nn-NO" altLang="zh-TW" dirty="0"/>
            </a:br>
            <a:r>
              <a:rPr lang="nn-NO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838189" y="3704898"/>
            <a:ext cx="55456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To create a date, we can use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datetime()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class (constructor) of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datetime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module.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datetime()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class requires three parameters to create a date: year, month, day.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datetime()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class also takes parameters for time and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timezone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(hour, minute, second, microsecond,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tzone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), but they are optional, and has a default value of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None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for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timezone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).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4F32934-EEC9-2503-F43A-04D5400A8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932" y="1708960"/>
            <a:ext cx="4416545" cy="199593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53AF8E6-B820-4F60-BF31-B02BC7D93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8838" y="4657418"/>
            <a:ext cx="2953162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3790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20-2: The 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strftime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() Method(1)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89" y="1708960"/>
            <a:ext cx="4258743" cy="19959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datetime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datetime.datetime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2018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x.strftime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"%B"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838189" y="3704898"/>
            <a:ext cx="55456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datetime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object has a method for formatting date objects into readable strings.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method is called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strftime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()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and takes one parameter,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format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to specify the format of the returned string.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F2A66D1-FFEB-747C-7FF4-97EF330BA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931" y="1708960"/>
            <a:ext cx="3914973" cy="197766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C96A1CF-6132-453E-AF05-E93BA10C4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6943" y="4699278"/>
            <a:ext cx="2915057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3141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20-2: The 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strftime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() Method(2)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838200" y="884789"/>
            <a:ext cx="5545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reference of all the legal format codes.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510F32B-3952-D867-8CD0-1C772A526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2187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7130928-8C23-CB71-D59C-7C22B1AC8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039548"/>
              </p:ext>
            </p:extLst>
          </p:nvPr>
        </p:nvGraphicFramePr>
        <p:xfrm>
          <a:off x="838200" y="1447254"/>
          <a:ext cx="5118062" cy="4514850"/>
        </p:xfrm>
        <a:graphic>
          <a:graphicData uri="http://schemas.openxmlformats.org/drawingml/2006/table">
            <a:tbl>
              <a:tblPr/>
              <a:tblGrid>
                <a:gridCol w="1421671">
                  <a:extLst>
                    <a:ext uri="{9D8B030D-6E8A-4147-A177-3AD203B41FA5}">
                      <a16:colId xmlns:a16="http://schemas.microsoft.com/office/drawing/2014/main" val="1037408444"/>
                    </a:ext>
                  </a:extLst>
                </a:gridCol>
                <a:gridCol w="1990412">
                  <a:extLst>
                    <a:ext uri="{9D8B030D-6E8A-4147-A177-3AD203B41FA5}">
                      <a16:colId xmlns:a16="http://schemas.microsoft.com/office/drawing/2014/main" val="2003403513"/>
                    </a:ext>
                  </a:extLst>
                </a:gridCol>
                <a:gridCol w="1705979">
                  <a:extLst>
                    <a:ext uri="{9D8B030D-6E8A-4147-A177-3AD203B41FA5}">
                      <a16:colId xmlns:a16="http://schemas.microsoft.com/office/drawing/2014/main" val="1277180289"/>
                    </a:ext>
                  </a:extLst>
                </a:gridCol>
              </a:tblGrid>
              <a:tr h="26718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dirty="0">
                          <a:effectLst/>
                          <a:latin typeface="Rockwell" panose="02060603020205020403" pitchFamily="18" charset="0"/>
                        </a:rPr>
                        <a:t>Directive</a:t>
                      </a:r>
                    </a:p>
                  </a:txBody>
                  <a:tcPr marL="95424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dirty="0">
                          <a:effectLst/>
                          <a:latin typeface="Rockwell" panose="02060603020205020403" pitchFamily="18" charset="0"/>
                        </a:rPr>
                        <a:t>Description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dirty="0">
                          <a:effectLst/>
                          <a:latin typeface="Rockwell" panose="02060603020205020403" pitchFamily="18" charset="0"/>
                        </a:rPr>
                        <a:t>Example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418128"/>
                  </a:ext>
                </a:extLst>
              </a:tr>
              <a:tr h="26718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%a</a:t>
                      </a:r>
                    </a:p>
                  </a:txBody>
                  <a:tcPr marL="95424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Weekday, short version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Wed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790915"/>
                  </a:ext>
                </a:extLst>
              </a:tr>
              <a:tr h="26718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%A</a:t>
                      </a:r>
                    </a:p>
                  </a:txBody>
                  <a:tcPr marL="95424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Weekday, full version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Wednesday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713328"/>
                  </a:ext>
                </a:extLst>
              </a:tr>
              <a:tr h="43895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%w</a:t>
                      </a:r>
                    </a:p>
                  </a:txBody>
                  <a:tcPr marL="95424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Weekday as a number 0-6, 0 is Sunday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100"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006574"/>
                  </a:ext>
                </a:extLst>
              </a:tr>
              <a:tr h="26718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%d</a:t>
                      </a:r>
                    </a:p>
                  </a:txBody>
                  <a:tcPr marL="95424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Day of month 01-31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100">
                          <a:effectLst/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964465"/>
                  </a:ext>
                </a:extLst>
              </a:tr>
              <a:tr h="26718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%b</a:t>
                      </a:r>
                    </a:p>
                  </a:txBody>
                  <a:tcPr marL="95424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Month name, short version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Dec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90572"/>
                  </a:ext>
                </a:extLst>
              </a:tr>
              <a:tr h="26718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%B</a:t>
                      </a:r>
                    </a:p>
                  </a:txBody>
                  <a:tcPr marL="95424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Month name, full version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December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828784"/>
                  </a:ext>
                </a:extLst>
              </a:tr>
              <a:tr h="26718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%m</a:t>
                      </a:r>
                    </a:p>
                  </a:txBody>
                  <a:tcPr marL="95424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Month as a number 01-12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100"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401348"/>
                  </a:ext>
                </a:extLst>
              </a:tr>
              <a:tr h="43895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%y</a:t>
                      </a:r>
                    </a:p>
                  </a:txBody>
                  <a:tcPr marL="95424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Year, short version, without century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100"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169338"/>
                  </a:ext>
                </a:extLst>
              </a:tr>
              <a:tr h="26718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%Y</a:t>
                      </a:r>
                    </a:p>
                  </a:txBody>
                  <a:tcPr marL="95424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Year, full version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100">
                          <a:effectLst/>
                          <a:latin typeface="Consolas" panose="020B0609020204030204" pitchFamily="49" charset="0"/>
                        </a:rPr>
                        <a:t>2018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378486"/>
                  </a:ext>
                </a:extLst>
              </a:tr>
              <a:tr h="26718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%H</a:t>
                      </a:r>
                    </a:p>
                  </a:txBody>
                  <a:tcPr marL="95424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Hour 00-23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100"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483807"/>
                  </a:ext>
                </a:extLst>
              </a:tr>
              <a:tr h="26718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%I</a:t>
                      </a:r>
                    </a:p>
                  </a:txBody>
                  <a:tcPr marL="95424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Hour 00-12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100"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851389"/>
                  </a:ext>
                </a:extLst>
              </a:tr>
              <a:tr h="26718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%p</a:t>
                      </a:r>
                    </a:p>
                  </a:txBody>
                  <a:tcPr marL="95424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AM/PM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PM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412411"/>
                  </a:ext>
                </a:extLst>
              </a:tr>
              <a:tr h="26718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%M</a:t>
                      </a:r>
                    </a:p>
                  </a:txBody>
                  <a:tcPr marL="95424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Minute 00-59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100">
                          <a:effectLst/>
                          <a:latin typeface="Consolas" panose="020B0609020204030204" pitchFamily="49" charset="0"/>
                        </a:rPr>
                        <a:t>41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650242"/>
                  </a:ext>
                </a:extLst>
              </a:tr>
              <a:tr h="26718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%S</a:t>
                      </a:r>
                    </a:p>
                  </a:txBody>
                  <a:tcPr marL="95424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Second 00-59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100" dirty="0"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09490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2AF3D27-77A8-F715-1BC7-BDD2F63A9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850607"/>
              </p:ext>
            </p:extLst>
          </p:nvPr>
        </p:nvGraphicFramePr>
        <p:xfrm>
          <a:off x="6235740" y="1447254"/>
          <a:ext cx="4336673" cy="5403748"/>
        </p:xfrm>
        <a:graphic>
          <a:graphicData uri="http://schemas.openxmlformats.org/drawingml/2006/table">
            <a:tbl>
              <a:tblPr/>
              <a:tblGrid>
                <a:gridCol w="1806947">
                  <a:extLst>
                    <a:ext uri="{9D8B030D-6E8A-4147-A177-3AD203B41FA5}">
                      <a16:colId xmlns:a16="http://schemas.microsoft.com/office/drawing/2014/main" val="1052899361"/>
                    </a:ext>
                  </a:extLst>
                </a:gridCol>
                <a:gridCol w="1264863">
                  <a:extLst>
                    <a:ext uri="{9D8B030D-6E8A-4147-A177-3AD203B41FA5}">
                      <a16:colId xmlns:a16="http://schemas.microsoft.com/office/drawing/2014/main" val="2781840499"/>
                    </a:ext>
                  </a:extLst>
                </a:gridCol>
                <a:gridCol w="1264863">
                  <a:extLst>
                    <a:ext uri="{9D8B030D-6E8A-4147-A177-3AD203B41FA5}">
                      <a16:colId xmlns:a16="http://schemas.microsoft.com/office/drawing/2014/main" val="681851357"/>
                    </a:ext>
                  </a:extLst>
                </a:gridCol>
              </a:tblGrid>
              <a:tr h="37343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%f</a:t>
                      </a:r>
                    </a:p>
                  </a:txBody>
                  <a:tcPr marL="81182" marR="40591" marT="40591" marB="40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Microsecond 000000-999999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  <a:latin typeface="Consolas" panose="020B0609020204030204" pitchFamily="49" charset="0"/>
                        </a:rPr>
                        <a:t>548513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211217"/>
                  </a:ext>
                </a:extLst>
              </a:tr>
              <a:tr h="22730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%z</a:t>
                      </a:r>
                    </a:p>
                  </a:txBody>
                  <a:tcPr marL="81182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UTC offset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  <a:latin typeface="Consolas" panose="020B0609020204030204" pitchFamily="49" charset="0"/>
                        </a:rPr>
                        <a:t>+0100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685497"/>
                  </a:ext>
                </a:extLst>
              </a:tr>
              <a:tr h="22730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%Z</a:t>
                      </a:r>
                    </a:p>
                  </a:txBody>
                  <a:tcPr marL="81182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Timezone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CST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270266"/>
                  </a:ext>
                </a:extLst>
              </a:tr>
              <a:tr h="37343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%j</a:t>
                      </a:r>
                    </a:p>
                  </a:txBody>
                  <a:tcPr marL="81182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Day number of year 001-366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  <a:latin typeface="Consolas" panose="020B0609020204030204" pitchFamily="49" charset="0"/>
                        </a:rPr>
                        <a:t>365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2890"/>
                  </a:ext>
                </a:extLst>
              </a:tr>
              <a:tr h="51956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%U</a:t>
                      </a:r>
                    </a:p>
                  </a:txBody>
                  <a:tcPr marL="81182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Week number of year, Sunday as the first day of week, 00-53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 dirty="0">
                          <a:effectLst/>
                          <a:latin typeface="Consolas" panose="020B0609020204030204" pitchFamily="49" charset="0"/>
                        </a:rPr>
                        <a:t>52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108212"/>
                  </a:ext>
                </a:extLst>
              </a:tr>
              <a:tr h="51956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%W</a:t>
                      </a:r>
                    </a:p>
                  </a:txBody>
                  <a:tcPr marL="81182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Week number of year, Monday as the first day of week, 00-53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  <a:latin typeface="Consolas" panose="020B0609020204030204" pitchFamily="49" charset="0"/>
                        </a:rPr>
                        <a:t>52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305619"/>
                  </a:ext>
                </a:extLst>
              </a:tr>
              <a:tr h="37343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%c</a:t>
                      </a:r>
                    </a:p>
                  </a:txBody>
                  <a:tcPr marL="81182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Local version of date and time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>
                          <a:effectLst/>
                          <a:latin typeface="Consolas" panose="020B0609020204030204" pitchFamily="49" charset="0"/>
                        </a:rPr>
                        <a:t>Mon Dec 31 17:41:00 2018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880253"/>
                  </a:ext>
                </a:extLst>
              </a:tr>
              <a:tr h="22730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%C</a:t>
                      </a:r>
                    </a:p>
                  </a:txBody>
                  <a:tcPr marL="81182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Century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66900"/>
                  </a:ext>
                </a:extLst>
              </a:tr>
              <a:tr h="22730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%x</a:t>
                      </a:r>
                    </a:p>
                  </a:txBody>
                  <a:tcPr marL="81182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Local version of date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  <a:latin typeface="Consolas" panose="020B0609020204030204" pitchFamily="49" charset="0"/>
                        </a:rPr>
                        <a:t>12/31/18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575613"/>
                  </a:ext>
                </a:extLst>
              </a:tr>
              <a:tr h="22730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%X</a:t>
                      </a:r>
                    </a:p>
                  </a:txBody>
                  <a:tcPr marL="81182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Local version of time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  <a:latin typeface="Consolas" panose="020B0609020204030204" pitchFamily="49" charset="0"/>
                        </a:rPr>
                        <a:t>17:41:00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12063"/>
                  </a:ext>
                </a:extLst>
              </a:tr>
              <a:tr h="22730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  <a:latin typeface="Consolas" panose="020B0609020204030204" pitchFamily="49" charset="0"/>
                        </a:rPr>
                        <a:t>%%</a:t>
                      </a:r>
                    </a:p>
                  </a:txBody>
                  <a:tcPr marL="81182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A % character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  <a:latin typeface="Consolas" panose="020B0609020204030204" pitchFamily="49" charset="0"/>
                        </a:rPr>
                        <a:t>%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913596"/>
                  </a:ext>
                </a:extLst>
              </a:tr>
              <a:tr h="22730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%G</a:t>
                      </a:r>
                    </a:p>
                  </a:txBody>
                  <a:tcPr marL="81182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ISO 8601 year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  <a:latin typeface="Consolas" panose="020B0609020204030204" pitchFamily="49" charset="0"/>
                        </a:rPr>
                        <a:t>2018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697718"/>
                  </a:ext>
                </a:extLst>
              </a:tr>
              <a:tr h="22730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%u</a:t>
                      </a:r>
                    </a:p>
                  </a:txBody>
                  <a:tcPr marL="81182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ISO 8601 weekday (1-7)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665"/>
                  </a:ext>
                </a:extLst>
              </a:tr>
              <a:tr h="37343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%V</a:t>
                      </a:r>
                    </a:p>
                  </a:txBody>
                  <a:tcPr marL="81182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ISO 8601 weeknumber (01-53)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 dirty="0"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41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4104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1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21: Math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665757" y="1205962"/>
            <a:ext cx="2724816" cy="17077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5328627" y="1205962"/>
            <a:ext cx="55456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Python has a set of built-in math functions, including an extensive math module, that allows you to perform mathematical tasks on numbers.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min()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and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max()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functions can be used to find the lowest or highest value in an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iterable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.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5D553B4-B054-7F00-6544-21C463954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573" y="1205962"/>
            <a:ext cx="1938054" cy="173233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A99D5F9-F574-71A1-9A8F-DDE37D190494}"/>
              </a:ext>
            </a:extLst>
          </p:cNvPr>
          <p:cNvSpPr/>
          <p:nvPr/>
        </p:nvSpPr>
        <p:spPr>
          <a:xfrm flipH="1">
            <a:off x="665757" y="3092569"/>
            <a:ext cx="2724816" cy="92913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7.25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210CD43-00C5-C7BA-9C2C-2B94414EF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573" y="3092569"/>
            <a:ext cx="1418896" cy="935868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924A5AC4-754E-6974-31A1-F59A20273A7A}"/>
              </a:ext>
            </a:extLst>
          </p:cNvPr>
          <p:cNvSpPr txBox="1"/>
          <p:nvPr/>
        </p:nvSpPr>
        <p:spPr>
          <a:xfrm>
            <a:off x="4809469" y="3092569"/>
            <a:ext cx="58288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abs()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function returns the absolute (positive) value of the specified number.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7140C61-BBA7-3556-2A6B-C3E1CAAF040B}"/>
              </a:ext>
            </a:extLst>
          </p:cNvPr>
          <p:cNvSpPr/>
          <p:nvPr/>
        </p:nvSpPr>
        <p:spPr>
          <a:xfrm flipH="1">
            <a:off x="665757" y="4200570"/>
            <a:ext cx="2724816" cy="92913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B7A63759-E1B7-2DD9-1E4C-22D780D95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0573" y="4200570"/>
            <a:ext cx="1548559" cy="929136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14D0033F-2FF7-CD3E-F3C8-0D7AD90E2E8A}"/>
              </a:ext>
            </a:extLst>
          </p:cNvPr>
          <p:cNvSpPr txBox="1"/>
          <p:nvPr/>
        </p:nvSpPr>
        <p:spPr>
          <a:xfrm>
            <a:off x="4939132" y="4200570"/>
            <a:ext cx="65724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pow(x, y)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function returns the value of x to the power of y </a:t>
            </a:r>
            <a:r>
              <a:rPr lang="en-US" altLang="zh-TW" b="0" i="0" dirty="0">
                <a:solidFill>
                  <a:srgbClr val="8FAADC"/>
                </a:solidFill>
                <a:effectLst/>
                <a:latin typeface="Rockwell" panose="02060603020205020403" pitchFamily="18" charset="0"/>
              </a:rPr>
              <a:t>(</a:t>
            </a:r>
            <a:r>
              <a:rPr lang="en-US" altLang="zh-TW" b="0" i="0" dirty="0" err="1">
                <a:solidFill>
                  <a:srgbClr val="8FAADC"/>
                </a:solidFill>
                <a:effectLst/>
                <a:latin typeface="Rockwell" panose="02060603020205020403" pitchFamily="18" charset="0"/>
              </a:rPr>
              <a:t>x</a:t>
            </a:r>
            <a:r>
              <a:rPr lang="en-US" altLang="zh-TW" b="0" i="0" baseline="30000" dirty="0" err="1">
                <a:solidFill>
                  <a:srgbClr val="8FAADC"/>
                </a:solidFill>
                <a:effectLst/>
                <a:latin typeface="Rockwell" panose="02060603020205020403" pitchFamily="18" charset="0"/>
              </a:rPr>
              <a:t>y</a:t>
            </a:r>
            <a:r>
              <a:rPr lang="en-US" altLang="zh-TW" b="0" i="0" dirty="0">
                <a:solidFill>
                  <a:srgbClr val="8FAADC"/>
                </a:solidFill>
                <a:effectLst/>
                <a:latin typeface="Rockwell" panose="02060603020205020403" pitchFamily="18" charset="0"/>
              </a:rPr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8FAADC"/>
              </a:solidFill>
              <a:effectLst/>
              <a:latin typeface="Rockwell" panose="02060603020205020403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</a:rPr>
              <a:t>Return the value of 4 to the power of 3 (same as 4 * 4 * 4).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5D1DFD1-DA30-48E9-801A-0C97A4B182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757" y="5310194"/>
            <a:ext cx="1217705" cy="154780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AAAB736-3DB1-4179-AF72-B33443114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5798" y="5301839"/>
            <a:ext cx="1254775" cy="154780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1568356-12C3-4E0C-AABD-4814BFB231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2909" y="5290313"/>
            <a:ext cx="1254775" cy="155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3418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21-1: The Math Module(1)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0" y="1708960"/>
            <a:ext cx="2064666" cy="103424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math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5447953" y="1708960"/>
            <a:ext cx="554567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Python has also a built-in module called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math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which extends the list of mathematical functions.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To use it, you must import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math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module.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When you have imported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math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module, you can start using methods and constants of the module.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math.sqrt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method for example, returns the square root of a number.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99D5F9-F574-71A1-9A8F-DDE37D190494}"/>
              </a:ext>
            </a:extLst>
          </p:cNvPr>
          <p:cNvSpPr/>
          <p:nvPr/>
        </p:nvSpPr>
        <p:spPr>
          <a:xfrm flipH="1">
            <a:off x="838191" y="2915333"/>
            <a:ext cx="2724816" cy="160937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math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A410B65-8BB4-1388-AE88-F39DD43A6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006" y="2915333"/>
            <a:ext cx="1884947" cy="160937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BB16F2B-0456-4650-B4EF-AC5A8318F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3892" y="4657418"/>
            <a:ext cx="1848108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2609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21-1: The Math Module(2)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89" y="1708959"/>
            <a:ext cx="3196781" cy="218086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math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math.ceil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1.4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math.floor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1.4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 </a:t>
            </a:r>
            <a:r>
              <a:rPr lang="en-US" altLang="zh-TW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returns 2</a:t>
            </a:r>
            <a:br>
              <a:rPr lang="en-US" altLang="zh-TW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 </a:t>
            </a:r>
            <a:r>
              <a:rPr lang="en-US" altLang="zh-TW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returns 1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6503669" y="1708959"/>
            <a:ext cx="52529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math.ceil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()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method rounds a number upwards to its nearest integer, and the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math.floor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method rounds a number downwards to its nearest integer, and returns the result.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99D5F9-F574-71A1-9A8F-DDE37D190494}"/>
              </a:ext>
            </a:extLst>
          </p:cNvPr>
          <p:cNvSpPr/>
          <p:nvPr/>
        </p:nvSpPr>
        <p:spPr>
          <a:xfrm flipH="1">
            <a:off x="838189" y="4056132"/>
            <a:ext cx="2724816" cy="160937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math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math.pi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1EE8EBE-1E68-3A8F-D501-AD246EF45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970" y="1708959"/>
            <a:ext cx="2468699" cy="218086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566A5CA-5FF3-56C5-BB71-6ADEEC5AB072}"/>
              </a:ext>
            </a:extLst>
          </p:cNvPr>
          <p:cNvSpPr txBox="1"/>
          <p:nvPr/>
        </p:nvSpPr>
        <p:spPr>
          <a:xfrm>
            <a:off x="5283366" y="4056132"/>
            <a:ext cx="44912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math.pi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constant, returns the value of PI (3.14...).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D1C74C8-DAAD-98FB-905B-8474CCF5E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005" y="4056132"/>
            <a:ext cx="1720361" cy="160937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FDE5A4F-1144-4485-9F6C-D0CE9DBC4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4171" y="4554206"/>
            <a:ext cx="1857829" cy="229919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3E3CBAB-EE9D-4D92-8654-5E341D8A86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5315" y="4554206"/>
            <a:ext cx="1579280" cy="230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98007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22: JSON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1" y="1708960"/>
            <a:ext cx="2761352" cy="160029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3599543" y="1708960"/>
            <a:ext cx="55456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JSON is a syntax for storing and exchanging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JSON is text, written with JavaScript object notation.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Python has a built-in package called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json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which can be used to work with JSON data.</a:t>
            </a:r>
          </a:p>
        </p:txBody>
      </p:sp>
    </p:spTree>
    <p:extLst>
      <p:ext uri="{BB962C8B-B14F-4D97-AF65-F5344CB8AC3E}">
        <p14:creationId xmlns:p14="http://schemas.microsoft.com/office/powerpoint/2010/main" val="2152744595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22-1: Parse JSON - Convert from JSON to Python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5065495" y="1848078"/>
            <a:ext cx="55456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If you have a JSON string, you can parse it by using the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json.loads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method.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FE65FC-7C5F-E807-956D-E9DE0FC806E3}"/>
              </a:ext>
            </a:extLst>
          </p:cNvPr>
          <p:cNvSpPr/>
          <p:nvPr/>
        </p:nvSpPr>
        <p:spPr>
          <a:xfrm flipH="1">
            <a:off x="838200" y="1848078"/>
            <a:ext cx="4227295" cy="382451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import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json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# some JSON: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x =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'{ "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name":"John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", "age":30, "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city":"New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York"}'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# parse x: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y =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json.loads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(x)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# the result is a Python dictionary: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(y[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"age"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])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E559C81-88D8-632A-6AC2-D04A211D1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495" y="2494409"/>
            <a:ext cx="5406868" cy="317818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9746A59-5F18-421B-A031-8E417128C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5743" y="4657952"/>
            <a:ext cx="3336257" cy="220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32646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22-2: Convert from Python to JSON(1)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5065495" y="1848078"/>
            <a:ext cx="55456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If you have a Python object, you can convert it into a JSON string by using the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json.dumps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method.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FE65FC-7C5F-E807-956D-E9DE0FC806E3}"/>
              </a:ext>
            </a:extLst>
          </p:cNvPr>
          <p:cNvSpPr/>
          <p:nvPr/>
        </p:nvSpPr>
        <p:spPr>
          <a:xfrm flipH="1">
            <a:off x="838199" y="1848077"/>
            <a:ext cx="4227295" cy="408826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 Python object (</a:t>
            </a:r>
            <a:r>
              <a:rPr lang="en-US" altLang="zh-TW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TW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altLang="zh-TW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{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"city"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"New York"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convert into JSON:</a:t>
            </a:r>
            <a:br>
              <a:rPr lang="en-US" altLang="zh-TW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the result is a JSON string:</a:t>
            </a:r>
            <a:br>
              <a:rPr lang="en-US" altLang="zh-TW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1D42E9D-99D0-551F-5A1E-C195B4E1E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494" y="2494409"/>
            <a:ext cx="4356197" cy="344193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B4050D0-BA95-4E4E-9E79-8B4008C5D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1691" y="4034732"/>
            <a:ext cx="2779039" cy="282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1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3: Creating Variables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8" y="1690688"/>
            <a:ext cx="3263319" cy="21173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"hello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848188-7378-8065-1E80-77D3281A8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517" y="1690688"/>
            <a:ext cx="1267002" cy="211733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A702BA6-46BD-9002-B727-0DD50619CC22}"/>
              </a:ext>
            </a:extLst>
          </p:cNvPr>
          <p:cNvSpPr/>
          <p:nvPr/>
        </p:nvSpPr>
        <p:spPr>
          <a:xfrm flipH="1">
            <a:off x="838197" y="4375537"/>
            <a:ext cx="3263319" cy="21173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x is of type int</a:t>
            </a:r>
            <a:br>
              <a:rPr lang="en-US" altLang="zh-TW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"hello"</a:t>
            </a:r>
            <a:r>
              <a:rPr lang="en-US" altLang="zh-TW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x is now of type str</a:t>
            </a:r>
            <a:br>
              <a:rPr lang="en-US" altLang="zh-TW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49E4725-9A25-AB7A-9B0A-D9C6D0B2E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516" y="4375536"/>
            <a:ext cx="1267002" cy="211733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392F940-95B3-0417-4538-8C088E6F835A}"/>
              </a:ext>
            </a:extLst>
          </p:cNvPr>
          <p:cNvSpPr txBox="1"/>
          <p:nvPr/>
        </p:nvSpPr>
        <p:spPr>
          <a:xfrm>
            <a:off x="5368518" y="1690686"/>
            <a:ext cx="28320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Python has no command for declaring a variable.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BBD4419-9047-CDE6-E152-47BFF3ECC653}"/>
              </a:ext>
            </a:extLst>
          </p:cNvPr>
          <p:cNvSpPr txBox="1"/>
          <p:nvPr/>
        </p:nvSpPr>
        <p:spPr>
          <a:xfrm>
            <a:off x="5368518" y="4375535"/>
            <a:ext cx="28320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variable is created the moment you first assign a value to it.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CF446CA-EEFB-BE9C-D8E5-BBCD798408B3}"/>
              </a:ext>
            </a:extLst>
          </p:cNvPr>
          <p:cNvSpPr txBox="1"/>
          <p:nvPr/>
        </p:nvSpPr>
        <p:spPr>
          <a:xfrm>
            <a:off x="5368518" y="2442861"/>
            <a:ext cx="28320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Variables do not need to be declared with any particular type, and can even change type after they have been set.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CB2EBD9-4D2A-4A01-AEFA-F9CF50282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0050" y="1463302"/>
            <a:ext cx="1971950" cy="257210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8EF3D3C-095D-4F88-9248-52961371AE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6364" y="4676471"/>
            <a:ext cx="3305636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23703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22-2: Convert from Python to JSON(2)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838200" y="1690688"/>
            <a:ext cx="554567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b="1" i="0" dirty="0">
                <a:solidFill>
                  <a:srgbClr val="8FAADC"/>
                </a:solidFill>
                <a:effectLst/>
                <a:latin typeface="Rockwell" panose="02060603020205020403" pitchFamily="18" charset="0"/>
              </a:rPr>
              <a:t>You can convert Python objects of the following types, into JSON strings: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 err="1">
                <a:solidFill>
                  <a:srgbClr val="8FAADC"/>
                </a:solidFill>
                <a:effectLst/>
                <a:latin typeface="Rockwell" panose="02060603020205020403" pitchFamily="18" charset="0"/>
              </a:rPr>
              <a:t>dict</a:t>
            </a:r>
            <a:endParaRPr lang="en-US" altLang="zh-TW" b="0" i="0" dirty="0">
              <a:solidFill>
                <a:srgbClr val="8FAADC"/>
              </a:solidFill>
              <a:effectLst/>
              <a:latin typeface="Rockwell" panose="020606030202050204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8FAADC"/>
                </a:solidFill>
                <a:effectLst/>
                <a:latin typeface="Rockwell" panose="02060603020205020403" pitchFamily="18" charset="0"/>
              </a:rPr>
              <a:t>list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8FAADC"/>
                </a:solidFill>
                <a:effectLst/>
                <a:latin typeface="Rockwell" panose="02060603020205020403" pitchFamily="18" charset="0"/>
              </a:rPr>
              <a:t>tuple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8FAADC"/>
                </a:solidFill>
                <a:effectLst/>
                <a:latin typeface="Rockwell" panose="02060603020205020403" pitchFamily="18" charset="0"/>
              </a:rPr>
              <a:t>string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8FAADC"/>
                </a:solidFill>
                <a:effectLst/>
                <a:latin typeface="Rockwell" panose="02060603020205020403" pitchFamily="18" charset="0"/>
              </a:rPr>
              <a:t>int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8FAADC"/>
                </a:solidFill>
                <a:effectLst/>
                <a:latin typeface="Rockwell" panose="02060603020205020403" pitchFamily="18" charset="0"/>
              </a:rPr>
              <a:t>float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8FAADC"/>
                </a:solidFill>
                <a:effectLst/>
                <a:latin typeface="Rockwell" panose="02060603020205020403" pitchFamily="18" charset="0"/>
              </a:rPr>
              <a:t>True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8FAADC"/>
                </a:solidFill>
                <a:effectLst/>
                <a:latin typeface="Rockwell" panose="02060603020205020403" pitchFamily="18" charset="0"/>
              </a:rPr>
              <a:t>False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8FAADC"/>
                </a:solidFill>
                <a:effectLst/>
                <a:latin typeface="Rockwell" panose="02060603020205020403" pitchFamily="18" charset="0"/>
              </a:rPr>
              <a:t>None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FE65FC-7C5F-E807-956D-E9DE0FC806E3}"/>
              </a:ext>
            </a:extLst>
          </p:cNvPr>
          <p:cNvSpPr/>
          <p:nvPr/>
        </p:nvSpPr>
        <p:spPr>
          <a:xfrm flipH="1">
            <a:off x="1695760" y="2404610"/>
            <a:ext cx="6112925" cy="313932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"bananas"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"bananas"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31.76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(None))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5A624B2-586B-5276-7A2C-4CC10CDE0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760" y="5531149"/>
            <a:ext cx="2086194" cy="132685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EE407C6-3F60-4A4E-9E79-D937BB585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047" y="1970993"/>
            <a:ext cx="3781953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2204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22-2: Convert from Python to JSON(3)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838200" y="1690688"/>
            <a:ext cx="93363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i="0" dirty="0">
                <a:solidFill>
                  <a:srgbClr val="8FAADC"/>
                </a:solidFill>
                <a:effectLst/>
                <a:latin typeface="Rockwell" panose="02060603020205020403" pitchFamily="18" charset="0"/>
              </a:rPr>
              <a:t>When you convert from Python to JSON, Python objects are converted into the JSON (JavaScript) equivalent.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ED1AE2B-9CD7-40E1-F261-081A82188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894940"/>
              </p:ext>
            </p:extLst>
          </p:nvPr>
        </p:nvGraphicFramePr>
        <p:xfrm>
          <a:off x="838200" y="2337019"/>
          <a:ext cx="9082488" cy="4267200"/>
        </p:xfrm>
        <a:graphic>
          <a:graphicData uri="http://schemas.openxmlformats.org/drawingml/2006/table">
            <a:tbl>
              <a:tblPr/>
              <a:tblGrid>
                <a:gridCol w="4541244">
                  <a:extLst>
                    <a:ext uri="{9D8B030D-6E8A-4147-A177-3AD203B41FA5}">
                      <a16:colId xmlns:a16="http://schemas.microsoft.com/office/drawing/2014/main" val="2228850384"/>
                    </a:ext>
                  </a:extLst>
                </a:gridCol>
                <a:gridCol w="4541244">
                  <a:extLst>
                    <a:ext uri="{9D8B030D-6E8A-4147-A177-3AD203B41FA5}">
                      <a16:colId xmlns:a16="http://schemas.microsoft.com/office/drawing/2014/main" val="6500307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Python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JSON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708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dict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Object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955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list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Array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120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tuple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Array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996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str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531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Number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198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float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Number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056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689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47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None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976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07016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22-2: Convert from Python to JSON(4)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5864771" y="1325563"/>
            <a:ext cx="55456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Convert a Python object containing all the legal data types.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FE65FC-7C5F-E807-956D-E9DE0FC806E3}"/>
              </a:ext>
            </a:extLst>
          </p:cNvPr>
          <p:cNvSpPr/>
          <p:nvPr/>
        </p:nvSpPr>
        <p:spPr>
          <a:xfrm flipH="1">
            <a:off x="838198" y="1325563"/>
            <a:ext cx="5026573" cy="48207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{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"married"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"divorced"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"children"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Ann"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"Billy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"pets"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None,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"cars"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{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 230"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"mpg"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27.5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{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 Edge"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"mpg"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24.1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]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ABB7D5F-3679-0D04-A288-95DCF3EF4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06023" y="6146300"/>
            <a:ext cx="15404041" cy="31870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8222094-533D-42C9-AB9C-E0A40B07B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2" y="3429000"/>
            <a:ext cx="6095998" cy="17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7245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22-3: Format the Result(1)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5864771" y="1325563"/>
            <a:ext cx="55456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example above prints a JSON string, but it is not very easy to read, with no indentations and line breaks.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json.dumps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method has parameters to make it easier to read the result.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FE65FC-7C5F-E807-956D-E9DE0FC806E3}"/>
              </a:ext>
            </a:extLst>
          </p:cNvPr>
          <p:cNvSpPr/>
          <p:nvPr/>
        </p:nvSpPr>
        <p:spPr>
          <a:xfrm flipH="1">
            <a:off x="838198" y="1325563"/>
            <a:ext cx="5026573" cy="48207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{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"married"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"divorced"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"children"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Ann"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"Billy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"pets"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None,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"cars"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{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 230"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"mpg"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27.5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{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 Edge"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"mpg"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24.1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]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json.dumps(x, indent=</a:t>
            </a:r>
            <a:r>
              <a:rPr lang="fr-FR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28111F2-A38C-EA0F-91CB-5A1E68AFA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772" y="3079889"/>
            <a:ext cx="2601312" cy="306641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FB5CE1F-4315-3AEB-2E9F-AA7E2D8B9CE1}"/>
              </a:ext>
            </a:extLst>
          </p:cNvPr>
          <p:cNvSpPr txBox="1"/>
          <p:nvPr/>
        </p:nvSpPr>
        <p:spPr>
          <a:xfrm flipH="1">
            <a:off x="2203438" y="1325563"/>
            <a:ext cx="3604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Use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indent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parameter to define the numbers of indents.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AE5C9A-AEBF-4518-BF24-25831A4620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5772" y="2796988"/>
            <a:ext cx="1877261" cy="406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85854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22-3: Format the Result(2)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5864771" y="1325563"/>
            <a:ext cx="55456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You can also define the separators, default value is (", ", ": "), which means using a comma and a space to separate each object, and a colon and a space to separate keys from values.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FE65FC-7C5F-E807-956D-E9DE0FC806E3}"/>
              </a:ext>
            </a:extLst>
          </p:cNvPr>
          <p:cNvSpPr/>
          <p:nvPr/>
        </p:nvSpPr>
        <p:spPr>
          <a:xfrm flipH="1">
            <a:off x="838198" y="1325563"/>
            <a:ext cx="5026573" cy="48207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{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"married"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"divorced"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"children"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Ann"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"Billy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"pets"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None,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"cars"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{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 230"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"mpg"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27.5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{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 Edge"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"mpg"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24.1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]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indent=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separators=(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". 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D6F2DA6-6824-E969-8323-E39506B2B19E}"/>
              </a:ext>
            </a:extLst>
          </p:cNvPr>
          <p:cNvSpPr txBox="1"/>
          <p:nvPr/>
        </p:nvSpPr>
        <p:spPr>
          <a:xfrm flipH="1">
            <a:off x="2433552" y="1325563"/>
            <a:ext cx="3604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Use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separators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parameter to change the default separator.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A874BC8-3873-BE2F-2C47-4A33AFB9B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771" y="2974032"/>
            <a:ext cx="2896004" cy="317226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6D2E9CA-60A8-4B84-8568-2A22FDCFC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2857" y="2393576"/>
            <a:ext cx="2809143" cy="446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6195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22-4: Order the Result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5864771" y="1325563"/>
            <a:ext cx="55456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json.dumps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method has parameters to order the keys in the result.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FE65FC-7C5F-E807-956D-E9DE0FC806E3}"/>
              </a:ext>
            </a:extLst>
          </p:cNvPr>
          <p:cNvSpPr/>
          <p:nvPr/>
        </p:nvSpPr>
        <p:spPr>
          <a:xfrm flipH="1">
            <a:off x="838198" y="1325563"/>
            <a:ext cx="5026573" cy="48207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{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"married"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"divorced"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"children"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Ann"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"Billy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"pets"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None,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"cars"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{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 230"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"mpg"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27.5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{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 Edge"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"mpg"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24.1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]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indent=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sort_keys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D6F2DA6-6824-E969-8323-E39506B2B19E}"/>
              </a:ext>
            </a:extLst>
          </p:cNvPr>
          <p:cNvSpPr txBox="1"/>
          <p:nvPr/>
        </p:nvSpPr>
        <p:spPr>
          <a:xfrm flipH="1">
            <a:off x="2260087" y="1325563"/>
            <a:ext cx="3548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Use the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sort_keys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parameter to specify if the result should be sorted or not.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2610BC5-2AB4-081D-F322-8D26EF148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771" y="2757490"/>
            <a:ext cx="2965209" cy="338881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66EC7C3-33EA-462F-AD5B-B8BA474F0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2906" y="2117336"/>
            <a:ext cx="2389094" cy="4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24382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CD11267-C9A9-F2E9-F432-34D4CD44E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51" y="1815787"/>
            <a:ext cx="4969572" cy="359804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23: 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RegEx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89" y="1708959"/>
            <a:ext cx="4969934" cy="32694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rain in Spain"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"^The.*Spain$"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txt)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r>
              <a:rPr lang="en-US" altLang="zh-TW" b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x: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("YES! We have a match!")</a:t>
            </a:r>
          </a:p>
          <a:p>
            <a:r>
              <a:rPr lang="en-US" altLang="zh-TW" b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("No match")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F4A87A-4B7C-5E8A-72C0-489F41ECC126}"/>
              </a:ext>
            </a:extLst>
          </p:cNvPr>
          <p:cNvSpPr txBox="1"/>
          <p:nvPr/>
        </p:nvSpPr>
        <p:spPr>
          <a:xfrm flipH="1">
            <a:off x="1520814" y="1721258"/>
            <a:ext cx="3604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Add one more element to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cars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array.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5808123" y="1721258"/>
            <a:ext cx="55456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RegEx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or Regular Expression, is a sequence of characters that forms a search pattern.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RegEx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can be used to check if a string contains the specified search pattern.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When you have imported the </a:t>
            </a:r>
            <a:r>
              <a:rPr lang="en-US" altLang="zh-TW" dirty="0">
                <a:solidFill>
                  <a:srgbClr val="FF0000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re </a:t>
            </a: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module, you can start using regular expressions.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790F53-5E27-43E4-ABDE-5AC631BD9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9785" y="3838154"/>
            <a:ext cx="2972215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8185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23-1: 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RegEx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Functions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962218D-66F5-38ED-CFD9-4126100D5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591808"/>
              </p:ext>
            </p:extLst>
          </p:nvPr>
        </p:nvGraphicFramePr>
        <p:xfrm>
          <a:off x="838200" y="2060020"/>
          <a:ext cx="10033000" cy="2133600"/>
        </p:xfrm>
        <a:graphic>
          <a:graphicData uri="http://schemas.openxmlformats.org/drawingml/2006/table">
            <a:tbl>
              <a:tblPr/>
              <a:tblGrid>
                <a:gridCol w="1598028">
                  <a:extLst>
                    <a:ext uri="{9D8B030D-6E8A-4147-A177-3AD203B41FA5}">
                      <a16:colId xmlns:a16="http://schemas.microsoft.com/office/drawing/2014/main" val="1429658658"/>
                    </a:ext>
                  </a:extLst>
                </a:gridCol>
                <a:gridCol w="8434972">
                  <a:extLst>
                    <a:ext uri="{9D8B030D-6E8A-4147-A177-3AD203B41FA5}">
                      <a16:colId xmlns:a16="http://schemas.microsoft.com/office/drawing/2014/main" val="42339192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214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  <a:latin typeface="Consolas" panose="020B0609020204030204" pitchFamily="49" charset="0"/>
                        </a:rPr>
                        <a:t>findall</a:t>
                      </a:r>
                      <a:endParaRPr lang="en-US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Returns a list containing all matches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910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search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Returns a Match object if there is a match anywhere in the string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078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split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Returns a list where the string has been split at each match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331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sub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Replaces one or many matches with a string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552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692DDD79-D413-6483-06C4-4EB5AB3D54EB}"/>
              </a:ext>
            </a:extLst>
          </p:cNvPr>
          <p:cNvSpPr txBox="1"/>
          <p:nvPr/>
        </p:nvSpPr>
        <p:spPr>
          <a:xfrm>
            <a:off x="838200" y="1690688"/>
            <a:ext cx="8952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re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module offers a set of functions that allows us to search a string for a match.</a:t>
            </a:r>
          </a:p>
        </p:txBody>
      </p:sp>
    </p:spTree>
    <p:extLst>
      <p:ext uri="{BB962C8B-B14F-4D97-AF65-F5344CB8AC3E}">
        <p14:creationId xmlns:p14="http://schemas.microsoft.com/office/powerpoint/2010/main" val="4161144824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23-2: Metacharacters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E03C77-DFE4-137B-1D97-DA7D611FDBEA}"/>
              </a:ext>
            </a:extLst>
          </p:cNvPr>
          <p:cNvSpPr txBox="1"/>
          <p:nvPr/>
        </p:nvSpPr>
        <p:spPr>
          <a:xfrm>
            <a:off x="838200" y="1035271"/>
            <a:ext cx="8952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Metacharacters are characters with a special meaning.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164CC24-1A49-61EB-EA17-8B7A9663D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727596"/>
              </p:ext>
            </p:extLst>
          </p:nvPr>
        </p:nvGraphicFramePr>
        <p:xfrm>
          <a:off x="838200" y="1582443"/>
          <a:ext cx="7886701" cy="4578096"/>
        </p:xfrm>
        <a:graphic>
          <a:graphicData uri="http://schemas.openxmlformats.org/drawingml/2006/table">
            <a:tbl>
              <a:tblPr/>
              <a:tblGrid>
                <a:gridCol w="1395047">
                  <a:extLst>
                    <a:ext uri="{9D8B030D-6E8A-4147-A177-3AD203B41FA5}">
                      <a16:colId xmlns:a16="http://schemas.microsoft.com/office/drawing/2014/main" val="1159151685"/>
                    </a:ext>
                  </a:extLst>
                </a:gridCol>
                <a:gridCol w="5096607">
                  <a:extLst>
                    <a:ext uri="{9D8B030D-6E8A-4147-A177-3AD203B41FA5}">
                      <a16:colId xmlns:a16="http://schemas.microsoft.com/office/drawing/2014/main" val="1161143322"/>
                    </a:ext>
                  </a:extLst>
                </a:gridCol>
                <a:gridCol w="1395047">
                  <a:extLst>
                    <a:ext uri="{9D8B030D-6E8A-4147-A177-3AD203B41FA5}">
                      <a16:colId xmlns:a16="http://schemas.microsoft.com/office/drawing/2014/main" val="23505004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Character</a:t>
                      </a: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Description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Example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706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800">
                          <a:effectLst/>
                        </a:rPr>
                        <a:t>[]</a:t>
                      </a: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 set of characters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"[a-m]"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492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800">
                          <a:effectLst/>
                        </a:rPr>
                        <a:t>\</a:t>
                      </a: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Signals a special sequence (can also be used to escape special characters)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"\d"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114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800">
                          <a:effectLst/>
                        </a:rPr>
                        <a:t>.</a:t>
                      </a: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Any character (except newline character)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"he..o"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546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800">
                          <a:effectLst/>
                        </a:rPr>
                        <a:t>^</a:t>
                      </a: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Starts with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"^hello"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33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800">
                          <a:effectLst/>
                        </a:rPr>
                        <a:t>$</a:t>
                      </a: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Ends with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"planet$"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037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>
                          <a:effectLst/>
                        </a:rPr>
                        <a:t>*</a:t>
                      </a: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Zero or more occurrences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"he.*o"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871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800">
                          <a:effectLst/>
                        </a:rPr>
                        <a:t>+</a:t>
                      </a: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One or more occurrences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"he.+o"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52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800">
                          <a:effectLst/>
                        </a:rPr>
                        <a:t>?</a:t>
                      </a: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Zero or one occurrences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"he.?o"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384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800">
                          <a:effectLst/>
                        </a:rPr>
                        <a:t>{}</a:t>
                      </a: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Exactly the specified number of occurrences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"he.{2}o"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05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800">
                          <a:effectLst/>
                        </a:rPr>
                        <a:t>|</a:t>
                      </a: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Either or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"falls|stays"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453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800">
                          <a:effectLst/>
                        </a:rPr>
                        <a:t>()</a:t>
                      </a: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Capture and group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dirty="0">
                          <a:effectLst/>
                        </a:rPr>
                        <a:t> 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709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214195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23-3: Special Sequences(1)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E03C77-DFE4-137B-1D97-DA7D611FDBEA}"/>
              </a:ext>
            </a:extLst>
          </p:cNvPr>
          <p:cNvSpPr txBox="1"/>
          <p:nvPr/>
        </p:nvSpPr>
        <p:spPr>
          <a:xfrm>
            <a:off x="838199" y="1035271"/>
            <a:ext cx="11208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special sequence is a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\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followed by one of the characters in the list below, and has a special meaning.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4588819-3E9B-D5C8-6934-1001559A9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671257"/>
              </p:ext>
            </p:extLst>
          </p:nvPr>
        </p:nvGraphicFramePr>
        <p:xfrm>
          <a:off x="838198" y="1404603"/>
          <a:ext cx="8338721" cy="4261669"/>
        </p:xfrm>
        <a:graphic>
          <a:graphicData uri="http://schemas.openxmlformats.org/drawingml/2006/table">
            <a:tbl>
              <a:tblPr/>
              <a:tblGrid>
                <a:gridCol w="1245366">
                  <a:extLst>
                    <a:ext uri="{9D8B030D-6E8A-4147-A177-3AD203B41FA5}">
                      <a16:colId xmlns:a16="http://schemas.microsoft.com/office/drawing/2014/main" val="1265813568"/>
                    </a:ext>
                  </a:extLst>
                </a:gridCol>
                <a:gridCol w="5847989">
                  <a:extLst>
                    <a:ext uri="{9D8B030D-6E8A-4147-A177-3AD203B41FA5}">
                      <a16:colId xmlns:a16="http://schemas.microsoft.com/office/drawing/2014/main" val="3594600000"/>
                    </a:ext>
                  </a:extLst>
                </a:gridCol>
                <a:gridCol w="1245366">
                  <a:extLst>
                    <a:ext uri="{9D8B030D-6E8A-4147-A177-3AD203B41FA5}">
                      <a16:colId xmlns:a16="http://schemas.microsoft.com/office/drawing/2014/main" val="1002247455"/>
                    </a:ext>
                  </a:extLst>
                </a:gridCol>
              </a:tblGrid>
              <a:tr h="25909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Character</a:t>
                      </a:r>
                    </a:p>
                  </a:txBody>
                  <a:tcPr marL="116971" marR="58486" marT="58486" marB="58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Description</a:t>
                      </a:r>
                    </a:p>
                  </a:txBody>
                  <a:tcPr marL="58486" marR="58486" marT="58486" marB="58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Example</a:t>
                      </a:r>
                    </a:p>
                  </a:txBody>
                  <a:tcPr marL="58486" marR="58486" marT="58486" marB="58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357833"/>
                  </a:ext>
                </a:extLst>
              </a:tr>
              <a:tr h="42644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\A</a:t>
                      </a:r>
                    </a:p>
                  </a:txBody>
                  <a:tcPr marL="116971" marR="58486" marT="58486" marB="58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Returns a match if the specified characters are at the beginning of the string</a:t>
                      </a:r>
                    </a:p>
                  </a:txBody>
                  <a:tcPr marL="58486" marR="58486" marT="58486" marB="58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"\AThe"</a:t>
                      </a:r>
                    </a:p>
                  </a:txBody>
                  <a:tcPr marL="58486" marR="58486" marT="58486" marB="58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007498"/>
                  </a:ext>
                </a:extLst>
              </a:tr>
              <a:tr h="76113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\b</a:t>
                      </a:r>
                    </a:p>
                  </a:txBody>
                  <a:tcPr marL="116971" marR="58486" marT="58486" marB="58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Returns a match where the specified characters are at the beginning or at the end of a word</a:t>
                      </a:r>
                      <a:b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(the "r" in the beginning is making sure that the string is being treated as a "raw string")</a:t>
                      </a:r>
                    </a:p>
                  </a:txBody>
                  <a:tcPr marL="58486" marR="58486" marT="58486" marB="58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  <a:latin typeface="Consolas" panose="020B0609020204030204" pitchFamily="49" charset="0"/>
                        </a:rPr>
                        <a:t>r"\bain"</a:t>
                      </a:r>
                      <a:br>
                        <a:rPr lang="pt-BR" sz="14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400">
                          <a:effectLst/>
                          <a:latin typeface="Consolas" panose="020B0609020204030204" pitchFamily="49" charset="0"/>
                        </a:rPr>
                        <a:t>r"ain\b"</a:t>
                      </a:r>
                    </a:p>
                  </a:txBody>
                  <a:tcPr marL="58486" marR="58486" marT="58486" marB="58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882158"/>
                  </a:ext>
                </a:extLst>
              </a:tr>
              <a:tr h="9284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\B</a:t>
                      </a:r>
                    </a:p>
                  </a:txBody>
                  <a:tcPr marL="116971" marR="58486" marT="58486" marB="58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Returns a match where the specified characters are present, but NOT at the beginning (or at the end) of a word</a:t>
                      </a:r>
                      <a:b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(the "r" in the beginning is making sure that the string is being treated as a "raw string")</a:t>
                      </a:r>
                    </a:p>
                  </a:txBody>
                  <a:tcPr marL="58486" marR="58486" marT="58486" marB="58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>
                          <a:effectLst/>
                          <a:latin typeface="Consolas" panose="020B0609020204030204" pitchFamily="49" charset="0"/>
                        </a:rPr>
                        <a:t>r"\Bain"</a:t>
                      </a:r>
                      <a:br>
                        <a:rPr lang="pt-BR" sz="14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400" dirty="0">
                          <a:effectLst/>
                          <a:latin typeface="Consolas" panose="020B0609020204030204" pitchFamily="49" charset="0"/>
                        </a:rPr>
                        <a:t>r"ain\B"</a:t>
                      </a:r>
                    </a:p>
                  </a:txBody>
                  <a:tcPr marL="58486" marR="58486" marT="58486" marB="58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306890"/>
                  </a:ext>
                </a:extLst>
              </a:tr>
              <a:tr h="42644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\d</a:t>
                      </a:r>
                    </a:p>
                  </a:txBody>
                  <a:tcPr marL="116971" marR="58486" marT="58486" marB="58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Returns a match where the string contains digits (numbers from 0-9)</a:t>
                      </a:r>
                    </a:p>
                  </a:txBody>
                  <a:tcPr marL="58486" marR="58486" marT="58486" marB="58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"\d"</a:t>
                      </a:r>
                    </a:p>
                  </a:txBody>
                  <a:tcPr marL="58486" marR="58486" marT="58486" marB="58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13295"/>
                  </a:ext>
                </a:extLst>
              </a:tr>
              <a:tr h="40622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\D</a:t>
                      </a:r>
                    </a:p>
                  </a:txBody>
                  <a:tcPr marL="116971" marR="58486" marT="58486" marB="58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Returns a match where the string DOES NOT contain digits</a:t>
                      </a:r>
                    </a:p>
                  </a:txBody>
                  <a:tcPr marL="58486" marR="58486" marT="58486" marB="58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"\D"</a:t>
                      </a:r>
                    </a:p>
                  </a:txBody>
                  <a:tcPr marL="58486" marR="58486" marT="58486" marB="58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51704"/>
                  </a:ext>
                </a:extLst>
              </a:tr>
              <a:tr h="222394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0183" marR="70183" marT="35091" marB="35091"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0183" marR="70183" marT="35091" marB="35091"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0183" marR="70183" marT="35091" marB="35091"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915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70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3-1: Creating Variables:</a:t>
            </a:r>
            <a:r>
              <a:rPr lang="zh-TW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Casting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1690690"/>
            <a:ext cx="3658302" cy="22013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x will be '3'</a:t>
            </a:r>
            <a:br>
              <a:rPr lang="en-US" altLang="zh-TW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y will be 3</a:t>
            </a:r>
            <a:br>
              <a:rPr lang="en-US" altLang="zh-TW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 =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z will be 3.0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392F940-95B3-0417-4538-8C088E6F835A}"/>
              </a:ext>
            </a:extLst>
          </p:cNvPr>
          <p:cNvSpPr txBox="1"/>
          <p:nvPr/>
        </p:nvSpPr>
        <p:spPr>
          <a:xfrm>
            <a:off x="5749260" y="1690688"/>
            <a:ext cx="28320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If you want to specify the data type of a variable, this can be done with casting.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FB94391-4B79-97DA-04AB-794109208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770" y="1690688"/>
            <a:ext cx="1252490" cy="220135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DA63987-E482-46E6-B552-3A50A70C2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9364" y="3892044"/>
            <a:ext cx="2762636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9026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23-3: Special Sequences(2)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E03C77-DFE4-137B-1D97-DA7D611FDBEA}"/>
              </a:ext>
            </a:extLst>
          </p:cNvPr>
          <p:cNvSpPr txBox="1"/>
          <p:nvPr/>
        </p:nvSpPr>
        <p:spPr>
          <a:xfrm>
            <a:off x="838199" y="1035271"/>
            <a:ext cx="11208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special sequence is a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\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followed by one of the characters in the list below, and has a special meaning.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70C2E63-286C-353F-0573-CB58EDD9C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487980"/>
              </p:ext>
            </p:extLst>
          </p:nvPr>
        </p:nvGraphicFramePr>
        <p:xfrm>
          <a:off x="838199" y="1404603"/>
          <a:ext cx="8338721" cy="4096810"/>
        </p:xfrm>
        <a:graphic>
          <a:graphicData uri="http://schemas.openxmlformats.org/drawingml/2006/table">
            <a:tbl>
              <a:tblPr/>
              <a:tblGrid>
                <a:gridCol w="3474467">
                  <a:extLst>
                    <a:ext uri="{9D8B030D-6E8A-4147-A177-3AD203B41FA5}">
                      <a16:colId xmlns:a16="http://schemas.microsoft.com/office/drawing/2014/main" val="810829219"/>
                    </a:ext>
                  </a:extLst>
                </a:gridCol>
                <a:gridCol w="2432127">
                  <a:extLst>
                    <a:ext uri="{9D8B030D-6E8A-4147-A177-3AD203B41FA5}">
                      <a16:colId xmlns:a16="http://schemas.microsoft.com/office/drawing/2014/main" val="647886838"/>
                    </a:ext>
                  </a:extLst>
                </a:gridCol>
                <a:gridCol w="2432127">
                  <a:extLst>
                    <a:ext uri="{9D8B030D-6E8A-4147-A177-3AD203B41FA5}">
                      <a16:colId xmlns:a16="http://schemas.microsoft.com/office/drawing/2014/main" val="493929181"/>
                    </a:ext>
                  </a:extLst>
                </a:gridCol>
              </a:tblGrid>
              <a:tr h="44868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Consolas" panose="020B0609020204030204" pitchFamily="49" charset="0"/>
                        </a:rPr>
                        <a:t>\s</a:t>
                      </a:r>
                    </a:p>
                  </a:txBody>
                  <a:tcPr marL="106130" marR="53065" marT="53065" marB="530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Consolas" panose="020B0609020204030204" pitchFamily="49" charset="0"/>
                        </a:rPr>
                        <a:t>Returns a match where the string contains a white space character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Consolas" panose="020B0609020204030204" pitchFamily="49" charset="0"/>
                        </a:rPr>
                        <a:t>"\s"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833331"/>
                  </a:ext>
                </a:extLst>
              </a:tr>
              <a:tr h="55742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Consolas" panose="020B0609020204030204" pitchFamily="49" charset="0"/>
                        </a:rPr>
                        <a:t>\S</a:t>
                      </a:r>
                    </a:p>
                  </a:txBody>
                  <a:tcPr marL="106130" marR="53065" marT="53065" marB="5306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latin typeface="Consolas" panose="020B0609020204030204" pitchFamily="49" charset="0"/>
                        </a:rPr>
                        <a:t>Returns a match where the string DOES NOT contain a white space character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latin typeface="Consolas" panose="020B0609020204030204" pitchFamily="49" charset="0"/>
                        </a:rPr>
                        <a:t>"\S"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407324"/>
                  </a:ext>
                </a:extLst>
              </a:tr>
              <a:tr h="82938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Consolas" panose="020B0609020204030204" pitchFamily="49" charset="0"/>
                        </a:rPr>
                        <a:t>\w</a:t>
                      </a:r>
                    </a:p>
                  </a:txBody>
                  <a:tcPr marL="106130" marR="53065" marT="53065" marB="5306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Consolas" panose="020B0609020204030204" pitchFamily="49" charset="0"/>
                        </a:rPr>
                        <a:t>Returns a match where the string contains any word characters (characters from a to Z, digits from 0-9, and the underscore _ character)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Consolas" panose="020B0609020204030204" pitchFamily="49" charset="0"/>
                        </a:rPr>
                        <a:t>"\w"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027025"/>
                  </a:ext>
                </a:extLst>
              </a:tr>
              <a:tr h="55742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latin typeface="Consolas" panose="020B0609020204030204" pitchFamily="49" charset="0"/>
                        </a:rPr>
                        <a:t>\W</a:t>
                      </a:r>
                    </a:p>
                  </a:txBody>
                  <a:tcPr marL="106130" marR="53065" marT="53065" marB="5306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Consolas" panose="020B0609020204030204" pitchFamily="49" charset="0"/>
                        </a:rPr>
                        <a:t>Returns a match where the string DOES NOT contain any word characters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latin typeface="Consolas" panose="020B0609020204030204" pitchFamily="49" charset="0"/>
                        </a:rPr>
                        <a:t>"\W"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25308"/>
                  </a:ext>
                </a:extLst>
              </a:tr>
              <a:tr h="44868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Consolas" panose="020B0609020204030204" pitchFamily="49" charset="0"/>
                        </a:rPr>
                        <a:t>\Z</a:t>
                      </a:r>
                    </a:p>
                  </a:txBody>
                  <a:tcPr marL="106130" marR="53065" marT="53065" marB="5306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latin typeface="Consolas" panose="020B0609020204030204" pitchFamily="49" charset="0"/>
                        </a:rPr>
                        <a:t>Returns a match if the specified characters are at the end of the string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Consolas" panose="020B0609020204030204" pitchFamily="49" charset="0"/>
                        </a:rPr>
                        <a:t>"Spain\Z"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8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11339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23-4: Sets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E03C77-DFE4-137B-1D97-DA7D611FDBEA}"/>
              </a:ext>
            </a:extLst>
          </p:cNvPr>
          <p:cNvSpPr txBox="1"/>
          <p:nvPr/>
        </p:nvSpPr>
        <p:spPr>
          <a:xfrm>
            <a:off x="838199" y="1035271"/>
            <a:ext cx="11208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set is a set of characters inside a pair of square brackets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[]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with a special meaning.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E71FC72-4515-D7EA-8032-1395AF05D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505732"/>
              </p:ext>
            </p:extLst>
          </p:nvPr>
        </p:nvGraphicFramePr>
        <p:xfrm>
          <a:off x="838198" y="1404601"/>
          <a:ext cx="8431925" cy="4775482"/>
        </p:xfrm>
        <a:graphic>
          <a:graphicData uri="http://schemas.openxmlformats.org/drawingml/2006/table">
            <a:tbl>
              <a:tblPr/>
              <a:tblGrid>
                <a:gridCol w="4674687">
                  <a:extLst>
                    <a:ext uri="{9D8B030D-6E8A-4147-A177-3AD203B41FA5}">
                      <a16:colId xmlns:a16="http://schemas.microsoft.com/office/drawing/2014/main" val="513443511"/>
                    </a:ext>
                  </a:extLst>
                </a:gridCol>
                <a:gridCol w="3757238">
                  <a:extLst>
                    <a:ext uri="{9D8B030D-6E8A-4147-A177-3AD203B41FA5}">
                      <a16:colId xmlns:a16="http://schemas.microsoft.com/office/drawing/2014/main" val="3549821113"/>
                    </a:ext>
                  </a:extLst>
                </a:gridCol>
              </a:tblGrid>
              <a:tr h="26861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  <a:latin typeface="Consolas" panose="020B0609020204030204" pitchFamily="49" charset="0"/>
                        </a:rPr>
                        <a:t>Set</a:t>
                      </a:r>
                    </a:p>
                  </a:txBody>
                  <a:tcPr marL="25446" marR="12723" marT="12723" marB="127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Description</a:t>
                      </a:r>
                    </a:p>
                  </a:txBody>
                  <a:tcPr marL="12723" marR="12723" marT="12723" marB="127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920592"/>
                  </a:ext>
                </a:extLst>
              </a:tr>
              <a:tr h="50440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[arn]</a:t>
                      </a:r>
                    </a:p>
                  </a:txBody>
                  <a:tcPr marL="25446" marR="12723" marT="12723" marB="1272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Returns a match where one of the specified characters 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, or 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) is present</a:t>
                      </a:r>
                    </a:p>
                  </a:txBody>
                  <a:tcPr marL="12723" marR="12723" marT="12723" marB="1272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522220"/>
                  </a:ext>
                </a:extLst>
              </a:tr>
              <a:tr h="50440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[a-n]</a:t>
                      </a:r>
                    </a:p>
                  </a:txBody>
                  <a:tcPr marL="25446" marR="12723" marT="12723" marB="1272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Returns a match for any lower case character, alphabetically between 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 and 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12723" marR="12723" marT="12723" marB="1272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202630"/>
                  </a:ext>
                </a:extLst>
              </a:tr>
              <a:tr h="50440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[^arn]</a:t>
                      </a:r>
                    </a:p>
                  </a:txBody>
                  <a:tcPr marL="25446" marR="12723" marT="12723" marB="1272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Returns a match for any character EXCEPT 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 r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, and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 n</a:t>
                      </a:r>
                    </a:p>
                  </a:txBody>
                  <a:tcPr marL="12723" marR="12723" marT="12723" marB="1272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079431"/>
                  </a:ext>
                </a:extLst>
              </a:tr>
              <a:tr h="50440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  <a:latin typeface="Consolas" panose="020B0609020204030204" pitchFamily="49" charset="0"/>
                        </a:rPr>
                        <a:t>[0123]</a:t>
                      </a:r>
                    </a:p>
                  </a:txBody>
                  <a:tcPr marL="25446" marR="12723" marT="12723" marB="1272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Returns a match where any of the specified digits 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, or 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) are present</a:t>
                      </a:r>
                    </a:p>
                  </a:txBody>
                  <a:tcPr marL="12723" marR="12723" marT="12723" marB="1272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294508"/>
                  </a:ext>
                </a:extLst>
              </a:tr>
              <a:tr h="50440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  <a:latin typeface="Consolas" panose="020B0609020204030204" pitchFamily="49" charset="0"/>
                        </a:rPr>
                        <a:t>[0-9]</a:t>
                      </a:r>
                    </a:p>
                  </a:txBody>
                  <a:tcPr marL="25446" marR="12723" marT="12723" marB="1272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Returns a match for any digit between 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0 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and 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12723" marR="12723" marT="12723" marB="1272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973920"/>
                  </a:ext>
                </a:extLst>
              </a:tr>
              <a:tr h="50440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  <a:latin typeface="Consolas" panose="020B0609020204030204" pitchFamily="49" charset="0"/>
                        </a:rPr>
                        <a:t>[0-5][0-9]</a:t>
                      </a:r>
                    </a:p>
                  </a:txBody>
                  <a:tcPr marL="25446" marR="12723" marT="12723" marB="1272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Returns a match for any two-digit numbers from 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00 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and 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59</a:t>
                      </a:r>
                    </a:p>
                  </a:txBody>
                  <a:tcPr marL="12723" marR="12723" marT="12723" marB="1272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941291"/>
                  </a:ext>
                </a:extLst>
              </a:tr>
              <a:tr h="74020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[a-zA-Z]</a:t>
                      </a:r>
                    </a:p>
                  </a:txBody>
                  <a:tcPr marL="25446" marR="12723" marT="12723" marB="1272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Returns a match for any character alphabetically between 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 and 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z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, lower case OR upper case</a:t>
                      </a:r>
                    </a:p>
                  </a:txBody>
                  <a:tcPr marL="12723" marR="12723" marT="12723" marB="1272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838538"/>
                  </a:ext>
                </a:extLst>
              </a:tr>
              <a:tr h="74020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  <a:latin typeface="Consolas" panose="020B0609020204030204" pitchFamily="49" charset="0"/>
                        </a:rPr>
                        <a:t>[+]</a:t>
                      </a:r>
                    </a:p>
                  </a:txBody>
                  <a:tcPr marL="25446" marR="12723" marT="12723" marB="1272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In sets, 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 $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{}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 has no special meaning, so 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[+]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 means: return a match for any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 +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 character in the string</a:t>
                      </a:r>
                    </a:p>
                  </a:txBody>
                  <a:tcPr marL="12723" marR="12723" marT="12723" marB="1272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219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133941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436CE0F-D241-DF52-330A-450E1A733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9088"/>
            <a:ext cx="3531478" cy="270807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23-5: The 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findall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() Function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E03C77-DFE4-137B-1D97-DA7D611FDBEA}"/>
              </a:ext>
            </a:extLst>
          </p:cNvPr>
          <p:cNvSpPr txBox="1"/>
          <p:nvPr/>
        </p:nvSpPr>
        <p:spPr>
          <a:xfrm>
            <a:off x="838200" y="4117164"/>
            <a:ext cx="48058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findall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function returns a list containing all matches.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list contains the matches in the order they are found.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If no matches are found, an empty list is returned.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08A661-EC51-1331-CEA7-1D2D877024E6}"/>
              </a:ext>
            </a:extLst>
          </p:cNvPr>
          <p:cNvSpPr/>
          <p:nvPr/>
        </p:nvSpPr>
        <p:spPr>
          <a:xfrm flipH="1">
            <a:off x="838200" y="1019751"/>
            <a:ext cx="3531479" cy="26093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rain in Spain"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"ai"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txt)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0FBF21-C8E9-02B7-F7E6-B6BF542DF65B}"/>
              </a:ext>
            </a:extLst>
          </p:cNvPr>
          <p:cNvSpPr/>
          <p:nvPr/>
        </p:nvSpPr>
        <p:spPr>
          <a:xfrm flipH="1">
            <a:off x="4603527" y="1040640"/>
            <a:ext cx="4464270" cy="30765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rain in Spain"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"Portugal"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txt)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(x):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("Yes, there is at least one match!")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else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("No match")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E1ABBF6-5680-ECAB-A7AB-30A1299DF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797" y="1040640"/>
            <a:ext cx="2810504" cy="258845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92DDD44-3358-49A6-896B-B1E74B12D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915" y="4512789"/>
            <a:ext cx="2314898" cy="232442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F8ED3B7-30D6-4559-8A1A-57C95AEEF8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5156" y="4248755"/>
            <a:ext cx="3156844" cy="258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14070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26FDB620-0F3A-AABE-9016-5A5FD8A686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85"/>
          <a:stretch/>
        </p:blipFill>
        <p:spPr>
          <a:xfrm>
            <a:off x="838199" y="4117396"/>
            <a:ext cx="4064875" cy="1952328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CC774B9-4496-01B3-CF80-E0427AC56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870209"/>
            <a:ext cx="5469318" cy="199521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23-6: The search() Function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E03C77-DFE4-137B-1D97-DA7D611FDBEA}"/>
              </a:ext>
            </a:extLst>
          </p:cNvPr>
          <p:cNvSpPr txBox="1"/>
          <p:nvPr/>
        </p:nvSpPr>
        <p:spPr>
          <a:xfrm>
            <a:off x="6307518" y="1261336"/>
            <a:ext cx="4805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split()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function returns a list where the string has been split at each match.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08A661-EC51-1331-CEA7-1D2D877024E6}"/>
              </a:ext>
            </a:extLst>
          </p:cNvPr>
          <p:cNvSpPr/>
          <p:nvPr/>
        </p:nvSpPr>
        <p:spPr>
          <a:xfrm flipH="1">
            <a:off x="838200" y="1261336"/>
            <a:ext cx="5469319" cy="214975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rain in Spain"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"\s"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txt)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0FBF21-C8E9-02B7-F7E6-B6BF542DF65B}"/>
              </a:ext>
            </a:extLst>
          </p:cNvPr>
          <p:cNvSpPr/>
          <p:nvPr/>
        </p:nvSpPr>
        <p:spPr>
          <a:xfrm flipH="1">
            <a:off x="838199" y="3972909"/>
            <a:ext cx="4064876" cy="169317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rain in Spain"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"\s"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txt,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F6841F3-388D-A3EC-42B8-068878A5C400}"/>
              </a:ext>
            </a:extLst>
          </p:cNvPr>
          <p:cNvSpPr txBox="1"/>
          <p:nvPr/>
        </p:nvSpPr>
        <p:spPr>
          <a:xfrm>
            <a:off x="4903075" y="3972909"/>
            <a:ext cx="4805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You can control the number of occurrences by specifying the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maxsplit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parameter.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BC11C62-F8DA-489B-A935-F3427358C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8931" y="1907667"/>
            <a:ext cx="2486372" cy="242921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C92B471-2177-4909-A7CB-BC6A0E28F7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7996" y="4478524"/>
            <a:ext cx="2534004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04986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23-7: The sub() Function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E03C77-DFE4-137B-1D97-DA7D611FDBEA}"/>
              </a:ext>
            </a:extLst>
          </p:cNvPr>
          <p:cNvSpPr txBox="1"/>
          <p:nvPr/>
        </p:nvSpPr>
        <p:spPr>
          <a:xfrm>
            <a:off x="6307518" y="1261336"/>
            <a:ext cx="4805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sub()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function replaces the matches with the text of your choice.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08A661-EC51-1331-CEA7-1D2D877024E6}"/>
              </a:ext>
            </a:extLst>
          </p:cNvPr>
          <p:cNvSpPr/>
          <p:nvPr/>
        </p:nvSpPr>
        <p:spPr>
          <a:xfrm flipH="1">
            <a:off x="838200" y="1261336"/>
            <a:ext cx="5469319" cy="214975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rain in Spain"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"\s"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"9"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txt)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0FBF21-C8E9-02B7-F7E6-B6BF542DF65B}"/>
              </a:ext>
            </a:extLst>
          </p:cNvPr>
          <p:cNvSpPr/>
          <p:nvPr/>
        </p:nvSpPr>
        <p:spPr>
          <a:xfrm flipH="1">
            <a:off x="838200" y="3830541"/>
            <a:ext cx="5469317" cy="213139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rain in Spain"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"\s"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"9"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txt,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F6841F3-388D-A3EC-42B8-068878A5C400}"/>
              </a:ext>
            </a:extLst>
          </p:cNvPr>
          <p:cNvSpPr txBox="1"/>
          <p:nvPr/>
        </p:nvSpPr>
        <p:spPr>
          <a:xfrm>
            <a:off x="6307516" y="3830540"/>
            <a:ext cx="5884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You can control the number of replacements by specifying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count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parameter.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2FBAA19-6235-052E-2193-0F16FB003444}"/>
              </a:ext>
            </a:extLst>
          </p:cNvPr>
          <p:cNvSpPr txBox="1"/>
          <p:nvPr/>
        </p:nvSpPr>
        <p:spPr>
          <a:xfrm flipH="1">
            <a:off x="1770516" y="1261335"/>
            <a:ext cx="3604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Replace every white-space character with the number 9.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F6E353A-F40F-CB42-55B4-520ADCF90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516" y="1907667"/>
            <a:ext cx="2710360" cy="150342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79AEBD4-C956-C7BC-EAFE-7F826F1A83A1}"/>
              </a:ext>
            </a:extLst>
          </p:cNvPr>
          <p:cNvSpPr txBox="1"/>
          <p:nvPr/>
        </p:nvSpPr>
        <p:spPr>
          <a:xfrm flipH="1">
            <a:off x="1770516" y="3823582"/>
            <a:ext cx="3604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Replace the first 2 occurrences.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D8C737D-76DD-4065-DA4D-3BA9D0D5A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425" y="4476871"/>
            <a:ext cx="2694451" cy="148959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144F1E6-AF2B-41A1-947B-AC412194A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1179" y="1638289"/>
            <a:ext cx="2000821" cy="208384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B5A8907-21D2-446E-A93C-D063C00C3F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4154" y="4533576"/>
            <a:ext cx="2657846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56901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D66F6B40-0F89-9E91-CCB4-07864ACCC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72970"/>
            <a:ext cx="4070841" cy="175757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23-8: Match Object(1)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E03C77-DFE4-137B-1D97-DA7D611FDBEA}"/>
              </a:ext>
            </a:extLst>
          </p:cNvPr>
          <p:cNvSpPr txBox="1"/>
          <p:nvPr/>
        </p:nvSpPr>
        <p:spPr>
          <a:xfrm>
            <a:off x="4909041" y="1273134"/>
            <a:ext cx="48058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Match Object is an object containing information about the search and the result.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Note: If there is no match, the value None will be returned, instead of the Match Object.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08A661-EC51-1331-CEA7-1D2D877024E6}"/>
              </a:ext>
            </a:extLst>
          </p:cNvPr>
          <p:cNvSpPr/>
          <p:nvPr/>
        </p:nvSpPr>
        <p:spPr>
          <a:xfrm flipH="1">
            <a:off x="838200" y="1261336"/>
            <a:ext cx="4070842" cy="21676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altLang="zh-TW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algn="l"/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rain in Spain"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"ai"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txt)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 </a:t>
            </a:r>
            <a:br>
              <a:rPr lang="en-US" altLang="zh-TW" dirty="0"/>
            </a:b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F6841F3-388D-A3EC-42B8-068878A5C400}"/>
              </a:ext>
            </a:extLst>
          </p:cNvPr>
          <p:cNvSpPr txBox="1"/>
          <p:nvPr/>
        </p:nvSpPr>
        <p:spPr>
          <a:xfrm>
            <a:off x="838200" y="3842338"/>
            <a:ext cx="112381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Match object has properties and methods used to retrieve information about the search, and the result: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.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span()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returns a tuple containing the start-, and end positions of the match.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.string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returns the string passed into the function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.group()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returns the part of the string where there was a match.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2FBAA19-6235-052E-2193-0F16FB003444}"/>
              </a:ext>
            </a:extLst>
          </p:cNvPr>
          <p:cNvSpPr txBox="1"/>
          <p:nvPr/>
        </p:nvSpPr>
        <p:spPr>
          <a:xfrm flipH="1">
            <a:off x="1071279" y="1261336"/>
            <a:ext cx="3604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Do a search that will return a Match Object.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3F24921-A757-47CF-A0DA-F1269CDBC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4469" y="4524049"/>
            <a:ext cx="3267531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91303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B5364151-BD9D-FEE6-A392-72DEF7FF7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55291"/>
            <a:ext cx="3809999" cy="200691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FD65BB7-4BDC-4796-CDF9-21D9E0D633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5087"/>
          <a:stretch/>
        </p:blipFill>
        <p:spPr>
          <a:xfrm>
            <a:off x="838200" y="1486415"/>
            <a:ext cx="3809999" cy="194258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23-8: Match Object(2)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E03C77-DFE4-137B-1D97-DA7D611FDBEA}"/>
              </a:ext>
            </a:extLst>
          </p:cNvPr>
          <p:cNvSpPr txBox="1"/>
          <p:nvPr/>
        </p:nvSpPr>
        <p:spPr>
          <a:xfrm>
            <a:off x="4648199" y="1325563"/>
            <a:ext cx="48058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Print the position (start- and end-position) of the first match occurrence.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regular expression looks for any words that starts with an upper case "S.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08A661-EC51-1331-CEA7-1D2D877024E6}"/>
              </a:ext>
            </a:extLst>
          </p:cNvPr>
          <p:cNvSpPr/>
          <p:nvPr/>
        </p:nvSpPr>
        <p:spPr>
          <a:xfrm flipH="1">
            <a:off x="838200" y="1325563"/>
            <a:ext cx="3810001" cy="17424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rain in Spain"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lang="en-US" altLang="zh-TW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bS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\w+"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txt)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x.span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047ECD-2962-876C-6B01-1A9F388750E9}"/>
              </a:ext>
            </a:extLst>
          </p:cNvPr>
          <p:cNvSpPr/>
          <p:nvPr/>
        </p:nvSpPr>
        <p:spPr>
          <a:xfrm flipH="1">
            <a:off x="838200" y="3801102"/>
            <a:ext cx="3810001" cy="17424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rain in Spain"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lang="en-US" altLang="zh-TW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bS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\w+"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txt)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x.string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2671023-7D12-BD2D-CFAD-891589D7F811}"/>
              </a:ext>
            </a:extLst>
          </p:cNvPr>
          <p:cNvSpPr txBox="1"/>
          <p:nvPr/>
        </p:nvSpPr>
        <p:spPr>
          <a:xfrm>
            <a:off x="4648199" y="3801102"/>
            <a:ext cx="480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Print the string passed into the function.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D838001-5EF3-40DB-8DF8-C5E573E44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8891" y="1763735"/>
            <a:ext cx="2753109" cy="237205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0849D3A-2205-4CCE-AFF8-FAC2FBA2B2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8891" y="4415101"/>
            <a:ext cx="2753109" cy="244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3949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3E407B2-DEDD-8723-D0FD-CC2E495AD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68101"/>
            <a:ext cx="3809999" cy="206644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23-8: Match Object(3)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E03C77-DFE4-137B-1D97-DA7D611FDBEA}"/>
              </a:ext>
            </a:extLst>
          </p:cNvPr>
          <p:cNvSpPr txBox="1"/>
          <p:nvPr/>
        </p:nvSpPr>
        <p:spPr>
          <a:xfrm>
            <a:off x="4648199" y="1325563"/>
            <a:ext cx="48058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Print the part of the string where there was a match.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regular expression looks for any words that starts with an upper case "S“.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Note: If there is no match, the value None will be returned, instead of the Match Object.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08A661-EC51-1331-CEA7-1D2D877024E6}"/>
              </a:ext>
            </a:extLst>
          </p:cNvPr>
          <p:cNvSpPr/>
          <p:nvPr/>
        </p:nvSpPr>
        <p:spPr>
          <a:xfrm flipH="1">
            <a:off x="838200" y="1325563"/>
            <a:ext cx="3810001" cy="17424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rain in Spain"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lang="en-US" altLang="zh-TW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bS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\w+"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txt)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x.group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br>
              <a:rPr lang="en-US" altLang="zh-TW" dirty="0"/>
            </a:b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5AD65FC-DF31-4FB0-95B7-54FA102F8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365" y="4466891"/>
            <a:ext cx="258163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4380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12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24: Try Except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838200" y="1323351"/>
            <a:ext cx="113538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try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block lets you test a block of code for errors.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except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block lets you handle the error.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else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block lets you execute code when there is no error.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finally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block lets you execute code, regardless of the result of the try- and except blocks.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8A81F84-A5AB-5BB2-E051-20A6700FCB4C}"/>
              </a:ext>
            </a:extLst>
          </p:cNvPr>
          <p:cNvSpPr txBox="1"/>
          <p:nvPr/>
        </p:nvSpPr>
        <p:spPr>
          <a:xfrm>
            <a:off x="838200" y="3503325"/>
            <a:ext cx="11353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Exception Handling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When an error occurs, or exception as we call it, Python will normally stop and generate an error message.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2073760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12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Reference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838200" y="1323351"/>
            <a:ext cx="113538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sng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  <a:hlinkClick r:id="rId3"/>
              </a:rPr>
              <a:t>https://wallpapercave.com/python-code-wallpapers#google_vignette</a:t>
            </a:r>
            <a:endParaRPr kumimoji="0" lang="en-US" altLang="zh-TW" sz="1800" i="0" u="sng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i="0" u="sng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sng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  <a:hlinkClick r:id="rId4"/>
              </a:rPr>
              <a:t>https://www.w3schools.com/python/python_lists.asp</a:t>
            </a:r>
            <a:endParaRPr kumimoji="0" lang="en-US" altLang="zh-TW" sz="1800" i="0" u="sng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u="sng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sng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  <a:hlinkClick r:id="rId5"/>
              </a:rPr>
              <a:t>https://www.learnpython.org/</a:t>
            </a:r>
            <a:endParaRPr kumimoji="0" lang="en-US" altLang="zh-TW" sz="1800" i="0" u="sng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u="sng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sng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  <a:hlinkClick r:id="rId6"/>
              </a:rPr>
              <a:t>https://www.python.org/about/gettingstarted/</a:t>
            </a:r>
            <a:endParaRPr kumimoji="0" lang="en-US" altLang="zh-TW" sz="1800" i="0" u="sng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9472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3-2: Creating Variables:</a:t>
            </a:r>
            <a:r>
              <a:rPr lang="zh-TW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Creating Variables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2097086"/>
            <a:ext cx="3282371" cy="232251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endParaRPr lang="en-US" altLang="zh-TW" b="0" i="0" dirty="0">
              <a:solidFill>
                <a:srgbClr val="A52A2A"/>
              </a:solidFill>
              <a:effectLst/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(x)</a:t>
            </a:r>
            <a:br>
              <a:rPr lang="en-US" altLang="zh-TW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’hello’</a:t>
            </a:r>
          </a:p>
          <a:p>
            <a:pPr lvl="0"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(x)</a:t>
            </a:r>
            <a:endParaRPr lang="en-US" altLang="zh-TW" b="0" i="0" dirty="0">
              <a:solidFill>
                <a:srgbClr val="A52A2A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392F940-95B3-0417-4538-8C088E6F835A}"/>
              </a:ext>
            </a:extLst>
          </p:cNvPr>
          <p:cNvSpPr txBox="1"/>
          <p:nvPr/>
        </p:nvSpPr>
        <p:spPr>
          <a:xfrm>
            <a:off x="5461001" y="2097086"/>
            <a:ext cx="28320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String variables can be declared either by using single or double quotes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4F08027-E60B-DA9F-1482-C0228A6A5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568" y="2097087"/>
            <a:ext cx="1340433" cy="232251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7CC6CCB-6119-4EAF-957B-640CF858B0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0891" y="4276365"/>
            <a:ext cx="2391109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6A47C71-12F4-D2D2-570F-E25C6261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altLang="zh-TW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What is</a:t>
            </a:r>
            <a:br>
              <a:rPr lang="en-US" altLang="zh-TW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</a:br>
            <a:r>
              <a:rPr lang="en-US" altLang="zh-TW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Python?</a:t>
            </a:r>
            <a:endParaRPr lang="zh-TW" altLang="en-US" sz="5400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64E8883-0177-73C5-89F7-0A167F50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Python is a widely used programming language used in web applications, software development, data science, and machine learning.</a:t>
            </a:r>
          </a:p>
          <a:p>
            <a:pPr marL="0" indent="0">
              <a:buNone/>
            </a:pPr>
            <a:endParaRPr lang="zh-TW" altLang="en-US" sz="2200" dirty="0">
              <a:latin typeface="Rockwell" panose="02060603020205020403" pitchFamily="18" charset="0"/>
            </a:endParaRPr>
          </a:p>
        </p:txBody>
      </p:sp>
      <p:pic>
        <p:nvPicPr>
          <p:cNvPr id="7" name="Picture 5" descr="Computer script on a screen">
            <a:extLst>
              <a:ext uri="{FF2B5EF4-FFF2-40B4-BE49-F238E27FC236}">
                <a16:creationId xmlns:a16="http://schemas.microsoft.com/office/drawing/2014/main" id="{0641EF2D-3B3B-A89D-712C-C20E22CDD7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3225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23765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3-3: Creating Variables:</a:t>
            </a:r>
            <a:r>
              <a:rPr lang="zh-TW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Get the Type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8" y="1690688"/>
            <a:ext cx="3263319" cy="21173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"hello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702BA6-46BD-9002-B727-0DD50619CC22}"/>
              </a:ext>
            </a:extLst>
          </p:cNvPr>
          <p:cNvSpPr/>
          <p:nvPr/>
        </p:nvSpPr>
        <p:spPr>
          <a:xfrm flipH="1">
            <a:off x="838197" y="4375537"/>
            <a:ext cx="3263319" cy="21173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x =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# x is of type int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x = 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hello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# x is now of type str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(x)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49E4725-9A25-AB7A-9B0A-D9C6D0B2E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516" y="4375536"/>
            <a:ext cx="1267002" cy="211733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392F940-95B3-0417-4538-8C088E6F835A}"/>
              </a:ext>
            </a:extLst>
          </p:cNvPr>
          <p:cNvSpPr txBox="1"/>
          <p:nvPr/>
        </p:nvSpPr>
        <p:spPr>
          <a:xfrm>
            <a:off x="5416149" y="1690688"/>
            <a:ext cx="28320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You can get the data type of a variable with the type() function.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BBD4419-9047-CDE6-E152-47BFF3ECC653}"/>
              </a:ext>
            </a:extLst>
          </p:cNvPr>
          <p:cNvSpPr txBox="1"/>
          <p:nvPr/>
        </p:nvSpPr>
        <p:spPr>
          <a:xfrm>
            <a:off x="5368518" y="4375535"/>
            <a:ext cx="28320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variable is created the moment you first assign a value to it.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FCE9B31-B70B-5FBC-5FFC-26C068BAE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516" y="1693181"/>
            <a:ext cx="1314633" cy="211484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D334DE4-67EF-4BF8-BB6A-5ABC04343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6787" y="1439487"/>
            <a:ext cx="1705213" cy="26197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374D779-4FC4-4297-9705-DBC964F4F8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4943" y="4495470"/>
            <a:ext cx="3277057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01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3-4: Creating Variables:</a:t>
            </a:r>
            <a:r>
              <a:rPr lang="zh-TW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Variable Names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392F940-95B3-0417-4538-8C088E6F835A}"/>
              </a:ext>
            </a:extLst>
          </p:cNvPr>
          <p:cNvSpPr txBox="1"/>
          <p:nvPr/>
        </p:nvSpPr>
        <p:spPr>
          <a:xfrm>
            <a:off x="838200" y="1690688"/>
            <a:ext cx="5130800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variable can have a short name (like x and y) or a more descriptive name (age, 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carname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total_volume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). 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C56DEB9-5E29-E2AA-A3C8-9CED544FD40C}"/>
              </a:ext>
            </a:extLst>
          </p:cNvPr>
          <p:cNvSpPr txBox="1"/>
          <p:nvPr/>
        </p:nvSpPr>
        <p:spPr>
          <a:xfrm>
            <a:off x="838200" y="2674322"/>
            <a:ext cx="5130800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8FAADC"/>
                </a:solidFill>
                <a:highlight>
                  <a:srgbClr val="0000FF"/>
                </a:highlight>
                <a:latin typeface="Rockwell" panose="02060603020205020403" pitchFamily="18" charset="0"/>
              </a:rPr>
              <a:t>Rules for Python 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</a:rPr>
              <a:t>A variable name must start with a letter or the underscore character.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</a:rPr>
              <a:t>A variable name cannot start with a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</a:rPr>
              <a:t>A variable name can only contain alpha-numeric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</a:rPr>
              <a:t>characters and underscores (A-z, 0-9, and _ 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</a:rPr>
              <a:t>Variable names are case-sensitive (age, Age and AGE are three different variables).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</a:rPr>
              <a:t>A variable name cannot be any of the Python keywords.</a:t>
            </a:r>
            <a:endParaRPr lang="zh-TW" altLang="en-US" dirty="0">
              <a:solidFill>
                <a:srgbClr val="8FAADC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3E08F7-CF48-2041-FEC1-977BDE03BC2E}"/>
              </a:ext>
            </a:extLst>
          </p:cNvPr>
          <p:cNvSpPr/>
          <p:nvPr/>
        </p:nvSpPr>
        <p:spPr>
          <a:xfrm flipH="1">
            <a:off x="6096000" y="1690688"/>
            <a:ext cx="3263319" cy="211733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2myvar =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 "hello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my-var =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 "hello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var =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 "hello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流程圖: 接點 10">
            <a:extLst>
              <a:ext uri="{FF2B5EF4-FFF2-40B4-BE49-F238E27FC236}">
                <a16:creationId xmlns:a16="http://schemas.microsoft.com/office/drawing/2014/main" id="{C96405B0-6AF3-4FD5-54E2-67E8987239A7}"/>
              </a:ext>
            </a:extLst>
          </p:cNvPr>
          <p:cNvSpPr/>
          <p:nvPr/>
        </p:nvSpPr>
        <p:spPr>
          <a:xfrm>
            <a:off x="6096000" y="2336800"/>
            <a:ext cx="266698" cy="277218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接點 12">
            <a:extLst>
              <a:ext uri="{FF2B5EF4-FFF2-40B4-BE49-F238E27FC236}">
                <a16:creationId xmlns:a16="http://schemas.microsoft.com/office/drawing/2014/main" id="{DD9958A8-5DAA-CD4B-E0D0-A5E73F4E019E}"/>
              </a:ext>
            </a:extLst>
          </p:cNvPr>
          <p:cNvSpPr/>
          <p:nvPr/>
        </p:nvSpPr>
        <p:spPr>
          <a:xfrm>
            <a:off x="6381749" y="2877642"/>
            <a:ext cx="266698" cy="277218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接點 13">
            <a:extLst>
              <a:ext uri="{FF2B5EF4-FFF2-40B4-BE49-F238E27FC236}">
                <a16:creationId xmlns:a16="http://schemas.microsoft.com/office/drawing/2014/main" id="{62F09742-723E-D3EC-995D-33720D10C1E5}"/>
              </a:ext>
            </a:extLst>
          </p:cNvPr>
          <p:cNvSpPr/>
          <p:nvPr/>
        </p:nvSpPr>
        <p:spPr>
          <a:xfrm>
            <a:off x="6362698" y="2600424"/>
            <a:ext cx="266698" cy="277218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49A0613-793D-47C5-2BE9-1B75F5DA7423}"/>
              </a:ext>
            </a:extLst>
          </p:cNvPr>
          <p:cNvCxnSpPr>
            <a:stCxn id="11" idx="4"/>
          </p:cNvCxnSpPr>
          <p:nvPr/>
        </p:nvCxnSpPr>
        <p:spPr>
          <a:xfrm>
            <a:off x="6229349" y="2614018"/>
            <a:ext cx="1111251" cy="8149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86FFC336-BDF7-227B-E390-D71BA6283971}"/>
              </a:ext>
            </a:extLst>
          </p:cNvPr>
          <p:cNvCxnSpPr>
            <a:stCxn id="14" idx="6"/>
          </p:cNvCxnSpPr>
          <p:nvPr/>
        </p:nvCxnSpPr>
        <p:spPr>
          <a:xfrm>
            <a:off x="6629396" y="2739033"/>
            <a:ext cx="711204" cy="6899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7D3CF73-6D7A-525E-B45C-F9ACFE29C0AB}"/>
              </a:ext>
            </a:extLst>
          </p:cNvPr>
          <p:cNvCxnSpPr>
            <a:stCxn id="13" idx="5"/>
          </p:cNvCxnSpPr>
          <p:nvPr/>
        </p:nvCxnSpPr>
        <p:spPr>
          <a:xfrm>
            <a:off x="6609390" y="3114262"/>
            <a:ext cx="731210" cy="3147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2A30875-4106-DED0-09A4-D4CA2BDED30D}"/>
              </a:ext>
            </a:extLst>
          </p:cNvPr>
          <p:cNvSpPr txBox="1"/>
          <p:nvPr/>
        </p:nvSpPr>
        <p:spPr>
          <a:xfrm>
            <a:off x="6998996" y="3369349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highlight>
                  <a:srgbClr val="FF0000"/>
                </a:highlight>
                <a:latin typeface="Consolas" panose="020B0609020204030204" pitchFamily="49" charset="0"/>
              </a:rPr>
              <a:t>wrong</a:t>
            </a:r>
            <a:endParaRPr lang="zh-TW" altLang="en-US" dirty="0">
              <a:highlight>
                <a:srgbClr val="FF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298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3-5: Creating Variables:</a:t>
            </a:r>
            <a:r>
              <a:rPr lang="zh-TW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Assign Multiple Values(1)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7" y="1690688"/>
            <a:ext cx="4009573" cy="21173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 y, z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(z)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392F940-95B3-0417-4538-8C088E6F835A}"/>
              </a:ext>
            </a:extLst>
          </p:cNvPr>
          <p:cNvSpPr txBox="1"/>
          <p:nvPr/>
        </p:nvSpPr>
        <p:spPr>
          <a:xfrm>
            <a:off x="7895771" y="1690688"/>
            <a:ext cx="28320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Python allows you to assign values to multiple variables in one line.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DD1D2F-D188-A01F-99B3-C6E81A85BA11}"/>
              </a:ext>
            </a:extLst>
          </p:cNvPr>
          <p:cNvSpPr/>
          <p:nvPr/>
        </p:nvSpPr>
        <p:spPr>
          <a:xfrm flipH="1">
            <a:off x="838197" y="3939581"/>
            <a:ext cx="4009573" cy="21173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y = z = </a:t>
            </a:r>
            <a:r>
              <a:rPr lang="fr-FR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br>
              <a:rPr lang="fr-FR" altLang="zh-TW" dirty="0"/>
            </a:br>
            <a:r>
              <a:rPr lang="fr-FR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fr-FR" altLang="zh-TW" dirty="0"/>
            </a:br>
            <a:r>
              <a:rPr lang="fr-FR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</a:t>
            </a:r>
            <a:br>
              <a:rPr lang="fr-FR" altLang="zh-TW" dirty="0"/>
            </a:br>
            <a:r>
              <a:rPr lang="fr-FR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(z)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49D7C68-DBF7-13D1-C4DF-0287333CF946}"/>
              </a:ext>
            </a:extLst>
          </p:cNvPr>
          <p:cNvSpPr txBox="1"/>
          <p:nvPr/>
        </p:nvSpPr>
        <p:spPr>
          <a:xfrm>
            <a:off x="6995887" y="3936185"/>
            <a:ext cx="28320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highlight>
                  <a:srgbClr val="0000FF"/>
                </a:highlight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One Value to Multiple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And you can assign the same value to multiple variables in one line.</a:t>
            </a:r>
            <a:endParaRPr kumimoji="0" lang="zh-TW" altLang="en-US" sz="180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63CCC55-BB1E-9CE9-1026-4F3EEAFDC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538" y="1690688"/>
            <a:ext cx="3041233" cy="211564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262FCDA8-E2A8-0B3A-0F78-2FF344CBB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771" y="3937883"/>
            <a:ext cx="2148116" cy="213124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C7C95E6-D484-4F96-8FA0-2256CCB66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7940" y="3012855"/>
            <a:ext cx="2364060" cy="190855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A2D4C4C-358A-4CC6-A318-0ED15EEA33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0021" y="4925774"/>
            <a:ext cx="1531979" cy="193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0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3-5: Creating Variables:</a:t>
            </a:r>
            <a:r>
              <a:rPr lang="zh-TW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Assign Multiple Values(2)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2111602"/>
            <a:ext cx="4938492" cy="21173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= [</a:t>
            </a:r>
            <a:r>
              <a:rPr lang="fr-FR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fr-F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fr-F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fr-F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fr-FR" altLang="zh-TW" dirty="0"/>
            </a:br>
            <a:r>
              <a:rPr lang="fr-F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 y, z = fruits</a:t>
            </a:r>
            <a:br>
              <a:rPr lang="fr-FR" altLang="zh-TW" dirty="0"/>
            </a:br>
            <a:r>
              <a:rPr lang="fr-FR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fr-FR" altLang="zh-TW" dirty="0"/>
            </a:br>
            <a:r>
              <a:rPr lang="fr-FR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</a:t>
            </a:r>
            <a:br>
              <a:rPr lang="fr-FR" altLang="zh-TW" dirty="0"/>
            </a:br>
            <a:r>
              <a:rPr lang="fr-FR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(z)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392F940-95B3-0417-4538-8C088E6F835A}"/>
              </a:ext>
            </a:extLst>
          </p:cNvPr>
          <p:cNvSpPr txBox="1"/>
          <p:nvPr/>
        </p:nvSpPr>
        <p:spPr>
          <a:xfrm>
            <a:off x="8475918" y="2111602"/>
            <a:ext cx="283205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highlight>
                  <a:srgbClr val="0000FF"/>
                </a:highlight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Unpack a Collection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If you have a collection of values in a list, tuple etc. Python allows you to extract the values into variables. This is called unpacking.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81E5527-18EA-2524-BA6C-F0B37874F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692" y="2117814"/>
            <a:ext cx="2699226" cy="211112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41863D0-C99A-4EDD-B3D2-74B63F597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720" y="4088320"/>
            <a:ext cx="2832054" cy="275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3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3-6: Creating Variables:</a:t>
            </a:r>
            <a:r>
              <a:rPr lang="zh-TW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print(1)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8" y="1690688"/>
            <a:ext cx="3263319" cy="21173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x =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"Python"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y =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"is"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z =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"awesome"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(x, y, z)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702BA6-46BD-9002-B727-0DD50619CC22}"/>
              </a:ext>
            </a:extLst>
          </p:cNvPr>
          <p:cNvSpPr/>
          <p:nvPr/>
        </p:nvSpPr>
        <p:spPr>
          <a:xfrm flipH="1">
            <a:off x="838197" y="4375537"/>
            <a:ext cx="3263319" cy="21173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x =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"Python "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y =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"is "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z =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"awesome"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(x + y + z)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392F940-95B3-0417-4538-8C088E6F835A}"/>
              </a:ext>
            </a:extLst>
          </p:cNvPr>
          <p:cNvSpPr txBox="1"/>
          <p:nvPr/>
        </p:nvSpPr>
        <p:spPr>
          <a:xfrm>
            <a:off x="5544457" y="1687528"/>
            <a:ext cx="28320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In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highlight>
                  <a:srgbClr val="0000FF"/>
                </a:highlight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print()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function, you output multiple variables, separated by a comma.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BBD4419-9047-CDE6-E152-47BFF3ECC653}"/>
              </a:ext>
            </a:extLst>
          </p:cNvPr>
          <p:cNvSpPr txBox="1"/>
          <p:nvPr/>
        </p:nvSpPr>
        <p:spPr>
          <a:xfrm>
            <a:off x="5867402" y="4379112"/>
            <a:ext cx="28320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You can also use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highlight>
                  <a:srgbClr val="0000FF"/>
                </a:highlight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+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operator to output multiple variables.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0F59EFA-BE49-0C37-123C-E940344E0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516" y="1687528"/>
            <a:ext cx="1442941" cy="211733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A24E17F-1095-8AE6-9D09-C1A840DF9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517" y="4375536"/>
            <a:ext cx="1723010" cy="211418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0669502-BC30-B797-4DB7-8A04BC67B6A6}"/>
              </a:ext>
            </a:extLst>
          </p:cNvPr>
          <p:cNvSpPr txBox="1"/>
          <p:nvPr/>
        </p:nvSpPr>
        <p:spPr>
          <a:xfrm>
            <a:off x="5867402" y="5302442"/>
            <a:ext cx="33527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Notice the space character after "Python " and "is ", without them the result would be "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Pythonisawesome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".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D887F2B-2C30-42AA-8FAD-E6EDDCA64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1050" y="1687528"/>
            <a:ext cx="1767134" cy="241968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CCB2203-3491-42AF-AD2C-B52BEC5E4B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1050" y="4476418"/>
            <a:ext cx="1790950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91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3-6: Creating Variables:</a:t>
            </a:r>
            <a:r>
              <a:rPr lang="zh-TW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print(2)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8" y="1690688"/>
            <a:ext cx="3263319" cy="21173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s-E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lang="es-ES" altLang="zh-TW" dirty="0"/>
            </a:br>
            <a:r>
              <a:rPr lang="es-E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s-E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br>
              <a:rPr lang="es-ES" altLang="zh-TW" dirty="0"/>
            </a:br>
            <a:r>
              <a:rPr lang="es-E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 + y)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392F940-95B3-0417-4538-8C088E6F835A}"/>
              </a:ext>
            </a:extLst>
          </p:cNvPr>
          <p:cNvSpPr txBox="1"/>
          <p:nvPr/>
        </p:nvSpPr>
        <p:spPr>
          <a:xfrm>
            <a:off x="5456319" y="1690688"/>
            <a:ext cx="28320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For numbers,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highlight>
                  <a:srgbClr val="0000FF"/>
                </a:highlight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+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character works as a mathematical operator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705B012-3BF3-F816-265F-BE73F6886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517" y="1690688"/>
            <a:ext cx="1354802" cy="211733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8EE07940-F140-3A07-50DF-7F0510A2CC8D}"/>
              </a:ext>
            </a:extLst>
          </p:cNvPr>
          <p:cNvSpPr/>
          <p:nvPr/>
        </p:nvSpPr>
        <p:spPr>
          <a:xfrm flipH="1">
            <a:off x="50821" y="4345857"/>
            <a:ext cx="3263319" cy="21173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s-E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lang="es-ES" altLang="zh-TW" dirty="0"/>
            </a:br>
            <a:r>
              <a:rPr lang="es-E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s-E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s-E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s-ES" altLang="zh-TW" dirty="0"/>
            </a:br>
            <a:r>
              <a:rPr lang="es-E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 + y)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447DC07-5FC6-A5CE-74BF-379B8CB5F2BF}"/>
              </a:ext>
            </a:extLst>
          </p:cNvPr>
          <p:cNvSpPr txBox="1"/>
          <p:nvPr/>
        </p:nvSpPr>
        <p:spPr>
          <a:xfrm>
            <a:off x="1066530" y="4486728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error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0000"/>
              </a:highlight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6CC16CD-5EFE-4E61-4543-B08872B06E64}"/>
              </a:ext>
            </a:extLst>
          </p:cNvPr>
          <p:cNvSpPr txBox="1"/>
          <p:nvPr/>
        </p:nvSpPr>
        <p:spPr>
          <a:xfrm>
            <a:off x="3314140" y="4345857"/>
            <a:ext cx="26321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In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highlight>
                  <a:srgbClr val="0000FF"/>
                </a:highlight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print()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function, when you try to combine a string and a number with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highlight>
                  <a:srgbClr val="0000FF"/>
                </a:highlight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+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operator, Python will give you an error.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7E0A30E-621A-505B-2682-C6E609FC85CA}"/>
              </a:ext>
            </a:extLst>
          </p:cNvPr>
          <p:cNvSpPr txBox="1"/>
          <p:nvPr/>
        </p:nvSpPr>
        <p:spPr>
          <a:xfrm>
            <a:off x="5865418" y="4345857"/>
            <a:ext cx="29643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best way to output multiple variables in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FF"/>
                </a:highlight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print()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function is to separate them with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FF"/>
                </a:highlight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commas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which even support different data types.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FF6CBE7-7F9E-7A37-771C-0ED47489C505}"/>
              </a:ext>
            </a:extLst>
          </p:cNvPr>
          <p:cNvSpPr/>
          <p:nvPr/>
        </p:nvSpPr>
        <p:spPr>
          <a:xfrm flipH="1">
            <a:off x="8844296" y="4345857"/>
            <a:ext cx="3263319" cy="21173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s-E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lang="es-ES" altLang="zh-TW" dirty="0"/>
            </a:br>
            <a:r>
              <a:rPr lang="es-E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s-E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s-E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s-ES" altLang="zh-TW" dirty="0"/>
            </a:br>
            <a:r>
              <a:rPr lang="es-E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 , y)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DE42CC9-4F84-4C5E-ACCD-96D9B1D8B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0106" y="1390886"/>
            <a:ext cx="1931894" cy="276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21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3-7: Creating Variables:</a:t>
            </a:r>
            <a:r>
              <a:rPr lang="zh-TW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Global Variables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2111602"/>
            <a:ext cx="4152900" cy="131739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"awesome"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"Python is 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x)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392F940-95B3-0417-4538-8C088E6F835A}"/>
              </a:ext>
            </a:extLst>
          </p:cNvPr>
          <p:cNvSpPr txBox="1"/>
          <p:nvPr/>
        </p:nvSpPr>
        <p:spPr>
          <a:xfrm>
            <a:off x="7629721" y="2111602"/>
            <a:ext cx="322877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Variables that are created outside of a function (as in all of the examples above) are known as global variables.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Global variables can be used by everyone, both inside of functions and outside.</a:t>
            </a:r>
            <a:endParaRPr kumimoji="0" lang="zh-TW" altLang="en-US" sz="180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30C41A7-B37B-743A-6A63-B5F07D668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100" y="2111602"/>
            <a:ext cx="2638621" cy="130923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8DE241C-DF35-4358-A167-517886A85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3733" y="4866997"/>
            <a:ext cx="2448267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4: Data Types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392F940-95B3-0417-4538-8C088E6F835A}"/>
              </a:ext>
            </a:extLst>
          </p:cNvPr>
          <p:cNvSpPr txBox="1"/>
          <p:nvPr/>
        </p:nvSpPr>
        <p:spPr>
          <a:xfrm>
            <a:off x="8109857" y="1538547"/>
            <a:ext cx="28320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In programming, data type is an important concept.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Variables can store data of different types, and different types can do different things.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8D8E586-92AF-8C82-D22A-96CD71DC5E34}"/>
              </a:ext>
            </a:extLst>
          </p:cNvPr>
          <p:cNvSpPr txBox="1"/>
          <p:nvPr/>
        </p:nvSpPr>
        <p:spPr>
          <a:xfrm>
            <a:off x="838200" y="1538547"/>
            <a:ext cx="7271657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8FAADC"/>
                </a:solidFill>
                <a:latin typeface="Rockwell" panose="02060603020205020403" pitchFamily="18" charset="0"/>
              </a:rPr>
              <a:t>Text Type</a:t>
            </a: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</a:rPr>
              <a:t>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str</a:t>
            </a:r>
          </a:p>
          <a:p>
            <a:r>
              <a:rPr lang="en-US" altLang="zh-TW" b="1" dirty="0">
                <a:solidFill>
                  <a:srgbClr val="8FAADC"/>
                </a:solidFill>
                <a:latin typeface="Rockwell" panose="02060603020205020403" pitchFamily="18" charset="0"/>
              </a:rPr>
              <a:t>Numeric Types</a:t>
            </a: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</a:rPr>
              <a:t>:</a:t>
            </a:r>
            <a:r>
              <a:rPr lang="en-US" altLang="zh-TW" dirty="0">
                <a:solidFill>
                  <a:srgbClr val="8FAADC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8FAADC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>
                <a:solidFill>
                  <a:srgbClr val="8FAADC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complex</a:t>
            </a:r>
          </a:p>
          <a:p>
            <a:r>
              <a:rPr lang="en-US" altLang="zh-TW" b="1" dirty="0">
                <a:solidFill>
                  <a:srgbClr val="8FAADC"/>
                </a:solidFill>
                <a:latin typeface="Rockwell" panose="02060603020205020403" pitchFamily="18" charset="0"/>
              </a:rPr>
              <a:t>Sequence Types</a:t>
            </a: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</a:rPr>
              <a:t>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dirty="0">
                <a:solidFill>
                  <a:srgbClr val="8FAADC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tuple</a:t>
            </a:r>
            <a:r>
              <a:rPr lang="en-US" altLang="zh-TW" dirty="0">
                <a:solidFill>
                  <a:srgbClr val="8FAADC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range</a:t>
            </a:r>
          </a:p>
          <a:p>
            <a:r>
              <a:rPr lang="en-US" altLang="zh-TW" b="1" dirty="0">
                <a:solidFill>
                  <a:srgbClr val="8FAADC"/>
                </a:solidFill>
                <a:latin typeface="Rockwell" panose="02060603020205020403" pitchFamily="18" charset="0"/>
              </a:rPr>
              <a:t>Mapping Type</a:t>
            </a: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</a:rPr>
              <a:t>: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dict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8FAADC"/>
                </a:solidFill>
                <a:latin typeface="Rockwell" panose="02060603020205020403" pitchFamily="18" charset="0"/>
              </a:rPr>
              <a:t>Set Types</a:t>
            </a: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</a:rPr>
              <a:t>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set</a:t>
            </a:r>
            <a:r>
              <a:rPr lang="en-US" altLang="zh-TW" dirty="0">
                <a:solidFill>
                  <a:srgbClr val="8FAADC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frozenset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8FAADC"/>
                </a:solidFill>
                <a:latin typeface="Rockwell" panose="02060603020205020403" pitchFamily="18" charset="0"/>
              </a:rPr>
              <a:t>Boolean Type</a:t>
            </a:r>
            <a:r>
              <a:rPr lang="en-US" altLang="zh-TW" dirty="0">
                <a:solidFill>
                  <a:srgbClr val="8FAADC"/>
                </a:solidFill>
              </a:rPr>
              <a:t>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bool</a:t>
            </a:r>
          </a:p>
          <a:p>
            <a:r>
              <a:rPr lang="en-US" altLang="zh-TW" b="1" dirty="0">
                <a:solidFill>
                  <a:srgbClr val="8FAADC"/>
                </a:solidFill>
                <a:latin typeface="Rockwell" panose="02060603020205020403" pitchFamily="18" charset="0"/>
              </a:rPr>
              <a:t>Binary Types</a:t>
            </a: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</a:rPr>
              <a:t>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bytes</a:t>
            </a:r>
            <a:r>
              <a:rPr lang="en-US" altLang="zh-TW" dirty="0">
                <a:solidFill>
                  <a:srgbClr val="8FAADC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dirty="0">
                <a:solidFill>
                  <a:srgbClr val="8FAADC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memoryview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8FAADC"/>
                </a:solidFill>
                <a:latin typeface="Rockwell" panose="02060603020205020403" pitchFamily="18" charset="0"/>
              </a:rPr>
              <a:t>None Type</a:t>
            </a: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</a:rPr>
              <a:t>: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NoneType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8FAADC"/>
                </a:solidFill>
                <a:latin typeface="Rockwell" panose="02060603020205020403" pitchFamily="18" charset="0"/>
              </a:rPr>
              <a:t>Binary/Decimal/Hex/Octal Converter</a:t>
            </a: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</a:rPr>
              <a:t>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bin,  oct,  hex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742F1C-7BE8-3804-BE79-A989C502F80D}"/>
              </a:ext>
            </a:extLst>
          </p:cNvPr>
          <p:cNvSpPr/>
          <p:nvPr/>
        </p:nvSpPr>
        <p:spPr>
          <a:xfrm flipH="1">
            <a:off x="838200" y="4384535"/>
            <a:ext cx="4313464" cy="211891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nb-NO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lang="nb-NO" altLang="zh-TW" dirty="0"/>
            </a:br>
            <a:r>
              <a:rPr lang="nb-NO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b-NO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nb-NO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B89F5E-A361-9547-2605-3A8B4F636A6F}"/>
              </a:ext>
            </a:extLst>
          </p:cNvPr>
          <p:cNvSpPr txBox="1"/>
          <p:nvPr/>
        </p:nvSpPr>
        <p:spPr>
          <a:xfrm>
            <a:off x="677635" y="4366672"/>
            <a:ext cx="4474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You can get the data type of any object by using the </a:t>
            </a:r>
            <a:r>
              <a:rPr lang="en-US" altLang="zh-TW" dirty="0">
                <a:solidFill>
                  <a:srgbClr val="FF00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type() </a:t>
            </a:r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function.</a:t>
            </a:r>
            <a:endParaRPr lang="zh-TW" altLang="en-US" dirty="0">
              <a:solidFill>
                <a:schemeClr val="bg1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537F438-9D4B-E666-DE3F-428377357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664" y="4384535"/>
            <a:ext cx="2484045" cy="210834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4B9D32F-9332-4D59-A1F4-4EB15C368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1050" y="4924155"/>
            <a:ext cx="1790950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00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4-1: Setting the Data Type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4959EE8-675F-E272-EA9F-A31D760B4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812983"/>
              </p:ext>
            </p:extLst>
          </p:nvPr>
        </p:nvGraphicFramePr>
        <p:xfrm>
          <a:off x="0" y="1436914"/>
          <a:ext cx="6255658" cy="47916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27829">
                  <a:extLst>
                    <a:ext uri="{9D8B030D-6E8A-4147-A177-3AD203B41FA5}">
                      <a16:colId xmlns:a16="http://schemas.microsoft.com/office/drawing/2014/main" val="3501733043"/>
                    </a:ext>
                  </a:extLst>
                </a:gridCol>
                <a:gridCol w="3127829">
                  <a:extLst>
                    <a:ext uri="{9D8B030D-6E8A-4147-A177-3AD203B41FA5}">
                      <a16:colId xmlns:a16="http://schemas.microsoft.com/office/drawing/2014/main" val="3229938180"/>
                    </a:ext>
                  </a:extLst>
                </a:gridCol>
              </a:tblGrid>
              <a:tr h="38218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Example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Data Type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96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"Hello World"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str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71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20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int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784635"/>
                  </a:ext>
                </a:extLst>
              </a:tr>
              <a:tr h="36454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20.5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float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050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1j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complex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16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["apple", "banana", "cherry"]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</a:rPr>
                        <a:t>list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46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("apple", "banana", "cherry")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</a:rPr>
                        <a:t>tuple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90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range(6)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range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41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{"name" : "John", "age" : 36}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Consolas" panose="020B0609020204030204" pitchFamily="49" charset="0"/>
                        </a:rPr>
                        <a:t>dict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0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{"apple", "banana", "cherry"}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set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4196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1429A81-6709-374D-2D64-D918F02FE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989011"/>
              </p:ext>
            </p:extLst>
          </p:nvPr>
        </p:nvGraphicFramePr>
        <p:xfrm>
          <a:off x="6662056" y="1436914"/>
          <a:ext cx="5529946" cy="2489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64973">
                  <a:extLst>
                    <a:ext uri="{9D8B030D-6E8A-4147-A177-3AD203B41FA5}">
                      <a16:colId xmlns:a16="http://schemas.microsoft.com/office/drawing/2014/main" val="3628239889"/>
                    </a:ext>
                  </a:extLst>
                </a:gridCol>
                <a:gridCol w="2764973">
                  <a:extLst>
                    <a:ext uri="{9D8B030D-6E8A-4147-A177-3AD203B41FA5}">
                      <a16:colId xmlns:a16="http://schemas.microsoft.com/office/drawing/2014/main" val="1955826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Example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Data Type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48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True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bool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17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</a:t>
                      </a:r>
                      <a:r>
                        <a:rPr lang="en-US" altLang="zh-TW" dirty="0" err="1">
                          <a:latin typeface="Consolas" panose="020B0609020204030204" pitchFamily="49" charset="0"/>
                        </a:rPr>
                        <a:t>b"Hello</a:t>
                      </a:r>
                      <a:r>
                        <a:rPr lang="en-US" altLang="zh-TW" dirty="0">
                          <a:latin typeface="Consolas" panose="020B0609020204030204" pitchFamily="49" charset="0"/>
                        </a:rPr>
                        <a:t>"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bytes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63604"/>
                  </a:ext>
                </a:extLst>
              </a:tr>
              <a:tr h="36454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</a:t>
                      </a:r>
                      <a:r>
                        <a:rPr lang="en-US" altLang="zh-TW" dirty="0" err="1">
                          <a:latin typeface="Consolas" panose="020B0609020204030204" pitchFamily="49" charset="0"/>
                        </a:rPr>
                        <a:t>bytearray</a:t>
                      </a:r>
                      <a:r>
                        <a:rPr lang="en-US" altLang="zh-TW" dirty="0">
                          <a:latin typeface="Consolas" panose="020B0609020204030204" pitchFamily="49" charset="0"/>
                        </a:rPr>
                        <a:t>(5)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Consolas" panose="020B0609020204030204" pitchFamily="49" charset="0"/>
                        </a:rPr>
                        <a:t>bytearray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140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</a:t>
                      </a:r>
                      <a:r>
                        <a:rPr lang="en-US" altLang="zh-TW" dirty="0" err="1">
                          <a:latin typeface="Consolas" panose="020B0609020204030204" pitchFamily="49" charset="0"/>
                        </a:rPr>
                        <a:t>memoryview</a:t>
                      </a:r>
                      <a:r>
                        <a:rPr lang="en-US" altLang="zh-TW" dirty="0">
                          <a:latin typeface="Consolas" panose="020B0609020204030204" pitchFamily="49" charset="0"/>
                        </a:rPr>
                        <a:t>(bytes(5))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Consolas" panose="020B0609020204030204" pitchFamily="49" charset="0"/>
                        </a:rPr>
                        <a:t>memoryview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42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None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</a:rPr>
                        <a:t>NoneType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877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876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4-2: Setting the Specific Data Type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4959EE8-675F-E272-EA9F-A31D760B4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01012"/>
              </p:ext>
            </p:extLst>
          </p:nvPr>
        </p:nvGraphicFramePr>
        <p:xfrm>
          <a:off x="420914" y="1690688"/>
          <a:ext cx="11567886" cy="4389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83943">
                  <a:extLst>
                    <a:ext uri="{9D8B030D-6E8A-4147-A177-3AD203B41FA5}">
                      <a16:colId xmlns:a16="http://schemas.microsoft.com/office/drawing/2014/main" val="3501733043"/>
                    </a:ext>
                  </a:extLst>
                </a:gridCol>
                <a:gridCol w="5783943">
                  <a:extLst>
                    <a:ext uri="{9D8B030D-6E8A-4147-A177-3AD203B41FA5}">
                      <a16:colId xmlns:a16="http://schemas.microsoft.com/office/drawing/2014/main" val="3229938180"/>
                    </a:ext>
                  </a:extLst>
                </a:gridCol>
              </a:tblGrid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Example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Data Type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965698"/>
                  </a:ext>
                </a:extLst>
              </a:tr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str("Hello World")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str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710728"/>
                  </a:ext>
                </a:extLst>
              </a:tr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int(20)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int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784635"/>
                  </a:ext>
                </a:extLst>
              </a:tr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float(20.5)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float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050248"/>
                  </a:ext>
                </a:extLst>
              </a:tr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complex(1j)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complex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161120"/>
                  </a:ext>
                </a:extLst>
              </a:tr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list(("apple", "banana", "cherry"))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</a:rPr>
                        <a:t>list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467190"/>
                  </a:ext>
                </a:extLst>
              </a:tr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tuple(("apple", "banana", "cherry"))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</a:rPr>
                        <a:t>tuple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901375"/>
                  </a:ext>
                </a:extLst>
              </a:tr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range(6)	range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range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413706"/>
                  </a:ext>
                </a:extLst>
              </a:tr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</a:t>
                      </a:r>
                      <a:r>
                        <a:rPr lang="en-US" altLang="zh-TW" dirty="0" err="1">
                          <a:latin typeface="Consolas" panose="020B0609020204030204" pitchFamily="49" charset="0"/>
                        </a:rPr>
                        <a:t>dict</a:t>
                      </a:r>
                      <a:r>
                        <a:rPr lang="en-US" altLang="zh-TW" dirty="0">
                          <a:latin typeface="Consolas" panose="020B0609020204030204" pitchFamily="49" charset="0"/>
                        </a:rPr>
                        <a:t>(name="John", age=36)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Consolas" panose="020B0609020204030204" pitchFamily="49" charset="0"/>
                        </a:rPr>
                        <a:t>dict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04174"/>
                  </a:ext>
                </a:extLst>
              </a:tr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set(("apple", "banana", "cherry"))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set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99377"/>
                  </a:ext>
                </a:extLst>
              </a:tr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</a:t>
                      </a:r>
                      <a:r>
                        <a:rPr lang="en-US" altLang="zh-TW" dirty="0" err="1">
                          <a:latin typeface="Consolas" panose="020B0609020204030204" pitchFamily="49" charset="0"/>
                        </a:rPr>
                        <a:t>frozenset</a:t>
                      </a:r>
                      <a:r>
                        <a:rPr lang="en-US" altLang="zh-TW" dirty="0">
                          <a:latin typeface="Consolas" panose="020B0609020204030204" pitchFamily="49" charset="0"/>
                        </a:rPr>
                        <a:t>(("apple", "banana", "cherry"))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Consolas" panose="020B0609020204030204" pitchFamily="49" charset="0"/>
                        </a:rPr>
                        <a:t>frozenset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447270"/>
                  </a:ext>
                </a:extLst>
              </a:tr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bool(5)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bool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910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1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C1EA182-C817-BA65-DC06-2929A35797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1919" b="128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B9AA91B-21D7-7667-7ED6-5754CAD1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b="1">
                <a:solidFill>
                  <a:srgbClr val="FFFFFF"/>
                </a:solidFill>
                <a:latin typeface="Rockwell" panose="02060603020205020403" pitchFamily="18" charset="0"/>
              </a:rPr>
              <a:t>Advantages of Python</a:t>
            </a:r>
            <a:endParaRPr lang="zh-TW" altLang="en-US" b="1">
              <a:solidFill>
                <a:srgbClr val="FFFFFF"/>
              </a:solidFill>
              <a:latin typeface="Rockwell" panose="02060603020205020403" pitchFamily="18" charset="0"/>
            </a:endParaRPr>
          </a:p>
        </p:txBody>
      </p:sp>
      <p:graphicFrame>
        <p:nvGraphicFramePr>
          <p:cNvPr id="26" name="內容版面配置區 2">
            <a:extLst>
              <a:ext uri="{FF2B5EF4-FFF2-40B4-BE49-F238E27FC236}">
                <a16:creationId xmlns:a16="http://schemas.microsoft.com/office/drawing/2014/main" id="{46B25AFA-54A4-635C-7A57-344BD7406D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9918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9836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5: Python Strings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1690688"/>
            <a:ext cx="3282371" cy="232251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x =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“Hello“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(x)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x =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’hello’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(x)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A52A2A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392F940-95B3-0417-4538-8C088E6F835A}"/>
              </a:ext>
            </a:extLst>
          </p:cNvPr>
          <p:cNvSpPr txBox="1"/>
          <p:nvPr/>
        </p:nvSpPr>
        <p:spPr>
          <a:xfrm>
            <a:off x="5461001" y="1690688"/>
            <a:ext cx="28320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Strings in python are surrounded by either single quotation marks, or double quotation marks.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highlight>
                  <a:srgbClr val="0000FF"/>
                </a:highlight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‘hello' is the same as “Hello".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You can display a string literal with the print() function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4F08027-E60B-DA9F-1482-C0228A6A5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568" y="1690689"/>
            <a:ext cx="1340433" cy="232251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4028D23-95DF-453B-8E05-E64D28BFC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4062" y="4695523"/>
            <a:ext cx="1619476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7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5-1: Strings are Arrays/String Length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1690688"/>
            <a:ext cx="3282371" cy="232251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"Hello, World!"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(a[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392F940-95B3-0417-4538-8C088E6F835A}"/>
              </a:ext>
            </a:extLst>
          </p:cNvPr>
          <p:cNvSpPr txBox="1"/>
          <p:nvPr/>
        </p:nvSpPr>
        <p:spPr>
          <a:xfrm>
            <a:off x="7623694" y="1690687"/>
            <a:ext cx="45683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Like many other popular programming languages, strings in Python are arrays of bytes representing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unicode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characters.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However, Python does not have a character data type, a single character is simply a string with a length of 1.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Square brackets can be used to access elements of the string.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001B61-3BAB-BD84-B25B-04F812C84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571" y="1690688"/>
            <a:ext cx="3503123" cy="232251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4748515-6F5F-01F3-52FF-7D04E3901E5F}"/>
              </a:ext>
            </a:extLst>
          </p:cNvPr>
          <p:cNvSpPr/>
          <p:nvPr/>
        </p:nvSpPr>
        <p:spPr>
          <a:xfrm flipH="1">
            <a:off x="838199" y="4412116"/>
            <a:ext cx="3282371" cy="232251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"Hello, World!"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5F594AA-4353-001E-5682-DC665F3500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95" b="10080"/>
          <a:stretch/>
        </p:blipFill>
        <p:spPr>
          <a:xfrm>
            <a:off x="4120571" y="4440495"/>
            <a:ext cx="3503123" cy="227994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20A768B-D334-0FC9-6E0E-06229CCDBB93}"/>
              </a:ext>
            </a:extLst>
          </p:cNvPr>
          <p:cNvSpPr txBox="1"/>
          <p:nvPr/>
        </p:nvSpPr>
        <p:spPr>
          <a:xfrm>
            <a:off x="1129555" y="4440495"/>
            <a:ext cx="2699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The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len</a:t>
            </a:r>
            <a:r>
              <a:rPr lang="en-US" altLang="zh-TW" dirty="0">
                <a:solidFill>
                  <a:srgbClr val="FF00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() </a:t>
            </a:r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function returns the length of a string.</a:t>
            </a:r>
            <a:endParaRPr lang="zh-TW" altLang="en-US" dirty="0">
              <a:solidFill>
                <a:schemeClr val="bg1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422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5-1: Strings are Arrays/String Length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1834F13-5275-405B-B92F-4F65D70F6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773" y="1690688"/>
            <a:ext cx="2219635" cy="199100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06215BB-E410-43B3-9F42-C89224757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1845320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11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5-2: Check String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9" y="1690688"/>
            <a:ext cx="5431972" cy="173831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best things in life are free!"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"free"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txt)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B24CEE-AA66-7E4F-A4AA-F09DAC1D4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71" y="1690688"/>
            <a:ext cx="5214936" cy="173831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C9A7785-D555-4E50-B0DB-6DBA2FB6359F}"/>
              </a:ext>
            </a:extLst>
          </p:cNvPr>
          <p:cNvSpPr txBox="1"/>
          <p:nvPr/>
        </p:nvSpPr>
        <p:spPr>
          <a:xfrm>
            <a:off x="838199" y="1690687"/>
            <a:ext cx="521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To check if a certain phrase or character is present in a string, we can use the keyword </a:t>
            </a:r>
            <a:r>
              <a:rPr lang="en-US" altLang="zh-TW" dirty="0">
                <a:solidFill>
                  <a:srgbClr val="FF00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endParaRPr lang="zh-TW" altLang="en-US" dirty="0">
              <a:solidFill>
                <a:schemeClr val="bg1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5BFBF1B-BD08-F05C-832D-D48BBE113461}"/>
              </a:ext>
            </a:extLst>
          </p:cNvPr>
          <p:cNvSpPr txBox="1"/>
          <p:nvPr/>
        </p:nvSpPr>
        <p:spPr>
          <a:xfrm>
            <a:off x="838199" y="3939580"/>
            <a:ext cx="5431972" cy="1754326"/>
          </a:xfrm>
          <a:prstGeom prst="rect">
            <a:avLst/>
          </a:prstGeom>
          <a:solidFill>
            <a:srgbClr val="A5A5A5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best things in life are free!"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"expensive"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not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txt)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28EA836-4106-37AC-5FD4-6C942B3E3D62}"/>
              </a:ext>
            </a:extLst>
          </p:cNvPr>
          <p:cNvSpPr txBox="1"/>
          <p:nvPr/>
        </p:nvSpPr>
        <p:spPr>
          <a:xfrm>
            <a:off x="838199" y="3939580"/>
            <a:ext cx="4731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To check if a certain phrase or character is NOT present in a string, we can use the keyword </a:t>
            </a:r>
            <a:r>
              <a:rPr lang="en-US" altLang="zh-TW" dirty="0">
                <a:solidFill>
                  <a:srgbClr val="FF00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not in</a:t>
            </a:r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endParaRPr lang="zh-TW" altLang="en-US" dirty="0">
              <a:solidFill>
                <a:schemeClr val="bg1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FDB5F942-41E1-997D-5EE9-8F4AE0587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72" y="3939580"/>
            <a:ext cx="5214936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42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5-2: Check String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3CEEE2B-E786-4C7B-85C2-6D6952954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724795" cy="199100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6B37159-9B5A-4B4E-9296-74DB72E24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713" y="1690688"/>
            <a:ext cx="3771418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10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5-3: Slicing Strings(1)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1690688"/>
            <a:ext cx="3282371" cy="232251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"Hello, World!"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(b[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392F940-95B3-0417-4538-8C088E6F835A}"/>
              </a:ext>
            </a:extLst>
          </p:cNvPr>
          <p:cNvSpPr txBox="1"/>
          <p:nvPr/>
        </p:nvSpPr>
        <p:spPr>
          <a:xfrm>
            <a:off x="7737185" y="1690688"/>
            <a:ext cx="28320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You can return a range of characters by using the slice syntax.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Specify the start index and the end index, separated by a colon, to return a part of the string.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B97D39D-0037-9554-C812-F60405259590}"/>
              </a:ext>
            </a:extLst>
          </p:cNvPr>
          <p:cNvSpPr/>
          <p:nvPr/>
        </p:nvSpPr>
        <p:spPr>
          <a:xfrm flipH="1">
            <a:off x="838200" y="4397602"/>
            <a:ext cx="3282371" cy="232251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"Hello, World!"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(b[: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B6EFD8-4363-D6A0-BF9A-AC6E4ACDA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553" y="1697719"/>
            <a:ext cx="3610632" cy="231548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A7738F6-2C90-CE5C-D9E0-7580DD2F99B8}"/>
              </a:ext>
            </a:extLst>
          </p:cNvPr>
          <p:cNvSpPr txBox="1"/>
          <p:nvPr/>
        </p:nvSpPr>
        <p:spPr>
          <a:xfrm>
            <a:off x="838199" y="1690688"/>
            <a:ext cx="3355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Get the characters from position 2 to position 5 (not included).</a:t>
            </a:r>
            <a:endParaRPr lang="zh-TW" altLang="en-US" dirty="0">
              <a:solidFill>
                <a:schemeClr val="bg1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AC13633-C782-36AC-C7F8-C9529F92A6BB}"/>
              </a:ext>
            </a:extLst>
          </p:cNvPr>
          <p:cNvSpPr txBox="1"/>
          <p:nvPr/>
        </p:nvSpPr>
        <p:spPr>
          <a:xfrm>
            <a:off x="838200" y="4397602"/>
            <a:ext cx="32823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Get the characters from the start to position 5 (not included).</a:t>
            </a:r>
            <a:endParaRPr lang="zh-TW" altLang="en-US" dirty="0">
              <a:solidFill>
                <a:schemeClr val="bg1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A568C767-CFEC-4F94-D6C8-BC4A2D576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552" y="4397602"/>
            <a:ext cx="3610632" cy="232251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D54EF22-CDA4-4BBF-92DA-54B0C57A8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5804" y="4791214"/>
            <a:ext cx="2029108" cy="203863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E022DF1-CC63-4FB5-965E-ADDEF9AEB3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3532" y="4791215"/>
            <a:ext cx="2068468" cy="203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13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5-3: Slicing Strings(2)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1690688"/>
            <a:ext cx="3282371" cy="232251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"Hello, World!"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(b[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:])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B97D39D-0037-9554-C812-F60405259590}"/>
              </a:ext>
            </a:extLst>
          </p:cNvPr>
          <p:cNvSpPr/>
          <p:nvPr/>
        </p:nvSpPr>
        <p:spPr>
          <a:xfrm flipH="1">
            <a:off x="838199" y="4397602"/>
            <a:ext cx="3864429" cy="232251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"Hello, World!"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(b[-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7738F6-2C90-CE5C-D9E0-7580DD2F99B8}"/>
              </a:ext>
            </a:extLst>
          </p:cNvPr>
          <p:cNvSpPr txBox="1"/>
          <p:nvPr/>
        </p:nvSpPr>
        <p:spPr>
          <a:xfrm>
            <a:off x="838199" y="1690688"/>
            <a:ext cx="3355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Get the characters from position 2, and all the way to the end.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AC13633-C782-36AC-C7F8-C9529F92A6BB}"/>
              </a:ext>
            </a:extLst>
          </p:cNvPr>
          <p:cNvSpPr txBox="1"/>
          <p:nvPr/>
        </p:nvSpPr>
        <p:spPr>
          <a:xfrm>
            <a:off x="838200" y="4397602"/>
            <a:ext cx="386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Get the characters From: "o" in "World!" (position -5)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To, but not included: "d" in "World!" (position -2).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4CB317D-1BED-7898-E959-7385B1232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627" y="4397601"/>
            <a:ext cx="4381103" cy="230832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E394A36-261F-2EF8-AB44-389E1D3DCD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812"/>
          <a:stretch/>
        </p:blipFill>
        <p:spPr>
          <a:xfrm>
            <a:off x="4120571" y="1690686"/>
            <a:ext cx="4480513" cy="232251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709D02E-9813-4FEA-865F-D2163CA94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2418" y="2556032"/>
            <a:ext cx="2011169" cy="200135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20D4AFC-5410-416C-9B26-99EF3E0D62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2418" y="4905102"/>
            <a:ext cx="2019582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95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5-4: Modify Strings(1)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1690688"/>
            <a:ext cx="3282371" cy="232251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"Hello, World!"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a.upper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B97D39D-0037-9554-C812-F60405259590}"/>
              </a:ext>
            </a:extLst>
          </p:cNvPr>
          <p:cNvSpPr/>
          <p:nvPr/>
        </p:nvSpPr>
        <p:spPr>
          <a:xfrm flipH="1">
            <a:off x="838199" y="4397602"/>
            <a:ext cx="3864429" cy="2322514"/>
          </a:xfrm>
          <a:prstGeom prst="rect">
            <a:avLst/>
          </a:prstGeom>
          <a:solidFill>
            <a:srgbClr val="A5A5A5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"Hello, World!"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a.lower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7738F6-2C90-CE5C-D9E0-7580DD2F99B8}"/>
              </a:ext>
            </a:extLst>
          </p:cNvPr>
          <p:cNvSpPr txBox="1"/>
          <p:nvPr/>
        </p:nvSpPr>
        <p:spPr>
          <a:xfrm>
            <a:off x="838199" y="1690688"/>
            <a:ext cx="3355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The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upper()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method returns the string in upper case.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AC13633-C782-36AC-C7F8-C9529F92A6BB}"/>
              </a:ext>
            </a:extLst>
          </p:cNvPr>
          <p:cNvSpPr txBox="1"/>
          <p:nvPr/>
        </p:nvSpPr>
        <p:spPr>
          <a:xfrm>
            <a:off x="838200" y="4397602"/>
            <a:ext cx="386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lower()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method returns the string in lower case.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F3AABC0-6823-907C-F440-4A27D053C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571" y="1690689"/>
            <a:ext cx="3950860" cy="232251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84264FA-DD88-E185-D030-08BC76336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628" y="4397602"/>
            <a:ext cx="4180524" cy="232251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38435FC-8931-4722-809E-3E5A791C18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4247" y="2614018"/>
            <a:ext cx="1933845" cy="201005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8A7DE52-0CA4-4E8D-BC3B-AF78EFB532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4247" y="4847945"/>
            <a:ext cx="1952074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220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5-4: Modify Strings(2)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1690688"/>
            <a:ext cx="3282371" cy="232251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Hello, World! 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a.strip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 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B97D39D-0037-9554-C812-F60405259590}"/>
              </a:ext>
            </a:extLst>
          </p:cNvPr>
          <p:cNvSpPr/>
          <p:nvPr/>
        </p:nvSpPr>
        <p:spPr>
          <a:xfrm flipH="1">
            <a:off x="838199" y="4397602"/>
            <a:ext cx="3864429" cy="2322514"/>
          </a:xfrm>
          <a:prstGeom prst="rect">
            <a:avLst/>
          </a:prstGeom>
          <a:solidFill>
            <a:srgbClr val="A5A5A5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"Hello, World!"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a.replace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7738F6-2C90-CE5C-D9E0-7580DD2F99B8}"/>
              </a:ext>
            </a:extLst>
          </p:cNvPr>
          <p:cNvSpPr txBox="1"/>
          <p:nvPr/>
        </p:nvSpPr>
        <p:spPr>
          <a:xfrm>
            <a:off x="838199" y="1690688"/>
            <a:ext cx="3282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strip()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method removes any whitespace from the beginning or the end.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AC13633-C782-36AC-C7F8-C9529F92A6BB}"/>
              </a:ext>
            </a:extLst>
          </p:cNvPr>
          <p:cNvSpPr txBox="1"/>
          <p:nvPr/>
        </p:nvSpPr>
        <p:spPr>
          <a:xfrm>
            <a:off x="838200" y="4397602"/>
            <a:ext cx="386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replace()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method replaces a string with another string.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CC5E662-3A44-BE3C-7680-BB0528EB9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570" y="1690688"/>
            <a:ext cx="4369089" cy="232251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C7A04EC-8843-3D50-ED2C-3A46A5A81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629" y="4397602"/>
            <a:ext cx="4659086" cy="232251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DDB8B97-6F33-41C5-8BF1-4420768E10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4261" y="2307467"/>
            <a:ext cx="2257740" cy="209013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28E7259-34FB-4CB3-A793-E4CED648E6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4260" y="4828892"/>
            <a:ext cx="2257740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002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5-4: Modify Strings(3)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1690688"/>
            <a:ext cx="3282371" cy="232251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"Hello, World!"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a.split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7738F6-2C90-CE5C-D9E0-7580DD2F99B8}"/>
              </a:ext>
            </a:extLst>
          </p:cNvPr>
          <p:cNvSpPr txBox="1"/>
          <p:nvPr/>
        </p:nvSpPr>
        <p:spPr>
          <a:xfrm>
            <a:off x="838199" y="1690688"/>
            <a:ext cx="3282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split()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method splits the string into substrings if it finds instances of the separator.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5BBDE1D-5A33-2888-4A8C-CB37E5E23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570" y="1690688"/>
            <a:ext cx="4332383" cy="232251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9F4E4F2F-9DCF-4180-AF78-FBFE9ED2A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8155" y="4857471"/>
            <a:ext cx="1933845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1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bot operating a machine">
            <a:extLst>
              <a:ext uri="{FF2B5EF4-FFF2-40B4-BE49-F238E27FC236}">
                <a16:creationId xmlns:a16="http://schemas.microsoft.com/office/drawing/2014/main" id="{15A1B69F-9C3C-67C6-0F07-9493D1CCD3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87" r="18766" b="1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D1CFDE4-E6E3-B89A-3CDA-68C4FBEF2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altLang="zh-TW" sz="3700" b="1" dirty="0">
                <a:latin typeface="Rockwell" panose="02060603020205020403" pitchFamily="18" charset="0"/>
              </a:rPr>
              <a:t>What are the applications of Python?</a:t>
            </a:r>
            <a:endParaRPr lang="zh-TW" altLang="en-US" sz="3700" b="1" dirty="0">
              <a:latin typeface="Rockwell" panose="02060603020205020403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EFFB69-28BF-8D94-B500-D7D620C6D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 lnSpcReduction="10000"/>
          </a:bodyPr>
          <a:lstStyle/>
          <a:p>
            <a:r>
              <a:rPr lang="en-US" altLang="zh-TW" sz="2200" b="1" dirty="0"/>
              <a:t>Web application development</a:t>
            </a:r>
          </a:p>
          <a:p>
            <a:r>
              <a:rPr lang="en-US" altLang="zh-TW" sz="2200" b="1" dirty="0"/>
              <a:t>Automated operation and maintenance</a:t>
            </a:r>
          </a:p>
          <a:p>
            <a:r>
              <a:rPr lang="en-US" altLang="zh-TW" sz="2200" b="1" dirty="0"/>
              <a:t>Web crawler</a:t>
            </a:r>
          </a:p>
          <a:p>
            <a:r>
              <a:rPr lang="en-US" altLang="zh-TW" sz="2200" b="1" dirty="0" err="1"/>
              <a:t>Analyse</a:t>
            </a:r>
            <a:r>
              <a:rPr lang="en-US" altLang="zh-TW" sz="2200" b="1" dirty="0"/>
              <a:t> information</a:t>
            </a:r>
          </a:p>
          <a:p>
            <a:r>
              <a:rPr lang="en-US" altLang="zh-TW" sz="2200" b="1" dirty="0"/>
              <a:t>Scientific computing</a:t>
            </a:r>
          </a:p>
          <a:p>
            <a:r>
              <a:rPr lang="en-US" altLang="zh-TW" sz="2200" b="1" dirty="0"/>
              <a:t>Artificial intelligence</a:t>
            </a:r>
          </a:p>
          <a:p>
            <a:r>
              <a:rPr lang="en-US" altLang="zh-TW" sz="2200" b="1" dirty="0"/>
              <a:t>Game development</a:t>
            </a:r>
          </a:p>
          <a:p>
            <a:r>
              <a:rPr lang="en-US" altLang="zh-TW" sz="2200" b="1" dirty="0"/>
              <a:t>Financial analysis and quantitative trading tools</a:t>
            </a: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31876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5-5: String Concatenation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1690688"/>
            <a:ext cx="3282371" cy="232251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"World"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= a + b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B97D39D-0037-9554-C812-F60405259590}"/>
              </a:ext>
            </a:extLst>
          </p:cNvPr>
          <p:cNvSpPr/>
          <p:nvPr/>
        </p:nvSpPr>
        <p:spPr>
          <a:xfrm flipH="1">
            <a:off x="838199" y="4397602"/>
            <a:ext cx="3282370" cy="2322514"/>
          </a:xfrm>
          <a:prstGeom prst="rect">
            <a:avLst/>
          </a:prstGeom>
          <a:solidFill>
            <a:srgbClr val="A5A5A5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"World"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= a +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b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7738F6-2C90-CE5C-D9E0-7580DD2F99B8}"/>
              </a:ext>
            </a:extLst>
          </p:cNvPr>
          <p:cNvSpPr txBox="1"/>
          <p:nvPr/>
        </p:nvSpPr>
        <p:spPr>
          <a:xfrm>
            <a:off x="838199" y="1690688"/>
            <a:ext cx="3282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Merge variable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with variable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b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into variable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</a:t>
            </a:r>
            <a:r>
              <a:rPr lang="en-US" altLang="zh-TW" dirty="0">
                <a:solidFill>
                  <a:prstClr val="white"/>
                </a:solidFill>
                <a:highlight>
                  <a:srgbClr val="000000"/>
                </a:highlight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AC13633-C782-36AC-C7F8-C9529F92A6BB}"/>
              </a:ext>
            </a:extLst>
          </p:cNvPr>
          <p:cNvSpPr txBox="1"/>
          <p:nvPr/>
        </p:nvSpPr>
        <p:spPr>
          <a:xfrm>
            <a:off x="838200" y="4397602"/>
            <a:ext cx="32823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To add a space between them, add a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 “</a:t>
            </a:r>
            <a:r>
              <a:rPr lang="en-US" altLang="zh-TW" dirty="0">
                <a:solidFill>
                  <a:prstClr val="white"/>
                </a:solidFill>
                <a:highlight>
                  <a:srgbClr val="000000"/>
                </a:highlight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45C9559-4DD6-1F24-05C2-27C697B3F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570" y="1690687"/>
            <a:ext cx="2019578" cy="232251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9F818B2-08FF-1FD6-4D49-93ABFED14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569" y="4397600"/>
            <a:ext cx="2356419" cy="232251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757093E-2996-4E1F-9998-E4F966CDC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9102" y="1651627"/>
            <a:ext cx="1952898" cy="240063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F756736-20F9-4145-BDE3-7F8E4963EF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9102" y="4441535"/>
            <a:ext cx="1952898" cy="241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859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5-6: String Format(1)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9" y="1690688"/>
            <a:ext cx="4662714" cy="232251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 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"My name is Leo, and I am {}"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txt.</a:t>
            </a:r>
            <a:r>
              <a:rPr lang="en-US" altLang="zh-TW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(age))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B97D39D-0037-9554-C812-F60405259590}"/>
              </a:ext>
            </a:extLst>
          </p:cNvPr>
          <p:cNvSpPr/>
          <p:nvPr/>
        </p:nvSpPr>
        <p:spPr>
          <a:xfrm flipH="1">
            <a:off x="838199" y="4397602"/>
            <a:ext cx="6244772" cy="2322514"/>
          </a:xfrm>
          <a:prstGeom prst="rect">
            <a:avLst/>
          </a:prstGeom>
          <a:solidFill>
            <a:srgbClr val="A5A5A5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quantity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itemno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567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price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49.95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myorder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 want {} pieces of item {} for {} dollars."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myorder.</a:t>
            </a:r>
            <a:r>
              <a:rPr lang="en-US" altLang="zh-TW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(quantity,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itemno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price))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7738F6-2C90-CE5C-D9E0-7580DD2F99B8}"/>
              </a:ext>
            </a:extLst>
          </p:cNvPr>
          <p:cNvSpPr txBox="1"/>
          <p:nvPr/>
        </p:nvSpPr>
        <p:spPr>
          <a:xfrm>
            <a:off x="838199" y="1690688"/>
            <a:ext cx="4662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Use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format()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method to insert numbers into strings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AC13633-C782-36AC-C7F8-C9529F92A6BB}"/>
              </a:ext>
            </a:extLst>
          </p:cNvPr>
          <p:cNvSpPr txBox="1"/>
          <p:nvPr/>
        </p:nvSpPr>
        <p:spPr>
          <a:xfrm>
            <a:off x="838199" y="4389628"/>
            <a:ext cx="6897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format()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method takes unlimited number of arguments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1D0B78-25EE-F036-4013-50DCAA1EA2B7}"/>
              </a:ext>
            </a:extLst>
          </p:cNvPr>
          <p:cNvSpPr txBox="1"/>
          <p:nvPr/>
        </p:nvSpPr>
        <p:spPr>
          <a:xfrm>
            <a:off x="5500913" y="2804300"/>
            <a:ext cx="66910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we can combine strings and numbers by using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format()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method!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format()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method takes the passed arguments, formats them, and places them in the string where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placeholders {}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are.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D186B4F-56AB-F6F9-C0B8-B1AD8B00A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913" y="1719936"/>
            <a:ext cx="3381847" cy="115268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9EFFCB6-ECB6-A2B7-8FE6-74C810DF7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253" y="4397602"/>
            <a:ext cx="5039428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39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5-6: String Format(1)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11313BE-C345-4AD2-ADE8-27A09FBC0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838610" cy="248637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4A3ED9E-9D3F-42D2-A437-7B2357864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048" y="1690688"/>
            <a:ext cx="4801270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0929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5-6: String Format(2)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8" y="1690688"/>
            <a:ext cx="5998030" cy="243136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quantity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itemno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567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price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49.95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myorder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 want to pay {2} dollars for {0} pieces of item {1}."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myorder.</a:t>
            </a:r>
            <a:r>
              <a:rPr lang="en-US" altLang="zh-TW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(quantity,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itemno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price))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7738F6-2C90-CE5C-D9E0-7580DD2F99B8}"/>
              </a:ext>
            </a:extLst>
          </p:cNvPr>
          <p:cNvSpPr txBox="1"/>
          <p:nvPr/>
        </p:nvSpPr>
        <p:spPr>
          <a:xfrm>
            <a:off x="838198" y="1660955"/>
            <a:ext cx="5693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You can use index numbers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{0}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to be sure the arguments are placed in the correct placeholders: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28EA605-EDBC-B636-BA60-DFD645078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4122057"/>
            <a:ext cx="5998030" cy="1524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071DABB-731C-4900-9846-264C94B9B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712" y="4676760"/>
            <a:ext cx="4846288" cy="218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332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5-7: Escape Characters(1)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9" y="1831877"/>
            <a:ext cx="6959600" cy="13255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"We are the so-called 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Vikings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from the north."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040AC88-CB86-8987-B5C9-070A2BB284E0}"/>
              </a:ext>
            </a:extLst>
          </p:cNvPr>
          <p:cNvSpPr txBox="1"/>
          <p:nvPr/>
        </p:nvSpPr>
        <p:spPr>
          <a:xfrm>
            <a:off x="3355339" y="1946177"/>
            <a:ext cx="192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highlight>
                  <a:srgbClr val="FF0000"/>
                </a:highlight>
                <a:latin typeface="Consolas" panose="020B0609020204030204" pitchFamily="49" charset="0"/>
              </a:rPr>
              <a:t>error</a:t>
            </a:r>
            <a:endParaRPr lang="zh-TW" altLang="en-US" dirty="0">
              <a:highlight>
                <a:srgbClr val="FF0000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ECE949-22F5-2D1A-5FC4-FA7DF90EBB53}"/>
              </a:ext>
            </a:extLst>
          </p:cNvPr>
          <p:cNvSpPr/>
          <p:nvPr/>
        </p:nvSpPr>
        <p:spPr>
          <a:xfrm flipH="1">
            <a:off x="838199" y="3700561"/>
            <a:ext cx="7226302" cy="13255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"We are the so-called \"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Vikings\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from the north."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26A5614-267C-1FD8-9E42-F44401CFAB9A}"/>
              </a:ext>
            </a:extLst>
          </p:cNvPr>
          <p:cNvSpPr txBox="1"/>
          <p:nvPr/>
        </p:nvSpPr>
        <p:spPr>
          <a:xfrm>
            <a:off x="1162050" y="3818611"/>
            <a:ext cx="631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To fix this problem, use the escape character </a:t>
            </a:r>
            <a:r>
              <a:rPr lang="en-US" altLang="zh-TW" dirty="0">
                <a:solidFill>
                  <a:srgbClr val="FF00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\"</a:t>
            </a:r>
            <a:endParaRPr lang="zh-TW" altLang="en-US" dirty="0">
              <a:solidFill>
                <a:srgbClr val="FF0000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6554405-A1C9-BBC8-E5CC-1EAC8155E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89" y="5048174"/>
            <a:ext cx="7224112" cy="138188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5E49657-3E93-4A79-BF83-7ADE75544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64" y="5162994"/>
            <a:ext cx="4029635" cy="169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884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5-7: Escape Characters(2)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26A5614-267C-1FD8-9E42-F44401CFAB9A}"/>
              </a:ext>
            </a:extLst>
          </p:cNvPr>
          <p:cNvSpPr txBox="1"/>
          <p:nvPr/>
        </p:nvSpPr>
        <p:spPr>
          <a:xfrm>
            <a:off x="838200" y="1321356"/>
            <a:ext cx="631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Other escape characters used in Python.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81BECE1-C726-F9EC-3B74-5B012ECFE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668035"/>
              </p:ext>
            </p:extLst>
          </p:nvPr>
        </p:nvGraphicFramePr>
        <p:xfrm>
          <a:off x="838200" y="1690688"/>
          <a:ext cx="5418666" cy="3759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276508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04282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Code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Result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0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\'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Single Quote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63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\\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Backslash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49715"/>
                  </a:ext>
                </a:extLst>
              </a:tr>
              <a:tr h="3645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\n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 Line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204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\r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Carriage Return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848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Tab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6797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\b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Backspace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987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\f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 Feed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700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ooo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Octal value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44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xhh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Hex value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83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5935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549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5-8: String Methods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26A5614-267C-1FD8-9E42-F44401CFAB9A}"/>
              </a:ext>
            </a:extLst>
          </p:cNvPr>
          <p:cNvSpPr txBox="1"/>
          <p:nvPr/>
        </p:nvSpPr>
        <p:spPr>
          <a:xfrm>
            <a:off x="838200" y="1038780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Python has a set of built-in methods that you can use on strings.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FF1B81F-C9EB-C8C0-B89B-5877FA9685EC}"/>
              </a:ext>
            </a:extLst>
          </p:cNvPr>
          <p:cNvSpPr txBox="1"/>
          <p:nvPr/>
        </p:nvSpPr>
        <p:spPr>
          <a:xfrm>
            <a:off x="838200" y="1422853"/>
            <a:ext cx="5896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https://docs.python.org/zh-tw/3/library/functions.html</a:t>
            </a:r>
            <a:endParaRPr lang="zh-TW" alt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2614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6: Booleans(1)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1704877"/>
            <a:ext cx="3517900" cy="17241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6635524" y="1704877"/>
            <a:ext cx="59374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Booleans represent one of two values: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True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or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False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In programming you often need to know if an expression is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True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or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False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You can evaluate any expression in Python, and get one of two answers,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True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or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False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55E3D80-5F56-464D-4D24-796179326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100" y="1704878"/>
            <a:ext cx="2310989" cy="172412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E2732B4-4786-DCB8-68CC-DB76B38D8FF8}"/>
              </a:ext>
            </a:extLst>
          </p:cNvPr>
          <p:cNvSpPr/>
          <p:nvPr/>
        </p:nvSpPr>
        <p:spPr>
          <a:xfrm flipH="1">
            <a:off x="838200" y="3903792"/>
            <a:ext cx="3517900" cy="17241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15</a:t>
            </a:r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A3D8EFEB-A75F-4229-6B78-E31B38E88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101" y="3903792"/>
            <a:ext cx="2310988" cy="1724122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E299397E-94B2-8E57-2DF4-FDA9ADC0FEB9}"/>
              </a:ext>
            </a:extLst>
          </p:cNvPr>
          <p:cNvSpPr txBox="1"/>
          <p:nvPr/>
        </p:nvSpPr>
        <p:spPr>
          <a:xfrm>
            <a:off x="6667090" y="3903791"/>
            <a:ext cx="552491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Almost any value is evaluated to True if it has some sort of content.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Any string is True, except empty strings.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Any number is True, except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Any list, tuple, set, and dictionary are True, except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empty ones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7024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6: Booleans(1)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64622DE-12F6-4174-8EDD-FB9FE06AB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399" y="1690688"/>
            <a:ext cx="1952861" cy="289600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4E4B8FE-93BC-6343-CD36-B1CA99969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1743318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082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6: Booleans(2)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9" y="1690688"/>
            <a:ext cx="3617686" cy="29578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bool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False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bool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(None)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bool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bool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bool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(())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bool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([])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bool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({})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6508067" y="1690688"/>
            <a:ext cx="54937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In fact, there are not many values that evaluate to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False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except empty values, such as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()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[]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{}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""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the number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and the value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None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. And of course the value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False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evaluates to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False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71ADFB9-2266-D8D9-D34E-0212B9779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886" y="1690688"/>
            <a:ext cx="2052181" cy="29578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170F9E5-14EA-7BEF-8725-E200ACF2C850}"/>
              </a:ext>
            </a:extLst>
          </p:cNvPr>
          <p:cNvSpPr/>
          <p:nvPr/>
        </p:nvSpPr>
        <p:spPr>
          <a:xfrm flipH="1">
            <a:off x="838200" y="4930903"/>
            <a:ext cx="3617686" cy="17241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x = </a:t>
            </a:r>
            <a:r>
              <a:rPr kumimoji="0" lang="fr-FR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200</a:t>
            </a:r>
            <a:br>
              <a:rPr kumimoji="0" lang="fr-FR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fr-FR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</a:t>
            </a:r>
            <a:r>
              <a:rPr kumimoji="0" lang="fr-FR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fr-FR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isinstance</a:t>
            </a:r>
            <a:r>
              <a:rPr kumimoji="0" lang="fr-FR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(x, </a:t>
            </a:r>
            <a:r>
              <a:rPr kumimoji="0" lang="fr-FR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int</a:t>
            </a:r>
            <a:r>
              <a:rPr kumimoji="0" lang="fr-FR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B100965-168D-DAE4-2A2B-FA78A5AAA01B}"/>
              </a:ext>
            </a:extLst>
          </p:cNvPr>
          <p:cNvSpPr txBox="1"/>
          <p:nvPr/>
        </p:nvSpPr>
        <p:spPr>
          <a:xfrm>
            <a:off x="-1504043" y="4930903"/>
            <a:ext cx="830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Check if an object is an integer or not.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A8091E20-DA35-340A-6626-31A225705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86" y="4935259"/>
            <a:ext cx="3891997" cy="1719767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C93EB60A-C05C-B77A-546B-3C370DD80932}"/>
              </a:ext>
            </a:extLst>
          </p:cNvPr>
          <p:cNvSpPr txBox="1"/>
          <p:nvPr/>
        </p:nvSpPr>
        <p:spPr>
          <a:xfrm>
            <a:off x="6508067" y="3733211"/>
            <a:ext cx="54937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Python also has many built-in functions that return a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boolean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value, like the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isinstance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function, which can be used to determine if an object is of a certain data type.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794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Contents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97EC415-9FAF-33B4-9D54-1DF0CDCFB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1343818"/>
            <a:ext cx="10625137" cy="5114132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3" action="ppaction://hlinksldjump"/>
              </a:rPr>
              <a:t>My First Python</a:t>
            </a:r>
            <a:endParaRPr lang="en-US" altLang="zh-TW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4" action="ppaction://hlinksldjump"/>
              </a:rPr>
              <a:t>Calculate</a:t>
            </a:r>
            <a:endParaRPr lang="en-US" altLang="zh-TW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5" action="ppaction://hlinksldjump"/>
              </a:rPr>
              <a:t>Creating Variables</a:t>
            </a:r>
            <a:endParaRPr lang="en-US" altLang="zh-TW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6" action="ppaction://hlinksldjump"/>
              </a:rPr>
              <a:t>Data Types</a:t>
            </a:r>
            <a:endParaRPr lang="en-US" altLang="zh-TW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7" action="ppaction://hlinksldjump"/>
              </a:rPr>
              <a:t>Python Strings</a:t>
            </a:r>
            <a:endParaRPr lang="en-US" altLang="zh-TW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8" action="ppaction://hlinksldjump"/>
              </a:rPr>
              <a:t>Booleans</a:t>
            </a:r>
            <a:endParaRPr lang="en-US" altLang="zh-TW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9" action="ppaction://hlinksldjump"/>
              </a:rPr>
              <a:t>Lists</a:t>
            </a:r>
            <a:endParaRPr lang="en-US" altLang="zh-TW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10" action="ppaction://hlinksldjump"/>
              </a:rPr>
              <a:t>Tuple</a:t>
            </a:r>
            <a:endParaRPr lang="en-US" altLang="zh-TW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11" action="ppaction://hlinksldjump"/>
              </a:rPr>
              <a:t>Sets</a:t>
            </a:r>
            <a:endParaRPr lang="en-US" altLang="zh-TW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12" action="ppaction://hlinksldjump"/>
              </a:rPr>
              <a:t>Dictionary</a:t>
            </a:r>
            <a:endParaRPr lang="en-US" altLang="zh-TW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13" action="ppaction://hlinksldjump"/>
              </a:rPr>
              <a:t>Python Collections (Arrays)</a:t>
            </a:r>
            <a:endParaRPr lang="en-US" altLang="zh-TW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14" action="ppaction://hlinksldjump"/>
              </a:rPr>
              <a:t>User Input</a:t>
            </a:r>
            <a:endParaRPr lang="en-US" altLang="zh-TW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15" action="ppaction://hlinksldjump"/>
              </a:rPr>
              <a:t>If ... Else</a:t>
            </a:r>
            <a:endParaRPr lang="en-US" altLang="zh-TW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16" action="ppaction://hlinksldjump"/>
              </a:rPr>
              <a:t>While Loops</a:t>
            </a:r>
            <a:b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</a:br>
            <a:endParaRPr lang="en-US" altLang="zh-TW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dirty="0">
              <a:solidFill>
                <a:srgbClr val="8FAADC"/>
              </a:solidFill>
            </a:endParaRPr>
          </a:p>
        </p:txBody>
      </p:sp>
      <p:sp>
        <p:nvSpPr>
          <p:cNvPr id="8" name="內容版面配置區 4">
            <a:extLst>
              <a:ext uri="{FF2B5EF4-FFF2-40B4-BE49-F238E27FC236}">
                <a16:creationId xmlns:a16="http://schemas.microsoft.com/office/drawing/2014/main" id="{1D1CFE72-BD71-9118-1233-4722E191E14D}"/>
              </a:ext>
            </a:extLst>
          </p:cNvPr>
          <p:cNvSpPr txBox="1">
            <a:spLocks/>
          </p:cNvSpPr>
          <p:nvPr/>
        </p:nvSpPr>
        <p:spPr>
          <a:xfrm>
            <a:off x="5338763" y="1343818"/>
            <a:ext cx="9024937" cy="551418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17" action="ppaction://hlinksldjump"/>
              </a:rPr>
              <a:t>For Loops</a:t>
            </a:r>
            <a:endParaRPr lang="en-US" altLang="zh-TW" sz="4200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sz="4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18" action="ppaction://hlinksldjump"/>
              </a:rPr>
              <a:t>Functions</a:t>
            </a:r>
            <a:endParaRPr lang="en-US" altLang="zh-TW" sz="4200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sz="4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19" action="ppaction://hlinksldjump"/>
              </a:rPr>
              <a:t>Lambda:Syntax</a:t>
            </a:r>
            <a:endParaRPr lang="en-US" altLang="zh-TW" sz="4200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sz="4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20" action="ppaction://hlinksldjump"/>
              </a:rPr>
              <a:t>Arrays</a:t>
            </a:r>
            <a:endParaRPr lang="en-US" altLang="zh-TW" sz="4200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sz="4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21" action="ppaction://hlinksldjump"/>
              </a:rPr>
              <a:t>Classes and Objects</a:t>
            </a:r>
            <a:endParaRPr lang="en-US" altLang="zh-TW" sz="4200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sz="4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22" action="ppaction://hlinksldjump"/>
              </a:rPr>
              <a:t>Inheritance</a:t>
            </a:r>
            <a:endParaRPr lang="en-US" altLang="zh-TW" sz="4200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sz="4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23" action="ppaction://hlinksldjump"/>
              </a:rPr>
              <a:t>Iterators</a:t>
            </a:r>
            <a:endParaRPr lang="en-US" altLang="zh-TW" sz="4200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sz="4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24" action="ppaction://hlinksldjump"/>
              </a:rPr>
              <a:t>Polymorphism</a:t>
            </a:r>
            <a:endParaRPr lang="en-US" altLang="zh-TW" sz="4200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sz="4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25" action="ppaction://hlinksldjump"/>
              </a:rPr>
              <a:t>Scope</a:t>
            </a:r>
            <a:endParaRPr lang="en-US" altLang="zh-TW" sz="4200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sz="4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26" action="ppaction://hlinksldjump"/>
              </a:rPr>
              <a:t>Datetime</a:t>
            </a:r>
            <a:endParaRPr lang="en-US" altLang="zh-TW" sz="4200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sz="4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27" action="ppaction://hlinksldjump"/>
              </a:rPr>
              <a:t>Math</a:t>
            </a:r>
            <a:endParaRPr lang="en-US" altLang="zh-TW" sz="4200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sz="4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28" action="ppaction://hlinksldjump"/>
              </a:rPr>
              <a:t>JSON</a:t>
            </a:r>
            <a:endParaRPr lang="en-US" altLang="zh-TW" sz="4200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sz="4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29" action="ppaction://hlinksldjump"/>
              </a:rPr>
              <a:t>RegEx</a:t>
            </a:r>
            <a:endParaRPr lang="en-US" altLang="zh-TW" sz="4200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sz="4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30" action="ppaction://hlinksldjump"/>
              </a:rPr>
              <a:t>Try Except</a:t>
            </a:r>
            <a:endParaRPr lang="en-US" altLang="zh-TW" sz="4200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sz="4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31" action="ppaction://hlinksldjump"/>
              </a:rPr>
              <a:t>Reference</a:t>
            </a:r>
            <a:b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</a:br>
            <a:endParaRPr lang="en-US" altLang="zh-TW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dirty="0">
              <a:solidFill>
                <a:srgbClr val="8FAA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1129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6: Booleans(2)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A6B7308-986B-F621-5D1B-4BF6D2D15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838716" cy="379571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B1B3ABE-22CD-F7BC-6112-438DABB6C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925" y="1693982"/>
            <a:ext cx="2152950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09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7-1: Lists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1325563"/>
            <a:ext cx="5257800" cy="173831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6096000" y="1333829"/>
            <a:ext cx="549379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Lists are used to store multiple items in a single variable.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Lists are one of 4 built-in data types in Python used to store collections of data, the other 3 are Tuple, Set, and Dictionary, all with different qualities and usage.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AECB1D23-25BE-129A-4188-3C2D4670A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63875"/>
            <a:ext cx="5257800" cy="171976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EBDEC5D-BE61-F596-D6C4-8E8319E03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7607" y="4636463"/>
            <a:ext cx="4284393" cy="222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982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7-2: Tuple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1325563"/>
            <a:ext cx="5257800" cy="173831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thistuple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thistuple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6096000" y="1333829"/>
            <a:ext cx="549379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Tuples are used to store multiple items in a single variable.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Tuple is one of 4 built-in data types in Python used to store collections of data, the other 3 are List, Set, and Dictionary, all with different qualities and usage.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tuple is a collection which is ordered and unchangeable.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Tuples are written with round brackets.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196FC9F-FFBC-F99F-20B1-5764B4F7A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63875"/>
            <a:ext cx="5257800" cy="166403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BF11216-52A7-1FFD-4E2C-36AF39290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300" y="4719459"/>
            <a:ext cx="4076700" cy="213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523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7-3: Sets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1325563"/>
            <a:ext cx="5257800" cy="173831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6096000" y="1333829"/>
            <a:ext cx="54937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Sets are used to store multiple items in a single variable.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Set is one of 4 built-in data types in Python used to store collections of data, the other 3 are List, Tuple, and Dictionary, all with different qualities and usage.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set is a collection which is unordered, unchangeable*, and unindexed.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AECB1D23-25BE-129A-4188-3C2D4670A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82420"/>
            <a:ext cx="5257800" cy="171976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98F183B-C1B9-250B-56EB-AB36FE527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8800" y="4613535"/>
            <a:ext cx="4013200" cy="224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302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7-4: Dictionary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9" y="1325563"/>
            <a:ext cx="5257800" cy="173831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838199" y="3063875"/>
            <a:ext cx="54937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Dictionaries are used to store data values in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key:value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pairs.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dictionary is a collection which is ordered*, changeable and do not allow duplicates.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D3E6F04-BB66-1AF4-8249-6CF382368F17}"/>
              </a:ext>
            </a:extLst>
          </p:cNvPr>
          <p:cNvSpPr/>
          <p:nvPr/>
        </p:nvSpPr>
        <p:spPr>
          <a:xfrm flipH="1">
            <a:off x="838197" y="4500564"/>
            <a:ext cx="3876677" cy="203885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32BC04A-38C8-C8A0-F4B2-56251A7EB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307874"/>
            <a:ext cx="3751282" cy="175600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FE391C7-D270-2347-44A6-78996C8ED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4" y="4500564"/>
            <a:ext cx="2480136" cy="203885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B908C6F-806E-8A8F-6271-275D242BDD13}"/>
              </a:ext>
            </a:extLst>
          </p:cNvPr>
          <p:cNvSpPr txBox="1"/>
          <p:nvPr/>
        </p:nvSpPr>
        <p:spPr>
          <a:xfrm>
            <a:off x="7195010" y="4054104"/>
            <a:ext cx="280511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Dictionary items are ordered, changeable, and does not allow duplicates.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Dictionary items are presented in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key:value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pairs, and can be referred to by using the key name.</a:t>
            </a:r>
          </a:p>
        </p:txBody>
      </p:sp>
    </p:spTree>
    <p:extLst>
      <p:ext uri="{BB962C8B-B14F-4D97-AF65-F5344CB8AC3E}">
        <p14:creationId xmlns:p14="http://schemas.microsoft.com/office/powerpoint/2010/main" val="4387440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7-4: Dictionary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8814A7-FA5D-3654-79C8-D9A713D83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25563"/>
            <a:ext cx="3867690" cy="234347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BB5E71D-87BB-DE5B-0274-9C8CD1AA4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340" y="1325563"/>
            <a:ext cx="2105319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274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7-5: Python Collections (Arrays)</a:t>
            </a:r>
            <a:b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</a:b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0000FF"/>
                </a:highlight>
                <a:latin typeface="Rockwell" panose="02060603020205020403" pitchFamily="18" charset="0"/>
              </a:rPr>
              <a:t>Check The Link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highlight>
                <a:srgbClr val="0000FF"/>
              </a:highlight>
              <a:latin typeface="Rockwell" panose="02060603020205020403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838200" y="1690688"/>
            <a:ext cx="839288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There are four collection data types in the Python programming language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highlight>
                  <a:srgbClr val="0000FF"/>
                </a:highlight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  <a:hlinkClick r:id="rId3"/>
              </a:rPr>
              <a:t>List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highlight>
                  <a:srgbClr val="0000FF"/>
                </a:highlight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  <a:hlinkClick r:id="rId3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is a collection which is ordered and changeable. Allows duplicate members.</a:t>
            </a: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highlight>
                  <a:srgbClr val="0000FF"/>
                </a:highlight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  <a:hlinkClick r:id="rId4"/>
              </a:rPr>
              <a:t>Tuple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is a collection which is ordered and unchangeable. Allows duplicate members.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highlight>
                  <a:srgbClr val="0000FF"/>
                </a:highlight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  <a:hlinkClick r:id="rId5"/>
              </a:rPr>
              <a:t>Set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is a collection which is unordered, unchangeable*, and unindexed. No duplicate members.</a:t>
            </a: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highlight>
                  <a:srgbClr val="0000FF"/>
                </a:highlight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  <a:hlinkClick r:id="rId6"/>
              </a:rPr>
              <a:t>Dictionar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highlight>
                  <a:srgbClr val="0000FF"/>
                </a:highlight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  <a:hlinkClick r:id="rId6"/>
              </a:rPr>
              <a:t>y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is a collection which is ordered** and changeable. No duplicate members.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箭號: 迴轉箭號 10">
            <a:extLst>
              <a:ext uri="{FF2B5EF4-FFF2-40B4-BE49-F238E27FC236}">
                <a16:creationId xmlns:a16="http://schemas.microsoft.com/office/drawing/2014/main" id="{C8C693DF-8530-334A-1465-CA909513B2FF}"/>
              </a:ext>
            </a:extLst>
          </p:cNvPr>
          <p:cNvSpPr/>
          <p:nvPr/>
        </p:nvSpPr>
        <p:spPr>
          <a:xfrm rot="5400000" flipV="1">
            <a:off x="-373923" y="2010869"/>
            <a:ext cx="1707794" cy="716458"/>
          </a:xfrm>
          <a:prstGeom prst="uturnArrow">
            <a:avLst>
              <a:gd name="adj1" fmla="val 13602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8680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8:User Input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1704877"/>
            <a:ext cx="4285344" cy="17241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 =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"Enter username:"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"Username is: 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username)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5123544" y="1704877"/>
            <a:ext cx="55249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Python allows for user input.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That means we are able to ask the user for input.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method is a bit different in Python 3.6 than Python 2.7.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Python 3.6 uses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input()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method.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Python 2.7 uses the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raw_input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method.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52E282D-AAAB-FAD1-157E-3404D002A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59202"/>
            <a:ext cx="4285344" cy="155088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77B4EE7-68FE-4855-A063-6F26EB170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9481" y="4676471"/>
            <a:ext cx="3057952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650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9:If ... Else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1325563"/>
            <a:ext cx="4285344" cy="17241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 &gt; a: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 is greater than 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5123544" y="1325563"/>
            <a:ext cx="552491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Python supports the usual logical conditions from mathematics: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Equals: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== b</a:t>
            </a:r>
            <a:endParaRPr lang="en-US" altLang="zh-TW" dirty="0">
              <a:solidFill>
                <a:srgbClr val="FF0000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Not Equals: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!= b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Less than: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&lt; b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Less than or equal to: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&lt;= b</a:t>
            </a:r>
            <a:endParaRPr lang="en-US" altLang="zh-TW" dirty="0">
              <a:solidFill>
                <a:srgbClr val="FF0000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Greater than: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&gt; b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Greater than or equal to: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a &gt;= b</a:t>
            </a:r>
            <a:endParaRPr lang="en-US" altLang="zh-TW" dirty="0">
              <a:solidFill>
                <a:srgbClr val="FF0000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These conditions can be used in several ways, most commonly in "if statements" and loops.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F5C2EBF-C720-6F9A-D8DF-403DB7A0F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49685"/>
            <a:ext cx="4285344" cy="200297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CED6166-EE65-43A6-9018-68878B70B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048" y="4485944"/>
            <a:ext cx="3238952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663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9-1:If ... 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Else:Indentation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9" y="1831877"/>
            <a:ext cx="6709230" cy="17241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 &gt; a: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 is greater than 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you will get an error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838199" y="3556000"/>
            <a:ext cx="552491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Python relies on indentation (whitespace at the beginning of a line) to define scope in the code. Other programming languages often use curly-brackets for this purpose.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If statement, without indentation (will raise an error).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08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1:My First Python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1831877"/>
            <a:ext cx="3263319" cy="13255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8DE5A82A-28C1-FE91-37C4-67E3ED44C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01519" y="1831877"/>
            <a:ext cx="2534004" cy="1325563"/>
          </a:xfr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620B7DC-B289-487D-BAA6-BC40FD1C4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048" y="5067050"/>
            <a:ext cx="3419952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088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9-2:If ... 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Else:Elif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8" y="1831877"/>
            <a:ext cx="4267201" cy="20543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 &gt; a: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 is greater than 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== b: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 and b are equal"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838198" y="3886200"/>
            <a:ext cx="55249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elif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keyword is Python's way of saying "if the previous conditions were not true, then try this condition".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In this example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is equal to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b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so the first condition is not true, but the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elif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condition is true, so we print to screen that "a and b are equal".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2A23313-1637-0C5E-67A6-25C5851F5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378" y="1831877"/>
            <a:ext cx="3908450" cy="205432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07D1C8C-FE5B-4885-8848-FE7475541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3101" y="4114417"/>
            <a:ext cx="3038899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843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83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9-3:If ... 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Else:Else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7" y="1336746"/>
            <a:ext cx="4254501" cy="22829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 &gt; a: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 is greater than 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== b: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 and b are equal"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 is greater than b"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8595986" y="1336746"/>
            <a:ext cx="350328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else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keyword catches anything which isn't caught by the preceding conditions. In this example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is greater than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b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so the first condition is not true, also the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elif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condition is not true, so we go to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else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condition and print to screen that "a is greater than b".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7AE3E9D-6B6B-6107-938E-CB6BEBC5A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697" y="1336746"/>
            <a:ext cx="3503289" cy="2282923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6B6A0752-E9BC-8987-1A2A-2B9C9A946EF2}"/>
              </a:ext>
            </a:extLst>
          </p:cNvPr>
          <p:cNvSpPr/>
          <p:nvPr/>
        </p:nvSpPr>
        <p:spPr>
          <a:xfrm flipH="1">
            <a:off x="838197" y="3935076"/>
            <a:ext cx="4394202" cy="22829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 &gt; a: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 is greater than 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 is not greater than 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DC59DBC-C484-200B-F4B4-4BDF8C9186DF}"/>
              </a:ext>
            </a:extLst>
          </p:cNvPr>
          <p:cNvSpPr txBox="1"/>
          <p:nvPr/>
        </p:nvSpPr>
        <p:spPr>
          <a:xfrm>
            <a:off x="1129390" y="3935076"/>
            <a:ext cx="3672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You can also have an else without the </a:t>
            </a:r>
            <a:r>
              <a:rPr lang="en-US" altLang="zh-TW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elif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endParaRPr lang="zh-TW" altLang="en-US" dirty="0">
              <a:solidFill>
                <a:schemeClr val="bg1">
                  <a:lumMod val="95000"/>
                </a:schemeClr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E818687-5411-4B3E-9743-53125AF72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9768" y="3935076"/>
            <a:ext cx="2842232" cy="292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195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9-4:Short Hand If ... Else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69E9764-17A6-8FFB-394E-2F8CA12B9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28" y="4358917"/>
            <a:ext cx="4215493" cy="132556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AD21252F-4BDB-04C4-0765-67EB6869E695}"/>
              </a:ext>
            </a:extLst>
          </p:cNvPr>
          <p:cNvSpPr txBox="1"/>
          <p:nvPr/>
        </p:nvSpPr>
        <p:spPr>
          <a:xfrm>
            <a:off x="5921828" y="1821317"/>
            <a:ext cx="35032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If you have only one statement to execute, one for if, and one for else, you can put it all on the same line.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630994-408E-718A-90C2-370B0CB76F0D}"/>
              </a:ext>
            </a:extLst>
          </p:cNvPr>
          <p:cNvSpPr/>
          <p:nvPr/>
        </p:nvSpPr>
        <p:spPr>
          <a:xfrm flipH="1">
            <a:off x="838200" y="1821317"/>
            <a:ext cx="5083631" cy="13255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&gt; b: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 is greater than b"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858B2533-D6AC-C1D1-8D25-BF096BF8B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171691"/>
            <a:ext cx="5083631" cy="104943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A3B607A9-E0B7-7CC1-9F18-40A37A64C422}"/>
              </a:ext>
            </a:extLst>
          </p:cNvPr>
          <p:cNvSpPr/>
          <p:nvPr/>
        </p:nvSpPr>
        <p:spPr>
          <a:xfrm flipH="1">
            <a:off x="838200" y="4358917"/>
            <a:ext cx="5083631" cy="13255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330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&gt; b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6882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9-4:Short Hand If ... Else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CC4B4DB-00B0-48F7-8BDE-9112F95D2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718" y="1690687"/>
            <a:ext cx="3277930" cy="217200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A52F3DF-01ED-4E85-A3C0-F5B32C5AE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3477110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317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9-5:If ... 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Else:multiple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else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6" y="1831878"/>
            <a:ext cx="7757790" cy="176766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330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330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&gt; b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"="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== b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1521727" y="1831877"/>
            <a:ext cx="6390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</a:rPr>
              <a:t>One line if else statement, with 3 conditions.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DC59DBC-C484-200B-F4B4-4BDF8C9186DF}"/>
              </a:ext>
            </a:extLst>
          </p:cNvPr>
          <p:cNvSpPr txBox="1"/>
          <p:nvPr/>
        </p:nvSpPr>
        <p:spPr>
          <a:xfrm>
            <a:off x="-914402" y="4278989"/>
            <a:ext cx="789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You can also have an else without the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elif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highlight>
                <a:srgbClr val="000000"/>
              </a:highlight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1B0DF7B-B4BD-D7C9-EDE6-A84A64461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75" y="3599543"/>
            <a:ext cx="7753912" cy="15239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78E213B-776D-4CCE-BB16-24C4F6A3F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376" y="5051344"/>
            <a:ext cx="4540624" cy="180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446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54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9-6:If ... 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Else:And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/Or/Not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1191468"/>
            <a:ext cx="4633688" cy="175315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500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&gt; b and c &gt; a: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"Both conditions are True"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17D13EE-7ACB-BF65-8A26-8AE087AF5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888" y="1191468"/>
            <a:ext cx="3794481" cy="175315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B99ADB4-5552-C409-A5BD-AE23A7D5542F}"/>
              </a:ext>
            </a:extLst>
          </p:cNvPr>
          <p:cNvSpPr/>
          <p:nvPr/>
        </p:nvSpPr>
        <p:spPr>
          <a:xfrm flipH="1">
            <a:off x="838200" y="3028302"/>
            <a:ext cx="4633688" cy="175315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500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&gt; b or a &gt; c: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"At least one of the conditions is True"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2370D26D-5990-0FC0-F4FA-E6B989D5E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888" y="3028302"/>
            <a:ext cx="5584542" cy="1753152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F8D0045A-505F-2CCE-378A-5A9B5DBEC994}"/>
              </a:ext>
            </a:extLst>
          </p:cNvPr>
          <p:cNvSpPr/>
          <p:nvPr/>
        </p:nvSpPr>
        <p:spPr>
          <a:xfrm flipH="1">
            <a:off x="838200" y="4865136"/>
            <a:ext cx="4633688" cy="175315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not a &gt; b: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 is NOT greater than b"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702880B8-9BB3-40B3-56DF-F82275E27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1888" y="4865137"/>
            <a:ext cx="4536866" cy="175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420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54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9-6:If ... 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Else:And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/Or/Not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CEFBF39-0A9F-4057-812F-7D3DF4A9F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85605"/>
            <a:ext cx="3399779" cy="256258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886D2A9-39C7-413C-AA2B-EB5632477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912" y="1391102"/>
            <a:ext cx="4315929" cy="256258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AF72FCC-0A9E-43DD-8D7A-BEE708F70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391103"/>
            <a:ext cx="306747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316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9-7:If ... 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Else:Nested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If/The pass Statement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8" y="1831877"/>
            <a:ext cx="4254501" cy="22829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41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&gt;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"Above ten,"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&gt;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"and also above 20!"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"but not above 20."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8198282" y="1831877"/>
            <a:ext cx="35032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You can have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statements inside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statements, this is called nested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statements.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B6A0752-E9BC-8987-1A2A-2B9C9A946EF2}"/>
              </a:ext>
            </a:extLst>
          </p:cNvPr>
          <p:cNvSpPr/>
          <p:nvPr/>
        </p:nvSpPr>
        <p:spPr>
          <a:xfrm flipH="1">
            <a:off x="838197" y="4255989"/>
            <a:ext cx="2703289" cy="173841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 &gt; a: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pass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A26EE29-7F19-4566-64A0-2F16A0B8D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699" y="1831877"/>
            <a:ext cx="3105583" cy="228292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45F2AD4-FD07-4BD4-8868-79B890CD844A}"/>
              </a:ext>
            </a:extLst>
          </p:cNvPr>
          <p:cNvSpPr txBox="1"/>
          <p:nvPr/>
        </p:nvSpPr>
        <p:spPr>
          <a:xfrm>
            <a:off x="3541486" y="4255989"/>
            <a:ext cx="35032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if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statements cannot be empty, but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you for some reason have an if statement with no content, put in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pass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statement to avoid getting an error.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7F805A4-05E5-4D11-8F09-A74DE6327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2627" y="3647627"/>
            <a:ext cx="3029373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691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10:While 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Loops:The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break Statement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7" y="1765551"/>
            <a:ext cx="3155522" cy="232898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n-NO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n-NO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= </a:t>
            </a:r>
            <a:r>
              <a:rPr lang="nn-NO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nn-NO" altLang="zh-TW" dirty="0"/>
            </a:br>
            <a:r>
              <a:rPr lang="nn-NO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n-NO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 &lt; </a:t>
            </a:r>
            <a:r>
              <a:rPr lang="nn-NO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nn-NO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nn-NO" altLang="zh-TW" dirty="0"/>
            </a:br>
            <a:r>
              <a:rPr lang="nn-NO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nn-NO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(i)</a:t>
            </a:r>
            <a:br>
              <a:rPr lang="nn-NO" altLang="zh-TW" dirty="0"/>
            </a:br>
            <a:r>
              <a:rPr lang="nn-NO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i += </a:t>
            </a:r>
            <a:r>
              <a:rPr lang="nn-NO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5792751" y="1765551"/>
            <a:ext cx="35032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With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while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loop we can execute a set of statements as long as a condition is true.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B6A0752-E9BC-8987-1A2A-2B9C9A946EF2}"/>
              </a:ext>
            </a:extLst>
          </p:cNvPr>
          <p:cNvSpPr/>
          <p:nvPr/>
        </p:nvSpPr>
        <p:spPr>
          <a:xfrm flipH="1">
            <a:off x="838197" y="4249511"/>
            <a:ext cx="3155520" cy="232898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45F2AD4-FD07-4BD4-8868-79B890CD844A}"/>
              </a:ext>
            </a:extLst>
          </p:cNvPr>
          <p:cNvSpPr txBox="1"/>
          <p:nvPr/>
        </p:nvSpPr>
        <p:spPr>
          <a:xfrm>
            <a:off x="5792751" y="4268260"/>
            <a:ext cx="35032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With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break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statement we can stop the loop even if the while condition is true.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BFD5B8B-D880-79AC-F459-FE080F694D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425"/>
          <a:stretch/>
        </p:blipFill>
        <p:spPr>
          <a:xfrm>
            <a:off x="3993718" y="1765551"/>
            <a:ext cx="1799033" cy="232984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89DE53B-7108-17E7-E526-9BDABFE2A7E2}"/>
              </a:ext>
            </a:extLst>
          </p:cNvPr>
          <p:cNvSpPr txBox="1"/>
          <p:nvPr/>
        </p:nvSpPr>
        <p:spPr>
          <a:xfrm>
            <a:off x="775768" y="1764687"/>
            <a:ext cx="3155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 </a:t>
            </a:r>
            <a:r>
              <a:rPr lang="en-US" altLang="zh-TW" b="0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altLang="zh-TW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as long as </a:t>
            </a:r>
            <a:r>
              <a:rPr lang="en-US" altLang="zh-TW" b="0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altLang="zh-TW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is less than 6.</a:t>
            </a:r>
            <a:endParaRPr lang="zh-TW" altLang="en-US" dirty="0">
              <a:solidFill>
                <a:schemeClr val="bg1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89D4093-DB66-32E0-80F1-823D1BAEA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3717" y="4268260"/>
            <a:ext cx="1799034" cy="231023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8B674D3-7D1D-EA14-F687-36BA50F577C3}"/>
              </a:ext>
            </a:extLst>
          </p:cNvPr>
          <p:cNvSpPr txBox="1"/>
          <p:nvPr/>
        </p:nvSpPr>
        <p:spPr>
          <a:xfrm>
            <a:off x="960232" y="4259189"/>
            <a:ext cx="303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Exit the loop when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is 3.</a:t>
            </a:r>
            <a:endParaRPr lang="zh-TW" altLang="en-US" dirty="0">
              <a:solidFill>
                <a:schemeClr val="bg1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1140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10:While 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Loops:The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break Statement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9419F08-F132-4ADD-8513-574C2DC1C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585" y="1690688"/>
            <a:ext cx="3419952" cy="346758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67EF39B-74B1-453B-A9BE-38453B877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575" y="1690688"/>
            <a:ext cx="2428403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7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1-1:Comment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7" y="3429000"/>
            <a:ext cx="5117983" cy="13255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single-line comment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"Hello, World!"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)#my first class.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8DE5A82A-28C1-FE91-37C4-67E3ED44C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56181" y="3429000"/>
            <a:ext cx="2534004" cy="1325563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03E845B-FDAF-7160-70F5-8B0380FAF4A2}"/>
              </a:ext>
            </a:extLst>
          </p:cNvPr>
          <p:cNvSpPr txBox="1"/>
          <p:nvPr/>
        </p:nvSpPr>
        <p:spPr>
          <a:xfrm>
            <a:off x="838200" y="1741551"/>
            <a:ext cx="609460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In computer programming, comments are hints that we use to </a:t>
            </a:r>
            <a:r>
              <a:rPr lang="en-US" altLang="zh-TW" sz="2200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0000FF"/>
                </a:highlight>
                <a:latin typeface="Rockwell" panose="02060603020205020403" pitchFamily="18" charset="0"/>
              </a:rPr>
              <a:t>make our code more understandable</a:t>
            </a:r>
            <a:r>
              <a:rPr lang="en-US" altLang="zh-TW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. Comments are completely </a:t>
            </a:r>
            <a:r>
              <a:rPr lang="en-US" altLang="zh-TW" sz="2200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0000FF"/>
                </a:highlight>
                <a:latin typeface="Rockwell" panose="02060603020205020403" pitchFamily="18" charset="0"/>
              </a:rPr>
              <a:t>ignored</a:t>
            </a:r>
            <a:r>
              <a:rPr lang="en-US" altLang="zh-TW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by the interpreter.</a:t>
            </a:r>
            <a:endParaRPr lang="zh-TW" altLang="en-US" sz="2200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FDA8E6-1A3D-D220-FF03-9DB9E6874AA8}"/>
              </a:ext>
            </a:extLst>
          </p:cNvPr>
          <p:cNvSpPr/>
          <p:nvPr/>
        </p:nvSpPr>
        <p:spPr>
          <a:xfrm flipH="1">
            <a:off x="838198" y="4754563"/>
            <a:ext cx="5117983" cy="17972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multi-line comment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chemeClr val="bg1"/>
              </a:solidFill>
              <a:highlight>
                <a:srgbClr val="000000"/>
              </a:highlight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''' This is my first class'''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"Hello, World!"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609D69F-5805-48AB-85B4-354B0533E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048" y="5067050"/>
            <a:ext cx="3419952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673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220496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10-1:While 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Loops:The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continue Statement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1" y="1620922"/>
            <a:ext cx="3155522" cy="232898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continue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nn-NO" altLang="zh-TW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5646298" y="1620922"/>
            <a:ext cx="35032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With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continue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statement we can stop the current iteration, and continue with the next.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B6A0752-E9BC-8987-1A2A-2B9C9A946EF2}"/>
              </a:ext>
            </a:extLst>
          </p:cNvPr>
          <p:cNvSpPr/>
          <p:nvPr/>
        </p:nvSpPr>
        <p:spPr>
          <a:xfrm flipH="1">
            <a:off x="823085" y="4105119"/>
            <a:ext cx="3335378" cy="259808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45F2AD4-FD07-4BD4-8868-79B890CD844A}"/>
              </a:ext>
            </a:extLst>
          </p:cNvPr>
          <p:cNvSpPr txBox="1"/>
          <p:nvPr/>
        </p:nvSpPr>
        <p:spPr>
          <a:xfrm>
            <a:off x="7519116" y="4127549"/>
            <a:ext cx="35032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With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else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statement we can run a block of code once when the condition no longer is true.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89DE53B-7108-17E7-E526-9BDABFE2A7E2}"/>
              </a:ext>
            </a:extLst>
          </p:cNvPr>
          <p:cNvSpPr txBox="1"/>
          <p:nvPr/>
        </p:nvSpPr>
        <p:spPr>
          <a:xfrm>
            <a:off x="823447" y="1629380"/>
            <a:ext cx="3155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Continue to the next iteration if </a:t>
            </a:r>
            <a:r>
              <a:rPr lang="en-US" altLang="zh-TW" b="0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altLang="zh-TW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is 3.</a:t>
            </a:r>
            <a:endParaRPr lang="zh-TW" altLang="en-US" dirty="0">
              <a:solidFill>
                <a:schemeClr val="bg1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8B674D3-7D1D-EA14-F687-36BA50F577C3}"/>
              </a:ext>
            </a:extLst>
          </p:cNvPr>
          <p:cNvSpPr txBox="1"/>
          <p:nvPr/>
        </p:nvSpPr>
        <p:spPr>
          <a:xfrm>
            <a:off x="887580" y="4124803"/>
            <a:ext cx="3206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Print a message once the condition is false.</a:t>
            </a:r>
            <a:endParaRPr lang="zh-TW" altLang="en-US" dirty="0">
              <a:solidFill>
                <a:schemeClr val="bg1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C39AEEE-DCC5-6B01-CDD6-0A593F6E4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721" y="1629380"/>
            <a:ext cx="1652577" cy="232052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CCA9895-66FF-25AB-0F0F-AD6E1F438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739" y="4124803"/>
            <a:ext cx="3335377" cy="25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612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220496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10-1:While 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Loops:The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continue Statement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564C03E-4C18-49E9-B441-599BDAAB9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105" y="1546059"/>
            <a:ext cx="3524742" cy="35437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0986ECB-8C38-4623-8BA3-A0F225CC0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6" y="1544007"/>
            <a:ext cx="1783972" cy="354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85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11:For Loops/ Looping Through a String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8" y="1346047"/>
            <a:ext cx="4876803" cy="107013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= [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5715002" y="1346048"/>
            <a:ext cx="62296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for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loop is used for iterating over a sequence (that is either a list, a tuple, a dictionary, a set, or a string).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This is less like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for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keyword in other programming languages, and works more like an iterator method as found in other object-orientated programming languages.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With the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for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loop we can execute a set of statements, once for each item in a list, tuple, set 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for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loop does not require an indexing variable to set beforehand.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B567AA0-601A-4301-228C-91EE92023449}"/>
              </a:ext>
            </a:extLst>
          </p:cNvPr>
          <p:cNvSpPr/>
          <p:nvPr/>
        </p:nvSpPr>
        <p:spPr>
          <a:xfrm flipH="1">
            <a:off x="838197" y="4718156"/>
            <a:ext cx="3062291" cy="183245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D0115DE-F05F-4CC4-A90E-30E303CC2D7A}"/>
              </a:ext>
            </a:extLst>
          </p:cNvPr>
          <p:cNvSpPr txBox="1"/>
          <p:nvPr/>
        </p:nvSpPr>
        <p:spPr>
          <a:xfrm>
            <a:off x="5557585" y="5350278"/>
            <a:ext cx="42624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Even strings are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iterable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objects, they contain a sequence of characters.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Loop through the letters in the word "banana".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A4862741-CBE4-44D2-7F80-7FE3F2167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488" y="4718155"/>
            <a:ext cx="1657097" cy="1832452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13C04F21-BBF0-8C26-00E8-BADDF2543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7" y="2443354"/>
            <a:ext cx="4876803" cy="207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166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11:For Loops/ Looping Through a String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70C47F2-43FE-4A42-952B-B78DB0C3E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7" y="1325563"/>
            <a:ext cx="3814485" cy="285257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C814146-8313-4540-8D56-B51C9E864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127" y="1329761"/>
            <a:ext cx="1895740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998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11-1: The break Statement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5" y="1708958"/>
            <a:ext cx="3905253" cy="199100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= [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break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8269480" y="1704602"/>
            <a:ext cx="39052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With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break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statement we can stop the loop before it has looped through all the items.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Exit the loop when x is "banana“.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B6A0752-E9BC-8987-1A2A-2B9C9A946EF2}"/>
              </a:ext>
            </a:extLst>
          </p:cNvPr>
          <p:cNvSpPr/>
          <p:nvPr/>
        </p:nvSpPr>
        <p:spPr>
          <a:xfrm flipH="1">
            <a:off x="838195" y="4029310"/>
            <a:ext cx="3905252" cy="199100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= [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45F2AD4-FD07-4BD4-8868-79B890CD844A}"/>
              </a:ext>
            </a:extLst>
          </p:cNvPr>
          <p:cNvSpPr txBox="1"/>
          <p:nvPr/>
        </p:nvSpPr>
        <p:spPr>
          <a:xfrm>
            <a:off x="8269480" y="4029309"/>
            <a:ext cx="35032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Exit the loop when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x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is "banana", but this time the break comes before the print.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7125E35C-E739-801D-88D2-8AFE887E8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48" y="1708957"/>
            <a:ext cx="3526032" cy="1991003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DE084D04-35FB-B151-A189-EF034DD5F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48" y="4029310"/>
            <a:ext cx="3526032" cy="199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743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11-1: The break Statement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AA04695-5626-4DF2-A810-BE02759F6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720" y="1690688"/>
            <a:ext cx="2988928" cy="25054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2D42B81-477A-4543-8972-99C340060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3353268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082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11-2: The continue Statement/ The range() Function(1)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2" y="1708958"/>
            <a:ext cx="3905253" cy="220581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= [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continue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8616127" y="1704602"/>
            <a:ext cx="35260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With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continue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statement we can stop the current iteration of the loop, and continue with the next.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F83BFAB-02D6-94BF-7227-188536484D21}"/>
              </a:ext>
            </a:extLst>
          </p:cNvPr>
          <p:cNvSpPr txBox="1"/>
          <p:nvPr/>
        </p:nvSpPr>
        <p:spPr>
          <a:xfrm flipH="1">
            <a:off x="1027803" y="1741713"/>
            <a:ext cx="352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 not print banana</a:t>
            </a:r>
            <a:endParaRPr lang="zh-TW" altLang="en-US" dirty="0">
              <a:solidFill>
                <a:schemeClr val="bg1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2F2AC99-036C-7E11-6166-919BF12D3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45" y="1704602"/>
            <a:ext cx="3872682" cy="220581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41AFC7D-4E74-EC61-4BC0-0E42C08378FA}"/>
              </a:ext>
            </a:extLst>
          </p:cNvPr>
          <p:cNvSpPr/>
          <p:nvPr/>
        </p:nvSpPr>
        <p:spPr>
          <a:xfrm flipH="1">
            <a:off x="838191" y="3998397"/>
            <a:ext cx="3077893" cy="197187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2CEBFBA-E516-A854-E79E-7926179165C1}"/>
              </a:ext>
            </a:extLst>
          </p:cNvPr>
          <p:cNvSpPr txBox="1"/>
          <p:nvPr/>
        </p:nvSpPr>
        <p:spPr>
          <a:xfrm>
            <a:off x="6576552" y="3994040"/>
            <a:ext cx="545352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To loop through a set of code a specified number of times, we can use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range()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function,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range()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function returns a sequence of numbers, starting from 0 by default, and increments by 1 (by default), and ends at a specified number.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3BDCBD9-7ABB-F2EA-8DF5-2E019E0FC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083" y="3994040"/>
            <a:ext cx="2660469" cy="1971877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193DA7E0-150C-C41A-687F-43AF504CC2C3}"/>
              </a:ext>
            </a:extLst>
          </p:cNvPr>
          <p:cNvSpPr txBox="1"/>
          <p:nvPr/>
        </p:nvSpPr>
        <p:spPr>
          <a:xfrm flipH="1">
            <a:off x="726156" y="4036833"/>
            <a:ext cx="3301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Using the range() function.</a:t>
            </a:r>
            <a:endParaRPr lang="zh-TW" altLang="en-US" dirty="0">
              <a:solidFill>
                <a:schemeClr val="bg1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CFF5937-087F-D350-AEB3-5E9881218FE7}"/>
              </a:ext>
            </a:extLst>
          </p:cNvPr>
          <p:cNvSpPr txBox="1"/>
          <p:nvPr/>
        </p:nvSpPr>
        <p:spPr>
          <a:xfrm flipH="1">
            <a:off x="838191" y="5974631"/>
            <a:ext cx="4889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Note that range(6) is not the values of 0 to 6, but the values 0 to 5.</a:t>
            </a:r>
            <a:endParaRPr lang="zh-TW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7645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11-2: The continue Statement/ The range() Function(1)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E137E18-5BFE-442F-A91A-A1D822C67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314" y="1690687"/>
            <a:ext cx="2010056" cy="280074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2F22E30-97F0-44F9-A0CA-E00F41919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7"/>
            <a:ext cx="3388796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803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11-2: The range() Function(2)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5" y="1708958"/>
            <a:ext cx="3905253" cy="199100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7764092" y="1708958"/>
            <a:ext cx="39052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range()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function defaults to 0 as a starting value, however it is possible to specify the starting value by adding a parameter: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range(2, 6)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which means values from 2 to 6 (but not including 6).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B6A0752-E9BC-8987-1A2A-2B9C9A946EF2}"/>
              </a:ext>
            </a:extLst>
          </p:cNvPr>
          <p:cNvSpPr/>
          <p:nvPr/>
        </p:nvSpPr>
        <p:spPr>
          <a:xfrm flipH="1">
            <a:off x="4706244" y="3997732"/>
            <a:ext cx="3503288" cy="228356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45F2AD4-FD07-4BD4-8868-79B890CD844A}"/>
              </a:ext>
            </a:extLst>
          </p:cNvPr>
          <p:cNvSpPr txBox="1"/>
          <p:nvPr/>
        </p:nvSpPr>
        <p:spPr>
          <a:xfrm>
            <a:off x="838195" y="4025528"/>
            <a:ext cx="38680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range()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function defaults to increment the sequence by 1, however it is possible to specify the increment value by adding a third parameter: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range(2, 30, 5).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FA8B732-FB2B-641A-FE6E-7BCF8D057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46" y="1690688"/>
            <a:ext cx="3020653" cy="200927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482EB1D-5DCB-4050-FB31-54CB666F2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532" y="3997732"/>
            <a:ext cx="3187217" cy="22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749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11-2: The range() Function(2)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8581B30-D2C1-4CD5-B0BC-62D995BF1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490635" cy="281979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EE3E83B-B90F-4DEC-8C93-C24FF159E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207" y="1690688"/>
            <a:ext cx="2429214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4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2:Calculate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8" y="1690688"/>
            <a:ext cx="3263319" cy="21173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Exponentiation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CD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3**11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3**11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3A94FF6-E2FB-E5EB-43FF-745BDB174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518" y="1690688"/>
            <a:ext cx="1467055" cy="211733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356DE8D-3D85-456A-AB0D-4213BB613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5671" y="3849983"/>
            <a:ext cx="2456329" cy="300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0236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11-3: Else in For Loop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4" y="1708959"/>
            <a:ext cx="4349267" cy="232035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"Finally finished!"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8097746" y="1731670"/>
            <a:ext cx="39052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else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keyword in a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for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loop specifies a block of code to be executed when the loop is finished.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B6A0752-E9BC-8987-1A2A-2B9C9A946EF2}"/>
              </a:ext>
            </a:extLst>
          </p:cNvPr>
          <p:cNvSpPr/>
          <p:nvPr/>
        </p:nvSpPr>
        <p:spPr>
          <a:xfrm flipH="1">
            <a:off x="872968" y="4276632"/>
            <a:ext cx="4121061" cy="246356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"Finally finished!"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45F2AD4-FD07-4BD4-8868-79B890CD844A}"/>
              </a:ext>
            </a:extLst>
          </p:cNvPr>
          <p:cNvSpPr txBox="1"/>
          <p:nvPr/>
        </p:nvSpPr>
        <p:spPr>
          <a:xfrm>
            <a:off x="8418044" y="5785267"/>
            <a:ext cx="35032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Note: The else block will NOT be executed if the loop is stopped by a break statement.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ED02152-6857-B694-F445-D795EA5AB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461" y="1728422"/>
            <a:ext cx="2910285" cy="230088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0D76975-DCE6-EA48-E58F-1D327AE1BAC7}"/>
              </a:ext>
            </a:extLst>
          </p:cNvPr>
          <p:cNvSpPr txBox="1"/>
          <p:nvPr/>
        </p:nvSpPr>
        <p:spPr>
          <a:xfrm flipH="1">
            <a:off x="939071" y="1728422"/>
            <a:ext cx="3905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Print all numbers from 0 to 5, and print a message when the loop has ended.</a:t>
            </a:r>
            <a:endParaRPr lang="zh-TW" altLang="en-US" dirty="0">
              <a:solidFill>
                <a:schemeClr val="bg1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D5D0889-86F9-2B7C-D2AF-51A26F8D0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027" y="4276633"/>
            <a:ext cx="3450073" cy="246356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6F78CE5-A388-D16E-8C0F-5311B6A5FA05}"/>
              </a:ext>
            </a:extLst>
          </p:cNvPr>
          <p:cNvSpPr txBox="1"/>
          <p:nvPr/>
        </p:nvSpPr>
        <p:spPr>
          <a:xfrm flipH="1">
            <a:off x="838194" y="4276631"/>
            <a:ext cx="4121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Break the loop when </a:t>
            </a:r>
            <a:r>
              <a:rPr lang="en-US" altLang="zh-TW" dirty="0">
                <a:solidFill>
                  <a:srgbClr val="FF00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is 3, and see what happens with the </a:t>
            </a:r>
            <a:r>
              <a:rPr lang="en-US" altLang="zh-TW" dirty="0">
                <a:solidFill>
                  <a:srgbClr val="FF00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block</a:t>
            </a:r>
            <a:endParaRPr lang="zh-TW" altLang="en-US" dirty="0">
              <a:solidFill>
                <a:schemeClr val="bg1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1515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11-3: Else in For Loop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D951EDC-4F5A-4586-A3C6-7E1868F93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234" y="1690687"/>
            <a:ext cx="3003263" cy="335326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B7F7946-3C0F-4129-B56E-10CE3EB50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2629267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460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11-4: Nested Loops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3" y="1708959"/>
            <a:ext cx="5035068" cy="186071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adj = [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"big"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"tasty"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= [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adj: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fruits: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4210514" y="3587948"/>
            <a:ext cx="39052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nested loop is a loop inside a loop.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"inner loop" will be executed one time for each iteration of the "outer loop":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7657F5E-A6A0-599B-E6F2-C7BD6B662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3" y="3569677"/>
            <a:ext cx="3372321" cy="298174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8103371-5AEB-E275-BBFC-1DAF3E69F3F8}"/>
              </a:ext>
            </a:extLst>
          </p:cNvPr>
          <p:cNvSpPr txBox="1"/>
          <p:nvPr/>
        </p:nvSpPr>
        <p:spPr>
          <a:xfrm flipH="1">
            <a:off x="533395" y="1708959"/>
            <a:ext cx="556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Print each adjective for every fruit</a:t>
            </a:r>
            <a:endParaRPr lang="zh-TW" altLang="en-US" dirty="0">
              <a:solidFill>
                <a:schemeClr val="bg1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B455672-706F-4964-9913-790F500DE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6837" y="3056995"/>
            <a:ext cx="3315163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7803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11-5: The pass Statement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3" y="1708959"/>
            <a:ext cx="3048007" cy="186071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pass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3886200" y="1710838"/>
            <a:ext cx="39052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for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loops cannot be empty, but if you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for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some reason have a for loop with no content, put in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pass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statement to avoid getting an error.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994395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12: Functions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89" y="1690688"/>
            <a:ext cx="5257810" cy="210758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my_function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():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"Hello from a function"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my_function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6095999" y="1690688"/>
            <a:ext cx="390525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function is a block of code which only runs when it is called.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You can pass data, known as parameters, into a function.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function can return data as a result.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In Python a function is defined using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def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keyword.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4C93DE0-CA9C-0797-4D53-F2DACD32AF69}"/>
              </a:ext>
            </a:extLst>
          </p:cNvPr>
          <p:cNvSpPr txBox="1"/>
          <p:nvPr/>
        </p:nvSpPr>
        <p:spPr>
          <a:xfrm flipH="1">
            <a:off x="984730" y="1712210"/>
            <a:ext cx="481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To call a function, use the function name followed by parenthesis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9865F80-D7BB-0643-6B4F-4F7D57784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89" y="3798277"/>
            <a:ext cx="5257810" cy="237284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1AB3A7F-BE08-4735-B5BA-DF8F5F45F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8838" y="4714576"/>
            <a:ext cx="2953162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584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12-1: 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Functions:Arguments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89" y="1690688"/>
            <a:ext cx="3666078" cy="210758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altLang="zh-TW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Refsnes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"Emil"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"Tobias"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"Linus"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4504267" y="1690688"/>
            <a:ext cx="609600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Information can be passed into functions as arguments.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Arguments are specified after the function name, inside the parentheses. You can add as many arguments as you want, just separate them with a comma.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following example has a function with one argument (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). When the function is called, we pass along a first name, which is used inside the function to print the full name.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Arguments are often shortened to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args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in Python documentations.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8107E93-7349-5BCA-B78C-D9D05AA3A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89" y="3798276"/>
            <a:ext cx="3666078" cy="280269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95AA6D50-DA8E-4D50-862B-8150ABE73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7468" y="4182035"/>
            <a:ext cx="2424532" cy="267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5296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12-2: Parameters or Arguments?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838189" y="1690688"/>
            <a:ext cx="6096001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</a:rPr>
              <a:t>The terms parameter and argument can be used for the same thing: information that are passed into a function.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</a:rPr>
              <a:t>From a function's perspective: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</a:rPr>
              <a:t>A parameter is the variable listed inside the parentheses in the function definition.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</a:rPr>
              <a:t>An argument is the value that is sent to the function when it is called.</a:t>
            </a:r>
          </a:p>
        </p:txBody>
      </p:sp>
    </p:spTree>
    <p:extLst>
      <p:ext uri="{BB962C8B-B14F-4D97-AF65-F5344CB8AC3E}">
        <p14:creationId xmlns:p14="http://schemas.microsoft.com/office/powerpoint/2010/main" val="40649543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12-3: 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Functions:Number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of Arguments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89" y="1690688"/>
            <a:ext cx="5257810" cy="210758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"Emil"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Refsnes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838188" y="3798277"/>
            <a:ext cx="42502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By default, a function must be called with the correct number of arguments. Meaning that if your function expects 2 arguments, you have to call the function with 2 arguments, not more, and not less.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4C93DE0-CA9C-0797-4D53-F2DACD32AF69}"/>
              </a:ext>
            </a:extLst>
          </p:cNvPr>
          <p:cNvSpPr txBox="1"/>
          <p:nvPr/>
        </p:nvSpPr>
        <p:spPr>
          <a:xfrm flipH="1">
            <a:off x="984730" y="1712210"/>
            <a:ext cx="481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This function expects 2 arguments, and gets 2 arguments.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4E8B2F3-E8B9-E62A-896C-E5FF8B3FAB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72"/>
          <a:stretch/>
        </p:blipFill>
        <p:spPr>
          <a:xfrm>
            <a:off x="6095989" y="1690688"/>
            <a:ext cx="5257811" cy="210758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302F5BC-BDEB-0629-3B6F-6BAAF43A21C6}"/>
              </a:ext>
            </a:extLst>
          </p:cNvPr>
          <p:cNvSpPr/>
          <p:nvPr/>
        </p:nvSpPr>
        <p:spPr>
          <a:xfrm flipH="1">
            <a:off x="6095989" y="4070045"/>
            <a:ext cx="5257810" cy="210758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"Emil"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BD592B1-8C75-EDF4-8E2A-969B8D847DA0}"/>
              </a:ext>
            </a:extLst>
          </p:cNvPr>
          <p:cNvSpPr txBox="1"/>
          <p:nvPr/>
        </p:nvSpPr>
        <p:spPr>
          <a:xfrm flipH="1">
            <a:off x="6318730" y="4070045"/>
            <a:ext cx="481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This function expects 2 arguments, but gets only 1.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(error)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EBB3D35-F5BD-5908-6E8E-8CBE217BC2BA}"/>
              </a:ext>
            </a:extLst>
          </p:cNvPr>
          <p:cNvSpPr txBox="1"/>
          <p:nvPr/>
        </p:nvSpPr>
        <p:spPr>
          <a:xfrm flipH="1">
            <a:off x="6095989" y="6177634"/>
            <a:ext cx="503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If you try to call the function with 1 or 3 arguments, you will get an error.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55211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12-3: 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Functions:Number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of Arguments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33C8C55-CAFC-401E-B600-D94EF239F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79197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88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12-4: Functions: Arbitrary Arguments, *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args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2" y="1708959"/>
            <a:ext cx="5816607" cy="186071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(*kids):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youngest child is 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kids[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"Emil"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"Tobias"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"Linus"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6654798" y="1708959"/>
            <a:ext cx="55372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If you do not know how many arguments that will be passed into your function, add a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*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before the parameter name in the function definition.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This way the function will receive a tuple of arguments, and can access the items accordingly.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27C95FC-D8B4-D255-1A9C-A5FF19AB5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2" y="3569677"/>
            <a:ext cx="5816606" cy="217949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1F4A87A-4B7C-5E8A-72C0-489F41ECC126}"/>
              </a:ext>
            </a:extLst>
          </p:cNvPr>
          <p:cNvSpPr txBox="1"/>
          <p:nvPr/>
        </p:nvSpPr>
        <p:spPr>
          <a:xfrm flipH="1">
            <a:off x="838191" y="1712210"/>
            <a:ext cx="5816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If the number of arguments is unknown, add a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*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before the parameter name.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F6695A7-58D6-B274-44D7-4889B6C3E084}"/>
              </a:ext>
            </a:extLst>
          </p:cNvPr>
          <p:cNvSpPr txBox="1"/>
          <p:nvPr/>
        </p:nvSpPr>
        <p:spPr>
          <a:xfrm flipH="1">
            <a:off x="838190" y="5749169"/>
            <a:ext cx="5816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Arbitrary Arguments are often shortened to *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args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in Python documentations.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D265B72-A76C-4E8A-B30F-2A7C2A8A1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258" y="4659423"/>
            <a:ext cx="3886742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27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2-1: Calculate: Arithmetic Operators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A0EF51D1-B2D1-A49F-37AC-5316CD306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081818"/>
              </p:ext>
            </p:extLst>
          </p:nvPr>
        </p:nvGraphicFramePr>
        <p:xfrm>
          <a:off x="933043" y="1945640"/>
          <a:ext cx="8127999" cy="2961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228457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678423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4841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Operators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Name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Exemple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30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+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Addition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+ y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30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-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Subtraction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- y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643125"/>
                  </a:ext>
                </a:extLst>
              </a:tr>
              <a:tr h="36454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*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Multiplication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* y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644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/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Division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/ y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43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%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</a:rPr>
                        <a:t>Modulus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% y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725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**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</a:rPr>
                        <a:t>Exponentiation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** y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90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//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Floor division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// y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79818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4011184C-6A6B-F0C6-750E-6E3CE915AD67}"/>
              </a:ext>
            </a:extLst>
          </p:cNvPr>
          <p:cNvSpPr txBox="1"/>
          <p:nvPr/>
        </p:nvSpPr>
        <p:spPr>
          <a:xfrm>
            <a:off x="9061042" y="1950185"/>
            <a:ext cx="2855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</a:rPr>
              <a:t>Arithmetic operators are used with numeric values to perform common mathematical operations.</a:t>
            </a:r>
            <a:endParaRPr lang="zh-TW" altLang="en-US" dirty="0">
              <a:solidFill>
                <a:srgbClr val="8FAADC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88301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12-5: Functions: Keyword Arguments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1" y="1343834"/>
            <a:ext cx="8390475" cy="186071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(child3, child2, child1):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youngest child is 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child3)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(child1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"Emil"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child2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"Tobias"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child3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"Linus"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838190" y="5452868"/>
            <a:ext cx="75438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You can also send arguments with the key = value syntax.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This way the order of the arguments does not matter.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5AC8390-BE98-86D8-4D14-090E4B0F3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0" y="3168403"/>
            <a:ext cx="8390475" cy="228446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C96EC1A-F64B-AD7E-C2A2-E367505FB586}"/>
              </a:ext>
            </a:extLst>
          </p:cNvPr>
          <p:cNvSpPr txBox="1"/>
          <p:nvPr/>
        </p:nvSpPr>
        <p:spPr>
          <a:xfrm flipH="1">
            <a:off x="838190" y="6099199"/>
            <a:ext cx="5816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The phrase Keyword Arguments are often shortened to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kwargs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in Python documentations.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966747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12-5: Functions: Keyword Arguments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0618480-3806-407A-A51B-C8CF973D0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25563"/>
            <a:ext cx="6378307" cy="285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0187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12-6: Functions: Arbitrary Keyword Arguments, **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kwargs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1" y="1708959"/>
            <a:ext cx="6273808" cy="186071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(**kid):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"His last name is 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kid[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"Tobias"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Refsnes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7111999" y="1762155"/>
            <a:ext cx="50800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If you do not know how many keyword arguments that will be passed into your function, add two asterisk: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**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before the parameter name in the function definition.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This way the function will receive a dictionary of arguments, and can access the items accordingly.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F4A87A-4B7C-5E8A-72C0-489F41ECC126}"/>
              </a:ext>
            </a:extLst>
          </p:cNvPr>
          <p:cNvSpPr txBox="1"/>
          <p:nvPr/>
        </p:nvSpPr>
        <p:spPr>
          <a:xfrm flipH="1">
            <a:off x="924982" y="1708959"/>
            <a:ext cx="6100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If the number of keyword arguments is unknown, add a double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**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before the parameter name.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F6695A7-58D6-B274-44D7-4889B6C3E084}"/>
              </a:ext>
            </a:extLst>
          </p:cNvPr>
          <p:cNvSpPr txBox="1"/>
          <p:nvPr/>
        </p:nvSpPr>
        <p:spPr>
          <a:xfrm flipH="1">
            <a:off x="838189" y="5672686"/>
            <a:ext cx="618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Arbitrary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Kword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Arguments are often shortened to **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kwargs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in Python documentations.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4DCC5D2-D687-3AC2-3666-F9D76554B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0" y="3569677"/>
            <a:ext cx="6254755" cy="210300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38E5FBF-2D76-4526-A2A8-0FB969FBF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626" y="4714576"/>
            <a:ext cx="3934374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0149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12-7: Functions: Default Parameter Value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0" y="1708958"/>
            <a:ext cx="5257809" cy="246791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country = </a:t>
            </a:r>
            <a:r>
              <a:rPr lang="en-US" altLang="zh-TW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"Norway"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 am from 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country)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"Sweden"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"India"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"Brazil"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838189" y="4176869"/>
            <a:ext cx="50800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following example shows how to use a default parameter 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If we call the function without argument, it uses the default value.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FAD96BC-59A6-E840-1286-8E5DAC52C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1708958"/>
            <a:ext cx="5943601" cy="44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611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12-7: Functions: Default Parameter Value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1E5BCF1-E56A-4AB8-BE48-6B949B109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980542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7018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12-8: Functions: Passing a List as an Argument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2" y="1708959"/>
            <a:ext cx="5139275" cy="23550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(food):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food: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= [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(fruits)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838192" y="4064001"/>
            <a:ext cx="55372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You can send any data types of argument to a function (string, number, list, dictionary etc.), and it will be treated as the same data type inside the function.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E.g. if you send a List as an argument, it will still be a List when it reaches the function.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390CAF3-D5BB-C805-58F5-4CAABD96D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467" y="1708960"/>
            <a:ext cx="4131733" cy="235504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9C18916-A026-4BE5-9966-74DE16793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4341" y="4194326"/>
            <a:ext cx="3007659" cy="266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1887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12-9: Functions: Return Values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1" y="1708959"/>
            <a:ext cx="4546609" cy="279375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algn="l"/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altLang="zh-TW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algn="l"/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(x):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 x</a:t>
            </a:r>
            <a:br>
              <a:rPr lang="en-US" altLang="zh-TW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altLang="zh-TW" dirty="0"/>
            </a:b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F4A87A-4B7C-5E8A-72C0-489F41ECC126}"/>
              </a:ext>
            </a:extLst>
          </p:cNvPr>
          <p:cNvSpPr txBox="1"/>
          <p:nvPr/>
        </p:nvSpPr>
        <p:spPr>
          <a:xfrm flipH="1">
            <a:off x="1050919" y="1708959"/>
            <a:ext cx="4121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To let a function return a value, use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return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statement.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281267C-68CB-C352-6C95-755E6DF8C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392" y="1708960"/>
            <a:ext cx="2855620" cy="279375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F595BE3-06DC-4179-9B71-3EEF11732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4839" y="3990575"/>
            <a:ext cx="1867161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405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12-10: Functions: The pass Statement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1" y="1708959"/>
            <a:ext cx="2802476" cy="13255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pass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3640667" y="1690688"/>
            <a:ext cx="50800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function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definitions cannot be empty, but if you for some reason have a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function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definition with no content, put in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pass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statement to avoid getting an error.</a:t>
            </a:r>
          </a:p>
        </p:txBody>
      </p:sp>
    </p:spTree>
    <p:extLst>
      <p:ext uri="{BB962C8B-B14F-4D97-AF65-F5344CB8AC3E}">
        <p14:creationId xmlns:p14="http://schemas.microsoft.com/office/powerpoint/2010/main" val="369861910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12-11: Functions: Recursion(1)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838201" y="1762155"/>
            <a:ext cx="113537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Python also accepts function recursion, which means a defined function can call itself.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Recursion is a common mathematical and programming concept. It means that a function calls itself. This has the benefit of meaning that you can loop through data to reach a result.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developer should be very careful with recursion as it can be quite easy to slip into writing a function which never terminates, or one that uses excess amounts of memory or processor power. However, when written correctly recursion can be a very efficient and mathematically-elegant approach to programming.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In this example,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tri_recursion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is a function that we have defined to call itself ("recurse"). We use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k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variable as the data, which decrements (-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1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) every time we recurse. The recursion ends when the condition is not greater than 0 (i.e. when it is 0).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To a new developer it can take some time to work out how exactly this works, best way to find out is by testing and modifying it.</a:t>
            </a:r>
          </a:p>
        </p:txBody>
      </p:sp>
    </p:spTree>
    <p:extLst>
      <p:ext uri="{BB962C8B-B14F-4D97-AF65-F5344CB8AC3E}">
        <p14:creationId xmlns:p14="http://schemas.microsoft.com/office/powerpoint/2010/main" val="105194587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12-11: Functions: Recursion(2)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86" y="1708958"/>
            <a:ext cx="4953011" cy="410584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def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tri_recursion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(k):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(k &gt;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 result = k +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tri_recursion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(k -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1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 print(result)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else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 result =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0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return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result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</a:b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"\n\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nRecursion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Example Results"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tri_recursion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6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</a:b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6534A16-483C-70A0-3D22-2AB176079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197" y="1708958"/>
            <a:ext cx="3658111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89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7454</TotalTime>
  <Words>16325</Words>
  <Application>Microsoft Office PowerPoint</Application>
  <PresentationFormat>寬螢幕</PresentationFormat>
  <Paragraphs>1643</Paragraphs>
  <Slides>189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189</vt:i4>
      </vt:variant>
    </vt:vector>
  </HeadingPairs>
  <TitlesOfParts>
    <vt:vector size="197" baseType="lpstr">
      <vt:lpstr>Amasis MT Pro Black</vt:lpstr>
      <vt:lpstr>Arial</vt:lpstr>
      <vt:lpstr>Calibri</vt:lpstr>
      <vt:lpstr>Calibri Light</vt:lpstr>
      <vt:lpstr>Consolas</vt:lpstr>
      <vt:lpstr>Rockwell</vt:lpstr>
      <vt:lpstr>Verdana</vt:lpstr>
      <vt:lpstr>Office 佈景主題</vt:lpstr>
      <vt:lpstr>Python For Beginners </vt:lpstr>
      <vt:lpstr>What is Python?</vt:lpstr>
      <vt:lpstr>Advantages of Python</vt:lpstr>
      <vt:lpstr>What are the applications of Python?</vt:lpstr>
      <vt:lpstr>Contents</vt:lpstr>
      <vt:lpstr>Class 1:My First Python</vt:lpstr>
      <vt:lpstr>Class 1-1:Comment</vt:lpstr>
      <vt:lpstr>Class 2:Calculate</vt:lpstr>
      <vt:lpstr>Class 2-1: Calculate: Arithmetic Operators</vt:lpstr>
      <vt:lpstr>Class 2-2: Calculate: Assignment Operators</vt:lpstr>
      <vt:lpstr>Class 2-3: Calculate: Comparison Operators</vt:lpstr>
      <vt:lpstr>Class 2-4: Calculate: Logical Operators</vt:lpstr>
      <vt:lpstr>Class 2-5: Calculate: Identity Operators</vt:lpstr>
      <vt:lpstr>Class 2-6: Calculate: Membership Operators</vt:lpstr>
      <vt:lpstr>Class 2-7: Calculate: Bitwise Operators</vt:lpstr>
      <vt:lpstr>Class 2-8: Calculate: Operator Precedence</vt:lpstr>
      <vt:lpstr>Class 3: Creating Variables</vt:lpstr>
      <vt:lpstr>Class 3-1: Creating Variables: Casting</vt:lpstr>
      <vt:lpstr>Class 3-2: Creating Variables: Creating Variables</vt:lpstr>
      <vt:lpstr>Class 3-3: Creating Variables: Get the Type</vt:lpstr>
      <vt:lpstr>Class 3-4: Creating Variables: Variable Names</vt:lpstr>
      <vt:lpstr>Class 3-5: Creating Variables: Assign Multiple Values(1)</vt:lpstr>
      <vt:lpstr>Class 3-5: Creating Variables: Assign Multiple Values(2)</vt:lpstr>
      <vt:lpstr>Class 3-6: Creating Variables: print(1)</vt:lpstr>
      <vt:lpstr>Class 3-6: Creating Variables: print(2)</vt:lpstr>
      <vt:lpstr>Class 3-7: Creating Variables: Global Variables</vt:lpstr>
      <vt:lpstr>Class 4: Data Types</vt:lpstr>
      <vt:lpstr>Class 4-1: Setting the Data Type</vt:lpstr>
      <vt:lpstr>Class 4-2: Setting the Specific Data Type</vt:lpstr>
      <vt:lpstr>Class 5: Python Strings</vt:lpstr>
      <vt:lpstr>Class 5-1: Strings are Arrays/String Length</vt:lpstr>
      <vt:lpstr>Class 5-1: Strings are Arrays/String Length</vt:lpstr>
      <vt:lpstr>Class 5-2: Check String</vt:lpstr>
      <vt:lpstr>Class 5-2: Check String</vt:lpstr>
      <vt:lpstr>Class 5-3: Slicing Strings(1)</vt:lpstr>
      <vt:lpstr>Class 5-3: Slicing Strings(2)</vt:lpstr>
      <vt:lpstr>Class 5-4: Modify Strings(1)</vt:lpstr>
      <vt:lpstr>Class 5-4: Modify Strings(2)</vt:lpstr>
      <vt:lpstr>Class 5-4: Modify Strings(3)</vt:lpstr>
      <vt:lpstr>Class 5-5: String Concatenation</vt:lpstr>
      <vt:lpstr>Class 5-6: String Format(1)</vt:lpstr>
      <vt:lpstr>Class 5-6: String Format(1)</vt:lpstr>
      <vt:lpstr>Class 5-6: String Format(2)</vt:lpstr>
      <vt:lpstr>Class 5-7: Escape Characters(1)</vt:lpstr>
      <vt:lpstr>Class 5-7: Escape Characters(2)</vt:lpstr>
      <vt:lpstr>Class 5-8: String Methods</vt:lpstr>
      <vt:lpstr>Class 6: Booleans(1)</vt:lpstr>
      <vt:lpstr>Class 6: Booleans(1)</vt:lpstr>
      <vt:lpstr>Class 6: Booleans(2)</vt:lpstr>
      <vt:lpstr>Class 6: Booleans(2)</vt:lpstr>
      <vt:lpstr>Class 7-1: Lists</vt:lpstr>
      <vt:lpstr>Class 7-2: Tuple</vt:lpstr>
      <vt:lpstr>Class 7-3: Sets</vt:lpstr>
      <vt:lpstr>Class 7-4: Dictionary</vt:lpstr>
      <vt:lpstr>Class 7-4: Dictionary</vt:lpstr>
      <vt:lpstr>Class 7-5: Python Collections (Arrays) Check The Link</vt:lpstr>
      <vt:lpstr>Class 8:User Input</vt:lpstr>
      <vt:lpstr>Class 9:If ... Else</vt:lpstr>
      <vt:lpstr>Class 9-1:If ... Else:Indentation</vt:lpstr>
      <vt:lpstr>Class 9-2:If ... Else:Elif</vt:lpstr>
      <vt:lpstr>Class 9-3:If ... Else:Else</vt:lpstr>
      <vt:lpstr>Class 9-4:Short Hand If ... Else</vt:lpstr>
      <vt:lpstr>Class 9-4:Short Hand If ... Else</vt:lpstr>
      <vt:lpstr>Class 9-5:If ... Else:multiple else</vt:lpstr>
      <vt:lpstr>Class 9-6:If ... Else:And/Or/Not</vt:lpstr>
      <vt:lpstr>Class 9-6:If ... Else:And/Or/Not</vt:lpstr>
      <vt:lpstr>Class 9-7:If ... Else:Nested If/The pass Statement</vt:lpstr>
      <vt:lpstr>Class 10:While Loops:The break Statement</vt:lpstr>
      <vt:lpstr>Class 10:While Loops:The break Statement</vt:lpstr>
      <vt:lpstr>Class 10-1:While Loops:The continue Statement</vt:lpstr>
      <vt:lpstr>Class 10-1:While Loops:The continue Statement</vt:lpstr>
      <vt:lpstr>Class 11:For Loops/ Looping Through a String</vt:lpstr>
      <vt:lpstr>Class 11:For Loops/ Looping Through a String</vt:lpstr>
      <vt:lpstr>Class 11-1: The break Statement</vt:lpstr>
      <vt:lpstr>Class 11-1: The break Statement</vt:lpstr>
      <vt:lpstr>Class 11-2: The continue Statement/ The range() Function(1)</vt:lpstr>
      <vt:lpstr>Class 11-2: The continue Statement/ The range() Function(1)</vt:lpstr>
      <vt:lpstr>Class 11-2: The range() Function(2)</vt:lpstr>
      <vt:lpstr>Class 11-2: The range() Function(2)</vt:lpstr>
      <vt:lpstr>Class 11-3: Else in For Loop</vt:lpstr>
      <vt:lpstr>Class 11-3: Else in For Loop</vt:lpstr>
      <vt:lpstr>Class 11-4: Nested Loops</vt:lpstr>
      <vt:lpstr>Class 11-5: The pass Statement</vt:lpstr>
      <vt:lpstr>Class 12: Functions</vt:lpstr>
      <vt:lpstr>Class 12-1: Functions:Arguments</vt:lpstr>
      <vt:lpstr>Class 12-2: Parameters or Arguments?</vt:lpstr>
      <vt:lpstr>Class 12-3: Functions:Number of Arguments</vt:lpstr>
      <vt:lpstr>Class 12-3: Functions:Number of Arguments</vt:lpstr>
      <vt:lpstr>Class 12-4: Functions: Arbitrary Arguments, *args</vt:lpstr>
      <vt:lpstr>Class 12-5: Functions: Keyword Arguments</vt:lpstr>
      <vt:lpstr>Class 12-5: Functions: Keyword Arguments</vt:lpstr>
      <vt:lpstr>Class 12-6: Functions: Arbitrary Keyword Arguments, **kwargs</vt:lpstr>
      <vt:lpstr>Class 12-7: Functions: Default Parameter Value</vt:lpstr>
      <vt:lpstr>Class 12-7: Functions: Default Parameter Value</vt:lpstr>
      <vt:lpstr>Class 12-8: Functions: Passing a List as an Argument</vt:lpstr>
      <vt:lpstr>Class 12-9: Functions: Return Values</vt:lpstr>
      <vt:lpstr>Class 12-10: Functions: The pass Statement</vt:lpstr>
      <vt:lpstr>Class 12-11: Functions: Recursion(1)</vt:lpstr>
      <vt:lpstr>Class 12-11: Functions: Recursion(2)</vt:lpstr>
      <vt:lpstr>Class 12-11: Functions: Recursion(2)</vt:lpstr>
      <vt:lpstr>Class 13: Lambda:Syntax</vt:lpstr>
      <vt:lpstr>Class 13: Lambda:Syntax</vt:lpstr>
      <vt:lpstr>Class 13-1: Why Use Lambda Functions?(1)</vt:lpstr>
      <vt:lpstr>Class 13: Why Use Lambda Functions?(2)</vt:lpstr>
      <vt:lpstr>Class 13: Why Use Lambda Functions?(2)</vt:lpstr>
      <vt:lpstr>Class 14: Arrays</vt:lpstr>
      <vt:lpstr>Class 14-1: What is an Array?</vt:lpstr>
      <vt:lpstr>Class 14-2: Access the Elements of an Array</vt:lpstr>
      <vt:lpstr>Class 14-3: The Length of an Array/Looping Array Elements</vt:lpstr>
      <vt:lpstr>Class 14-4: Adding Array Elements</vt:lpstr>
      <vt:lpstr>Class 14-5: Removing Array Elements</vt:lpstr>
      <vt:lpstr>Class 14-5: Removing Array Elements</vt:lpstr>
      <vt:lpstr>Class 14-6: Array Methods</vt:lpstr>
      <vt:lpstr>Class 15: Classes and Objects</vt:lpstr>
      <vt:lpstr>Class 15-1: The __init__() Function</vt:lpstr>
      <vt:lpstr>Class 15-1: The __init__() Function</vt:lpstr>
      <vt:lpstr>Class 15-2: The __str__() Function(1)</vt:lpstr>
      <vt:lpstr>Class 15-2: The __str__() Function(1)</vt:lpstr>
      <vt:lpstr>Class 15-2: The __str__() Function(2)</vt:lpstr>
      <vt:lpstr>Class 15-2: The __str__() Function(2)</vt:lpstr>
      <vt:lpstr>Class 15-3: Object Methods</vt:lpstr>
      <vt:lpstr>Class 15-3: Object Methods</vt:lpstr>
      <vt:lpstr>Class 15-4: The self Parameter</vt:lpstr>
      <vt:lpstr>Class 15-4: The self Parameter</vt:lpstr>
      <vt:lpstr>Class 15-5: Modify Object Properties</vt:lpstr>
      <vt:lpstr>Class 15-5: Modify Object Properties</vt:lpstr>
      <vt:lpstr>Class 15-6: Delete Object Properties</vt:lpstr>
      <vt:lpstr>Class 15-7: The pass Statement</vt:lpstr>
      <vt:lpstr>Class 16: Inheritance</vt:lpstr>
      <vt:lpstr>Class 16-1: Create a Child Class(1)</vt:lpstr>
      <vt:lpstr>Class 16-1: Create a Child Class(2)</vt:lpstr>
      <vt:lpstr>Class 16-2: Add the __init__() Function</vt:lpstr>
      <vt:lpstr>Class 16-2: Add the __init__() Function</vt:lpstr>
      <vt:lpstr>Class 16-3: Use the super() Function</vt:lpstr>
      <vt:lpstr>Class 16-4: Add Properties(1)</vt:lpstr>
      <vt:lpstr>Class 16-4: Add Properties(1)</vt:lpstr>
      <vt:lpstr>Class 16-4: Add Properties(2)</vt:lpstr>
      <vt:lpstr>Class 16-5: Add Methods(1)</vt:lpstr>
      <vt:lpstr>Class 16-5: Add Methods(2)</vt:lpstr>
      <vt:lpstr>Class 16-5: Add Methods(2)</vt:lpstr>
      <vt:lpstr>Class 17: Iterators(1)</vt:lpstr>
      <vt:lpstr>Class 17: Iterators(2)</vt:lpstr>
      <vt:lpstr>Class 17-1: Looping Through an Iterator</vt:lpstr>
      <vt:lpstr>Class 17-2: Create an Iterator(1)</vt:lpstr>
      <vt:lpstr>Class 17-2: Create an Iterator(2)</vt:lpstr>
      <vt:lpstr>Class 17-3: StopIteration</vt:lpstr>
      <vt:lpstr>Class 17-3: StopIteration</vt:lpstr>
      <vt:lpstr>Class 18: Polymorphism</vt:lpstr>
      <vt:lpstr>Class 18-1: Class Polymorphism</vt:lpstr>
      <vt:lpstr>Class 18-1: Class Polymorphism</vt:lpstr>
      <vt:lpstr>Class 18-2: Inheritance Class Polymorphism(1)</vt:lpstr>
      <vt:lpstr>Class 18-2: Inheritance Class Polymorphism(1)</vt:lpstr>
      <vt:lpstr>Class 18-2: Inheritance Class Polymorphism(2)</vt:lpstr>
      <vt:lpstr>Class 19: Scope/Local Scope(1)</vt:lpstr>
      <vt:lpstr>Class 19: Scope/Local Scope(2)</vt:lpstr>
      <vt:lpstr>Class 19-1: Global Scope(1)</vt:lpstr>
      <vt:lpstr>Class 19-1: Global Scope(2):Naming Variables</vt:lpstr>
      <vt:lpstr>Class 19-2: Global Keyword(1)</vt:lpstr>
      <vt:lpstr>Class 19-2: Global Keyword(2)</vt:lpstr>
      <vt:lpstr>Class 20: Datetime</vt:lpstr>
      <vt:lpstr>Class 20-1: Creating Date Objects</vt:lpstr>
      <vt:lpstr>Class 20-2: The strftime() Method(1)</vt:lpstr>
      <vt:lpstr>Class 20-2: The strftime() Method(2)</vt:lpstr>
      <vt:lpstr>Class 21: Math</vt:lpstr>
      <vt:lpstr>Class 21-1: The Math Module(1)</vt:lpstr>
      <vt:lpstr>Class 21-1: The Math Module(2)</vt:lpstr>
      <vt:lpstr>Class 22: JSON</vt:lpstr>
      <vt:lpstr>Class 22-1: Parse JSON - Convert from JSON to Python</vt:lpstr>
      <vt:lpstr>Class 22-2: Convert from Python to JSON(1)</vt:lpstr>
      <vt:lpstr>Class 22-2: Convert from Python to JSON(2)</vt:lpstr>
      <vt:lpstr>Class 22-2: Convert from Python to JSON(3)</vt:lpstr>
      <vt:lpstr>Class 22-2: Convert from Python to JSON(4)</vt:lpstr>
      <vt:lpstr>Class 22-3: Format the Result(1)</vt:lpstr>
      <vt:lpstr>Class 22-3: Format the Result(2)</vt:lpstr>
      <vt:lpstr>Class 22-4: Order the Result</vt:lpstr>
      <vt:lpstr>Class 23: RegEx</vt:lpstr>
      <vt:lpstr>Class 23-1: RegEx Functions</vt:lpstr>
      <vt:lpstr>Class 23-2: Metacharacters</vt:lpstr>
      <vt:lpstr>Class 23-3: Special Sequences(1)</vt:lpstr>
      <vt:lpstr>Class 23-3: Special Sequences(2)</vt:lpstr>
      <vt:lpstr>Class 23-4: Sets</vt:lpstr>
      <vt:lpstr>Class 23-5: The findall() Function</vt:lpstr>
      <vt:lpstr>Class 23-6: The search() Function</vt:lpstr>
      <vt:lpstr>Class 23-7: The sub() Function</vt:lpstr>
      <vt:lpstr>Class 23-8: Match Object(1)</vt:lpstr>
      <vt:lpstr>Class 23-8: Match Object(2)</vt:lpstr>
      <vt:lpstr>Class 23-8: Match Object(3)</vt:lpstr>
      <vt:lpstr>Class 24: Try Except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邱品翰</dc:creator>
  <cp:lastModifiedBy>品翰 邱</cp:lastModifiedBy>
  <cp:revision>29</cp:revision>
  <dcterms:created xsi:type="dcterms:W3CDTF">2023-10-04T11:25:56Z</dcterms:created>
  <dcterms:modified xsi:type="dcterms:W3CDTF">2023-10-11T09:48:00Z</dcterms:modified>
</cp:coreProperties>
</file>