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28"/>
  </p:notesMasterIdLst>
  <p:sldIdLst>
    <p:sldId id="256" r:id="rId2"/>
    <p:sldId id="257" r:id="rId3"/>
    <p:sldId id="258" r:id="rId4"/>
    <p:sldId id="259" r:id="rId5"/>
    <p:sldId id="261" r:id="rId6"/>
    <p:sldId id="260"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62" r:id="rId26"/>
    <p:sldId id="26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726"/>
  </p:normalViewPr>
  <p:slideViewPr>
    <p:cSldViewPr snapToGrid="0">
      <p:cViewPr varScale="1">
        <p:scale>
          <a:sx n="120" d="100"/>
          <a:sy n="120" d="100"/>
        </p:scale>
        <p:origin x="8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AE6B4-1501-41D2-A3B0-467B10E3FBD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6D61F7-A301-46A5-86DD-C9BE1DF11903}">
      <dgm:prSet/>
      <dgm:spPr/>
      <dgm:t>
        <a:bodyPr/>
        <a:lstStyle/>
        <a:p>
          <a:r>
            <a:rPr lang="en-US" b="0" i="0"/>
            <a:t>Graduate Student from Purdue- Fort Wayne.</a:t>
          </a:r>
          <a:endParaRPr lang="en-US"/>
        </a:p>
      </dgm:t>
    </dgm:pt>
    <dgm:pt modelId="{BD0F0AA1-F4F6-4455-802E-F456127F021A}" type="parTrans" cxnId="{01286FD5-A689-4678-9F1E-64E6B3A5AD80}">
      <dgm:prSet/>
      <dgm:spPr/>
      <dgm:t>
        <a:bodyPr/>
        <a:lstStyle/>
        <a:p>
          <a:endParaRPr lang="en-US"/>
        </a:p>
      </dgm:t>
    </dgm:pt>
    <dgm:pt modelId="{85DCA609-B4C5-4FE4-BD99-CB87C9EBDAA9}" type="sibTrans" cxnId="{01286FD5-A689-4678-9F1E-64E6B3A5AD80}">
      <dgm:prSet/>
      <dgm:spPr/>
      <dgm:t>
        <a:bodyPr/>
        <a:lstStyle/>
        <a:p>
          <a:endParaRPr lang="en-US"/>
        </a:p>
      </dgm:t>
    </dgm:pt>
    <dgm:pt modelId="{66F339FA-9EC1-4F37-B641-13CBB3DC02B8}">
      <dgm:prSet/>
      <dgm:spPr/>
      <dgm:t>
        <a:bodyPr/>
        <a:lstStyle/>
        <a:p>
          <a:r>
            <a:rPr lang="en-US" b="0" i="0"/>
            <a:t>Bachelors in Information Technology from ANU, India.</a:t>
          </a:r>
          <a:endParaRPr lang="en-US"/>
        </a:p>
      </dgm:t>
    </dgm:pt>
    <dgm:pt modelId="{D2B5C017-53CB-486A-885F-F75D9245660F}" type="parTrans" cxnId="{50428627-0A51-4216-9E19-2F1B62448E58}">
      <dgm:prSet/>
      <dgm:spPr/>
      <dgm:t>
        <a:bodyPr/>
        <a:lstStyle/>
        <a:p>
          <a:endParaRPr lang="en-US"/>
        </a:p>
      </dgm:t>
    </dgm:pt>
    <dgm:pt modelId="{D3E71EA0-192E-408B-8A0D-C94E3931DC98}" type="sibTrans" cxnId="{50428627-0A51-4216-9E19-2F1B62448E58}">
      <dgm:prSet/>
      <dgm:spPr/>
      <dgm:t>
        <a:bodyPr/>
        <a:lstStyle/>
        <a:p>
          <a:endParaRPr lang="en-US"/>
        </a:p>
      </dgm:t>
    </dgm:pt>
    <dgm:pt modelId="{C4A90913-A9BF-46C7-9CF9-AE31F7AE3B8E}">
      <dgm:prSet/>
      <dgm:spPr/>
      <dgm:t>
        <a:bodyPr/>
        <a:lstStyle/>
        <a:p>
          <a:r>
            <a:rPr lang="en-US" b="0" i="0"/>
            <a:t>Really into BCI - Brain Computer Interface.</a:t>
          </a:r>
          <a:endParaRPr lang="en-US"/>
        </a:p>
      </dgm:t>
    </dgm:pt>
    <dgm:pt modelId="{336C4D24-125B-49B2-9BD0-81ABB5B827F2}" type="parTrans" cxnId="{E6EAC13B-1651-483C-AD01-DBCEC130ACFF}">
      <dgm:prSet/>
      <dgm:spPr/>
      <dgm:t>
        <a:bodyPr/>
        <a:lstStyle/>
        <a:p>
          <a:endParaRPr lang="en-US"/>
        </a:p>
      </dgm:t>
    </dgm:pt>
    <dgm:pt modelId="{11D48CDF-1E5A-4DA6-81BA-9C4DC7EF2CD2}" type="sibTrans" cxnId="{E6EAC13B-1651-483C-AD01-DBCEC130ACFF}">
      <dgm:prSet/>
      <dgm:spPr/>
      <dgm:t>
        <a:bodyPr/>
        <a:lstStyle/>
        <a:p>
          <a:endParaRPr lang="en-US"/>
        </a:p>
      </dgm:t>
    </dgm:pt>
    <dgm:pt modelId="{19E5CC87-261B-4FA0-863A-C08E32BE717D}">
      <dgm:prSet/>
      <dgm:spPr/>
      <dgm:t>
        <a:bodyPr/>
        <a:lstStyle/>
        <a:p>
          <a:r>
            <a:rPr lang="en-US" b="0" i="0"/>
            <a:t>Apart from academics I like photography, music.</a:t>
          </a:r>
          <a:endParaRPr lang="en-US"/>
        </a:p>
      </dgm:t>
    </dgm:pt>
    <dgm:pt modelId="{611BE83F-EEDB-41A3-9ED5-BCFD6A2BB20E}" type="parTrans" cxnId="{2A1195E8-3E1D-42A4-A0C0-E551F1A40891}">
      <dgm:prSet/>
      <dgm:spPr/>
      <dgm:t>
        <a:bodyPr/>
        <a:lstStyle/>
        <a:p>
          <a:endParaRPr lang="en-US"/>
        </a:p>
      </dgm:t>
    </dgm:pt>
    <dgm:pt modelId="{E7014C1A-8BAE-4708-A4B9-F6679CBC4E15}" type="sibTrans" cxnId="{2A1195E8-3E1D-42A4-A0C0-E551F1A40891}">
      <dgm:prSet/>
      <dgm:spPr/>
      <dgm:t>
        <a:bodyPr/>
        <a:lstStyle/>
        <a:p>
          <a:endParaRPr lang="en-US"/>
        </a:p>
      </dgm:t>
    </dgm:pt>
    <dgm:pt modelId="{DA1EAFD4-28DF-429B-A011-A018DD59B340}" type="pres">
      <dgm:prSet presAssocID="{772AE6B4-1501-41D2-A3B0-467B10E3FBDC}" presName="root" presStyleCnt="0">
        <dgm:presLayoutVars>
          <dgm:dir/>
          <dgm:resizeHandles val="exact"/>
        </dgm:presLayoutVars>
      </dgm:prSet>
      <dgm:spPr/>
    </dgm:pt>
    <dgm:pt modelId="{386A1727-E699-422E-B7CE-549FE330B953}" type="pres">
      <dgm:prSet presAssocID="{ED6D61F7-A301-46A5-86DD-C9BE1DF11903}" presName="compNode" presStyleCnt="0"/>
      <dgm:spPr/>
    </dgm:pt>
    <dgm:pt modelId="{A33B027E-F06C-4C58-86C8-54C17CB73ED5}" type="pres">
      <dgm:prSet presAssocID="{ED6D61F7-A301-46A5-86DD-C9BE1DF11903}" presName="bgRect" presStyleLbl="bgShp" presStyleIdx="0" presStyleCnt="4"/>
      <dgm:spPr/>
    </dgm:pt>
    <dgm:pt modelId="{BDADB77C-CC3C-43DC-960B-93E8FFDC74AF}" type="pres">
      <dgm:prSet presAssocID="{ED6D61F7-A301-46A5-86DD-C9BE1DF1190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duation Cap"/>
        </a:ext>
      </dgm:extLst>
    </dgm:pt>
    <dgm:pt modelId="{6E318F71-2FE3-41C1-B9DB-464C48684D6F}" type="pres">
      <dgm:prSet presAssocID="{ED6D61F7-A301-46A5-86DD-C9BE1DF11903}" presName="spaceRect" presStyleCnt="0"/>
      <dgm:spPr/>
    </dgm:pt>
    <dgm:pt modelId="{5F6EEE9C-2B54-4B8F-A5E8-1B0B3C565BFE}" type="pres">
      <dgm:prSet presAssocID="{ED6D61F7-A301-46A5-86DD-C9BE1DF11903}" presName="parTx" presStyleLbl="revTx" presStyleIdx="0" presStyleCnt="4">
        <dgm:presLayoutVars>
          <dgm:chMax val="0"/>
          <dgm:chPref val="0"/>
        </dgm:presLayoutVars>
      </dgm:prSet>
      <dgm:spPr/>
    </dgm:pt>
    <dgm:pt modelId="{69D1482E-64AF-4EB6-A3A8-1A0AC9C05B52}" type="pres">
      <dgm:prSet presAssocID="{85DCA609-B4C5-4FE4-BD99-CB87C9EBDAA9}" presName="sibTrans" presStyleCnt="0"/>
      <dgm:spPr/>
    </dgm:pt>
    <dgm:pt modelId="{C2388BB1-C812-46A2-BB04-7D8693812C44}" type="pres">
      <dgm:prSet presAssocID="{66F339FA-9EC1-4F37-B641-13CBB3DC02B8}" presName="compNode" presStyleCnt="0"/>
      <dgm:spPr/>
    </dgm:pt>
    <dgm:pt modelId="{D6C73520-A9C5-4DBF-ACDB-0B60CAB4A3ED}" type="pres">
      <dgm:prSet presAssocID="{66F339FA-9EC1-4F37-B641-13CBB3DC02B8}" presName="bgRect" presStyleLbl="bgShp" presStyleIdx="1" presStyleCnt="4"/>
      <dgm:spPr/>
    </dgm:pt>
    <dgm:pt modelId="{797466F6-1BA9-4C40-A465-551BD3D6B57C}" type="pres">
      <dgm:prSet presAssocID="{66F339FA-9EC1-4F37-B641-13CBB3DC02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A05D80E8-399B-4A64-985A-14C4323CE903}" type="pres">
      <dgm:prSet presAssocID="{66F339FA-9EC1-4F37-B641-13CBB3DC02B8}" presName="spaceRect" presStyleCnt="0"/>
      <dgm:spPr/>
    </dgm:pt>
    <dgm:pt modelId="{478B4371-5269-4DE1-B6CB-B2A594851196}" type="pres">
      <dgm:prSet presAssocID="{66F339FA-9EC1-4F37-B641-13CBB3DC02B8}" presName="parTx" presStyleLbl="revTx" presStyleIdx="1" presStyleCnt="4">
        <dgm:presLayoutVars>
          <dgm:chMax val="0"/>
          <dgm:chPref val="0"/>
        </dgm:presLayoutVars>
      </dgm:prSet>
      <dgm:spPr/>
    </dgm:pt>
    <dgm:pt modelId="{9AB1984D-0763-4812-8E08-D6332A005908}" type="pres">
      <dgm:prSet presAssocID="{D3E71EA0-192E-408B-8A0D-C94E3931DC98}" presName="sibTrans" presStyleCnt="0"/>
      <dgm:spPr/>
    </dgm:pt>
    <dgm:pt modelId="{BF4A6ECD-5392-47FF-9C4A-7E1CE222550B}" type="pres">
      <dgm:prSet presAssocID="{C4A90913-A9BF-46C7-9CF9-AE31F7AE3B8E}" presName="compNode" presStyleCnt="0"/>
      <dgm:spPr/>
    </dgm:pt>
    <dgm:pt modelId="{434F3A71-7AFE-4D3A-BDE0-BACF0BC76A97}" type="pres">
      <dgm:prSet presAssocID="{C4A90913-A9BF-46C7-9CF9-AE31F7AE3B8E}" presName="bgRect" presStyleLbl="bgShp" presStyleIdx="2" presStyleCnt="4"/>
      <dgm:spPr/>
    </dgm:pt>
    <dgm:pt modelId="{C47C8DC0-CCC3-4E63-A5F0-D981BB08506E}" type="pres">
      <dgm:prSet presAssocID="{C4A90913-A9BF-46C7-9CF9-AE31F7AE3B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B641360A-2E18-40AA-B5F7-FC5D462EC245}" type="pres">
      <dgm:prSet presAssocID="{C4A90913-A9BF-46C7-9CF9-AE31F7AE3B8E}" presName="spaceRect" presStyleCnt="0"/>
      <dgm:spPr/>
    </dgm:pt>
    <dgm:pt modelId="{8880B5D6-C1AA-4C5D-9FBD-B2528E10F4F5}" type="pres">
      <dgm:prSet presAssocID="{C4A90913-A9BF-46C7-9CF9-AE31F7AE3B8E}" presName="parTx" presStyleLbl="revTx" presStyleIdx="2" presStyleCnt="4">
        <dgm:presLayoutVars>
          <dgm:chMax val="0"/>
          <dgm:chPref val="0"/>
        </dgm:presLayoutVars>
      </dgm:prSet>
      <dgm:spPr/>
    </dgm:pt>
    <dgm:pt modelId="{D3F4B02F-4670-42D1-9172-4D348AD08AB1}" type="pres">
      <dgm:prSet presAssocID="{11D48CDF-1E5A-4DA6-81BA-9C4DC7EF2CD2}" presName="sibTrans" presStyleCnt="0"/>
      <dgm:spPr/>
    </dgm:pt>
    <dgm:pt modelId="{886F381D-FDBD-422A-A16B-8487382BC099}" type="pres">
      <dgm:prSet presAssocID="{19E5CC87-261B-4FA0-863A-C08E32BE717D}" presName="compNode" presStyleCnt="0"/>
      <dgm:spPr/>
    </dgm:pt>
    <dgm:pt modelId="{6729CECF-8FA0-4263-A18B-70748AB8A401}" type="pres">
      <dgm:prSet presAssocID="{19E5CC87-261B-4FA0-863A-C08E32BE717D}" presName="bgRect" presStyleLbl="bgShp" presStyleIdx="3" presStyleCnt="4"/>
      <dgm:spPr/>
    </dgm:pt>
    <dgm:pt modelId="{8D3775E6-9C22-4B98-AC6A-EC2A76246B24}" type="pres">
      <dgm:prSet presAssocID="{19E5CC87-261B-4FA0-863A-C08E32BE71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mera"/>
        </a:ext>
      </dgm:extLst>
    </dgm:pt>
    <dgm:pt modelId="{C21D6677-FE14-4023-B2BB-B979E2934D34}" type="pres">
      <dgm:prSet presAssocID="{19E5CC87-261B-4FA0-863A-C08E32BE717D}" presName="spaceRect" presStyleCnt="0"/>
      <dgm:spPr/>
    </dgm:pt>
    <dgm:pt modelId="{B79AF69E-6A23-4887-8CB2-D31BE6BB64E9}" type="pres">
      <dgm:prSet presAssocID="{19E5CC87-261B-4FA0-863A-C08E32BE717D}" presName="parTx" presStyleLbl="revTx" presStyleIdx="3" presStyleCnt="4">
        <dgm:presLayoutVars>
          <dgm:chMax val="0"/>
          <dgm:chPref val="0"/>
        </dgm:presLayoutVars>
      </dgm:prSet>
      <dgm:spPr/>
    </dgm:pt>
  </dgm:ptLst>
  <dgm:cxnLst>
    <dgm:cxn modelId="{450B3105-A28A-4BD2-B10C-022F0F9B7804}" type="presOf" srcId="{66F339FA-9EC1-4F37-B641-13CBB3DC02B8}" destId="{478B4371-5269-4DE1-B6CB-B2A594851196}" srcOrd="0" destOrd="0" presId="urn:microsoft.com/office/officeart/2018/2/layout/IconVerticalSolidList"/>
    <dgm:cxn modelId="{0C47F222-04D6-4DE1-93EA-CAB0C4126512}" type="presOf" srcId="{772AE6B4-1501-41D2-A3B0-467B10E3FBDC}" destId="{DA1EAFD4-28DF-429B-A011-A018DD59B340}" srcOrd="0" destOrd="0" presId="urn:microsoft.com/office/officeart/2018/2/layout/IconVerticalSolidList"/>
    <dgm:cxn modelId="{50428627-0A51-4216-9E19-2F1B62448E58}" srcId="{772AE6B4-1501-41D2-A3B0-467B10E3FBDC}" destId="{66F339FA-9EC1-4F37-B641-13CBB3DC02B8}" srcOrd="1" destOrd="0" parTransId="{D2B5C017-53CB-486A-885F-F75D9245660F}" sibTransId="{D3E71EA0-192E-408B-8A0D-C94E3931DC98}"/>
    <dgm:cxn modelId="{12A21136-01A8-4D78-AFC0-6079A616EE2B}" type="presOf" srcId="{ED6D61F7-A301-46A5-86DD-C9BE1DF11903}" destId="{5F6EEE9C-2B54-4B8F-A5E8-1B0B3C565BFE}" srcOrd="0" destOrd="0" presId="urn:microsoft.com/office/officeart/2018/2/layout/IconVerticalSolidList"/>
    <dgm:cxn modelId="{E6EAC13B-1651-483C-AD01-DBCEC130ACFF}" srcId="{772AE6B4-1501-41D2-A3B0-467B10E3FBDC}" destId="{C4A90913-A9BF-46C7-9CF9-AE31F7AE3B8E}" srcOrd="2" destOrd="0" parTransId="{336C4D24-125B-49B2-9BD0-81ABB5B827F2}" sibTransId="{11D48CDF-1E5A-4DA6-81BA-9C4DC7EF2CD2}"/>
    <dgm:cxn modelId="{E4441246-0D60-4A23-AF23-1333B022A7BA}" type="presOf" srcId="{C4A90913-A9BF-46C7-9CF9-AE31F7AE3B8E}" destId="{8880B5D6-C1AA-4C5D-9FBD-B2528E10F4F5}" srcOrd="0" destOrd="0" presId="urn:microsoft.com/office/officeart/2018/2/layout/IconVerticalSolidList"/>
    <dgm:cxn modelId="{01286FD5-A689-4678-9F1E-64E6B3A5AD80}" srcId="{772AE6B4-1501-41D2-A3B0-467B10E3FBDC}" destId="{ED6D61F7-A301-46A5-86DD-C9BE1DF11903}" srcOrd="0" destOrd="0" parTransId="{BD0F0AA1-F4F6-4455-802E-F456127F021A}" sibTransId="{85DCA609-B4C5-4FE4-BD99-CB87C9EBDAA9}"/>
    <dgm:cxn modelId="{963BF9D8-711C-406D-866C-5F76CFDC184B}" type="presOf" srcId="{19E5CC87-261B-4FA0-863A-C08E32BE717D}" destId="{B79AF69E-6A23-4887-8CB2-D31BE6BB64E9}" srcOrd="0" destOrd="0" presId="urn:microsoft.com/office/officeart/2018/2/layout/IconVerticalSolidList"/>
    <dgm:cxn modelId="{2A1195E8-3E1D-42A4-A0C0-E551F1A40891}" srcId="{772AE6B4-1501-41D2-A3B0-467B10E3FBDC}" destId="{19E5CC87-261B-4FA0-863A-C08E32BE717D}" srcOrd="3" destOrd="0" parTransId="{611BE83F-EEDB-41A3-9ED5-BCFD6A2BB20E}" sibTransId="{E7014C1A-8BAE-4708-A4B9-F6679CBC4E15}"/>
    <dgm:cxn modelId="{418906D5-AAC1-41DC-AD66-FEABE1B3D2ED}" type="presParOf" srcId="{DA1EAFD4-28DF-429B-A011-A018DD59B340}" destId="{386A1727-E699-422E-B7CE-549FE330B953}" srcOrd="0" destOrd="0" presId="urn:microsoft.com/office/officeart/2018/2/layout/IconVerticalSolidList"/>
    <dgm:cxn modelId="{014FB5C0-FA31-4C91-B13A-F029D77B1373}" type="presParOf" srcId="{386A1727-E699-422E-B7CE-549FE330B953}" destId="{A33B027E-F06C-4C58-86C8-54C17CB73ED5}" srcOrd="0" destOrd="0" presId="urn:microsoft.com/office/officeart/2018/2/layout/IconVerticalSolidList"/>
    <dgm:cxn modelId="{01403BD7-2095-4049-B6CA-3D2DDC978094}" type="presParOf" srcId="{386A1727-E699-422E-B7CE-549FE330B953}" destId="{BDADB77C-CC3C-43DC-960B-93E8FFDC74AF}" srcOrd="1" destOrd="0" presId="urn:microsoft.com/office/officeart/2018/2/layout/IconVerticalSolidList"/>
    <dgm:cxn modelId="{E260D6C7-B879-4874-806E-E5DE36F9DEEE}" type="presParOf" srcId="{386A1727-E699-422E-B7CE-549FE330B953}" destId="{6E318F71-2FE3-41C1-B9DB-464C48684D6F}" srcOrd="2" destOrd="0" presId="urn:microsoft.com/office/officeart/2018/2/layout/IconVerticalSolidList"/>
    <dgm:cxn modelId="{6C164FA7-4961-464D-8785-381F1292C232}" type="presParOf" srcId="{386A1727-E699-422E-B7CE-549FE330B953}" destId="{5F6EEE9C-2B54-4B8F-A5E8-1B0B3C565BFE}" srcOrd="3" destOrd="0" presId="urn:microsoft.com/office/officeart/2018/2/layout/IconVerticalSolidList"/>
    <dgm:cxn modelId="{C46F1C18-9FD4-4830-B689-99099BFC4538}" type="presParOf" srcId="{DA1EAFD4-28DF-429B-A011-A018DD59B340}" destId="{69D1482E-64AF-4EB6-A3A8-1A0AC9C05B52}" srcOrd="1" destOrd="0" presId="urn:microsoft.com/office/officeart/2018/2/layout/IconVerticalSolidList"/>
    <dgm:cxn modelId="{C86191D9-3BD7-4681-B7DF-6948015612CB}" type="presParOf" srcId="{DA1EAFD4-28DF-429B-A011-A018DD59B340}" destId="{C2388BB1-C812-46A2-BB04-7D8693812C44}" srcOrd="2" destOrd="0" presId="urn:microsoft.com/office/officeart/2018/2/layout/IconVerticalSolidList"/>
    <dgm:cxn modelId="{F5E5A12F-11B9-46C5-945A-18EA4168D62C}" type="presParOf" srcId="{C2388BB1-C812-46A2-BB04-7D8693812C44}" destId="{D6C73520-A9C5-4DBF-ACDB-0B60CAB4A3ED}" srcOrd="0" destOrd="0" presId="urn:microsoft.com/office/officeart/2018/2/layout/IconVerticalSolidList"/>
    <dgm:cxn modelId="{68BE39A1-923E-4D3F-9802-4553AE6D96BC}" type="presParOf" srcId="{C2388BB1-C812-46A2-BB04-7D8693812C44}" destId="{797466F6-1BA9-4C40-A465-551BD3D6B57C}" srcOrd="1" destOrd="0" presId="urn:microsoft.com/office/officeart/2018/2/layout/IconVerticalSolidList"/>
    <dgm:cxn modelId="{E4A93767-6D18-401C-AFA4-BAFEA0565535}" type="presParOf" srcId="{C2388BB1-C812-46A2-BB04-7D8693812C44}" destId="{A05D80E8-399B-4A64-985A-14C4323CE903}" srcOrd="2" destOrd="0" presId="urn:microsoft.com/office/officeart/2018/2/layout/IconVerticalSolidList"/>
    <dgm:cxn modelId="{91ED4F95-CE16-4537-9671-577DE8BC570D}" type="presParOf" srcId="{C2388BB1-C812-46A2-BB04-7D8693812C44}" destId="{478B4371-5269-4DE1-B6CB-B2A594851196}" srcOrd="3" destOrd="0" presId="urn:microsoft.com/office/officeart/2018/2/layout/IconVerticalSolidList"/>
    <dgm:cxn modelId="{85C0D90E-3D2B-49E4-8555-A6CA3C928635}" type="presParOf" srcId="{DA1EAFD4-28DF-429B-A011-A018DD59B340}" destId="{9AB1984D-0763-4812-8E08-D6332A005908}" srcOrd="3" destOrd="0" presId="urn:microsoft.com/office/officeart/2018/2/layout/IconVerticalSolidList"/>
    <dgm:cxn modelId="{26AA2A7E-9C4A-4330-A4EF-FD32C6D8CB67}" type="presParOf" srcId="{DA1EAFD4-28DF-429B-A011-A018DD59B340}" destId="{BF4A6ECD-5392-47FF-9C4A-7E1CE222550B}" srcOrd="4" destOrd="0" presId="urn:microsoft.com/office/officeart/2018/2/layout/IconVerticalSolidList"/>
    <dgm:cxn modelId="{EBF9C331-4ECE-4318-9577-01B80737C4FC}" type="presParOf" srcId="{BF4A6ECD-5392-47FF-9C4A-7E1CE222550B}" destId="{434F3A71-7AFE-4D3A-BDE0-BACF0BC76A97}" srcOrd="0" destOrd="0" presId="urn:microsoft.com/office/officeart/2018/2/layout/IconVerticalSolidList"/>
    <dgm:cxn modelId="{870FA5AB-FA1C-45CE-B756-C3FE35F13A21}" type="presParOf" srcId="{BF4A6ECD-5392-47FF-9C4A-7E1CE222550B}" destId="{C47C8DC0-CCC3-4E63-A5F0-D981BB08506E}" srcOrd="1" destOrd="0" presId="urn:microsoft.com/office/officeart/2018/2/layout/IconVerticalSolidList"/>
    <dgm:cxn modelId="{D7E0EE79-38C9-4296-A5EC-7C54D5D929F3}" type="presParOf" srcId="{BF4A6ECD-5392-47FF-9C4A-7E1CE222550B}" destId="{B641360A-2E18-40AA-B5F7-FC5D462EC245}" srcOrd="2" destOrd="0" presId="urn:microsoft.com/office/officeart/2018/2/layout/IconVerticalSolidList"/>
    <dgm:cxn modelId="{D8B39C0F-FD8D-4439-8A00-C24DC0CCE5B4}" type="presParOf" srcId="{BF4A6ECD-5392-47FF-9C4A-7E1CE222550B}" destId="{8880B5D6-C1AA-4C5D-9FBD-B2528E10F4F5}" srcOrd="3" destOrd="0" presId="urn:microsoft.com/office/officeart/2018/2/layout/IconVerticalSolidList"/>
    <dgm:cxn modelId="{5381057B-5F63-413F-A7A2-A9970C7A0A5B}" type="presParOf" srcId="{DA1EAFD4-28DF-429B-A011-A018DD59B340}" destId="{D3F4B02F-4670-42D1-9172-4D348AD08AB1}" srcOrd="5" destOrd="0" presId="urn:microsoft.com/office/officeart/2018/2/layout/IconVerticalSolidList"/>
    <dgm:cxn modelId="{01428AC1-4833-4473-B753-3DD04358FF5F}" type="presParOf" srcId="{DA1EAFD4-28DF-429B-A011-A018DD59B340}" destId="{886F381D-FDBD-422A-A16B-8487382BC099}" srcOrd="6" destOrd="0" presId="urn:microsoft.com/office/officeart/2018/2/layout/IconVerticalSolidList"/>
    <dgm:cxn modelId="{0A9749BC-4847-441C-9EB9-4C16FF6322E7}" type="presParOf" srcId="{886F381D-FDBD-422A-A16B-8487382BC099}" destId="{6729CECF-8FA0-4263-A18B-70748AB8A401}" srcOrd="0" destOrd="0" presId="urn:microsoft.com/office/officeart/2018/2/layout/IconVerticalSolidList"/>
    <dgm:cxn modelId="{219C28AB-7B54-4786-B4DC-776A608B0746}" type="presParOf" srcId="{886F381D-FDBD-422A-A16B-8487382BC099}" destId="{8D3775E6-9C22-4B98-AC6A-EC2A76246B24}" srcOrd="1" destOrd="0" presId="urn:microsoft.com/office/officeart/2018/2/layout/IconVerticalSolidList"/>
    <dgm:cxn modelId="{BA9261DF-8809-4621-8EA3-4D7523A24A8D}" type="presParOf" srcId="{886F381D-FDBD-422A-A16B-8487382BC099}" destId="{C21D6677-FE14-4023-B2BB-B979E2934D34}" srcOrd="2" destOrd="0" presId="urn:microsoft.com/office/officeart/2018/2/layout/IconVerticalSolidList"/>
    <dgm:cxn modelId="{0DECB252-4341-439B-9EC7-28A0FE2D370B}" type="presParOf" srcId="{886F381D-FDBD-422A-A16B-8487382BC099}" destId="{B79AF69E-6A23-4887-8CB2-D31BE6BB64E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B027E-F06C-4C58-86C8-54C17CB73ED5}">
      <dsp:nvSpPr>
        <dsp:cNvPr id="0" name=""/>
        <dsp:cNvSpPr/>
      </dsp:nvSpPr>
      <dsp:spPr>
        <a:xfrm>
          <a:off x="0" y="2177"/>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ADB77C-CC3C-43DC-960B-93E8FFDC74AF}">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6EEE9C-2B54-4B8F-A5E8-1B0B3C565BFE}">
      <dsp:nvSpPr>
        <dsp:cNvPr id="0" name=""/>
        <dsp:cNvSpPr/>
      </dsp:nvSpPr>
      <dsp:spPr>
        <a:xfrm>
          <a:off x="1274714" y="2177"/>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90000"/>
            </a:lnSpc>
            <a:spcBef>
              <a:spcPct val="0"/>
            </a:spcBef>
            <a:spcAft>
              <a:spcPct val="35000"/>
            </a:spcAft>
            <a:buNone/>
          </a:pPr>
          <a:r>
            <a:rPr lang="en-US" sz="2200" b="0" i="0" kern="1200"/>
            <a:t>Graduate Student from Purdue- Fort Wayne.</a:t>
          </a:r>
          <a:endParaRPr lang="en-US" sz="2200" kern="1200"/>
        </a:p>
      </dsp:txBody>
      <dsp:txXfrm>
        <a:off x="1274714" y="2177"/>
        <a:ext cx="5116560" cy="1103648"/>
      </dsp:txXfrm>
    </dsp:sp>
    <dsp:sp modelId="{D6C73520-A9C5-4DBF-ACDB-0B60CAB4A3ED}">
      <dsp:nvSpPr>
        <dsp:cNvPr id="0" name=""/>
        <dsp:cNvSpPr/>
      </dsp:nvSpPr>
      <dsp:spPr>
        <a:xfrm>
          <a:off x="0" y="1381738"/>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7466F6-1BA9-4C40-A465-551BD3D6B57C}">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8B4371-5269-4DE1-B6CB-B2A594851196}">
      <dsp:nvSpPr>
        <dsp:cNvPr id="0" name=""/>
        <dsp:cNvSpPr/>
      </dsp:nvSpPr>
      <dsp:spPr>
        <a:xfrm>
          <a:off x="1274714" y="1381738"/>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90000"/>
            </a:lnSpc>
            <a:spcBef>
              <a:spcPct val="0"/>
            </a:spcBef>
            <a:spcAft>
              <a:spcPct val="35000"/>
            </a:spcAft>
            <a:buNone/>
          </a:pPr>
          <a:r>
            <a:rPr lang="en-US" sz="2200" b="0" i="0" kern="1200"/>
            <a:t>Bachelors in Information Technology from ANU, India.</a:t>
          </a:r>
          <a:endParaRPr lang="en-US" sz="2200" kern="1200"/>
        </a:p>
      </dsp:txBody>
      <dsp:txXfrm>
        <a:off x="1274714" y="1381738"/>
        <a:ext cx="5116560" cy="1103648"/>
      </dsp:txXfrm>
    </dsp:sp>
    <dsp:sp modelId="{434F3A71-7AFE-4D3A-BDE0-BACF0BC76A97}">
      <dsp:nvSpPr>
        <dsp:cNvPr id="0" name=""/>
        <dsp:cNvSpPr/>
      </dsp:nvSpPr>
      <dsp:spPr>
        <a:xfrm>
          <a:off x="0" y="2761299"/>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C8DC0-CCC3-4E63-A5F0-D981BB08506E}">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80B5D6-C1AA-4C5D-9FBD-B2528E10F4F5}">
      <dsp:nvSpPr>
        <dsp:cNvPr id="0" name=""/>
        <dsp:cNvSpPr/>
      </dsp:nvSpPr>
      <dsp:spPr>
        <a:xfrm>
          <a:off x="1274714" y="2761299"/>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90000"/>
            </a:lnSpc>
            <a:spcBef>
              <a:spcPct val="0"/>
            </a:spcBef>
            <a:spcAft>
              <a:spcPct val="35000"/>
            </a:spcAft>
            <a:buNone/>
          </a:pPr>
          <a:r>
            <a:rPr lang="en-US" sz="2200" b="0" i="0" kern="1200"/>
            <a:t>Really into BCI - Brain Computer Interface.</a:t>
          </a:r>
          <a:endParaRPr lang="en-US" sz="2200" kern="1200"/>
        </a:p>
      </dsp:txBody>
      <dsp:txXfrm>
        <a:off x="1274714" y="2761299"/>
        <a:ext cx="5116560" cy="1103648"/>
      </dsp:txXfrm>
    </dsp:sp>
    <dsp:sp modelId="{6729CECF-8FA0-4263-A18B-70748AB8A401}">
      <dsp:nvSpPr>
        <dsp:cNvPr id="0" name=""/>
        <dsp:cNvSpPr/>
      </dsp:nvSpPr>
      <dsp:spPr>
        <a:xfrm>
          <a:off x="0" y="4140860"/>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3775E6-9C22-4B98-AC6A-EC2A76246B24}">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9AF69E-6A23-4887-8CB2-D31BE6BB64E9}">
      <dsp:nvSpPr>
        <dsp:cNvPr id="0" name=""/>
        <dsp:cNvSpPr/>
      </dsp:nvSpPr>
      <dsp:spPr>
        <a:xfrm>
          <a:off x="1274714" y="4140860"/>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90000"/>
            </a:lnSpc>
            <a:spcBef>
              <a:spcPct val="0"/>
            </a:spcBef>
            <a:spcAft>
              <a:spcPct val="35000"/>
            </a:spcAft>
            <a:buNone/>
          </a:pPr>
          <a:r>
            <a:rPr lang="en-US" sz="2200" b="0" i="0" kern="1200"/>
            <a:t>Apart from academics I like photography, music.</a:t>
          </a:r>
          <a:endParaRPr lang="en-US" sz="2200" kern="1200"/>
        </a:p>
      </dsp:txBody>
      <dsp:txXfrm>
        <a:off x="1274714" y="4140860"/>
        <a:ext cx="5116560" cy="11036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55611-0200-6B44-8E8B-8BC8C489E475}" type="datetimeFigureOut">
              <a:rPr lang="en-US" smtClean="0"/>
              <a:t>8/23/24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6DCEE-1991-7A47-9FC6-B040F61F6070}" type="slidenum">
              <a:rPr lang="en-US" smtClean="0"/>
              <a:t>‹#›</a:t>
            </a:fld>
            <a:endParaRPr lang="en-US"/>
          </a:p>
        </p:txBody>
      </p:sp>
    </p:spTree>
    <p:extLst>
      <p:ext uri="{BB962C8B-B14F-4D97-AF65-F5344CB8AC3E}">
        <p14:creationId xmlns:p14="http://schemas.microsoft.com/office/powerpoint/2010/main" val="3489548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6DCEE-1991-7A47-9FC6-B040F61F6070}" type="slidenum">
              <a:rPr lang="en-US" smtClean="0"/>
              <a:t>1</a:t>
            </a:fld>
            <a:endParaRPr lang="en-US"/>
          </a:p>
        </p:txBody>
      </p:sp>
    </p:spTree>
    <p:extLst>
      <p:ext uri="{BB962C8B-B14F-4D97-AF65-F5344CB8AC3E}">
        <p14:creationId xmlns:p14="http://schemas.microsoft.com/office/powerpoint/2010/main" val="2709532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2CB99-BFAF-C3E2-FD8F-62E5BFA7D9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1EBBCE-BE8E-8E1E-48B8-952B669173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862037-D6D7-7109-9D93-A94B30CE12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71275B-FEC0-BF5D-A045-A6A4BE4FC040}"/>
              </a:ext>
            </a:extLst>
          </p:cNvPr>
          <p:cNvSpPr>
            <a:spLocks noGrp="1"/>
          </p:cNvSpPr>
          <p:nvPr>
            <p:ph type="sldNum" sz="quarter" idx="5"/>
          </p:nvPr>
        </p:nvSpPr>
        <p:spPr/>
        <p:txBody>
          <a:bodyPr/>
          <a:lstStyle/>
          <a:p>
            <a:fld id="{24D6DCEE-1991-7A47-9FC6-B040F61F6070}" type="slidenum">
              <a:rPr lang="en-US" smtClean="0"/>
              <a:t>23</a:t>
            </a:fld>
            <a:endParaRPr lang="en-US"/>
          </a:p>
        </p:txBody>
      </p:sp>
    </p:spTree>
    <p:extLst>
      <p:ext uri="{BB962C8B-B14F-4D97-AF65-F5344CB8AC3E}">
        <p14:creationId xmlns:p14="http://schemas.microsoft.com/office/powerpoint/2010/main" val="2029289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38751-C600-E281-6DE6-85A80BA58A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8FC837-764A-9319-86C8-902937389E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BEBA82-90F3-F8EE-149D-2DC57E5B74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1636AB-5688-9685-AF36-DB39533C3397}"/>
              </a:ext>
            </a:extLst>
          </p:cNvPr>
          <p:cNvSpPr>
            <a:spLocks noGrp="1"/>
          </p:cNvSpPr>
          <p:nvPr>
            <p:ph type="sldNum" sz="quarter" idx="5"/>
          </p:nvPr>
        </p:nvSpPr>
        <p:spPr/>
        <p:txBody>
          <a:bodyPr/>
          <a:lstStyle/>
          <a:p>
            <a:fld id="{24D6DCEE-1991-7A47-9FC6-B040F61F6070}" type="slidenum">
              <a:rPr lang="en-US" smtClean="0"/>
              <a:t>24</a:t>
            </a:fld>
            <a:endParaRPr lang="en-US"/>
          </a:p>
        </p:txBody>
      </p:sp>
    </p:spTree>
    <p:extLst>
      <p:ext uri="{BB962C8B-B14F-4D97-AF65-F5344CB8AC3E}">
        <p14:creationId xmlns:p14="http://schemas.microsoft.com/office/powerpoint/2010/main" val="1380214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6DCEE-1991-7A47-9FC6-B040F61F6070}" type="slidenum">
              <a:rPr lang="en-US" smtClean="0"/>
              <a:t>25</a:t>
            </a:fld>
            <a:endParaRPr lang="en-US"/>
          </a:p>
        </p:txBody>
      </p:sp>
    </p:spTree>
    <p:extLst>
      <p:ext uri="{BB962C8B-B14F-4D97-AF65-F5344CB8AC3E}">
        <p14:creationId xmlns:p14="http://schemas.microsoft.com/office/powerpoint/2010/main" val="14647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96EBB-401E-BCDA-A35B-AB2B436496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F71EF6-314D-48D4-0132-DFB90A224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85E4EC-4354-CA6C-BA43-6C2CFFF490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F06C00-4BD9-B5D7-CA1B-7E71E1776EEB}"/>
              </a:ext>
            </a:extLst>
          </p:cNvPr>
          <p:cNvSpPr>
            <a:spLocks noGrp="1"/>
          </p:cNvSpPr>
          <p:nvPr>
            <p:ph type="sldNum" sz="quarter" idx="5"/>
          </p:nvPr>
        </p:nvSpPr>
        <p:spPr/>
        <p:txBody>
          <a:bodyPr/>
          <a:lstStyle/>
          <a:p>
            <a:fld id="{24D6DCEE-1991-7A47-9FC6-B040F61F6070}" type="slidenum">
              <a:rPr lang="en-US" smtClean="0"/>
              <a:t>15</a:t>
            </a:fld>
            <a:endParaRPr lang="en-US"/>
          </a:p>
        </p:txBody>
      </p:sp>
    </p:spTree>
    <p:extLst>
      <p:ext uri="{BB962C8B-B14F-4D97-AF65-F5344CB8AC3E}">
        <p14:creationId xmlns:p14="http://schemas.microsoft.com/office/powerpoint/2010/main" val="3444009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DB1A7-4FBF-FC1E-2BFE-733B45AE90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2AB530-D04C-DF7A-798C-A188BF117D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440A4D-83A0-22AF-F314-126F5C8801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F56F8-3206-956E-B950-AE6839B9A379}"/>
              </a:ext>
            </a:extLst>
          </p:cNvPr>
          <p:cNvSpPr>
            <a:spLocks noGrp="1"/>
          </p:cNvSpPr>
          <p:nvPr>
            <p:ph type="sldNum" sz="quarter" idx="5"/>
          </p:nvPr>
        </p:nvSpPr>
        <p:spPr/>
        <p:txBody>
          <a:bodyPr/>
          <a:lstStyle/>
          <a:p>
            <a:fld id="{24D6DCEE-1991-7A47-9FC6-B040F61F6070}" type="slidenum">
              <a:rPr lang="en-US" smtClean="0"/>
              <a:t>16</a:t>
            </a:fld>
            <a:endParaRPr lang="en-US"/>
          </a:p>
        </p:txBody>
      </p:sp>
    </p:spTree>
    <p:extLst>
      <p:ext uri="{BB962C8B-B14F-4D97-AF65-F5344CB8AC3E}">
        <p14:creationId xmlns:p14="http://schemas.microsoft.com/office/powerpoint/2010/main" val="213965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16CF1-BDFE-12EE-59C0-CEBF1808E7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6AA0A-B482-FFCF-224B-E7B58353F6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858F49-CADB-14D3-B216-83027DEEA9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2A9FEF-F288-2608-EC6F-E43E4E434625}"/>
              </a:ext>
            </a:extLst>
          </p:cNvPr>
          <p:cNvSpPr>
            <a:spLocks noGrp="1"/>
          </p:cNvSpPr>
          <p:nvPr>
            <p:ph type="sldNum" sz="quarter" idx="5"/>
          </p:nvPr>
        </p:nvSpPr>
        <p:spPr/>
        <p:txBody>
          <a:bodyPr/>
          <a:lstStyle/>
          <a:p>
            <a:fld id="{24D6DCEE-1991-7A47-9FC6-B040F61F6070}" type="slidenum">
              <a:rPr lang="en-US" smtClean="0"/>
              <a:t>17</a:t>
            </a:fld>
            <a:endParaRPr lang="en-US"/>
          </a:p>
        </p:txBody>
      </p:sp>
    </p:spTree>
    <p:extLst>
      <p:ext uri="{BB962C8B-B14F-4D97-AF65-F5344CB8AC3E}">
        <p14:creationId xmlns:p14="http://schemas.microsoft.com/office/powerpoint/2010/main" val="140900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36799-D083-2057-9D5A-FA0B0C8B5F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96E49F-38DC-11B1-736D-504A8F189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5E3742-34E8-2B9C-C54B-752F5B2A2B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BDD18C-67D6-8E62-B371-FE1AF553B6C6}"/>
              </a:ext>
            </a:extLst>
          </p:cNvPr>
          <p:cNvSpPr>
            <a:spLocks noGrp="1"/>
          </p:cNvSpPr>
          <p:nvPr>
            <p:ph type="sldNum" sz="quarter" idx="5"/>
          </p:nvPr>
        </p:nvSpPr>
        <p:spPr/>
        <p:txBody>
          <a:bodyPr/>
          <a:lstStyle/>
          <a:p>
            <a:fld id="{24D6DCEE-1991-7A47-9FC6-B040F61F6070}" type="slidenum">
              <a:rPr lang="en-US" smtClean="0"/>
              <a:t>18</a:t>
            </a:fld>
            <a:endParaRPr lang="en-US"/>
          </a:p>
        </p:txBody>
      </p:sp>
    </p:spTree>
    <p:extLst>
      <p:ext uri="{BB962C8B-B14F-4D97-AF65-F5344CB8AC3E}">
        <p14:creationId xmlns:p14="http://schemas.microsoft.com/office/powerpoint/2010/main" val="324166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414B8-FF5F-C675-B6BD-6918AC6DF0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7932EA-175F-7A82-47EE-A77F918E53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131EA9-3D72-7314-5C4C-F774D05609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E8907E-3FF6-F2DD-0D46-3684E5495168}"/>
              </a:ext>
            </a:extLst>
          </p:cNvPr>
          <p:cNvSpPr>
            <a:spLocks noGrp="1"/>
          </p:cNvSpPr>
          <p:nvPr>
            <p:ph type="sldNum" sz="quarter" idx="5"/>
          </p:nvPr>
        </p:nvSpPr>
        <p:spPr/>
        <p:txBody>
          <a:bodyPr/>
          <a:lstStyle/>
          <a:p>
            <a:fld id="{24D6DCEE-1991-7A47-9FC6-B040F61F6070}" type="slidenum">
              <a:rPr lang="en-US" smtClean="0"/>
              <a:t>19</a:t>
            </a:fld>
            <a:endParaRPr lang="en-US"/>
          </a:p>
        </p:txBody>
      </p:sp>
    </p:spTree>
    <p:extLst>
      <p:ext uri="{BB962C8B-B14F-4D97-AF65-F5344CB8AC3E}">
        <p14:creationId xmlns:p14="http://schemas.microsoft.com/office/powerpoint/2010/main" val="1668583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7B105-048B-D410-FE39-AB3FE2FBAE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B7391E-A874-14B7-C188-073C30B9F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123B3A-B046-FA43-76CA-A30145FA32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F38CCA-C451-0A17-9FC9-98AE4678A64D}"/>
              </a:ext>
            </a:extLst>
          </p:cNvPr>
          <p:cNvSpPr>
            <a:spLocks noGrp="1"/>
          </p:cNvSpPr>
          <p:nvPr>
            <p:ph type="sldNum" sz="quarter" idx="5"/>
          </p:nvPr>
        </p:nvSpPr>
        <p:spPr/>
        <p:txBody>
          <a:bodyPr/>
          <a:lstStyle/>
          <a:p>
            <a:fld id="{24D6DCEE-1991-7A47-9FC6-B040F61F6070}" type="slidenum">
              <a:rPr lang="en-US" smtClean="0"/>
              <a:t>20</a:t>
            </a:fld>
            <a:endParaRPr lang="en-US"/>
          </a:p>
        </p:txBody>
      </p:sp>
    </p:spTree>
    <p:extLst>
      <p:ext uri="{BB962C8B-B14F-4D97-AF65-F5344CB8AC3E}">
        <p14:creationId xmlns:p14="http://schemas.microsoft.com/office/powerpoint/2010/main" val="69543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9119F-2B3C-4A8B-CD3F-E559643FC5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F3206-5349-6417-AA1A-12F822A819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3B33A3-5D82-62C8-60A0-A1FA13D2F8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D9919E-4CC8-C524-3AAF-C11E32AC49B7}"/>
              </a:ext>
            </a:extLst>
          </p:cNvPr>
          <p:cNvSpPr>
            <a:spLocks noGrp="1"/>
          </p:cNvSpPr>
          <p:nvPr>
            <p:ph type="sldNum" sz="quarter" idx="5"/>
          </p:nvPr>
        </p:nvSpPr>
        <p:spPr/>
        <p:txBody>
          <a:bodyPr/>
          <a:lstStyle/>
          <a:p>
            <a:fld id="{24D6DCEE-1991-7A47-9FC6-B040F61F6070}" type="slidenum">
              <a:rPr lang="en-US" smtClean="0"/>
              <a:t>21</a:t>
            </a:fld>
            <a:endParaRPr lang="en-US"/>
          </a:p>
        </p:txBody>
      </p:sp>
    </p:spTree>
    <p:extLst>
      <p:ext uri="{BB962C8B-B14F-4D97-AF65-F5344CB8AC3E}">
        <p14:creationId xmlns:p14="http://schemas.microsoft.com/office/powerpoint/2010/main" val="4045373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3C029-B1EF-2E83-3227-AF3C95C317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8F7B76-0B93-84ED-1429-44F4B27F97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BD6137-66AA-D5B5-1A4E-0DDF21205B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8C8408-1070-483F-E5CD-4F3BAC6898F9}"/>
              </a:ext>
            </a:extLst>
          </p:cNvPr>
          <p:cNvSpPr>
            <a:spLocks noGrp="1"/>
          </p:cNvSpPr>
          <p:nvPr>
            <p:ph type="sldNum" sz="quarter" idx="5"/>
          </p:nvPr>
        </p:nvSpPr>
        <p:spPr/>
        <p:txBody>
          <a:bodyPr/>
          <a:lstStyle/>
          <a:p>
            <a:fld id="{24D6DCEE-1991-7A47-9FC6-B040F61F6070}" type="slidenum">
              <a:rPr lang="en-US" smtClean="0"/>
              <a:t>22</a:t>
            </a:fld>
            <a:endParaRPr lang="en-US"/>
          </a:p>
        </p:txBody>
      </p:sp>
    </p:spTree>
    <p:extLst>
      <p:ext uri="{BB962C8B-B14F-4D97-AF65-F5344CB8AC3E}">
        <p14:creationId xmlns:p14="http://schemas.microsoft.com/office/powerpoint/2010/main" val="407280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CADBD16-5BFB-4D9F-9646-C75D1B53BBB6}" type="datetimeFigureOut">
              <a:rPr lang="en-US" smtClean="0"/>
              <a:t>8/23/24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934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8/23/24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74738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8/23/24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409217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8/23/24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019835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8/23/24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291242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ADBD16-5BFB-4D9F-9646-C75D1B53BBB6}" type="datetimeFigureOut">
              <a:rPr lang="en-US" smtClean="0"/>
              <a:pPr/>
              <a:t>8/23/24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46005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ADBD16-5BFB-4D9F-9646-C75D1B53BBB6}" type="datetimeFigureOut">
              <a:rPr lang="en-US" smtClean="0"/>
              <a:pPr/>
              <a:t>8/23/24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193865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CADBD16-5BFB-4D9F-9646-C75D1B53BBB6}"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93710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ADBD16-5BFB-4D9F-9646-C75D1B53BBB6}"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57233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5234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2130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8/23/24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1841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8/23/24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38283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8/23/24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4075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8/23/24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05547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8/23/24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2747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8/23/24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2551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CADBD16-5BFB-4D9F-9646-C75D1B53BBB6}" type="datetimeFigureOut">
              <a:rPr lang="en-US" smtClean="0"/>
              <a:pPr/>
              <a:t>8/23/24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51147453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AA10-F68E-BD97-6946-834EA2AC77D1}"/>
              </a:ext>
            </a:extLst>
          </p:cNvPr>
          <p:cNvSpPr>
            <a:spLocks noGrp="1"/>
          </p:cNvSpPr>
          <p:nvPr>
            <p:ph type="ctrTitle"/>
          </p:nvPr>
        </p:nvSpPr>
        <p:spPr>
          <a:xfrm>
            <a:off x="627322" y="1181101"/>
            <a:ext cx="7305716" cy="2481974"/>
          </a:xfrm>
        </p:spPr>
        <p:txBody>
          <a:bodyPr>
            <a:normAutofit fontScale="90000"/>
          </a:bodyPr>
          <a:lstStyle/>
          <a:p>
            <a:r>
              <a:rPr lang="en-US" dirty="0"/>
              <a:t>MIE-Summer 2024</a:t>
            </a:r>
            <a:br>
              <a:rPr lang="en-US" dirty="0"/>
            </a:br>
            <a:r>
              <a:rPr lang="en-US" dirty="0"/>
              <a:t>Internship</a:t>
            </a:r>
            <a:br>
              <a:rPr lang="en-US" dirty="0"/>
            </a:br>
            <a:r>
              <a:rPr lang="en-US" dirty="0"/>
              <a:t>Final Presentation</a:t>
            </a:r>
          </a:p>
        </p:txBody>
      </p:sp>
      <p:sp>
        <p:nvSpPr>
          <p:cNvPr id="3" name="Subtitle 2">
            <a:extLst>
              <a:ext uri="{FF2B5EF4-FFF2-40B4-BE49-F238E27FC236}">
                <a16:creationId xmlns:a16="http://schemas.microsoft.com/office/drawing/2014/main" id="{5899FE54-D899-8E48-29CD-66DEF6AB1234}"/>
              </a:ext>
            </a:extLst>
          </p:cNvPr>
          <p:cNvSpPr>
            <a:spLocks noGrp="1"/>
          </p:cNvSpPr>
          <p:nvPr>
            <p:ph type="subTitle" idx="1"/>
          </p:nvPr>
        </p:nvSpPr>
        <p:spPr>
          <a:xfrm>
            <a:off x="1143001" y="4360719"/>
            <a:ext cx="2679356" cy="1465118"/>
          </a:xfrm>
        </p:spPr>
        <p:txBody>
          <a:bodyPr anchor="b">
            <a:normAutofit/>
          </a:bodyPr>
          <a:lstStyle/>
          <a:p>
            <a:r>
              <a:rPr lang="en-US" dirty="0">
                <a:solidFill>
                  <a:schemeClr val="bg1"/>
                </a:solidFill>
              </a:rPr>
              <a:t>Sai Teja Y</a:t>
            </a:r>
          </a:p>
        </p:txBody>
      </p:sp>
      <p:pic>
        <p:nvPicPr>
          <p:cNvPr id="4" name="Picture 3" descr="Wavy 3D art">
            <a:extLst>
              <a:ext uri="{FF2B5EF4-FFF2-40B4-BE49-F238E27FC236}">
                <a16:creationId xmlns:a16="http://schemas.microsoft.com/office/drawing/2014/main" id="{E6F399B9-E619-2FD5-E2CB-15D22FD88A29}"/>
              </a:ext>
            </a:extLst>
          </p:cNvPr>
          <p:cNvPicPr>
            <a:picLocks noChangeAspect="1"/>
          </p:cNvPicPr>
          <p:nvPr/>
        </p:nvPicPr>
        <p:blipFill rotWithShape="1">
          <a:blip r:embed="rId3"/>
          <a:srcRect t="2744" r="1"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Tree>
    <p:extLst>
      <p:ext uri="{BB962C8B-B14F-4D97-AF65-F5344CB8AC3E}">
        <p14:creationId xmlns:p14="http://schemas.microsoft.com/office/powerpoint/2010/main" val="1830258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7782BC-9D69-E207-08CF-2E22BC3C421E}"/>
            </a:ext>
          </a:extLst>
        </p:cNvPr>
        <p:cNvGrpSpPr/>
        <p:nvPr/>
      </p:nvGrpSpPr>
      <p:grpSpPr>
        <a:xfrm>
          <a:off x="0" y="0"/>
          <a:ext cx="0" cy="0"/>
          <a:chOff x="0" y="0"/>
          <a:chExt cx="0" cy="0"/>
        </a:xfrm>
      </p:grpSpPr>
      <p:grpSp>
        <p:nvGrpSpPr>
          <p:cNvPr id="53" name="Group 52">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4" name="Rectangle 53">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5" name="Oval 54">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Oval 55">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Oval 56">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Oval 57">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Oval 58">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61"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62"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64" name="Rectangle 63">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65">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68" name="Freeform: Shape 67">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7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6" name="Title 1">
            <a:extLst>
              <a:ext uri="{FF2B5EF4-FFF2-40B4-BE49-F238E27FC236}">
                <a16:creationId xmlns:a16="http://schemas.microsoft.com/office/drawing/2014/main" id="{15828F6C-20B1-1ECB-6CFE-010BFD6BC73D}"/>
              </a:ext>
            </a:extLst>
          </p:cNvPr>
          <p:cNvSpPr txBox="1">
            <a:spLocks/>
          </p:cNvSpPr>
          <p:nvPr/>
        </p:nvSpPr>
        <p:spPr bwMode="gray">
          <a:xfrm>
            <a:off x="1154955" y="973668"/>
            <a:ext cx="2942210" cy="10202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300" b="0" i="0" kern="1200">
                <a:solidFill>
                  <a:srgbClr val="EBEBEB"/>
                </a:solidFill>
                <a:latin typeface="+mj-lt"/>
                <a:ea typeface="+mj-ea"/>
                <a:cs typeface="+mj-cs"/>
              </a:rPr>
              <a:t>3. Chars2vec</a:t>
            </a:r>
          </a:p>
        </p:txBody>
      </p:sp>
      <p:pic>
        <p:nvPicPr>
          <p:cNvPr id="2" name="Picture 1" descr="A screenshot of a computer&#10;&#10;Description automatically generated">
            <a:extLst>
              <a:ext uri="{FF2B5EF4-FFF2-40B4-BE49-F238E27FC236}">
                <a16:creationId xmlns:a16="http://schemas.microsoft.com/office/drawing/2014/main" id="{59868CC3-8A74-7ED0-21F8-C26721F272E4}"/>
              </a:ext>
            </a:extLst>
          </p:cNvPr>
          <p:cNvPicPr>
            <a:picLocks noChangeAspect="1"/>
          </p:cNvPicPr>
          <p:nvPr/>
        </p:nvPicPr>
        <p:blipFill>
          <a:blip r:embed="rId3"/>
          <a:stretch>
            <a:fillRect/>
          </a:stretch>
        </p:blipFill>
        <p:spPr>
          <a:xfrm>
            <a:off x="5194607" y="2102757"/>
            <a:ext cx="6391533" cy="2652485"/>
          </a:xfrm>
          <a:prstGeom prst="rect">
            <a:avLst/>
          </a:prstGeom>
        </p:spPr>
      </p:pic>
      <p:sp>
        <p:nvSpPr>
          <p:cNvPr id="72" name="Rectangle 7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Oval 73">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Oval 7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B2552B3A-46E4-55B6-D94B-BC38A4594C63}"/>
              </a:ext>
            </a:extLst>
          </p:cNvPr>
          <p:cNvSpPr txBox="1"/>
          <p:nvPr/>
        </p:nvSpPr>
        <p:spPr>
          <a:xfrm>
            <a:off x="1154955" y="2120900"/>
            <a:ext cx="3133726"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cap="all">
                <a:solidFill>
                  <a:srgbClr val="FFFFFF"/>
                </a:solidFill>
              </a:rPr>
              <a:t>Loading of chars2vec model.</a:t>
            </a:r>
          </a:p>
          <a:p>
            <a:pPr>
              <a:spcBef>
                <a:spcPts val="1000"/>
              </a:spcBef>
              <a:buClr>
                <a:schemeClr val="accent1"/>
              </a:buClr>
              <a:buSzPct val="80000"/>
              <a:buFont typeface="Wingdings 3" charset="2"/>
              <a:buChar char=""/>
            </a:pPr>
            <a:r>
              <a:rPr lang="en-US" cap="all">
                <a:solidFill>
                  <a:srgbClr val="FFFFFF"/>
                </a:solidFill>
              </a:rPr>
              <a:t>Conversion of all the patients field to their respective vectors field. </a:t>
            </a:r>
          </a:p>
        </p:txBody>
      </p:sp>
      <p:sp>
        <p:nvSpPr>
          <p:cNvPr id="7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3" name="Subtitle 2">
            <a:extLst>
              <a:ext uri="{FF2B5EF4-FFF2-40B4-BE49-F238E27FC236}">
                <a16:creationId xmlns:a16="http://schemas.microsoft.com/office/drawing/2014/main" id="{CA27C928-C1ED-1E37-225B-19C68A0B9B80}"/>
              </a:ext>
            </a:extLst>
          </p:cNvPr>
          <p:cNvSpPr>
            <a:spLocks/>
          </p:cNvSpPr>
          <p:nvPr/>
        </p:nvSpPr>
        <p:spPr>
          <a:xfrm>
            <a:off x="746930" y="4743431"/>
            <a:ext cx="1815455" cy="1003738"/>
          </a:xfrm>
          <a:prstGeom prst="rect">
            <a:avLst/>
          </a:prstGeom>
        </p:spPr>
        <p:txBody>
          <a:bodyPr/>
          <a:lstStyle/>
          <a:p>
            <a:endParaRPr lang="en-US" dirty="0">
              <a:solidFill>
                <a:srgbClr val="FFFF00"/>
              </a:solidFill>
            </a:endParaRPr>
          </a:p>
        </p:txBody>
      </p:sp>
    </p:spTree>
    <p:extLst>
      <p:ext uri="{BB962C8B-B14F-4D97-AF65-F5344CB8AC3E}">
        <p14:creationId xmlns:p14="http://schemas.microsoft.com/office/powerpoint/2010/main" val="40491663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A50AD-54F2-77E0-76C4-08662E03887A}"/>
            </a:ext>
          </a:extLst>
        </p:cNvPr>
        <p:cNvGrpSpPr/>
        <p:nvPr/>
      </p:nvGrpSpPr>
      <p:grpSpPr>
        <a:xfrm>
          <a:off x="0" y="0"/>
          <a:ext cx="0" cy="0"/>
          <a:chOff x="0" y="0"/>
          <a:chExt cx="0" cy="0"/>
        </a:xfrm>
      </p:grpSpPr>
      <p:grpSp>
        <p:nvGrpSpPr>
          <p:cNvPr id="68" name="Group 67">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9" name="Rectangle 68">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0" name="Oval 69">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Oval 70">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Oval 71">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Oval 72">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Oval 73">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76"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77"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79" name="Rectangle 78">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 name="Rectangle 8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83" name="Freeform: Shape 8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8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B85771F6-F4F6-D5ED-1FC3-03F3AC0A6CFE}"/>
              </a:ext>
            </a:extLst>
          </p:cNvPr>
          <p:cNvSpPr txBox="1">
            <a:spLocks/>
          </p:cNvSpPr>
          <p:nvPr/>
        </p:nvSpPr>
        <p:spPr bwMode="gray">
          <a:xfrm>
            <a:off x="1154955" y="973668"/>
            <a:ext cx="2942210" cy="10202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300" b="0" i="0" kern="1200">
                <a:solidFill>
                  <a:srgbClr val="EBEBEB"/>
                </a:solidFill>
                <a:latin typeface="+mj-lt"/>
                <a:ea typeface="+mj-ea"/>
                <a:cs typeface="+mj-cs"/>
              </a:rPr>
              <a:t>3. Chars2vec</a:t>
            </a:r>
          </a:p>
        </p:txBody>
      </p:sp>
      <p:pic>
        <p:nvPicPr>
          <p:cNvPr id="9" name="Picture 8" descr="A screenshot of a computer&#10;&#10;Description automatically generated">
            <a:extLst>
              <a:ext uri="{FF2B5EF4-FFF2-40B4-BE49-F238E27FC236}">
                <a16:creationId xmlns:a16="http://schemas.microsoft.com/office/drawing/2014/main" id="{8C4718B1-BCC9-C3BB-7831-1C1F7915AEFC}"/>
              </a:ext>
            </a:extLst>
          </p:cNvPr>
          <p:cNvPicPr>
            <a:picLocks noChangeAspect="1"/>
          </p:cNvPicPr>
          <p:nvPr/>
        </p:nvPicPr>
        <p:blipFill>
          <a:blip r:embed="rId3"/>
          <a:stretch>
            <a:fillRect/>
          </a:stretch>
        </p:blipFill>
        <p:spPr>
          <a:xfrm>
            <a:off x="5194607" y="1767202"/>
            <a:ext cx="6391533" cy="3323596"/>
          </a:xfrm>
          <a:prstGeom prst="rect">
            <a:avLst/>
          </a:prstGeom>
        </p:spPr>
      </p:pic>
      <p:sp>
        <p:nvSpPr>
          <p:cNvPr id="87" name="Rectangle 8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 name="Oval 8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 name="Oval 9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DC025C1A-364A-952C-21E0-B8D88AD3BAF8}"/>
              </a:ext>
            </a:extLst>
          </p:cNvPr>
          <p:cNvSpPr txBox="1"/>
          <p:nvPr/>
        </p:nvSpPr>
        <p:spPr>
          <a:xfrm>
            <a:off x="1154955" y="2120900"/>
            <a:ext cx="3133726"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cap="all">
                <a:solidFill>
                  <a:srgbClr val="FFFFFF"/>
                </a:solidFill>
              </a:rPr>
              <a:t>Storing the vectors.</a:t>
            </a:r>
          </a:p>
          <a:p>
            <a:pPr>
              <a:spcBef>
                <a:spcPts val="1000"/>
              </a:spcBef>
              <a:buClr>
                <a:schemeClr val="accent1"/>
              </a:buClr>
              <a:buSzPct val="80000"/>
              <a:buFont typeface="Wingdings 3" charset="2"/>
              <a:buChar char=""/>
            </a:pPr>
            <a:r>
              <a:rPr lang="en-US" cap="all">
                <a:solidFill>
                  <a:srgbClr val="FFFFFF"/>
                </a:solidFill>
              </a:rPr>
              <a:t>Stacking of vectors together to create a multi dimensional vectors of 50 dimensional each.</a:t>
            </a:r>
          </a:p>
        </p:txBody>
      </p:sp>
      <p:sp>
        <p:nvSpPr>
          <p:cNvPr id="9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3" name="Subtitle 2">
            <a:extLst>
              <a:ext uri="{FF2B5EF4-FFF2-40B4-BE49-F238E27FC236}">
                <a16:creationId xmlns:a16="http://schemas.microsoft.com/office/drawing/2014/main" id="{222B9F11-87A0-43A8-1449-FEAFC24EB58D}"/>
              </a:ext>
            </a:extLst>
          </p:cNvPr>
          <p:cNvSpPr>
            <a:spLocks/>
          </p:cNvSpPr>
          <p:nvPr/>
        </p:nvSpPr>
        <p:spPr>
          <a:xfrm>
            <a:off x="746930" y="4743431"/>
            <a:ext cx="1815455" cy="1003738"/>
          </a:xfrm>
          <a:prstGeom prst="rect">
            <a:avLst/>
          </a:prstGeom>
        </p:spPr>
        <p:txBody>
          <a:bodyPr/>
          <a:lstStyle/>
          <a:p>
            <a:endParaRPr lang="en-US" dirty="0">
              <a:solidFill>
                <a:srgbClr val="FFFF00"/>
              </a:solidFill>
            </a:endParaRPr>
          </a:p>
        </p:txBody>
      </p:sp>
    </p:spTree>
    <p:extLst>
      <p:ext uri="{BB962C8B-B14F-4D97-AF65-F5344CB8AC3E}">
        <p14:creationId xmlns:p14="http://schemas.microsoft.com/office/powerpoint/2010/main" val="148216125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F23043-279B-DA84-1298-90D4663B4A70}"/>
            </a:ext>
          </a:extLst>
        </p:cNvPr>
        <p:cNvGrpSpPr/>
        <p:nvPr/>
      </p:nvGrpSpPr>
      <p:grpSpPr>
        <a:xfrm>
          <a:off x="0" y="0"/>
          <a:ext cx="0" cy="0"/>
          <a:chOff x="0" y="0"/>
          <a:chExt cx="0" cy="0"/>
        </a:xfrm>
      </p:grpSpPr>
      <p:sp>
        <p:nvSpPr>
          <p:cNvPr id="12"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4"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0A283B1F-1525-311B-104E-B56EEEB37AC7}"/>
              </a:ext>
            </a:extLst>
          </p:cNvPr>
          <p:cNvSpPr txBox="1">
            <a:spLocks/>
          </p:cNvSpPr>
          <p:nvPr/>
        </p:nvSpPr>
        <p:spPr bwMode="gray">
          <a:xfrm>
            <a:off x="1154955" y="940153"/>
            <a:ext cx="5428551" cy="2035334"/>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4. Similarity Search</a:t>
            </a:r>
          </a:p>
        </p:txBody>
      </p:sp>
      <p:sp>
        <p:nvSpPr>
          <p:cNvPr id="4" name="TextBox 3">
            <a:extLst>
              <a:ext uri="{FF2B5EF4-FFF2-40B4-BE49-F238E27FC236}">
                <a16:creationId xmlns:a16="http://schemas.microsoft.com/office/drawing/2014/main" id="{954DC186-2679-3A02-8AEF-24FBC39C83FC}"/>
              </a:ext>
            </a:extLst>
          </p:cNvPr>
          <p:cNvSpPr txBox="1"/>
          <p:nvPr/>
        </p:nvSpPr>
        <p:spPr>
          <a:xfrm>
            <a:off x="5695061" y="2889769"/>
            <a:ext cx="5428551" cy="3324218"/>
          </a:xfrm>
          <a:prstGeom prst="rect">
            <a:avLst/>
          </a:prstGeom>
        </p:spPr>
        <p:txBody>
          <a:bodyPr vert="horz" lIns="91440" tIns="45720" rIns="91440" bIns="45720" rtlCol="0" anchor="t">
            <a:normAutofit/>
          </a:bodyPr>
          <a:lstStyle/>
          <a:p>
            <a:pPr>
              <a:lnSpc>
                <a:spcPct val="90000"/>
              </a:lnSpc>
              <a:spcBef>
                <a:spcPts val="1000"/>
              </a:spcBef>
              <a:buClr>
                <a:schemeClr val="accent1"/>
              </a:buClr>
              <a:buSzPct val="80000"/>
            </a:pPr>
            <a:r>
              <a:rPr lang="en-US" sz="1500" cap="all" dirty="0">
                <a:solidFill>
                  <a:schemeClr val="bg1"/>
                </a:solidFill>
              </a:rPr>
              <a:t>Similarity search using cosine similarity and added threshold.</a:t>
            </a:r>
          </a:p>
          <a:p>
            <a:pPr>
              <a:lnSpc>
                <a:spcPct val="90000"/>
              </a:lnSpc>
              <a:spcBef>
                <a:spcPts val="1000"/>
              </a:spcBef>
              <a:buClr>
                <a:schemeClr val="accent1"/>
              </a:buClr>
              <a:buSzPct val="80000"/>
            </a:pPr>
            <a:r>
              <a:rPr lang="en-US" sz="1500" cap="all" dirty="0">
                <a:solidFill>
                  <a:schemeClr val="bg1"/>
                </a:solidFill>
              </a:rPr>
              <a:t>Finding the query name among vectors with:</a:t>
            </a:r>
          </a:p>
          <a:p>
            <a:pPr>
              <a:lnSpc>
                <a:spcPct val="90000"/>
              </a:lnSpc>
              <a:spcBef>
                <a:spcPts val="1000"/>
              </a:spcBef>
              <a:buClr>
                <a:schemeClr val="accent1"/>
              </a:buClr>
              <a:buSzPct val="80000"/>
            </a:pPr>
            <a:r>
              <a:rPr lang="en-US" sz="1500" cap="all" dirty="0">
                <a:solidFill>
                  <a:schemeClr val="bg1"/>
                </a:solidFill>
              </a:rPr>
              <a:t>Adjusting Threshold.</a:t>
            </a:r>
          </a:p>
          <a:p>
            <a:pPr>
              <a:lnSpc>
                <a:spcPct val="90000"/>
              </a:lnSpc>
              <a:spcBef>
                <a:spcPts val="1000"/>
              </a:spcBef>
              <a:buClr>
                <a:schemeClr val="accent1"/>
              </a:buClr>
              <a:buSzPct val="80000"/>
            </a:pPr>
            <a:r>
              <a:rPr lang="en-US" sz="1500" cap="all" dirty="0" err="1">
                <a:solidFill>
                  <a:schemeClr val="bg1"/>
                </a:solidFill>
              </a:rPr>
              <a:t>No.of</a:t>
            </a:r>
            <a:r>
              <a:rPr lang="en-US" sz="1500" cap="all" dirty="0">
                <a:solidFill>
                  <a:schemeClr val="bg1"/>
                </a:solidFill>
              </a:rPr>
              <a:t> Top Similar Names.</a:t>
            </a:r>
          </a:p>
        </p:txBody>
      </p:sp>
      <p:sp>
        <p:nvSpPr>
          <p:cNvPr id="16" name="Rectangle 15">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209F3EEE-9567-C52F-C811-F62B94901C06}"/>
              </a:ext>
            </a:extLst>
          </p:cNvPr>
          <p:cNvSpPr>
            <a:spLocks/>
          </p:cNvSpPr>
          <p:nvPr/>
        </p:nvSpPr>
        <p:spPr>
          <a:xfrm>
            <a:off x="746930" y="4743431"/>
            <a:ext cx="1815455" cy="1003738"/>
          </a:xfrm>
          <a:prstGeom prst="rect">
            <a:avLst/>
          </a:prstGeom>
        </p:spPr>
        <p:txBody>
          <a:bodyPr/>
          <a:lstStyle/>
          <a:p>
            <a:endParaRPr lang="en-US" dirty="0">
              <a:solidFill>
                <a:srgbClr val="FFFF00"/>
              </a:solidFill>
            </a:endParaRPr>
          </a:p>
        </p:txBody>
      </p:sp>
      <p:sp>
        <p:nvSpPr>
          <p:cNvPr id="7" name="TextBox 6">
            <a:extLst>
              <a:ext uri="{FF2B5EF4-FFF2-40B4-BE49-F238E27FC236}">
                <a16:creationId xmlns:a16="http://schemas.microsoft.com/office/drawing/2014/main" id="{EB85788B-A15D-EE22-E02B-C27C50357C8B}"/>
              </a:ext>
            </a:extLst>
          </p:cNvPr>
          <p:cNvSpPr txBox="1"/>
          <p:nvPr/>
        </p:nvSpPr>
        <p:spPr>
          <a:xfrm>
            <a:off x="1154955" y="3619500"/>
            <a:ext cx="3133726" cy="24003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cap="all" dirty="0">
                <a:solidFill>
                  <a:srgbClr val="FFFFFF"/>
                </a:solidFill>
              </a:rPr>
              <a:t>Performing Similarity search on vectors.</a:t>
            </a:r>
          </a:p>
          <a:p>
            <a:pPr>
              <a:spcBef>
                <a:spcPts val="1000"/>
              </a:spcBef>
              <a:buClr>
                <a:schemeClr val="accent1"/>
              </a:buClr>
              <a:buSzPct val="80000"/>
              <a:buFont typeface="Wingdings 3" charset="2"/>
              <a:buChar char=""/>
            </a:pPr>
            <a:r>
              <a:rPr lang="en-US" cap="all" dirty="0">
                <a:solidFill>
                  <a:srgbClr val="FFFFFF"/>
                </a:solidFill>
              </a:rPr>
              <a:t>Similarity Search using Name. </a:t>
            </a:r>
          </a:p>
        </p:txBody>
      </p:sp>
    </p:spTree>
    <p:extLst>
      <p:ext uri="{BB962C8B-B14F-4D97-AF65-F5344CB8AC3E}">
        <p14:creationId xmlns:p14="http://schemas.microsoft.com/office/powerpoint/2010/main" val="419877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A4342-88D4-DD7D-7D1F-FC0525F81A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7B3B7C-B311-EFFF-C529-F88D557F04FB}"/>
              </a:ext>
            </a:extLst>
          </p:cNvPr>
          <p:cNvSpPr txBox="1">
            <a:spLocks/>
          </p:cNvSpPr>
          <p:nvPr/>
        </p:nvSpPr>
        <p:spPr bwMode="gray">
          <a:xfrm>
            <a:off x="1154955" y="940153"/>
            <a:ext cx="5428551" cy="2035334"/>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4. Similarity Search</a:t>
            </a:r>
          </a:p>
        </p:txBody>
      </p:sp>
      <p:sp>
        <p:nvSpPr>
          <p:cNvPr id="4" name="TextBox 3">
            <a:extLst>
              <a:ext uri="{FF2B5EF4-FFF2-40B4-BE49-F238E27FC236}">
                <a16:creationId xmlns:a16="http://schemas.microsoft.com/office/drawing/2014/main" id="{804565B7-1720-4B97-CC1A-7B8891FE0102}"/>
              </a:ext>
            </a:extLst>
          </p:cNvPr>
          <p:cNvSpPr txBox="1"/>
          <p:nvPr/>
        </p:nvSpPr>
        <p:spPr>
          <a:xfrm>
            <a:off x="5695061" y="2889769"/>
            <a:ext cx="5428551" cy="3324218"/>
          </a:xfrm>
          <a:prstGeom prst="rect">
            <a:avLst/>
          </a:prstGeom>
        </p:spPr>
        <p:txBody>
          <a:bodyPr vert="horz" lIns="91440" tIns="45720" rIns="91440" bIns="45720" rtlCol="0" anchor="t">
            <a:normAutofit/>
          </a:bodyPr>
          <a:lstStyle/>
          <a:p>
            <a:pPr>
              <a:lnSpc>
                <a:spcPct val="90000"/>
              </a:lnSpc>
              <a:spcBef>
                <a:spcPts val="1000"/>
              </a:spcBef>
              <a:buClr>
                <a:schemeClr val="accent1"/>
              </a:buClr>
              <a:buSzPct val="80000"/>
            </a:pPr>
            <a:r>
              <a:rPr lang="en-US" sz="1500" cap="all" dirty="0">
                <a:solidFill>
                  <a:schemeClr val="bg1"/>
                </a:solidFill>
              </a:rPr>
              <a:t>Similarity search on vectors using </a:t>
            </a:r>
            <a:r>
              <a:rPr lang="en-US" sz="1500" cap="all" dirty="0" err="1">
                <a:solidFill>
                  <a:schemeClr val="bg1"/>
                </a:solidFill>
              </a:rPr>
              <a:t>Faiss</a:t>
            </a:r>
            <a:r>
              <a:rPr lang="en-US" sz="1500" cap="all" dirty="0">
                <a:solidFill>
                  <a:schemeClr val="bg1"/>
                </a:solidFill>
              </a:rPr>
              <a:t> was conducted and Results were like Cosine similarity.</a:t>
            </a:r>
          </a:p>
          <a:p>
            <a:pPr>
              <a:lnSpc>
                <a:spcPct val="90000"/>
              </a:lnSpc>
              <a:spcBef>
                <a:spcPts val="1000"/>
              </a:spcBef>
              <a:buClr>
                <a:schemeClr val="accent1"/>
              </a:buClr>
              <a:buSzPct val="80000"/>
            </a:pPr>
            <a:endParaRPr lang="en-US" sz="1500" cap="all" dirty="0">
              <a:solidFill>
                <a:schemeClr val="bg1"/>
              </a:solidFill>
            </a:endParaRPr>
          </a:p>
          <a:p>
            <a:pPr>
              <a:lnSpc>
                <a:spcPct val="90000"/>
              </a:lnSpc>
              <a:spcBef>
                <a:spcPts val="1000"/>
              </a:spcBef>
              <a:buClr>
                <a:schemeClr val="accent1"/>
              </a:buClr>
              <a:buSzPct val="80000"/>
            </a:pPr>
            <a:r>
              <a:rPr lang="en-US" sz="1500" cap="all" dirty="0">
                <a:solidFill>
                  <a:schemeClr val="bg1"/>
                </a:solidFill>
              </a:rPr>
              <a:t>Thereby, concluding the similarity Search using Cosine similarity on Name using Threshold.</a:t>
            </a:r>
          </a:p>
          <a:p>
            <a:pPr>
              <a:lnSpc>
                <a:spcPct val="90000"/>
              </a:lnSpc>
              <a:spcBef>
                <a:spcPts val="1000"/>
              </a:spcBef>
              <a:buClr>
                <a:schemeClr val="accent1"/>
              </a:buClr>
              <a:buSzPct val="80000"/>
            </a:pPr>
            <a:endParaRPr lang="en-US" sz="1500" cap="all" dirty="0">
              <a:solidFill>
                <a:schemeClr val="bg1"/>
              </a:solidFill>
            </a:endParaRPr>
          </a:p>
        </p:txBody>
      </p:sp>
      <p:sp>
        <p:nvSpPr>
          <p:cNvPr id="3" name="Subtitle 2">
            <a:extLst>
              <a:ext uri="{FF2B5EF4-FFF2-40B4-BE49-F238E27FC236}">
                <a16:creationId xmlns:a16="http://schemas.microsoft.com/office/drawing/2014/main" id="{C7406DFD-8540-2B57-7305-6E856E0FC6CD}"/>
              </a:ext>
            </a:extLst>
          </p:cNvPr>
          <p:cNvSpPr>
            <a:spLocks/>
          </p:cNvSpPr>
          <p:nvPr/>
        </p:nvSpPr>
        <p:spPr>
          <a:xfrm>
            <a:off x="746930" y="4743431"/>
            <a:ext cx="1815455" cy="1003738"/>
          </a:xfrm>
          <a:prstGeom prst="rect">
            <a:avLst/>
          </a:prstGeom>
        </p:spPr>
        <p:txBody>
          <a:bodyPr/>
          <a:lstStyle/>
          <a:p>
            <a:endParaRPr lang="en-US" dirty="0">
              <a:solidFill>
                <a:srgbClr val="FFFF00"/>
              </a:solidFill>
            </a:endParaRPr>
          </a:p>
        </p:txBody>
      </p:sp>
      <p:sp>
        <p:nvSpPr>
          <p:cNvPr id="7" name="TextBox 6">
            <a:extLst>
              <a:ext uri="{FF2B5EF4-FFF2-40B4-BE49-F238E27FC236}">
                <a16:creationId xmlns:a16="http://schemas.microsoft.com/office/drawing/2014/main" id="{B6CB5F34-1FD1-0660-F071-774FBCA9435E}"/>
              </a:ext>
            </a:extLst>
          </p:cNvPr>
          <p:cNvSpPr txBox="1"/>
          <p:nvPr/>
        </p:nvSpPr>
        <p:spPr>
          <a:xfrm>
            <a:off x="1154955" y="3619500"/>
            <a:ext cx="3133726" cy="24003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cap="all" dirty="0">
                <a:solidFill>
                  <a:srgbClr val="FFFFFF"/>
                </a:solidFill>
              </a:rPr>
              <a:t>Similarity Test using FAISS</a:t>
            </a:r>
          </a:p>
        </p:txBody>
      </p:sp>
    </p:spTree>
    <p:extLst>
      <p:ext uri="{BB962C8B-B14F-4D97-AF65-F5344CB8AC3E}">
        <p14:creationId xmlns:p14="http://schemas.microsoft.com/office/powerpoint/2010/main" val="164344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6190A8-5140-7AF3-0889-F9282CFE48B8}"/>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2" name="Rectangle 21">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CB25AFB-466D-BFCA-810B-8D18D12AF4AD}"/>
              </a:ext>
            </a:extLst>
          </p:cNvPr>
          <p:cNvSpPr>
            <a:spLocks noGrp="1"/>
          </p:cNvSpPr>
          <p:nvPr>
            <p:ph type="title"/>
          </p:nvPr>
        </p:nvSpPr>
        <p:spPr>
          <a:xfrm>
            <a:off x="5274825" y="1143000"/>
            <a:ext cx="6268246" cy="3134032"/>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New Project</a:t>
            </a:r>
            <a:br>
              <a:rPr lang="en-US" sz="4600" b="0" i="0" kern="1200">
                <a:solidFill>
                  <a:srgbClr val="EBEBEB"/>
                </a:solidFill>
                <a:latin typeface="+mj-lt"/>
                <a:ea typeface="+mj-ea"/>
                <a:cs typeface="+mj-cs"/>
              </a:rPr>
            </a:br>
            <a:br>
              <a:rPr lang="en-US" sz="4600" b="0" i="0" kern="1200">
                <a:solidFill>
                  <a:srgbClr val="EBEBEB"/>
                </a:solidFill>
                <a:latin typeface="+mj-lt"/>
                <a:ea typeface="+mj-ea"/>
                <a:cs typeface="+mj-cs"/>
              </a:rPr>
            </a:br>
            <a:r>
              <a:rPr lang="en-US" sz="4600" b="0" i="0" kern="1200">
                <a:solidFill>
                  <a:srgbClr val="EBEBEB"/>
                </a:solidFill>
                <a:latin typeface="+mj-lt"/>
                <a:ea typeface="+mj-ea"/>
                <a:cs typeface="+mj-cs"/>
              </a:rPr>
              <a:t>Phone Number/Digit Analysis</a:t>
            </a:r>
          </a:p>
        </p:txBody>
      </p:sp>
      <p:pic>
        <p:nvPicPr>
          <p:cNvPr id="7" name="Content Placeholder 6" descr="Question mark">
            <a:extLst>
              <a:ext uri="{FF2B5EF4-FFF2-40B4-BE49-F238E27FC236}">
                <a16:creationId xmlns:a16="http://schemas.microsoft.com/office/drawing/2014/main" id="{25EC172D-96B8-B00F-5A57-6DFA49BE558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53251878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A4FF29-3D6D-FF84-CF8B-596939BD30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6E4896-7431-1AE5-8169-69237E284E84}"/>
              </a:ext>
            </a:extLst>
          </p:cNvPr>
          <p:cNvSpPr>
            <a:spLocks noGrp="1"/>
          </p:cNvSpPr>
          <p:nvPr>
            <p:ph type="title"/>
          </p:nvPr>
        </p:nvSpPr>
        <p:spPr>
          <a:xfrm>
            <a:off x="1154954" y="973668"/>
            <a:ext cx="8761413" cy="706964"/>
          </a:xfrm>
        </p:spPr>
        <p:txBody>
          <a:bodyPr>
            <a:normAutofit/>
          </a:bodyPr>
          <a:lstStyle/>
          <a:p>
            <a:r>
              <a:rPr lang="en-US" dirty="0"/>
              <a:t>Part-1</a:t>
            </a:r>
          </a:p>
        </p:txBody>
      </p:sp>
      <p:pic>
        <p:nvPicPr>
          <p:cNvPr id="5" name="Picture 4" descr="A screenshot of a phone number&#10;&#10;Description automatically generated">
            <a:extLst>
              <a:ext uri="{FF2B5EF4-FFF2-40B4-BE49-F238E27FC236}">
                <a16:creationId xmlns:a16="http://schemas.microsoft.com/office/drawing/2014/main" id="{8602512F-C6B5-A09E-B372-BBF4FD615F3B}"/>
              </a:ext>
            </a:extLst>
          </p:cNvPr>
          <p:cNvPicPr>
            <a:picLocks noChangeAspect="1"/>
          </p:cNvPicPr>
          <p:nvPr/>
        </p:nvPicPr>
        <p:blipFill>
          <a:blip r:embed="rId3"/>
          <a:srcRect l="5086" r="3" b="3"/>
          <a:stretch/>
        </p:blipFill>
        <p:spPr>
          <a:xfrm>
            <a:off x="1151467"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CA4858C7-5ABA-5A90-CDD7-BA9941293CD5}"/>
              </a:ext>
            </a:extLst>
          </p:cNvPr>
          <p:cNvSpPr>
            <a:spLocks noGrp="1"/>
          </p:cNvSpPr>
          <p:nvPr>
            <p:ph idx="1"/>
          </p:nvPr>
        </p:nvSpPr>
        <p:spPr>
          <a:xfrm>
            <a:off x="5980954" y="2603500"/>
            <a:ext cx="5211979" cy="3416300"/>
          </a:xfrm>
        </p:spPr>
        <p:txBody>
          <a:bodyPr anchor="ctr">
            <a:normAutofit/>
          </a:bodyPr>
          <a:lstStyle/>
          <a:p>
            <a:pPr>
              <a:lnSpc>
                <a:spcPct val="90000"/>
              </a:lnSpc>
            </a:pPr>
            <a:r>
              <a:rPr lang="en-US" sz="1500"/>
              <a:t>Clean phone numbers by removing characters (-, 9, 0, +).</a:t>
            </a:r>
          </a:p>
          <a:p>
            <a:pPr>
              <a:lnSpc>
                <a:spcPct val="90000"/>
              </a:lnSpc>
            </a:pPr>
            <a:r>
              <a:rPr lang="en-US" sz="1500"/>
              <a:t>Alter one digit in the phone number.</a:t>
            </a:r>
          </a:p>
          <a:p>
            <a:pPr>
              <a:lnSpc>
                <a:spcPct val="90000"/>
              </a:lnSpc>
            </a:pPr>
            <a:r>
              <a:rPr lang="en-US" sz="1500"/>
              <a:t>Add '1' to the beginning of the phone number.</a:t>
            </a:r>
          </a:p>
          <a:p>
            <a:pPr>
              <a:lnSpc>
                <a:spcPct val="90000"/>
              </a:lnSpc>
            </a:pPr>
            <a:r>
              <a:rPr lang="en-US" sz="1500"/>
              <a:t>Convert the cleaned phone numbers to embeddings using chars2vec.</a:t>
            </a:r>
          </a:p>
          <a:p>
            <a:pPr>
              <a:lnSpc>
                <a:spcPct val="90000"/>
              </a:lnSpc>
            </a:pPr>
            <a:r>
              <a:rPr lang="en-US" sz="1500"/>
              <a:t>Compute cosine similarity between these embeddings and the clean number embeddings.</a:t>
            </a:r>
          </a:p>
          <a:p>
            <a:pPr>
              <a:lnSpc>
                <a:spcPct val="90000"/>
              </a:lnSpc>
            </a:pPr>
            <a:r>
              <a:rPr lang="en-US" sz="1500"/>
              <a:t>Calculate the </a:t>
            </a:r>
            <a:r>
              <a:rPr lang="en-US" sz="1500" err="1"/>
              <a:t>Levenshtein</a:t>
            </a:r>
            <a:r>
              <a:rPr lang="en-US" sz="1500"/>
              <a:t> distance between the embeddings.</a:t>
            </a:r>
          </a:p>
          <a:p>
            <a:pPr>
              <a:lnSpc>
                <a:spcPct val="90000"/>
              </a:lnSpc>
            </a:pPr>
            <a:endParaRPr lang="en-US" sz="1500"/>
          </a:p>
        </p:txBody>
      </p:sp>
    </p:spTree>
    <p:extLst>
      <p:ext uri="{BB962C8B-B14F-4D97-AF65-F5344CB8AC3E}">
        <p14:creationId xmlns:p14="http://schemas.microsoft.com/office/powerpoint/2010/main" val="3544093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205E91-90C3-8830-768F-48926BA4E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4F525-311C-8516-5A46-CF83921D2C64}"/>
              </a:ext>
            </a:extLst>
          </p:cNvPr>
          <p:cNvSpPr>
            <a:spLocks noGrp="1"/>
          </p:cNvSpPr>
          <p:nvPr>
            <p:ph type="title"/>
          </p:nvPr>
        </p:nvSpPr>
        <p:spPr>
          <a:xfrm>
            <a:off x="1154954" y="973668"/>
            <a:ext cx="8761413" cy="706964"/>
          </a:xfrm>
        </p:spPr>
        <p:txBody>
          <a:bodyPr>
            <a:normAutofit/>
          </a:bodyPr>
          <a:lstStyle/>
          <a:p>
            <a:r>
              <a:rPr lang="en-US" dirty="0"/>
              <a:t>Part-1 Results</a:t>
            </a:r>
          </a:p>
        </p:txBody>
      </p:sp>
      <p:pic>
        <p:nvPicPr>
          <p:cNvPr id="6" name="Picture 5" descr="A screenshot of a computer error&#10;&#10;Description automatically generated">
            <a:extLst>
              <a:ext uri="{FF2B5EF4-FFF2-40B4-BE49-F238E27FC236}">
                <a16:creationId xmlns:a16="http://schemas.microsoft.com/office/drawing/2014/main" id="{AE2F0783-EF32-D760-9B22-A36BF5C30F18}"/>
              </a:ext>
            </a:extLst>
          </p:cNvPr>
          <p:cNvPicPr>
            <a:picLocks noChangeAspect="1"/>
          </p:cNvPicPr>
          <p:nvPr/>
        </p:nvPicPr>
        <p:blipFill>
          <a:blip r:embed="rId3"/>
          <a:srcRect r="44751" b="-2"/>
          <a:stretch/>
        </p:blipFill>
        <p:spPr>
          <a:xfrm>
            <a:off x="1151467"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F6119599-39B6-F05B-2DAF-CF638E426F6A}"/>
              </a:ext>
            </a:extLst>
          </p:cNvPr>
          <p:cNvSpPr>
            <a:spLocks noGrp="1"/>
          </p:cNvSpPr>
          <p:nvPr>
            <p:ph idx="1"/>
          </p:nvPr>
        </p:nvSpPr>
        <p:spPr>
          <a:xfrm>
            <a:off x="5980954" y="2603500"/>
            <a:ext cx="5211979" cy="3416300"/>
          </a:xfrm>
        </p:spPr>
        <p:txBody>
          <a:bodyPr anchor="ctr">
            <a:normAutofit/>
          </a:bodyPr>
          <a:lstStyle/>
          <a:p>
            <a:r>
              <a:rPr lang="en-US"/>
              <a:t>Most of phone numbers (Embeddings format) to that of clean and ‘+1’ numbers are 90% matching.</a:t>
            </a:r>
          </a:p>
          <a:p>
            <a:r>
              <a:rPr lang="en-US"/>
              <a:t>Average cosine similarity of clean number to error number is 71%</a:t>
            </a:r>
          </a:p>
          <a:p>
            <a:r>
              <a:rPr lang="en-US"/>
              <a:t>Average Cosine similarity of clean number to adding 1 digit is 70%.</a:t>
            </a:r>
          </a:p>
        </p:txBody>
      </p:sp>
    </p:spTree>
    <p:extLst>
      <p:ext uri="{BB962C8B-B14F-4D97-AF65-F5344CB8AC3E}">
        <p14:creationId xmlns:p14="http://schemas.microsoft.com/office/powerpoint/2010/main" val="3086492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CEED2-6F45-B395-04C7-4E57512185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8D2D7-F0FC-FAAC-4C92-A8CBDF76503D}"/>
              </a:ext>
            </a:extLst>
          </p:cNvPr>
          <p:cNvSpPr>
            <a:spLocks noGrp="1"/>
          </p:cNvSpPr>
          <p:nvPr>
            <p:ph type="title"/>
          </p:nvPr>
        </p:nvSpPr>
        <p:spPr>
          <a:xfrm>
            <a:off x="1154954" y="973668"/>
            <a:ext cx="8761413" cy="706964"/>
          </a:xfrm>
        </p:spPr>
        <p:txBody>
          <a:bodyPr>
            <a:normAutofit/>
          </a:bodyPr>
          <a:lstStyle/>
          <a:p>
            <a:r>
              <a:rPr lang="en-US" dirty="0"/>
              <a:t>Part-2</a:t>
            </a:r>
          </a:p>
        </p:txBody>
      </p:sp>
      <p:sp>
        <p:nvSpPr>
          <p:cNvPr id="3" name="Content Placeholder 2">
            <a:extLst>
              <a:ext uri="{FF2B5EF4-FFF2-40B4-BE49-F238E27FC236}">
                <a16:creationId xmlns:a16="http://schemas.microsoft.com/office/drawing/2014/main" id="{E054F5CC-6533-68D9-629F-DF2BFFD6A8F1}"/>
              </a:ext>
            </a:extLst>
          </p:cNvPr>
          <p:cNvSpPr>
            <a:spLocks noGrp="1"/>
          </p:cNvSpPr>
          <p:nvPr>
            <p:ph idx="1"/>
          </p:nvPr>
        </p:nvSpPr>
        <p:spPr>
          <a:xfrm>
            <a:off x="1573306" y="2299447"/>
            <a:ext cx="9619627" cy="3720353"/>
          </a:xfrm>
        </p:spPr>
        <p:txBody>
          <a:bodyPr anchor="ctr">
            <a:normAutofit/>
          </a:bodyPr>
          <a:lstStyle/>
          <a:p>
            <a:pPr>
              <a:lnSpc>
                <a:spcPct val="90000"/>
              </a:lnSpc>
            </a:pPr>
            <a:r>
              <a:rPr lang="en-US" sz="1600" dirty="0"/>
              <a:t>The main goal of the project is to explore and compare the accuracy of different methods for detecting similar phone numbers, particularly in the context of potential typographical errors. Two primary methods were selected for comparison: FAISS (Facebook AI Similarity Search) for vector-based distance calculation and </a:t>
            </a:r>
            <a:r>
              <a:rPr lang="en-US" sz="1600" dirty="0" err="1"/>
              <a:t>Levenshtein</a:t>
            </a:r>
            <a:r>
              <a:rPr lang="en-US" sz="1600" dirty="0"/>
              <a:t> distance for string-based similarity.</a:t>
            </a:r>
            <a:endParaRPr lang="en-US" sz="1500" dirty="0"/>
          </a:p>
        </p:txBody>
      </p:sp>
    </p:spTree>
    <p:extLst>
      <p:ext uri="{BB962C8B-B14F-4D97-AF65-F5344CB8AC3E}">
        <p14:creationId xmlns:p14="http://schemas.microsoft.com/office/powerpoint/2010/main" val="37063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99923-0276-7240-3E28-41669D5AD1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054AB-0B6C-E65F-CA10-52CCB30EC533}"/>
              </a:ext>
            </a:extLst>
          </p:cNvPr>
          <p:cNvSpPr>
            <a:spLocks noGrp="1"/>
          </p:cNvSpPr>
          <p:nvPr>
            <p:ph type="title"/>
          </p:nvPr>
        </p:nvSpPr>
        <p:spPr>
          <a:xfrm>
            <a:off x="1154954" y="973668"/>
            <a:ext cx="8761413" cy="706964"/>
          </a:xfrm>
        </p:spPr>
        <p:txBody>
          <a:bodyPr>
            <a:normAutofit/>
          </a:bodyPr>
          <a:lstStyle/>
          <a:p>
            <a:r>
              <a:rPr lang="en-US" dirty="0"/>
              <a:t>Part-2</a:t>
            </a:r>
          </a:p>
        </p:txBody>
      </p:sp>
      <p:sp>
        <p:nvSpPr>
          <p:cNvPr id="3" name="Content Placeholder 2">
            <a:extLst>
              <a:ext uri="{FF2B5EF4-FFF2-40B4-BE49-F238E27FC236}">
                <a16:creationId xmlns:a16="http://schemas.microsoft.com/office/drawing/2014/main" id="{8EEE0940-E7E9-A40A-A354-BD6C0B49F1FD}"/>
              </a:ext>
            </a:extLst>
          </p:cNvPr>
          <p:cNvSpPr>
            <a:spLocks noGrp="1"/>
          </p:cNvSpPr>
          <p:nvPr>
            <p:ph idx="1"/>
          </p:nvPr>
        </p:nvSpPr>
        <p:spPr>
          <a:xfrm>
            <a:off x="1573306" y="2299447"/>
            <a:ext cx="9619627" cy="3720353"/>
          </a:xfrm>
        </p:spPr>
        <p:txBody>
          <a:bodyPr anchor="ctr">
            <a:normAutofit/>
          </a:bodyPr>
          <a:lstStyle/>
          <a:p>
            <a:pPr>
              <a:lnSpc>
                <a:spcPct val="90000"/>
              </a:lnSpc>
            </a:pPr>
            <a:r>
              <a:rPr lang="en-US" sz="1500" dirty="0"/>
              <a:t>Data Generation using </a:t>
            </a:r>
            <a:r>
              <a:rPr lang="en-US" sz="1500" dirty="0" err="1"/>
              <a:t>Faker.js</a:t>
            </a:r>
            <a:r>
              <a:rPr lang="en-US" sz="1500" dirty="0"/>
              <a:t>.</a:t>
            </a:r>
          </a:p>
          <a:p>
            <a:pPr>
              <a:lnSpc>
                <a:spcPct val="90000"/>
              </a:lnSpc>
            </a:pPr>
            <a:r>
              <a:rPr lang="en-US" sz="1500" dirty="0"/>
              <a:t>Cleaning the Phone Numbers.</a:t>
            </a:r>
          </a:p>
          <a:p>
            <a:pPr>
              <a:lnSpc>
                <a:spcPct val="90000"/>
              </a:lnSpc>
            </a:pPr>
            <a:r>
              <a:rPr lang="en-US" sz="1500" dirty="0"/>
              <a:t>Converting the phone Number to their respective natural embeddings.</a:t>
            </a:r>
          </a:p>
          <a:p>
            <a:pPr>
              <a:lnSpc>
                <a:spcPct val="90000"/>
              </a:lnSpc>
            </a:pPr>
            <a:r>
              <a:rPr lang="en-US" sz="1500" dirty="0"/>
              <a:t>Example: 99844562 to [9,9,8,4,4,5,6,2].</a:t>
            </a:r>
          </a:p>
          <a:p>
            <a:pPr>
              <a:lnSpc>
                <a:spcPct val="90000"/>
              </a:lnSpc>
            </a:pPr>
            <a:r>
              <a:rPr lang="en-US" sz="1500" dirty="0"/>
              <a:t>Using FAISS to find the query phone number and their closest number and calculate their similarity score and Distance as well.</a:t>
            </a:r>
          </a:p>
          <a:p>
            <a:pPr>
              <a:lnSpc>
                <a:spcPct val="90000"/>
              </a:lnSpc>
            </a:pPr>
            <a:r>
              <a:rPr lang="en-US" sz="1500" dirty="0"/>
              <a:t>Checked ideal threshold to include while searching the number.</a:t>
            </a:r>
          </a:p>
          <a:p>
            <a:pPr>
              <a:lnSpc>
                <a:spcPct val="90000"/>
              </a:lnSpc>
            </a:pPr>
            <a:r>
              <a:rPr lang="en-US" sz="1500" dirty="0"/>
              <a:t>Iterating through and finding the similarity and distance of each number in the limit threshold set.</a:t>
            </a:r>
          </a:p>
          <a:p>
            <a:pPr>
              <a:lnSpc>
                <a:spcPct val="90000"/>
              </a:lnSpc>
            </a:pPr>
            <a:r>
              <a:rPr lang="en-US" sz="1500" dirty="0"/>
              <a:t>Calculating the </a:t>
            </a:r>
            <a:r>
              <a:rPr lang="en-US" sz="1500" dirty="0" err="1"/>
              <a:t>Levenshtein</a:t>
            </a:r>
            <a:r>
              <a:rPr lang="en-US" sz="1500" dirty="0"/>
              <a:t> distance of each number to the top 10 numbers.</a:t>
            </a:r>
          </a:p>
          <a:p>
            <a:pPr>
              <a:lnSpc>
                <a:spcPct val="90000"/>
              </a:lnSpc>
            </a:pPr>
            <a:endParaRPr lang="en-US" sz="1500" dirty="0"/>
          </a:p>
          <a:p>
            <a:pPr>
              <a:lnSpc>
                <a:spcPct val="90000"/>
              </a:lnSpc>
            </a:pPr>
            <a:endParaRPr lang="en-US" sz="1500" dirty="0"/>
          </a:p>
        </p:txBody>
      </p:sp>
    </p:spTree>
    <p:extLst>
      <p:ext uri="{BB962C8B-B14F-4D97-AF65-F5344CB8AC3E}">
        <p14:creationId xmlns:p14="http://schemas.microsoft.com/office/powerpoint/2010/main" val="1109785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B4755-87BF-5522-DBAB-BB627C4138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CB4B6A-030A-38CD-728F-EE5BC5F47355}"/>
              </a:ext>
            </a:extLst>
          </p:cNvPr>
          <p:cNvSpPr>
            <a:spLocks noGrp="1"/>
          </p:cNvSpPr>
          <p:nvPr>
            <p:ph type="title"/>
          </p:nvPr>
        </p:nvSpPr>
        <p:spPr>
          <a:xfrm>
            <a:off x="1154954" y="973668"/>
            <a:ext cx="8761413" cy="706964"/>
          </a:xfrm>
        </p:spPr>
        <p:txBody>
          <a:bodyPr>
            <a:normAutofit/>
          </a:bodyPr>
          <a:lstStyle/>
          <a:p>
            <a:r>
              <a:rPr lang="en-US" dirty="0"/>
              <a:t>Part-2</a:t>
            </a:r>
          </a:p>
        </p:txBody>
      </p:sp>
      <p:sp>
        <p:nvSpPr>
          <p:cNvPr id="3" name="Content Placeholder 2">
            <a:extLst>
              <a:ext uri="{FF2B5EF4-FFF2-40B4-BE49-F238E27FC236}">
                <a16:creationId xmlns:a16="http://schemas.microsoft.com/office/drawing/2014/main" id="{4ACA552E-7FB9-3567-C82C-FBE6F53A4133}"/>
              </a:ext>
            </a:extLst>
          </p:cNvPr>
          <p:cNvSpPr>
            <a:spLocks noGrp="1"/>
          </p:cNvSpPr>
          <p:nvPr>
            <p:ph idx="1"/>
          </p:nvPr>
        </p:nvSpPr>
        <p:spPr>
          <a:xfrm>
            <a:off x="1573306" y="2299447"/>
            <a:ext cx="9619627" cy="3720353"/>
          </a:xfrm>
        </p:spPr>
        <p:txBody>
          <a:bodyPr anchor="ctr">
            <a:normAutofit/>
          </a:bodyPr>
          <a:lstStyle/>
          <a:p>
            <a:pPr>
              <a:lnSpc>
                <a:spcPct val="90000"/>
              </a:lnSpc>
            </a:pPr>
            <a:r>
              <a:rPr lang="en-US" sz="1500" dirty="0"/>
              <a:t>Comparing the </a:t>
            </a:r>
            <a:r>
              <a:rPr lang="en-US" sz="1500" dirty="0" err="1"/>
              <a:t>Faiss</a:t>
            </a:r>
            <a:r>
              <a:rPr lang="en-US" sz="1500" dirty="0"/>
              <a:t>(Euclidean) and </a:t>
            </a:r>
            <a:r>
              <a:rPr lang="en-US" sz="1500" dirty="0" err="1"/>
              <a:t>Levenshtein</a:t>
            </a:r>
            <a:r>
              <a:rPr lang="en-US" sz="1500" dirty="0"/>
              <a:t> Distance  of phone numbers.</a:t>
            </a:r>
          </a:p>
          <a:p>
            <a:pPr>
              <a:lnSpc>
                <a:spcPct val="90000"/>
              </a:lnSpc>
            </a:pPr>
            <a:r>
              <a:rPr lang="en-US" sz="1500" dirty="0"/>
              <a:t>Worked on phone number check using keypad proximity.</a:t>
            </a:r>
          </a:p>
          <a:p>
            <a:pPr>
              <a:lnSpc>
                <a:spcPct val="90000"/>
              </a:lnSpc>
            </a:pPr>
            <a:r>
              <a:rPr lang="en-US" sz="1500" dirty="0"/>
              <a:t>Checking the comparison using </a:t>
            </a:r>
            <a:r>
              <a:rPr lang="en-US" sz="1500" dirty="0" err="1"/>
              <a:t>Faiss</a:t>
            </a:r>
            <a:r>
              <a:rPr lang="en-US" sz="1500" dirty="0"/>
              <a:t> and </a:t>
            </a:r>
            <a:r>
              <a:rPr lang="en-US" sz="1500" dirty="0" err="1"/>
              <a:t>Levenshtein</a:t>
            </a:r>
            <a:r>
              <a:rPr lang="en-US" sz="1500" dirty="0"/>
              <a:t> Distance based on keypad proximity.</a:t>
            </a:r>
          </a:p>
          <a:p>
            <a:pPr>
              <a:lnSpc>
                <a:spcPct val="90000"/>
              </a:lnSpc>
            </a:pPr>
            <a:r>
              <a:rPr lang="en-US" sz="1500" dirty="0"/>
              <a:t>Conducting the test based on article on keypad proximity.</a:t>
            </a:r>
          </a:p>
          <a:p>
            <a:pPr>
              <a:lnSpc>
                <a:spcPct val="90000"/>
              </a:lnSpc>
            </a:pPr>
            <a:endParaRPr lang="en-US" sz="1500" dirty="0"/>
          </a:p>
        </p:txBody>
      </p:sp>
    </p:spTree>
    <p:extLst>
      <p:ext uri="{BB962C8B-B14F-4D97-AF65-F5344CB8AC3E}">
        <p14:creationId xmlns:p14="http://schemas.microsoft.com/office/powerpoint/2010/main" val="163031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7E19EFF6-4D6C-56E1-8957-DBC43E703D5E}"/>
              </a:ext>
            </a:extLst>
          </p:cNvPr>
          <p:cNvSpPr>
            <a:spLocks noGrp="1"/>
          </p:cNvSpPr>
          <p:nvPr>
            <p:ph type="title"/>
          </p:nvPr>
        </p:nvSpPr>
        <p:spPr>
          <a:xfrm>
            <a:off x="1154955" y="973667"/>
            <a:ext cx="2942210" cy="4833745"/>
          </a:xfrm>
        </p:spPr>
        <p:txBody>
          <a:bodyPr>
            <a:normAutofit/>
          </a:bodyPr>
          <a:lstStyle/>
          <a:p>
            <a:r>
              <a:rPr lang="en-US">
                <a:solidFill>
                  <a:srgbClr val="EBEBEB"/>
                </a:solidFill>
              </a:rPr>
              <a:t>Background - me, me &amp; Just me</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0E4B8EF-8DD6-4DFF-6531-C9CB3CB53D77}"/>
              </a:ext>
            </a:extLst>
          </p:cNvPr>
          <p:cNvGraphicFramePr>
            <a:graphicFrameLocks noGrp="1"/>
          </p:cNvGraphicFramePr>
          <p:nvPr>
            <p:ph idx="1"/>
            <p:extLst>
              <p:ext uri="{D42A27DB-BD31-4B8C-83A1-F6EECF244321}">
                <p14:modId xmlns:p14="http://schemas.microsoft.com/office/powerpoint/2010/main" val="39487383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6592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53AC1-F786-820F-80D1-2D4EA4FCF1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DC433-5C1C-914C-5192-C469126C40B6}"/>
              </a:ext>
            </a:extLst>
          </p:cNvPr>
          <p:cNvSpPr>
            <a:spLocks noGrp="1"/>
          </p:cNvSpPr>
          <p:nvPr>
            <p:ph type="title"/>
          </p:nvPr>
        </p:nvSpPr>
        <p:spPr>
          <a:xfrm>
            <a:off x="1154954" y="973668"/>
            <a:ext cx="8761413" cy="706964"/>
          </a:xfrm>
        </p:spPr>
        <p:txBody>
          <a:bodyPr>
            <a:normAutofit/>
          </a:bodyPr>
          <a:lstStyle/>
          <a:p>
            <a:r>
              <a:rPr lang="en-US" dirty="0"/>
              <a:t>Part-2 Results</a:t>
            </a:r>
          </a:p>
        </p:txBody>
      </p:sp>
      <p:graphicFrame>
        <p:nvGraphicFramePr>
          <p:cNvPr id="5" name="Content Placeholder 4">
            <a:extLst>
              <a:ext uri="{FF2B5EF4-FFF2-40B4-BE49-F238E27FC236}">
                <a16:creationId xmlns:a16="http://schemas.microsoft.com/office/drawing/2014/main" id="{46F80D7C-1F7D-4792-6B57-C9FF64E9249A}"/>
              </a:ext>
            </a:extLst>
          </p:cNvPr>
          <p:cNvGraphicFramePr>
            <a:graphicFrameLocks noGrp="1"/>
          </p:cNvGraphicFramePr>
          <p:nvPr>
            <p:ph idx="1"/>
            <p:extLst>
              <p:ext uri="{D42A27DB-BD31-4B8C-83A1-F6EECF244321}">
                <p14:modId xmlns:p14="http://schemas.microsoft.com/office/powerpoint/2010/main" val="2661476209"/>
              </p:ext>
            </p:extLst>
          </p:nvPr>
        </p:nvGraphicFramePr>
        <p:xfrm>
          <a:off x="1154954" y="2339788"/>
          <a:ext cx="8825658" cy="4241350"/>
        </p:xfrm>
        <a:graphic>
          <a:graphicData uri="http://schemas.openxmlformats.org/drawingml/2006/table">
            <a:tbl>
              <a:tblPr firstRow="1" bandRow="1">
                <a:tableStyleId>{5C22544A-7EE6-4342-B048-85BDC9FD1C3A}</a:tableStyleId>
              </a:tblPr>
              <a:tblGrid>
                <a:gridCol w="2941886">
                  <a:extLst>
                    <a:ext uri="{9D8B030D-6E8A-4147-A177-3AD203B41FA5}">
                      <a16:colId xmlns:a16="http://schemas.microsoft.com/office/drawing/2014/main" val="3352586183"/>
                    </a:ext>
                  </a:extLst>
                </a:gridCol>
                <a:gridCol w="2941886">
                  <a:extLst>
                    <a:ext uri="{9D8B030D-6E8A-4147-A177-3AD203B41FA5}">
                      <a16:colId xmlns:a16="http://schemas.microsoft.com/office/drawing/2014/main" val="298978716"/>
                    </a:ext>
                  </a:extLst>
                </a:gridCol>
                <a:gridCol w="2941886">
                  <a:extLst>
                    <a:ext uri="{9D8B030D-6E8A-4147-A177-3AD203B41FA5}">
                      <a16:colId xmlns:a16="http://schemas.microsoft.com/office/drawing/2014/main" val="2476360737"/>
                    </a:ext>
                  </a:extLst>
                </a:gridCol>
              </a:tblGrid>
              <a:tr h="395426">
                <a:tc>
                  <a:txBody>
                    <a:bodyPr/>
                    <a:lstStyle/>
                    <a:p>
                      <a:r>
                        <a:rPr lang="en-US" dirty="0"/>
                        <a:t>Type</a:t>
                      </a:r>
                    </a:p>
                  </a:txBody>
                  <a:tcPr/>
                </a:tc>
                <a:tc>
                  <a:txBody>
                    <a:bodyPr/>
                    <a:lstStyle/>
                    <a:p>
                      <a:r>
                        <a:rPr lang="en-US" dirty="0" err="1"/>
                        <a:t>Faiss</a:t>
                      </a:r>
                      <a:r>
                        <a:rPr lang="en-US" dirty="0"/>
                        <a:t> Distance</a:t>
                      </a:r>
                    </a:p>
                  </a:txBody>
                  <a:tcPr/>
                </a:tc>
                <a:tc>
                  <a:txBody>
                    <a:bodyPr/>
                    <a:lstStyle/>
                    <a:p>
                      <a:r>
                        <a:rPr lang="en-US" dirty="0" err="1"/>
                        <a:t>Levenshtein</a:t>
                      </a:r>
                      <a:r>
                        <a:rPr lang="en-US" dirty="0"/>
                        <a:t> Distance</a:t>
                      </a:r>
                    </a:p>
                  </a:txBody>
                  <a:tcPr/>
                </a:tc>
                <a:extLst>
                  <a:ext uri="{0D108BD9-81ED-4DB2-BD59-A6C34878D82A}">
                    <a16:rowId xmlns:a16="http://schemas.microsoft.com/office/drawing/2014/main" val="2261527684"/>
                  </a:ext>
                </a:extLst>
              </a:tr>
              <a:tr h="395426">
                <a:tc>
                  <a:txBody>
                    <a:bodyPr/>
                    <a:lstStyle/>
                    <a:p>
                      <a:r>
                        <a:rPr lang="en-US" dirty="0"/>
                        <a:t>Similar Phenetics</a:t>
                      </a:r>
                    </a:p>
                  </a:txBody>
                  <a:tcPr/>
                </a:tc>
                <a:tc>
                  <a:txBody>
                    <a:bodyPr/>
                    <a:lstStyle/>
                    <a:p>
                      <a:r>
                        <a:rPr lang="en-US" dirty="0"/>
                        <a:t>High</a:t>
                      </a:r>
                    </a:p>
                  </a:txBody>
                  <a:tcPr/>
                </a:tc>
                <a:tc>
                  <a:txBody>
                    <a:bodyPr/>
                    <a:lstStyle/>
                    <a:p>
                      <a:r>
                        <a:rPr lang="en-US" dirty="0"/>
                        <a:t>Low</a:t>
                      </a:r>
                    </a:p>
                  </a:txBody>
                  <a:tcPr/>
                </a:tc>
                <a:extLst>
                  <a:ext uri="{0D108BD9-81ED-4DB2-BD59-A6C34878D82A}">
                    <a16:rowId xmlns:a16="http://schemas.microsoft.com/office/drawing/2014/main" val="2059064564"/>
                  </a:ext>
                </a:extLst>
              </a:tr>
              <a:tr h="395426">
                <a:tc>
                  <a:txBody>
                    <a:bodyPr/>
                    <a:lstStyle/>
                    <a:p>
                      <a:r>
                        <a:rPr lang="en-US" dirty="0"/>
                        <a:t>Similar Appearance</a:t>
                      </a:r>
                    </a:p>
                  </a:txBody>
                  <a:tcPr/>
                </a:tc>
                <a:tc>
                  <a:txBody>
                    <a:bodyPr/>
                    <a:lstStyle/>
                    <a:p>
                      <a:r>
                        <a:rPr lang="en-US" dirty="0"/>
                        <a:t>High</a:t>
                      </a:r>
                    </a:p>
                  </a:txBody>
                  <a:tcPr/>
                </a:tc>
                <a:tc>
                  <a:txBody>
                    <a:bodyPr/>
                    <a:lstStyle/>
                    <a:p>
                      <a:r>
                        <a:rPr lang="en-US" dirty="0"/>
                        <a:t>High</a:t>
                      </a:r>
                    </a:p>
                  </a:txBody>
                  <a:tcPr/>
                </a:tc>
                <a:extLst>
                  <a:ext uri="{0D108BD9-81ED-4DB2-BD59-A6C34878D82A}">
                    <a16:rowId xmlns:a16="http://schemas.microsoft.com/office/drawing/2014/main" val="1822213220"/>
                  </a:ext>
                </a:extLst>
              </a:tr>
              <a:tr h="682516">
                <a:tc>
                  <a:txBody>
                    <a:bodyPr/>
                    <a:lstStyle/>
                    <a:p>
                      <a:r>
                        <a:rPr lang="en-US" dirty="0"/>
                        <a:t>Adjacent distance on keypad</a:t>
                      </a:r>
                    </a:p>
                  </a:txBody>
                  <a:tcPr/>
                </a:tc>
                <a:tc>
                  <a:txBody>
                    <a:bodyPr/>
                    <a:lstStyle/>
                    <a:p>
                      <a:r>
                        <a:rPr lang="en-US" dirty="0"/>
                        <a:t>Low</a:t>
                      </a:r>
                    </a:p>
                  </a:txBody>
                  <a:tcPr/>
                </a:tc>
                <a:tc>
                  <a:txBody>
                    <a:bodyPr/>
                    <a:lstStyle/>
                    <a:p>
                      <a:r>
                        <a:rPr lang="en-US" dirty="0"/>
                        <a:t>High(Based of digits shift)</a:t>
                      </a:r>
                    </a:p>
                  </a:txBody>
                  <a:tcPr/>
                </a:tc>
                <a:extLst>
                  <a:ext uri="{0D108BD9-81ED-4DB2-BD59-A6C34878D82A}">
                    <a16:rowId xmlns:a16="http://schemas.microsoft.com/office/drawing/2014/main" val="658375124"/>
                  </a:ext>
                </a:extLst>
              </a:tr>
              <a:tr h="395426">
                <a:tc>
                  <a:txBody>
                    <a:bodyPr/>
                    <a:lstStyle/>
                    <a:p>
                      <a:r>
                        <a:rPr lang="en-US" dirty="0"/>
                        <a:t>Single Digit omit</a:t>
                      </a:r>
                    </a:p>
                  </a:txBody>
                  <a:tcPr/>
                </a:tc>
                <a:tc>
                  <a:txBody>
                    <a:bodyPr/>
                    <a:lstStyle/>
                    <a:p>
                      <a:r>
                        <a:rPr lang="en-US" dirty="0"/>
                        <a:t>High</a:t>
                      </a:r>
                    </a:p>
                  </a:txBody>
                  <a:tcPr/>
                </a:tc>
                <a:tc>
                  <a:txBody>
                    <a:bodyPr/>
                    <a:lstStyle/>
                    <a:p>
                      <a:r>
                        <a:rPr lang="en-US" dirty="0"/>
                        <a:t>Low</a:t>
                      </a:r>
                    </a:p>
                  </a:txBody>
                  <a:tcPr/>
                </a:tc>
                <a:extLst>
                  <a:ext uri="{0D108BD9-81ED-4DB2-BD59-A6C34878D82A}">
                    <a16:rowId xmlns:a16="http://schemas.microsoft.com/office/drawing/2014/main" val="431303383"/>
                  </a:ext>
                </a:extLst>
              </a:tr>
              <a:tr h="395426">
                <a:tc>
                  <a:txBody>
                    <a:bodyPr/>
                    <a:lstStyle/>
                    <a:p>
                      <a:r>
                        <a:rPr lang="en-US" dirty="0"/>
                        <a:t>Repeat digit</a:t>
                      </a:r>
                    </a:p>
                  </a:txBody>
                  <a:tcPr/>
                </a:tc>
                <a:tc>
                  <a:txBody>
                    <a:bodyPr/>
                    <a:lstStyle/>
                    <a:p>
                      <a:r>
                        <a:rPr lang="en-US" dirty="0"/>
                        <a:t>Low- medium</a:t>
                      </a:r>
                    </a:p>
                  </a:txBody>
                  <a:tcPr/>
                </a:tc>
                <a:tc>
                  <a:txBody>
                    <a:bodyPr/>
                    <a:lstStyle/>
                    <a:p>
                      <a:r>
                        <a:rPr lang="en-US" dirty="0"/>
                        <a:t>Low</a:t>
                      </a:r>
                    </a:p>
                  </a:txBody>
                  <a:tcPr/>
                </a:tc>
                <a:extLst>
                  <a:ext uri="{0D108BD9-81ED-4DB2-BD59-A6C34878D82A}">
                    <a16:rowId xmlns:a16="http://schemas.microsoft.com/office/drawing/2014/main" val="2162684601"/>
                  </a:ext>
                </a:extLst>
              </a:tr>
              <a:tr h="395426">
                <a:tc>
                  <a:txBody>
                    <a:bodyPr/>
                    <a:lstStyle/>
                    <a:p>
                      <a:r>
                        <a:rPr lang="en-US" dirty="0"/>
                        <a:t>Reverse</a:t>
                      </a:r>
                    </a:p>
                  </a:txBody>
                  <a:tcPr/>
                </a:tc>
                <a:tc>
                  <a:txBody>
                    <a:bodyPr/>
                    <a:lstStyle/>
                    <a:p>
                      <a:r>
                        <a:rPr lang="en-US" dirty="0"/>
                        <a:t>High</a:t>
                      </a:r>
                    </a:p>
                  </a:txBody>
                  <a:tcPr/>
                </a:tc>
                <a:tc>
                  <a:txBody>
                    <a:bodyPr/>
                    <a:lstStyle/>
                    <a:p>
                      <a:r>
                        <a:rPr lang="en-US" dirty="0"/>
                        <a:t>Medium</a:t>
                      </a:r>
                    </a:p>
                  </a:txBody>
                  <a:tcPr/>
                </a:tc>
                <a:extLst>
                  <a:ext uri="{0D108BD9-81ED-4DB2-BD59-A6C34878D82A}">
                    <a16:rowId xmlns:a16="http://schemas.microsoft.com/office/drawing/2014/main" val="3696480624"/>
                  </a:ext>
                </a:extLst>
              </a:tr>
              <a:tr h="395426">
                <a:tc>
                  <a:txBody>
                    <a:bodyPr/>
                    <a:lstStyle/>
                    <a:p>
                      <a:r>
                        <a:rPr lang="en-US" dirty="0"/>
                        <a:t>Shift Digit</a:t>
                      </a:r>
                    </a:p>
                  </a:txBody>
                  <a:tcPr/>
                </a:tc>
                <a:tc>
                  <a:txBody>
                    <a:bodyPr/>
                    <a:lstStyle/>
                    <a:p>
                      <a:r>
                        <a:rPr lang="en-US" dirty="0"/>
                        <a:t>Medium- High</a:t>
                      </a:r>
                    </a:p>
                  </a:txBody>
                  <a:tcPr/>
                </a:tc>
                <a:tc>
                  <a:txBody>
                    <a:bodyPr/>
                    <a:lstStyle/>
                    <a:p>
                      <a:r>
                        <a:rPr lang="en-US" dirty="0"/>
                        <a:t>Low</a:t>
                      </a:r>
                    </a:p>
                  </a:txBody>
                  <a:tcPr/>
                </a:tc>
                <a:extLst>
                  <a:ext uri="{0D108BD9-81ED-4DB2-BD59-A6C34878D82A}">
                    <a16:rowId xmlns:a16="http://schemas.microsoft.com/office/drawing/2014/main" val="2087237377"/>
                  </a:ext>
                </a:extLst>
              </a:tr>
              <a:tr h="395426">
                <a:tc>
                  <a:txBody>
                    <a:bodyPr/>
                    <a:lstStyle/>
                    <a:p>
                      <a:r>
                        <a:rPr lang="en-US" dirty="0"/>
                        <a:t>Mirror</a:t>
                      </a:r>
                    </a:p>
                  </a:txBody>
                  <a:tcPr/>
                </a:tc>
                <a:tc>
                  <a:txBody>
                    <a:bodyPr/>
                    <a:lstStyle/>
                    <a:p>
                      <a:r>
                        <a:rPr lang="en-US" dirty="0"/>
                        <a:t>Medium- High</a:t>
                      </a:r>
                    </a:p>
                  </a:txBody>
                  <a:tcPr/>
                </a:tc>
                <a:tc>
                  <a:txBody>
                    <a:bodyPr/>
                    <a:lstStyle/>
                    <a:p>
                      <a:r>
                        <a:rPr lang="en-US" dirty="0"/>
                        <a:t>High</a:t>
                      </a:r>
                    </a:p>
                  </a:txBody>
                  <a:tcPr/>
                </a:tc>
                <a:extLst>
                  <a:ext uri="{0D108BD9-81ED-4DB2-BD59-A6C34878D82A}">
                    <a16:rowId xmlns:a16="http://schemas.microsoft.com/office/drawing/2014/main" val="3431845627"/>
                  </a:ext>
                </a:extLst>
              </a:tr>
              <a:tr h="395426">
                <a:tc>
                  <a:txBody>
                    <a:bodyPr/>
                    <a:lstStyle/>
                    <a:p>
                      <a:r>
                        <a:rPr lang="en-US" dirty="0"/>
                        <a:t>Duplicate Digit</a:t>
                      </a:r>
                    </a:p>
                  </a:txBody>
                  <a:tcPr/>
                </a:tc>
                <a:tc>
                  <a:txBody>
                    <a:bodyPr/>
                    <a:lstStyle/>
                    <a:p>
                      <a:r>
                        <a:rPr lang="en-US" dirty="0"/>
                        <a:t>Low</a:t>
                      </a:r>
                    </a:p>
                  </a:txBody>
                  <a:tcPr/>
                </a:tc>
                <a:tc>
                  <a:txBody>
                    <a:bodyPr/>
                    <a:lstStyle/>
                    <a:p>
                      <a:r>
                        <a:rPr lang="en-US" dirty="0"/>
                        <a:t>Low</a:t>
                      </a:r>
                    </a:p>
                  </a:txBody>
                  <a:tcPr/>
                </a:tc>
                <a:extLst>
                  <a:ext uri="{0D108BD9-81ED-4DB2-BD59-A6C34878D82A}">
                    <a16:rowId xmlns:a16="http://schemas.microsoft.com/office/drawing/2014/main" val="624649165"/>
                  </a:ext>
                </a:extLst>
              </a:tr>
            </a:tbl>
          </a:graphicData>
        </a:graphic>
      </p:graphicFrame>
    </p:spTree>
    <p:extLst>
      <p:ext uri="{BB962C8B-B14F-4D97-AF65-F5344CB8AC3E}">
        <p14:creationId xmlns:p14="http://schemas.microsoft.com/office/powerpoint/2010/main" val="2653936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E7DFEA-62F0-5834-95F3-434C51B58561}"/>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5" name="Rectangle 1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9"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1" name="Rectangle 20">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7B2C34A-6A3A-1823-CB35-5A4897095157}"/>
              </a:ext>
            </a:extLst>
          </p:cNvPr>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b="0" i="0" kern="1200" dirty="0">
                <a:solidFill>
                  <a:srgbClr val="EBEBEB"/>
                </a:solidFill>
                <a:latin typeface="+mj-lt"/>
                <a:ea typeface="+mj-ea"/>
                <a:cs typeface="+mj-cs"/>
              </a:rPr>
              <a:t>Challenges &amp; Outcome</a:t>
            </a:r>
          </a:p>
        </p:txBody>
      </p:sp>
      <p:pic>
        <p:nvPicPr>
          <p:cNvPr id="8" name="Graphic 7" descr="Lightbulb">
            <a:extLst>
              <a:ext uri="{FF2B5EF4-FFF2-40B4-BE49-F238E27FC236}">
                <a16:creationId xmlns:a16="http://schemas.microsoft.com/office/drawing/2014/main" id="{C028A91E-ED73-5E26-4D1E-2ED1A941DE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9181621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5A0F1E-9E6F-03AC-8660-ADF8BD843BC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32D4205-FF05-19F8-2211-258B739449C8}"/>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Challenges &amp; Outcome</a:t>
            </a:r>
          </a:p>
        </p:txBody>
      </p:sp>
      <p:sp>
        <p:nvSpPr>
          <p:cNvPr id="5" name="TextBox 4">
            <a:extLst>
              <a:ext uri="{FF2B5EF4-FFF2-40B4-BE49-F238E27FC236}">
                <a16:creationId xmlns:a16="http://schemas.microsoft.com/office/drawing/2014/main" id="{06FF3AB5-A1C2-8465-F636-CA84DDE70F18}"/>
              </a:ext>
            </a:extLst>
          </p:cNvPr>
          <p:cNvSpPr txBox="1"/>
          <p:nvPr/>
        </p:nvSpPr>
        <p:spPr>
          <a:xfrm>
            <a:off x="1154954" y="2603500"/>
            <a:ext cx="6397313" cy="3416300"/>
          </a:xfrm>
          <a:prstGeom prst="rect">
            <a:avLst/>
          </a:prstGeom>
        </p:spPr>
        <p:txBody>
          <a:bodyPr vert="horz" lIns="91440" tIns="45720" rIns="91440" bIns="45720" rtlCol="0" anchor="ctr">
            <a:normAutofit/>
          </a:bodyPr>
          <a:lstStyle/>
          <a:p>
            <a:pPr>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Challenge 1: Glove embeddings, It </a:t>
            </a:r>
            <a:r>
              <a:rPr lang="en-US" sz="1700">
                <a:solidFill>
                  <a:schemeClr val="tx1">
                    <a:lumMod val="75000"/>
                    <a:lumOff val="25000"/>
                  </a:schemeClr>
                </a:solidFill>
              </a:rPr>
              <a:t>got tough </a:t>
            </a:r>
            <a:r>
              <a:rPr lang="en-US" sz="1700" dirty="0">
                <a:solidFill>
                  <a:schemeClr val="tx1">
                    <a:lumMod val="75000"/>
                    <a:lumOff val="25000"/>
                  </a:schemeClr>
                </a:solidFill>
              </a:rPr>
              <a:t>to understand the glove embedding and one point I have search the name in glove embedding instead of generating the name embedding using glove.</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Challenge 2:  Embedding those name took longer time, and I must change the code couple of time.</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Challenge 3:  Chars2vec took long to convert the records to embedding, Parallel programming using Chunks to sort the issue.</a:t>
            </a:r>
          </a:p>
        </p:txBody>
      </p:sp>
      <p:pic>
        <p:nvPicPr>
          <p:cNvPr id="8" name="Graphic 7" descr="Lightbulb">
            <a:extLst>
              <a:ext uri="{FF2B5EF4-FFF2-40B4-BE49-F238E27FC236}">
                <a16:creationId xmlns:a16="http://schemas.microsoft.com/office/drawing/2014/main" id="{DD8EEA40-473C-D88E-911A-AFFA0EB1B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910260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D95F4-4AF6-D59B-F478-9A6662099CC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4A1F0AA-FE92-173E-677C-D94C6EE54B7F}"/>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Challenges &amp; Outcome</a:t>
            </a:r>
          </a:p>
        </p:txBody>
      </p:sp>
      <p:sp>
        <p:nvSpPr>
          <p:cNvPr id="5" name="TextBox 4">
            <a:extLst>
              <a:ext uri="{FF2B5EF4-FFF2-40B4-BE49-F238E27FC236}">
                <a16:creationId xmlns:a16="http://schemas.microsoft.com/office/drawing/2014/main" id="{3217642C-6300-EC56-ACF3-C93D0BBFB512}"/>
              </a:ext>
            </a:extLst>
          </p:cNvPr>
          <p:cNvSpPr txBox="1"/>
          <p:nvPr/>
        </p:nvSpPr>
        <p:spPr>
          <a:xfrm>
            <a:off x="1154954" y="2603500"/>
            <a:ext cx="6397313" cy="3416300"/>
          </a:xfrm>
          <a:prstGeom prst="rect">
            <a:avLst/>
          </a:prstGeom>
        </p:spPr>
        <p:txBody>
          <a:bodyPr vert="horz" lIns="91440" tIns="45720" rIns="91440" bIns="45720" rtlCol="0" anchor="ctr">
            <a:normAutofit fontScale="92500" lnSpcReduction="10000"/>
          </a:bodyPr>
          <a:lstStyle/>
          <a:p>
            <a:pPr>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Challenge 4: Stacking Vectors, those vectors on converting to .csv changing to strings and getting issue while extracting into data frame.</a:t>
            </a:r>
          </a:p>
          <a:p>
            <a:pPr>
              <a:lnSpc>
                <a:spcPct val="90000"/>
              </a:lnSpc>
              <a:spcBef>
                <a:spcPts val="1000"/>
              </a:spcBef>
              <a:buClr>
                <a:schemeClr val="accent1"/>
              </a:buClr>
              <a:buSzPct val="80000"/>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Challenge 5: Testing the similarity search using the query name and search the stacked vectors using cosine similarity using thresholds and </a:t>
            </a:r>
            <a:r>
              <a:rPr lang="en-US" sz="1700" dirty="0" err="1">
                <a:solidFill>
                  <a:schemeClr val="tx1">
                    <a:lumMod val="75000"/>
                    <a:lumOff val="25000"/>
                  </a:schemeClr>
                </a:solidFill>
              </a:rPr>
              <a:t>Faiss</a:t>
            </a:r>
            <a:r>
              <a:rPr lang="en-US" sz="1700" dirty="0">
                <a:solidFill>
                  <a:schemeClr val="tx1">
                    <a:lumMod val="75000"/>
                    <a:lumOff val="25000"/>
                  </a:schemeClr>
                </a:solidFill>
              </a:rPr>
              <a:t> using threshold, Dimensionality Reduction as well.</a:t>
            </a:r>
          </a:p>
          <a:p>
            <a:pPr>
              <a:lnSpc>
                <a:spcPct val="90000"/>
              </a:lnSpc>
              <a:spcBef>
                <a:spcPts val="1000"/>
              </a:spcBef>
              <a:buClr>
                <a:schemeClr val="accent1"/>
              </a:buClr>
              <a:buSzPct val="80000"/>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Challenge 6: Dockers issue with script on permission to save the notebook- Change the user to root to copy the files needed and in user updated save the notebook permission. H5py issue and had to update the script to  install </a:t>
            </a:r>
            <a:r>
              <a:rPr lang="en-US" sz="1600" dirty="0"/>
              <a:t>development libraries (libhdf5-dev) and compilers (</a:t>
            </a:r>
            <a:r>
              <a:rPr lang="en-US" sz="1600" dirty="0" err="1"/>
              <a:t>gcc</a:t>
            </a:r>
            <a:r>
              <a:rPr lang="en-US" sz="1600" dirty="0"/>
              <a:t>, g++).</a:t>
            </a:r>
            <a:endParaRPr lang="en-US" sz="1700" dirty="0">
              <a:solidFill>
                <a:schemeClr val="tx1">
                  <a:lumMod val="75000"/>
                  <a:lumOff val="25000"/>
                </a:schemeClr>
              </a:solidFill>
            </a:endParaRPr>
          </a:p>
        </p:txBody>
      </p:sp>
      <p:pic>
        <p:nvPicPr>
          <p:cNvPr id="8" name="Graphic 7" descr="Lightbulb">
            <a:extLst>
              <a:ext uri="{FF2B5EF4-FFF2-40B4-BE49-F238E27FC236}">
                <a16:creationId xmlns:a16="http://schemas.microsoft.com/office/drawing/2014/main" id="{0D560CAC-CDBC-753D-7357-FBF3291FCD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99514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7C3BB0-CECA-38A6-CC00-4FE62D6AB4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B5A173B-7BFD-5A1B-7656-BBDEA0A8A604}"/>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Challenges &amp; Outcome</a:t>
            </a:r>
          </a:p>
        </p:txBody>
      </p:sp>
      <p:sp>
        <p:nvSpPr>
          <p:cNvPr id="5" name="TextBox 4">
            <a:extLst>
              <a:ext uri="{FF2B5EF4-FFF2-40B4-BE49-F238E27FC236}">
                <a16:creationId xmlns:a16="http://schemas.microsoft.com/office/drawing/2014/main" id="{860EDAEE-504E-3375-F63D-DDC3D03E1AA5}"/>
              </a:ext>
            </a:extLst>
          </p:cNvPr>
          <p:cNvSpPr txBox="1"/>
          <p:nvPr/>
        </p:nvSpPr>
        <p:spPr>
          <a:xfrm>
            <a:off x="1154954" y="2603500"/>
            <a:ext cx="6397313" cy="3416300"/>
          </a:xfrm>
          <a:prstGeom prst="rect">
            <a:avLst/>
          </a:prstGeom>
        </p:spPr>
        <p:txBody>
          <a:bodyPr vert="horz" lIns="91440" tIns="45720" rIns="91440" bIns="45720" rtlCol="0" anchor="ctr">
            <a:normAutofit fontScale="92500" lnSpcReduction="10000"/>
          </a:bodyPr>
          <a:lstStyle/>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Outcomes:</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Learned Glove Embedding.</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Learned Chars2vec.</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Learned Dockers.</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Perform Similarity Search.</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Learned FAISS.</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Generation of Synthetic Data.</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Work on Digits.</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Convert the text to Vectors.</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Vector Indexing and </a:t>
            </a:r>
            <a:r>
              <a:rPr lang="en-US" dirty="0" err="1">
                <a:solidFill>
                  <a:schemeClr val="tx1">
                    <a:lumMod val="75000"/>
                    <a:lumOff val="25000"/>
                  </a:schemeClr>
                </a:solidFill>
              </a:rPr>
              <a:t>VectorDB</a:t>
            </a:r>
            <a:r>
              <a:rPr lang="en-US" dirty="0">
                <a:solidFill>
                  <a:schemeClr val="tx1">
                    <a:lumMod val="75000"/>
                    <a:lumOff val="25000"/>
                  </a:schemeClr>
                </a:solidFill>
              </a:rPr>
              <a:t>.</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8" name="Graphic 7" descr="Lightbulb">
            <a:extLst>
              <a:ext uri="{FF2B5EF4-FFF2-40B4-BE49-F238E27FC236}">
                <a16:creationId xmlns:a16="http://schemas.microsoft.com/office/drawing/2014/main" id="{81ADA722-4EDB-2387-3160-AF385994FE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74085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US"/>
          </a:p>
        </p:txBody>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B32CC74D-FDE1-905A-7A16-10195FA017DB}"/>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Technologies</a:t>
            </a:r>
          </a:p>
        </p:txBody>
      </p:sp>
      <p:sp>
        <p:nvSpPr>
          <p:cNvPr id="3" name="Content Placeholder 2">
            <a:extLst>
              <a:ext uri="{FF2B5EF4-FFF2-40B4-BE49-F238E27FC236}">
                <a16:creationId xmlns:a16="http://schemas.microsoft.com/office/drawing/2014/main" id="{1DA83483-A393-8259-489D-FEF356DB1B8B}"/>
              </a:ext>
            </a:extLst>
          </p:cNvPr>
          <p:cNvSpPr>
            <a:spLocks noGrp="1"/>
          </p:cNvSpPr>
          <p:nvPr>
            <p:ph idx="1"/>
          </p:nvPr>
        </p:nvSpPr>
        <p:spPr>
          <a:xfrm>
            <a:off x="5290077" y="437513"/>
            <a:ext cx="5502614" cy="5954325"/>
          </a:xfrm>
        </p:spPr>
        <p:txBody>
          <a:bodyPr anchor="ctr">
            <a:normAutofit/>
          </a:bodyPr>
          <a:lstStyle/>
          <a:p>
            <a:pPr>
              <a:lnSpc>
                <a:spcPct val="90000"/>
              </a:lnSpc>
            </a:pPr>
            <a:r>
              <a:rPr lang="en-US" sz="1100" b="1" dirty="0"/>
              <a:t>1</a:t>
            </a:r>
            <a:r>
              <a:rPr lang="en-US" sz="1100" dirty="0"/>
              <a:t>.</a:t>
            </a:r>
            <a:r>
              <a:rPr lang="en-US" sz="1100" b="1" dirty="0"/>
              <a:t> Git</a:t>
            </a:r>
            <a:r>
              <a:rPr lang="en-US" sz="1100" dirty="0"/>
              <a:t> - A distributed version control system that tracks changes in source code during software development.</a:t>
            </a:r>
          </a:p>
          <a:p>
            <a:pPr>
              <a:lnSpc>
                <a:spcPct val="90000"/>
              </a:lnSpc>
            </a:pPr>
            <a:r>
              <a:rPr lang="en-US" sz="1100" dirty="0"/>
              <a:t>2</a:t>
            </a:r>
            <a:r>
              <a:rPr lang="en-US" sz="1100" b="1" dirty="0"/>
              <a:t>. Python</a:t>
            </a:r>
            <a:r>
              <a:rPr lang="en-US" sz="1100" dirty="0"/>
              <a:t> - A high-level, versatile programming language known for its readability and extensive libraries.</a:t>
            </a:r>
          </a:p>
          <a:p>
            <a:pPr>
              <a:lnSpc>
                <a:spcPct val="90000"/>
              </a:lnSpc>
            </a:pPr>
            <a:r>
              <a:rPr lang="en-US" sz="1100" dirty="0"/>
              <a:t>3</a:t>
            </a:r>
            <a:r>
              <a:rPr lang="en-US" sz="1100" b="1" dirty="0"/>
              <a:t>. </a:t>
            </a:r>
            <a:r>
              <a:rPr lang="en-US" sz="1100" b="1" dirty="0" err="1"/>
              <a:t>Jupyter</a:t>
            </a:r>
            <a:r>
              <a:rPr lang="en-US" sz="1100" b="1" dirty="0"/>
              <a:t> Notebook</a:t>
            </a:r>
            <a:r>
              <a:rPr lang="en-US" sz="1100" dirty="0"/>
              <a:t> - An interactive development environment that allows you to create and share documents with live code, visualizations, and narrative text.</a:t>
            </a:r>
          </a:p>
          <a:p>
            <a:pPr>
              <a:lnSpc>
                <a:spcPct val="90000"/>
              </a:lnSpc>
            </a:pPr>
            <a:r>
              <a:rPr lang="en-US" sz="1100" dirty="0"/>
              <a:t>4. </a:t>
            </a:r>
            <a:r>
              <a:rPr lang="en-US" sz="1100" b="1" dirty="0"/>
              <a:t>Faker</a:t>
            </a:r>
            <a:r>
              <a:rPr lang="en-US" sz="1100" dirty="0"/>
              <a:t> - A Python library used for generating fake data such as names, addresses, and dates, useful for testing and development.</a:t>
            </a:r>
          </a:p>
          <a:p>
            <a:pPr>
              <a:lnSpc>
                <a:spcPct val="90000"/>
              </a:lnSpc>
            </a:pPr>
            <a:r>
              <a:rPr lang="en-US" sz="1100" dirty="0"/>
              <a:t>5</a:t>
            </a:r>
            <a:r>
              <a:rPr lang="en-US" sz="1100" b="1" dirty="0"/>
              <a:t>. </a:t>
            </a:r>
            <a:r>
              <a:rPr lang="en-US" sz="1100" b="1" dirty="0" err="1"/>
              <a:t>Nameparser</a:t>
            </a:r>
            <a:r>
              <a:rPr lang="en-US" sz="1100" dirty="0"/>
              <a:t> - A Python library that parses human names into their individual components like first name, last name, and titles.</a:t>
            </a:r>
          </a:p>
          <a:p>
            <a:pPr>
              <a:lnSpc>
                <a:spcPct val="90000"/>
              </a:lnSpc>
            </a:pPr>
            <a:r>
              <a:rPr lang="en-US" sz="1100" dirty="0"/>
              <a:t>6</a:t>
            </a:r>
            <a:r>
              <a:rPr lang="en-US" sz="1100" b="1" dirty="0"/>
              <a:t> .</a:t>
            </a:r>
            <a:r>
              <a:rPr lang="en-US" sz="1100" b="1" dirty="0" err="1"/>
              <a:t>GloVe</a:t>
            </a:r>
            <a:r>
              <a:rPr lang="en-US" sz="1100" dirty="0"/>
              <a:t> - (Global Vectors for Word Representation) A word embedding technique that generates dense vector representations of words by analyzing word co-occurrence statistics.</a:t>
            </a:r>
          </a:p>
          <a:p>
            <a:pPr>
              <a:lnSpc>
                <a:spcPct val="90000"/>
              </a:lnSpc>
            </a:pPr>
            <a:r>
              <a:rPr lang="en-US" sz="1100" dirty="0"/>
              <a:t>7</a:t>
            </a:r>
            <a:r>
              <a:rPr lang="en-US" sz="1100" b="1" dirty="0"/>
              <a:t>. Char2Vec</a:t>
            </a:r>
            <a:r>
              <a:rPr lang="en-US" sz="1100" dirty="0"/>
              <a:t> - A neural network model that creates vector representations for characters, capturing their context and relationships within text.</a:t>
            </a:r>
          </a:p>
          <a:p>
            <a:pPr>
              <a:lnSpc>
                <a:spcPct val="90000"/>
              </a:lnSpc>
            </a:pPr>
            <a:r>
              <a:rPr lang="en-US" sz="1100" dirty="0"/>
              <a:t>8</a:t>
            </a:r>
            <a:r>
              <a:rPr lang="en-US" sz="1100" b="1" dirty="0"/>
              <a:t>. </a:t>
            </a:r>
            <a:r>
              <a:rPr lang="en-US" sz="1100" b="1" dirty="0" err="1"/>
              <a:t>Faiss</a:t>
            </a:r>
            <a:r>
              <a:rPr lang="en-US" sz="1100" dirty="0"/>
              <a:t> - A library developed by Facebook AI for efficient similarity search and clustering of dense vectors.</a:t>
            </a:r>
          </a:p>
          <a:p>
            <a:pPr>
              <a:lnSpc>
                <a:spcPct val="90000"/>
              </a:lnSpc>
            </a:pPr>
            <a:r>
              <a:rPr lang="en-US" sz="1100" dirty="0"/>
              <a:t>9</a:t>
            </a:r>
            <a:r>
              <a:rPr lang="en-US" sz="1100" b="1" dirty="0"/>
              <a:t>. Cosine Similarity</a:t>
            </a:r>
            <a:r>
              <a:rPr lang="en-US" sz="1100" dirty="0"/>
              <a:t> - A measure of similarity between two non-zero vectors that calculates the cosine of the angle between them.</a:t>
            </a:r>
          </a:p>
          <a:p>
            <a:pPr>
              <a:lnSpc>
                <a:spcPct val="90000"/>
              </a:lnSpc>
            </a:pPr>
            <a:r>
              <a:rPr lang="en-US" sz="1100" dirty="0"/>
              <a:t>10</a:t>
            </a:r>
            <a:r>
              <a:rPr lang="en-US" sz="1100" b="1" dirty="0"/>
              <a:t>. Vector DB</a:t>
            </a:r>
            <a:r>
              <a:rPr lang="en-US" sz="1100" dirty="0"/>
              <a:t> - A database designed to store, index, and query vector data, often used for similarity search tasks involving embeddings or vector representations.</a:t>
            </a:r>
          </a:p>
          <a:p>
            <a:pPr>
              <a:lnSpc>
                <a:spcPct val="90000"/>
              </a:lnSpc>
            </a:pPr>
            <a:r>
              <a:rPr lang="en-US" sz="1100" dirty="0"/>
              <a:t>11. </a:t>
            </a:r>
            <a:r>
              <a:rPr lang="en-US" sz="1100" b="1" dirty="0" err="1"/>
              <a:t>Faker.js</a:t>
            </a:r>
            <a:r>
              <a:rPr lang="en-US" sz="1100" dirty="0"/>
              <a:t> - A JavaScript library that generates fake data for various types of fields, useful for testing and development.</a:t>
            </a:r>
          </a:p>
          <a:p>
            <a:pPr>
              <a:lnSpc>
                <a:spcPct val="90000"/>
              </a:lnSpc>
            </a:pPr>
            <a:r>
              <a:rPr lang="en-US" sz="1100" dirty="0"/>
              <a:t>12. </a:t>
            </a:r>
            <a:r>
              <a:rPr lang="en-US" sz="1100" b="1" dirty="0"/>
              <a:t>Docker</a:t>
            </a:r>
            <a:r>
              <a:rPr lang="en-US" sz="1100" dirty="0"/>
              <a:t> - A platform that enables developers to automate the deployment and management of applications within lightweight, portable containers.</a:t>
            </a:r>
          </a:p>
        </p:txBody>
      </p:sp>
    </p:spTree>
    <p:extLst>
      <p:ext uri="{BB962C8B-B14F-4D97-AF65-F5344CB8AC3E}">
        <p14:creationId xmlns:p14="http://schemas.microsoft.com/office/powerpoint/2010/main" val="3554482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0" name="Rectangle 19">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46A2877-8FFC-52CB-552C-4F66E8E4BB35}"/>
              </a:ext>
            </a:extLst>
          </p:cNvPr>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b="0" i="0" kern="1200" dirty="0">
                <a:solidFill>
                  <a:srgbClr val="EBEBEB"/>
                </a:solidFill>
                <a:latin typeface="+mj-lt"/>
                <a:ea typeface="+mj-ea"/>
                <a:cs typeface="+mj-cs"/>
              </a:rPr>
              <a:t>THE END</a:t>
            </a:r>
          </a:p>
        </p:txBody>
      </p:sp>
      <p:pic>
        <p:nvPicPr>
          <p:cNvPr id="7" name="Graphic 6" descr="Smiling Face with No Fill">
            <a:extLst>
              <a:ext uri="{FF2B5EF4-FFF2-40B4-BE49-F238E27FC236}">
                <a16:creationId xmlns:a16="http://schemas.microsoft.com/office/drawing/2014/main" id="{98DC1D0F-D4A8-B16E-2D90-DEC594D838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37579097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1D43-A3F8-0801-15B8-66AED15B65F0}"/>
              </a:ext>
            </a:extLst>
          </p:cNvPr>
          <p:cNvSpPr>
            <a:spLocks noGrp="1"/>
          </p:cNvSpPr>
          <p:nvPr>
            <p:ph type="title"/>
          </p:nvPr>
        </p:nvSpPr>
        <p:spPr/>
        <p:txBody>
          <a:bodyPr/>
          <a:lstStyle/>
          <a:p>
            <a:r>
              <a:rPr lang="en-US"/>
              <a:t>Problem statement</a:t>
            </a:r>
            <a:endParaRPr lang="en-US" dirty="0"/>
          </a:p>
        </p:txBody>
      </p:sp>
      <p:sp>
        <p:nvSpPr>
          <p:cNvPr id="3" name="Content Placeholder 2">
            <a:extLst>
              <a:ext uri="{FF2B5EF4-FFF2-40B4-BE49-F238E27FC236}">
                <a16:creationId xmlns:a16="http://schemas.microsoft.com/office/drawing/2014/main" id="{B2EBE50B-EFBD-9DEF-A4C0-1A50FBC3B18B}"/>
              </a:ext>
            </a:extLst>
          </p:cNvPr>
          <p:cNvSpPr>
            <a:spLocks noGrp="1"/>
          </p:cNvSpPr>
          <p:nvPr>
            <p:ph idx="1"/>
          </p:nvPr>
        </p:nvSpPr>
        <p:spPr>
          <a:xfrm>
            <a:off x="1154954" y="2511972"/>
            <a:ext cx="8825659" cy="3507828"/>
          </a:xfrm>
        </p:spPr>
        <p:txBody>
          <a:bodyPr>
            <a:normAutofit lnSpcReduction="10000"/>
          </a:bodyPr>
          <a:lstStyle/>
          <a:p>
            <a:r>
              <a:rPr lang="en-US" dirty="0"/>
              <a:t>Neural Network Patient Matching.</a:t>
            </a:r>
          </a:p>
          <a:p>
            <a:r>
              <a:rPr lang="en-US" dirty="0"/>
              <a:t>Training a Neural Network to assign a multi-dimensional vector for data like: name, address, visits etc.,</a:t>
            </a:r>
          </a:p>
          <a:p>
            <a:pPr marL="0" indent="0">
              <a:buNone/>
            </a:pPr>
            <a:r>
              <a:rPr lang="en-US" u="sng" dirty="0"/>
              <a:t>Need:</a:t>
            </a:r>
          </a:p>
          <a:p>
            <a:r>
              <a:rPr lang="en-US" dirty="0"/>
              <a:t>Patient Safety Risks</a:t>
            </a:r>
            <a:r>
              <a:rPr lang="en-US" baseline="30000" dirty="0"/>
              <a:t>*</a:t>
            </a:r>
            <a:r>
              <a:rPr lang="en-US" dirty="0"/>
              <a:t>: 4% of duplicate records result in negative clinical outcomes, including treatment errors from missed or incorrect medical information.</a:t>
            </a:r>
          </a:p>
          <a:p>
            <a:r>
              <a:rPr lang="en-US" dirty="0"/>
              <a:t>Operational Inefficiencies</a:t>
            </a:r>
            <a:r>
              <a:rPr lang="en-US" baseline="30000" dirty="0"/>
              <a:t>*</a:t>
            </a:r>
            <a:r>
              <a:rPr lang="en-US" dirty="0"/>
              <a:t>: Duplicate records and unnecessary tests due to matching errors lead to increased costs and care delays, affecting approximately 1 in 20 records.</a:t>
            </a:r>
          </a:p>
          <a:p>
            <a:pPr marL="0" indent="0">
              <a:buNone/>
            </a:pPr>
            <a:r>
              <a:rPr lang="en-US" sz="800" dirty="0"/>
              <a:t>* According to </a:t>
            </a:r>
            <a:r>
              <a:rPr lang="en-US" sz="800" dirty="0" err="1"/>
              <a:t>Pewtrust.org</a:t>
            </a:r>
            <a:r>
              <a:rPr lang="en-US" sz="800" dirty="0"/>
              <a:t> report</a:t>
            </a:r>
          </a:p>
          <a:p>
            <a:endParaRPr lang="en-US" dirty="0"/>
          </a:p>
        </p:txBody>
      </p:sp>
    </p:spTree>
    <p:extLst>
      <p:ext uri="{BB962C8B-B14F-4D97-AF65-F5344CB8AC3E}">
        <p14:creationId xmlns:p14="http://schemas.microsoft.com/office/powerpoint/2010/main" val="330580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7"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CBCD67CE-B85C-C19C-E35D-3A6110B62143}"/>
              </a:ext>
            </a:extLst>
          </p:cNvPr>
          <p:cNvSpPr>
            <a:spLocks noGrp="1"/>
          </p:cNvSpPr>
          <p:nvPr>
            <p:ph type="title"/>
          </p:nvPr>
        </p:nvSpPr>
        <p:spPr>
          <a:xfrm>
            <a:off x="6744929" y="1241266"/>
            <a:ext cx="4798142"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Internship</a:t>
            </a:r>
            <a:br>
              <a:rPr lang="en-US" sz="5400" b="0" i="0" kern="1200" dirty="0">
                <a:solidFill>
                  <a:srgbClr val="EBEBEB"/>
                </a:solidFill>
                <a:latin typeface="+mj-lt"/>
                <a:ea typeface="+mj-ea"/>
                <a:cs typeface="+mj-cs"/>
              </a:rPr>
            </a:br>
            <a:r>
              <a:rPr lang="en-US" sz="5400" b="0" i="0" kern="1200" dirty="0">
                <a:solidFill>
                  <a:srgbClr val="EBEBEB"/>
                </a:solidFill>
                <a:latin typeface="+mj-lt"/>
                <a:ea typeface="+mj-ea"/>
                <a:cs typeface="+mj-cs"/>
              </a:rPr>
              <a:t>Journey</a:t>
            </a:r>
          </a:p>
        </p:txBody>
      </p:sp>
      <p:sp>
        <p:nvSpPr>
          <p:cNvPr id="31" name="Rectangle 30">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Content Placeholder 6" descr="Question mark">
            <a:extLst>
              <a:ext uri="{FF2B5EF4-FFF2-40B4-BE49-F238E27FC236}">
                <a16:creationId xmlns:a16="http://schemas.microsoft.com/office/drawing/2014/main" id="{2CA1DD3B-C672-4C1D-A869-2EADEE78FC8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13653199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6847-4162-040F-56E9-6FD70655A143}"/>
              </a:ext>
            </a:extLst>
          </p:cNvPr>
          <p:cNvSpPr>
            <a:spLocks noGrp="1"/>
          </p:cNvSpPr>
          <p:nvPr>
            <p:ph type="title"/>
          </p:nvPr>
        </p:nvSpPr>
        <p:spPr/>
        <p:txBody>
          <a:bodyPr/>
          <a:lstStyle/>
          <a:p>
            <a:r>
              <a:rPr lang="en-US" dirty="0"/>
              <a:t>Proposed Solution</a:t>
            </a:r>
          </a:p>
        </p:txBody>
      </p:sp>
      <p:sp>
        <p:nvSpPr>
          <p:cNvPr id="5" name="Cube 4">
            <a:extLst>
              <a:ext uri="{FF2B5EF4-FFF2-40B4-BE49-F238E27FC236}">
                <a16:creationId xmlns:a16="http://schemas.microsoft.com/office/drawing/2014/main" id="{403DD1CF-3724-261A-54F1-F69A399EF62F}"/>
              </a:ext>
            </a:extLst>
          </p:cNvPr>
          <p:cNvSpPr/>
          <p:nvPr/>
        </p:nvSpPr>
        <p:spPr>
          <a:xfrm>
            <a:off x="3293346" y="2380036"/>
            <a:ext cx="1657026" cy="1083825"/>
          </a:xfrm>
          <a:prstGeom prst="cub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FF09AF78-8AFA-0670-4A01-D92A0DACE638}"/>
              </a:ext>
            </a:extLst>
          </p:cNvPr>
          <p:cNvSpPr txBox="1"/>
          <p:nvPr/>
        </p:nvSpPr>
        <p:spPr>
          <a:xfrm>
            <a:off x="3293346" y="2818228"/>
            <a:ext cx="1383757" cy="523220"/>
          </a:xfrm>
          <a:prstGeom prst="rect">
            <a:avLst/>
          </a:prstGeom>
          <a:noFill/>
        </p:spPr>
        <p:txBody>
          <a:bodyPr wrap="square" rtlCol="0">
            <a:spAutoFit/>
          </a:bodyPr>
          <a:lstStyle/>
          <a:p>
            <a:r>
              <a:rPr lang="en-US" sz="1400" dirty="0"/>
              <a:t>Data Processing</a:t>
            </a:r>
          </a:p>
        </p:txBody>
      </p:sp>
      <p:sp>
        <p:nvSpPr>
          <p:cNvPr id="8" name="Rounded Rectangle 7">
            <a:extLst>
              <a:ext uri="{FF2B5EF4-FFF2-40B4-BE49-F238E27FC236}">
                <a16:creationId xmlns:a16="http://schemas.microsoft.com/office/drawing/2014/main" id="{DFB432DD-9A16-38F9-44A0-895760308F95}"/>
              </a:ext>
            </a:extLst>
          </p:cNvPr>
          <p:cNvSpPr/>
          <p:nvPr/>
        </p:nvSpPr>
        <p:spPr>
          <a:xfrm>
            <a:off x="504497" y="2484455"/>
            <a:ext cx="1907627" cy="944546"/>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1B5A27CD-EB77-B492-7A4E-FDFA7D1C894D}"/>
              </a:ext>
            </a:extLst>
          </p:cNvPr>
          <p:cNvSpPr txBox="1"/>
          <p:nvPr/>
        </p:nvSpPr>
        <p:spPr>
          <a:xfrm>
            <a:off x="504498" y="2664122"/>
            <a:ext cx="1907626" cy="523220"/>
          </a:xfrm>
          <a:prstGeom prst="rect">
            <a:avLst/>
          </a:prstGeom>
          <a:noFill/>
        </p:spPr>
        <p:txBody>
          <a:bodyPr wrap="square" rtlCol="0">
            <a:spAutoFit/>
          </a:bodyPr>
          <a:lstStyle/>
          <a:p>
            <a:r>
              <a:rPr lang="en-US" sz="1400" dirty="0"/>
              <a:t>Generate syntactic </a:t>
            </a:r>
          </a:p>
          <a:p>
            <a:r>
              <a:rPr lang="en-US" sz="1400" dirty="0"/>
              <a:t>Data</a:t>
            </a:r>
          </a:p>
        </p:txBody>
      </p:sp>
      <p:sp>
        <p:nvSpPr>
          <p:cNvPr id="10" name="Right Arrow 9">
            <a:extLst>
              <a:ext uri="{FF2B5EF4-FFF2-40B4-BE49-F238E27FC236}">
                <a16:creationId xmlns:a16="http://schemas.microsoft.com/office/drawing/2014/main" id="{DD126EC7-8346-1FBC-A437-B2E02169558A}"/>
              </a:ext>
            </a:extLst>
          </p:cNvPr>
          <p:cNvSpPr/>
          <p:nvPr/>
        </p:nvSpPr>
        <p:spPr>
          <a:xfrm>
            <a:off x="2564524" y="2818228"/>
            <a:ext cx="557048" cy="276999"/>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ight Arrow 11">
            <a:extLst>
              <a:ext uri="{FF2B5EF4-FFF2-40B4-BE49-F238E27FC236}">
                <a16:creationId xmlns:a16="http://schemas.microsoft.com/office/drawing/2014/main" id="{582862AF-FBDF-CBE5-F575-6F7AB7EF447F}"/>
              </a:ext>
            </a:extLst>
          </p:cNvPr>
          <p:cNvSpPr/>
          <p:nvPr/>
        </p:nvSpPr>
        <p:spPr>
          <a:xfrm>
            <a:off x="5122146" y="2848788"/>
            <a:ext cx="557048" cy="276999"/>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5B330DB6-30C5-C2A3-8326-6ED22C9972A7}"/>
              </a:ext>
            </a:extLst>
          </p:cNvPr>
          <p:cNvSpPr/>
          <p:nvPr/>
        </p:nvSpPr>
        <p:spPr>
          <a:xfrm>
            <a:off x="5956072" y="4597718"/>
            <a:ext cx="1870841" cy="10838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Char2vec</a:t>
            </a:r>
          </a:p>
        </p:txBody>
      </p:sp>
      <p:sp>
        <p:nvSpPr>
          <p:cNvPr id="14" name="Rounded Rectangle 13">
            <a:extLst>
              <a:ext uri="{FF2B5EF4-FFF2-40B4-BE49-F238E27FC236}">
                <a16:creationId xmlns:a16="http://schemas.microsoft.com/office/drawing/2014/main" id="{2FCB319C-6F3C-4854-AE47-7C6F642C6EF7}"/>
              </a:ext>
            </a:extLst>
          </p:cNvPr>
          <p:cNvSpPr/>
          <p:nvPr/>
        </p:nvSpPr>
        <p:spPr>
          <a:xfrm>
            <a:off x="5956072" y="2432245"/>
            <a:ext cx="1870841" cy="104896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Word Extraction</a:t>
            </a:r>
          </a:p>
        </p:txBody>
      </p:sp>
      <p:sp>
        <p:nvSpPr>
          <p:cNvPr id="15" name="Down Arrow 14">
            <a:extLst>
              <a:ext uri="{FF2B5EF4-FFF2-40B4-BE49-F238E27FC236}">
                <a16:creationId xmlns:a16="http://schemas.microsoft.com/office/drawing/2014/main" id="{28F53E2A-6F72-0DD3-F81F-CFE98768DD91}"/>
              </a:ext>
            </a:extLst>
          </p:cNvPr>
          <p:cNvSpPr/>
          <p:nvPr/>
        </p:nvSpPr>
        <p:spPr>
          <a:xfrm>
            <a:off x="6728582" y="3772873"/>
            <a:ext cx="325820" cy="533181"/>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Rounded Rectangle 15">
            <a:extLst>
              <a:ext uri="{FF2B5EF4-FFF2-40B4-BE49-F238E27FC236}">
                <a16:creationId xmlns:a16="http://schemas.microsoft.com/office/drawing/2014/main" id="{EFCB68D1-41BB-9517-139F-96380F8F8D2C}"/>
              </a:ext>
            </a:extLst>
          </p:cNvPr>
          <p:cNvSpPr/>
          <p:nvPr/>
        </p:nvSpPr>
        <p:spPr>
          <a:xfrm>
            <a:off x="9396247" y="4597718"/>
            <a:ext cx="1481959" cy="10838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Vector stacked</a:t>
            </a:r>
          </a:p>
        </p:txBody>
      </p:sp>
      <p:sp>
        <p:nvSpPr>
          <p:cNvPr id="18" name="Right Arrow 17">
            <a:extLst>
              <a:ext uri="{FF2B5EF4-FFF2-40B4-BE49-F238E27FC236}">
                <a16:creationId xmlns:a16="http://schemas.microsoft.com/office/drawing/2014/main" id="{5A4DA0E8-EC7E-927A-3AF5-86089F7C2404}"/>
              </a:ext>
            </a:extLst>
          </p:cNvPr>
          <p:cNvSpPr/>
          <p:nvPr/>
        </p:nvSpPr>
        <p:spPr>
          <a:xfrm>
            <a:off x="8333056" y="5001130"/>
            <a:ext cx="557048" cy="276999"/>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86592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1" name="Group 105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52" name="Rectangle 105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53" name="Oval 105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4" name="Oval 105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5" name="Oval 105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6" name="Oval 105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7" name="Oval 105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05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06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062" name="Rectangle 106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itle 1">
            <a:extLst>
              <a:ext uri="{FF2B5EF4-FFF2-40B4-BE49-F238E27FC236}">
                <a16:creationId xmlns:a16="http://schemas.microsoft.com/office/drawing/2014/main" id="{F0D05E01-0180-B26F-9A91-8913512B7796}"/>
              </a:ext>
            </a:extLst>
          </p:cNvPr>
          <p:cNvSpPr txBox="1">
            <a:spLocks/>
          </p:cNvSpPr>
          <p:nvPr/>
        </p:nvSpPr>
        <p:spPr bwMode="gray">
          <a:xfrm>
            <a:off x="1154954" y="973668"/>
            <a:ext cx="8761413" cy="70696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600" b="0" i="0" kern="1200">
                <a:solidFill>
                  <a:srgbClr val="EBEBEB"/>
                </a:solidFill>
                <a:latin typeface="+mj-lt"/>
                <a:ea typeface="+mj-ea"/>
                <a:cs typeface="+mj-cs"/>
              </a:rPr>
              <a:t>1. Data generation</a:t>
            </a:r>
          </a:p>
        </p:txBody>
      </p:sp>
      <p:sp>
        <p:nvSpPr>
          <p:cNvPr id="7" name="TextBox 6">
            <a:extLst>
              <a:ext uri="{FF2B5EF4-FFF2-40B4-BE49-F238E27FC236}">
                <a16:creationId xmlns:a16="http://schemas.microsoft.com/office/drawing/2014/main" id="{694173D9-3E29-4D49-E0B5-FF52C6FFAA8D}"/>
              </a:ext>
            </a:extLst>
          </p:cNvPr>
          <p:cNvSpPr txBox="1"/>
          <p:nvPr/>
        </p:nvSpPr>
        <p:spPr>
          <a:xfrm>
            <a:off x="1154954" y="2603500"/>
            <a:ext cx="6397313" cy="34163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rPr>
              <a:t>We generated 100 unique patients records of:</a:t>
            </a:r>
          </a:p>
          <a:p>
            <a:pPr marL="342900" indent="-342900">
              <a:spcBef>
                <a:spcPts val="1000"/>
              </a:spcBef>
              <a:buClr>
                <a:schemeClr val="accent1"/>
              </a:buClr>
              <a:buSzPct val="80000"/>
              <a:buFont typeface="Wingdings 3" charset="2"/>
              <a:buChar char=""/>
            </a:pPr>
            <a:r>
              <a:rPr lang="en-US">
                <a:solidFill>
                  <a:schemeClr val="tx1">
                    <a:lumMod val="75000"/>
                    <a:lumOff val="25000"/>
                  </a:schemeClr>
                </a:solidFill>
              </a:rPr>
              <a:t>Patient name</a:t>
            </a:r>
          </a:p>
          <a:p>
            <a:pPr marL="342900" indent="-342900">
              <a:spcBef>
                <a:spcPts val="1000"/>
              </a:spcBef>
              <a:buClr>
                <a:schemeClr val="accent1"/>
              </a:buClr>
              <a:buSzPct val="80000"/>
              <a:buFont typeface="Wingdings 3" charset="2"/>
              <a:buChar char=""/>
            </a:pPr>
            <a:r>
              <a:rPr lang="en-US">
                <a:solidFill>
                  <a:schemeClr val="tx1">
                    <a:lumMod val="75000"/>
                    <a:lumOff val="25000"/>
                  </a:schemeClr>
                </a:solidFill>
              </a:rPr>
              <a:t>Phone Number</a:t>
            </a:r>
          </a:p>
          <a:p>
            <a:pPr marL="342900" indent="-342900">
              <a:spcBef>
                <a:spcPts val="1000"/>
              </a:spcBef>
              <a:buClr>
                <a:schemeClr val="accent1"/>
              </a:buClr>
              <a:buSzPct val="80000"/>
              <a:buFont typeface="Wingdings 3" charset="2"/>
              <a:buChar char=""/>
            </a:pPr>
            <a:r>
              <a:rPr lang="en-US">
                <a:solidFill>
                  <a:schemeClr val="tx1">
                    <a:lumMod val="75000"/>
                    <a:lumOff val="25000"/>
                  </a:schemeClr>
                </a:solidFill>
              </a:rPr>
              <a:t>Address</a:t>
            </a:r>
          </a:p>
          <a:p>
            <a:pPr marL="342900" indent="-342900">
              <a:spcBef>
                <a:spcPts val="1000"/>
              </a:spcBef>
              <a:buClr>
                <a:schemeClr val="accent1"/>
              </a:buClr>
              <a:buSzPct val="80000"/>
              <a:buFont typeface="Wingdings 3" charset="2"/>
              <a:buChar char=""/>
            </a:pPr>
            <a:r>
              <a:rPr lang="en-US">
                <a:solidFill>
                  <a:schemeClr val="tx1">
                    <a:lumMod val="75000"/>
                    <a:lumOff val="25000"/>
                  </a:schemeClr>
                </a:solidFill>
              </a:rPr>
              <a:t>Region/state</a:t>
            </a:r>
          </a:p>
          <a:p>
            <a:pPr marL="342900" indent="-342900">
              <a:spcBef>
                <a:spcPts val="1000"/>
              </a:spcBef>
              <a:buClr>
                <a:schemeClr val="accent1"/>
              </a:buClr>
              <a:buSzPct val="80000"/>
              <a:buFont typeface="Wingdings 3" charset="2"/>
              <a:buChar char=""/>
            </a:pPr>
            <a:r>
              <a:rPr lang="en-US">
                <a:solidFill>
                  <a:schemeClr val="tx1">
                    <a:lumMod val="75000"/>
                    <a:lumOff val="25000"/>
                  </a:schemeClr>
                </a:solidFill>
              </a:rPr>
              <a:t>Appointment date</a:t>
            </a:r>
          </a:p>
        </p:txBody>
      </p:sp>
      <p:pic>
        <p:nvPicPr>
          <p:cNvPr id="1041" name="Graphic 1040" descr="Database">
            <a:extLst>
              <a:ext uri="{FF2B5EF4-FFF2-40B4-BE49-F238E27FC236}">
                <a16:creationId xmlns:a16="http://schemas.microsoft.com/office/drawing/2014/main" id="{45250533-BCEF-83FF-FDE1-00B7F4C539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
        <p:nvSpPr>
          <p:cNvPr id="3" name="Subtitle 2">
            <a:extLst>
              <a:ext uri="{FF2B5EF4-FFF2-40B4-BE49-F238E27FC236}">
                <a16:creationId xmlns:a16="http://schemas.microsoft.com/office/drawing/2014/main" id="{5D4BB1EE-D958-2834-B9A3-C39DFB03FFC2}"/>
              </a:ext>
            </a:extLst>
          </p:cNvPr>
          <p:cNvSpPr>
            <a:spLocks/>
          </p:cNvSpPr>
          <p:nvPr/>
        </p:nvSpPr>
        <p:spPr>
          <a:xfrm>
            <a:off x="746930" y="4743431"/>
            <a:ext cx="1815455" cy="1003738"/>
          </a:xfrm>
          <a:prstGeom prst="rect">
            <a:avLst/>
          </a:prstGeom>
        </p:spPr>
        <p:txBody>
          <a:bodyPr/>
          <a:lstStyle/>
          <a:p>
            <a:endParaRPr lang="en-US" dirty="0">
              <a:solidFill>
                <a:srgbClr val="FFFF00"/>
              </a:solidFill>
            </a:endParaRPr>
          </a:p>
        </p:txBody>
      </p:sp>
    </p:spTree>
    <p:extLst>
      <p:ext uri="{BB962C8B-B14F-4D97-AF65-F5344CB8AC3E}">
        <p14:creationId xmlns:p14="http://schemas.microsoft.com/office/powerpoint/2010/main" val="146845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041"/>
                                        </p:tgtEl>
                                        <p:attrNameLst>
                                          <p:attrName>style.visibility</p:attrName>
                                        </p:attrNameLst>
                                      </p:cBhvr>
                                      <p:to>
                                        <p:strVal val="visible"/>
                                      </p:to>
                                    </p:set>
                                    <p:animEffect transition="in" filter="fade">
                                      <p:cBhvr>
                                        <p:cTn id="7" dur="700"/>
                                        <p:tgtEl>
                                          <p:spTgt spid="1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A77C6A-19D3-8FA8-1EE2-6EA2654D5E95}"/>
            </a:ext>
          </a:extLst>
        </p:cNvPr>
        <p:cNvGrpSpPr/>
        <p:nvPr/>
      </p:nvGrpSpPr>
      <p:grpSpPr>
        <a:xfrm>
          <a:off x="0" y="0"/>
          <a:ext cx="0" cy="0"/>
          <a:chOff x="0" y="0"/>
          <a:chExt cx="0" cy="0"/>
        </a:xfrm>
      </p:grpSpPr>
      <p:grpSp>
        <p:nvGrpSpPr>
          <p:cNvPr id="1046" name="Group 1045">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47" name="Rectangle 1046">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Oval 1047">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9" name="Oval 1048">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0" name="Oval 1049">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1" name="Oval 1050">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2" name="Oval 1051">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3"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054"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055"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057" name="Rectangle 1056">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itle 1">
            <a:extLst>
              <a:ext uri="{FF2B5EF4-FFF2-40B4-BE49-F238E27FC236}">
                <a16:creationId xmlns:a16="http://schemas.microsoft.com/office/drawing/2014/main" id="{CC835C7F-8565-CFAB-D64D-6F6B12936CBA}"/>
              </a:ext>
            </a:extLst>
          </p:cNvPr>
          <p:cNvSpPr txBox="1">
            <a:spLocks/>
          </p:cNvSpPr>
          <p:nvPr/>
        </p:nvSpPr>
        <p:spPr bwMode="gray">
          <a:xfrm>
            <a:off x="1154954" y="973668"/>
            <a:ext cx="8761413" cy="70696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600" b="0" i="0" kern="1200" dirty="0">
                <a:solidFill>
                  <a:srgbClr val="EBEBEB"/>
                </a:solidFill>
                <a:latin typeface="+mj-lt"/>
                <a:ea typeface="+mj-ea"/>
                <a:cs typeface="+mj-cs"/>
              </a:rPr>
              <a:t>1. Data generation</a:t>
            </a:r>
          </a:p>
        </p:txBody>
      </p:sp>
      <p:sp>
        <p:nvSpPr>
          <p:cNvPr id="7" name="TextBox 6">
            <a:extLst>
              <a:ext uri="{FF2B5EF4-FFF2-40B4-BE49-F238E27FC236}">
                <a16:creationId xmlns:a16="http://schemas.microsoft.com/office/drawing/2014/main" id="{76198485-B790-B0F6-66BE-D16E73E2EDD1}"/>
              </a:ext>
            </a:extLst>
          </p:cNvPr>
          <p:cNvSpPr txBox="1"/>
          <p:nvPr/>
        </p:nvSpPr>
        <p:spPr>
          <a:xfrm>
            <a:off x="1154954" y="2603500"/>
            <a:ext cx="6397313" cy="34163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Then we generate or replicated the 100 unique patient into 60k patient records and created random error into them</a:t>
            </a:r>
          </a:p>
        </p:txBody>
      </p:sp>
      <p:pic>
        <p:nvPicPr>
          <p:cNvPr id="1041" name="Graphic 1040" descr="Database">
            <a:extLst>
              <a:ext uri="{FF2B5EF4-FFF2-40B4-BE49-F238E27FC236}">
                <a16:creationId xmlns:a16="http://schemas.microsoft.com/office/drawing/2014/main" id="{69EB8FEE-D9C0-64A6-943A-58B4028879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
        <p:nvSpPr>
          <p:cNvPr id="3" name="Subtitle 2">
            <a:extLst>
              <a:ext uri="{FF2B5EF4-FFF2-40B4-BE49-F238E27FC236}">
                <a16:creationId xmlns:a16="http://schemas.microsoft.com/office/drawing/2014/main" id="{98E9F458-E729-FDD3-4110-EB65EBB54286}"/>
              </a:ext>
            </a:extLst>
          </p:cNvPr>
          <p:cNvSpPr>
            <a:spLocks/>
          </p:cNvSpPr>
          <p:nvPr/>
        </p:nvSpPr>
        <p:spPr>
          <a:xfrm>
            <a:off x="746930" y="4743431"/>
            <a:ext cx="1815455" cy="1003738"/>
          </a:xfrm>
          <a:prstGeom prst="rect">
            <a:avLst/>
          </a:prstGeom>
        </p:spPr>
        <p:txBody>
          <a:bodyPr/>
          <a:lstStyle/>
          <a:p>
            <a:endParaRPr lang="en-US" dirty="0">
              <a:solidFill>
                <a:srgbClr val="FFFF00"/>
              </a:solidFill>
            </a:endParaRPr>
          </a:p>
        </p:txBody>
      </p:sp>
    </p:spTree>
    <p:extLst>
      <p:ext uri="{BB962C8B-B14F-4D97-AF65-F5344CB8AC3E}">
        <p14:creationId xmlns:p14="http://schemas.microsoft.com/office/powerpoint/2010/main" val="405139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041"/>
                                        </p:tgtEl>
                                        <p:attrNameLst>
                                          <p:attrName>style.visibility</p:attrName>
                                        </p:attrNameLst>
                                      </p:cBhvr>
                                      <p:to>
                                        <p:strVal val="visible"/>
                                      </p:to>
                                    </p:set>
                                    <p:animEffect transition="in" filter="fade">
                                      <p:cBhvr>
                                        <p:cTn id="7" dur="700"/>
                                        <p:tgtEl>
                                          <p:spTgt spid="1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609FE3-B253-9199-9391-B2E0863E9A28}"/>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0"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1"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3" name="Rectangle 22">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5" name="Rectangle 24">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9"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1" name="Freeform: Shape 30">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US"/>
          </a:p>
        </p:txBody>
      </p:sp>
      <p:sp>
        <p:nvSpPr>
          <p:cNvPr id="33"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6" name="Title 1">
            <a:extLst>
              <a:ext uri="{FF2B5EF4-FFF2-40B4-BE49-F238E27FC236}">
                <a16:creationId xmlns:a16="http://schemas.microsoft.com/office/drawing/2014/main" id="{57B7EA8A-611E-113F-6E3A-15545192AE35}"/>
              </a:ext>
            </a:extLst>
          </p:cNvPr>
          <p:cNvSpPr txBox="1">
            <a:spLocks/>
          </p:cNvSpPr>
          <p:nvPr/>
        </p:nvSpPr>
        <p:spPr bwMode="gray">
          <a:xfrm>
            <a:off x="994087" y="1130603"/>
            <a:ext cx="3342442" cy="459679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200">
                <a:solidFill>
                  <a:srgbClr val="EBEBEB"/>
                </a:solidFill>
              </a:rPr>
              <a:t>2. Glove Embeddings</a:t>
            </a:r>
          </a:p>
        </p:txBody>
      </p:sp>
      <p:sp>
        <p:nvSpPr>
          <p:cNvPr id="7" name="TextBox 6">
            <a:extLst>
              <a:ext uri="{FF2B5EF4-FFF2-40B4-BE49-F238E27FC236}">
                <a16:creationId xmlns:a16="http://schemas.microsoft.com/office/drawing/2014/main" id="{621B3890-EC41-6618-489B-58B722B43B0B}"/>
              </a:ext>
            </a:extLst>
          </p:cNvPr>
          <p:cNvSpPr txBox="1"/>
          <p:nvPr/>
        </p:nvSpPr>
        <p:spPr>
          <a:xfrm>
            <a:off x="5290077" y="437513"/>
            <a:ext cx="5502614" cy="5954325"/>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sz="2000" dirty="0">
                <a:solidFill>
                  <a:schemeClr val="tx1">
                    <a:lumMod val="75000"/>
                    <a:lumOff val="25000"/>
                  </a:schemeClr>
                </a:solidFill>
              </a:rPr>
              <a:t>Loading the glove embedding of 50 dimensional.</a:t>
            </a:r>
          </a:p>
          <a:p>
            <a:pPr>
              <a:spcBef>
                <a:spcPts val="1000"/>
              </a:spcBef>
              <a:buClr>
                <a:schemeClr val="accent1"/>
              </a:buClr>
              <a:buSzPct val="80000"/>
              <a:buFont typeface="Wingdings 3" charset="2"/>
              <a:buChar char=""/>
            </a:pPr>
            <a:r>
              <a:rPr lang="en-US" sz="2000" dirty="0">
                <a:solidFill>
                  <a:schemeClr val="tx1">
                    <a:lumMod val="75000"/>
                    <a:lumOff val="25000"/>
                  </a:schemeClr>
                </a:solidFill>
              </a:rPr>
              <a:t>We converted the names of patients into their respective glove embedding and stored them.</a:t>
            </a:r>
          </a:p>
          <a:p>
            <a:pPr>
              <a:spcBef>
                <a:spcPts val="1000"/>
              </a:spcBef>
              <a:buClr>
                <a:schemeClr val="accent1"/>
              </a:buClr>
              <a:buSzPct val="80000"/>
              <a:buFont typeface="Wingdings 3" charset="2"/>
              <a:buChar char=""/>
            </a:pPr>
            <a:endParaRPr lang="en-US" sz="2000" dirty="0">
              <a:solidFill>
                <a:schemeClr val="tx1">
                  <a:lumMod val="75000"/>
                  <a:lumOff val="25000"/>
                </a:schemeClr>
              </a:solidFill>
            </a:endParaRPr>
          </a:p>
        </p:txBody>
      </p:sp>
      <p:sp>
        <p:nvSpPr>
          <p:cNvPr id="3" name="Subtitle 2">
            <a:extLst>
              <a:ext uri="{FF2B5EF4-FFF2-40B4-BE49-F238E27FC236}">
                <a16:creationId xmlns:a16="http://schemas.microsoft.com/office/drawing/2014/main" id="{B246EB19-88ED-FF26-D4F3-40B10C326F53}"/>
              </a:ext>
            </a:extLst>
          </p:cNvPr>
          <p:cNvSpPr>
            <a:spLocks/>
          </p:cNvSpPr>
          <p:nvPr/>
        </p:nvSpPr>
        <p:spPr>
          <a:xfrm>
            <a:off x="746930" y="4743431"/>
            <a:ext cx="1815455" cy="1003738"/>
          </a:xfrm>
          <a:prstGeom prst="rect">
            <a:avLst/>
          </a:prstGeom>
        </p:spPr>
        <p:txBody>
          <a:bodyPr/>
          <a:lstStyle/>
          <a:p>
            <a:endParaRPr lang="en-US" dirty="0">
              <a:solidFill>
                <a:srgbClr val="FFFF00"/>
              </a:solidFill>
            </a:endParaRPr>
          </a:p>
        </p:txBody>
      </p:sp>
    </p:spTree>
    <p:extLst>
      <p:ext uri="{BB962C8B-B14F-4D97-AF65-F5344CB8AC3E}">
        <p14:creationId xmlns:p14="http://schemas.microsoft.com/office/powerpoint/2010/main" val="274263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C7519A-1300-644C-C7A2-AF25B2981936}"/>
            </a:ext>
          </a:extLst>
        </p:cNvPr>
        <p:cNvGrpSpPr/>
        <p:nvPr/>
      </p:nvGrpSpPr>
      <p:grpSpPr>
        <a:xfrm>
          <a:off x="0" y="0"/>
          <a:ext cx="0" cy="0"/>
          <a:chOff x="0" y="0"/>
          <a:chExt cx="0" cy="0"/>
        </a:xfrm>
      </p:grpSpPr>
      <p:grpSp>
        <p:nvGrpSpPr>
          <p:cNvPr id="38" name="Group 37">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9" name="Rectangle 38">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0" name="Oval 39">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Oval 40">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Oval 41">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Oval 42">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Oval 43">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6"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47"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49" name="Rectangle 48">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53" name="Freeform: Shape 52">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55"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6" name="Title 1">
            <a:extLst>
              <a:ext uri="{FF2B5EF4-FFF2-40B4-BE49-F238E27FC236}">
                <a16:creationId xmlns:a16="http://schemas.microsoft.com/office/drawing/2014/main" id="{68717BEA-24EF-4178-D8B0-76CEA5C75A61}"/>
              </a:ext>
            </a:extLst>
          </p:cNvPr>
          <p:cNvSpPr txBox="1">
            <a:spLocks/>
          </p:cNvSpPr>
          <p:nvPr/>
        </p:nvSpPr>
        <p:spPr bwMode="gray">
          <a:xfrm>
            <a:off x="1154955" y="973668"/>
            <a:ext cx="2942210" cy="10202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sz="2000">
                <a:solidFill>
                  <a:schemeClr val="tx1"/>
                </a:solidFill>
              </a:rPr>
              <a:t>2. Glove Embeddings</a:t>
            </a:r>
          </a:p>
          <a:p>
            <a:pPr>
              <a:lnSpc>
                <a:spcPct val="90000"/>
              </a:lnSpc>
              <a:spcAft>
                <a:spcPts val="600"/>
              </a:spcAft>
            </a:pPr>
            <a:r>
              <a:rPr lang="en-US" sz="2000">
                <a:solidFill>
                  <a:schemeClr val="tx1"/>
                </a:solidFill>
              </a:rPr>
              <a:t>Similarity Search</a:t>
            </a:r>
          </a:p>
        </p:txBody>
      </p:sp>
      <p:pic>
        <p:nvPicPr>
          <p:cNvPr id="4" name="Picture 3" descr="A screenshot of a computer&#10;&#10;Description automatically generated">
            <a:extLst>
              <a:ext uri="{FF2B5EF4-FFF2-40B4-BE49-F238E27FC236}">
                <a16:creationId xmlns:a16="http://schemas.microsoft.com/office/drawing/2014/main" id="{342E4BBA-A4FF-EE97-6F0D-0ECEA829F9F9}"/>
              </a:ext>
            </a:extLst>
          </p:cNvPr>
          <p:cNvPicPr>
            <a:picLocks noChangeAspect="1"/>
          </p:cNvPicPr>
          <p:nvPr/>
        </p:nvPicPr>
        <p:blipFill>
          <a:blip r:embed="rId3"/>
          <a:srcRect r="3527" b="-1"/>
          <a:stretch/>
        </p:blipFill>
        <p:spPr>
          <a:xfrm>
            <a:off x="5194607" y="803751"/>
            <a:ext cx="6391533" cy="5250498"/>
          </a:xfrm>
          <a:prstGeom prst="rect">
            <a:avLst/>
          </a:prstGeom>
        </p:spPr>
      </p:pic>
      <p:sp>
        <p:nvSpPr>
          <p:cNvPr id="57" name="Rectangle 56">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Oval 58">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Oval 60">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BC9EE1DC-9827-F32A-5771-9E8071DAC1AB}"/>
              </a:ext>
            </a:extLst>
          </p:cNvPr>
          <p:cNvSpPr txBox="1"/>
          <p:nvPr/>
        </p:nvSpPr>
        <p:spPr>
          <a:xfrm>
            <a:off x="1154955" y="2120900"/>
            <a:ext cx="3133726"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t>The Unique Patient name are then search among the patients records to find the top 10 similar name or close names and display the results.</a:t>
            </a:r>
          </a:p>
          <a:p>
            <a:pPr>
              <a:spcBef>
                <a:spcPts val="1000"/>
              </a:spcBef>
              <a:buClr>
                <a:schemeClr val="accent1"/>
              </a:buClr>
              <a:buSzPct val="80000"/>
              <a:buFont typeface="Wingdings 3" charset="2"/>
              <a:buChar char=""/>
            </a:pPr>
            <a:r>
              <a:rPr lang="en-US" dirty="0"/>
              <a:t>Cosine Similarity is used for similarity search.</a:t>
            </a:r>
          </a:p>
          <a:p>
            <a:pPr>
              <a:spcBef>
                <a:spcPts val="1000"/>
              </a:spcBef>
              <a:buClr>
                <a:schemeClr val="accent1"/>
              </a:buClr>
              <a:buSzPct val="80000"/>
              <a:buFont typeface="Wingdings 3" charset="2"/>
              <a:buChar char=""/>
            </a:pPr>
            <a:endParaRPr lang="en-US" dirty="0"/>
          </a:p>
        </p:txBody>
      </p:sp>
      <p:sp>
        <p:nvSpPr>
          <p:cNvPr id="63"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3" name="Subtitle 2">
            <a:extLst>
              <a:ext uri="{FF2B5EF4-FFF2-40B4-BE49-F238E27FC236}">
                <a16:creationId xmlns:a16="http://schemas.microsoft.com/office/drawing/2014/main" id="{53EE6FC1-4267-3BD4-2F39-3334831DFE15}"/>
              </a:ext>
            </a:extLst>
          </p:cNvPr>
          <p:cNvSpPr>
            <a:spLocks/>
          </p:cNvSpPr>
          <p:nvPr/>
        </p:nvSpPr>
        <p:spPr>
          <a:xfrm>
            <a:off x="746930" y="4743431"/>
            <a:ext cx="1815455" cy="1003738"/>
          </a:xfrm>
          <a:prstGeom prst="rect">
            <a:avLst/>
          </a:prstGeom>
        </p:spPr>
        <p:txBody>
          <a:bodyPr/>
          <a:lstStyle/>
          <a:p>
            <a:endParaRPr lang="en-US" dirty="0">
              <a:solidFill>
                <a:srgbClr val="FFFF00"/>
              </a:solidFill>
            </a:endParaRPr>
          </a:p>
        </p:txBody>
      </p:sp>
    </p:spTree>
    <p:extLst>
      <p:ext uri="{BB962C8B-B14F-4D97-AF65-F5344CB8AC3E}">
        <p14:creationId xmlns:p14="http://schemas.microsoft.com/office/powerpoint/2010/main" val="398815704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1088</TotalTime>
  <Words>1296</Words>
  <Application>Microsoft Macintosh PowerPoint</Application>
  <PresentationFormat>Widescreen</PresentationFormat>
  <Paragraphs>165</Paragraphs>
  <Slides>26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Arial</vt:lpstr>
      <vt:lpstr>Century Gothic</vt:lpstr>
      <vt:lpstr>Wingdings 3</vt:lpstr>
      <vt:lpstr>Ion Boardroom</vt:lpstr>
      <vt:lpstr>MIE-Summer 2024 Internship Final Presentation</vt:lpstr>
      <vt:lpstr>Background - me, me &amp; Just me</vt:lpstr>
      <vt:lpstr>Problem statement</vt:lpstr>
      <vt:lpstr>Internship Journey</vt:lpstr>
      <vt:lpstr>Proposed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Project  Phone Number/Digit Analysis</vt:lpstr>
      <vt:lpstr>Part-1</vt:lpstr>
      <vt:lpstr>Part-1 Results</vt:lpstr>
      <vt:lpstr>Part-2</vt:lpstr>
      <vt:lpstr>Part-2</vt:lpstr>
      <vt:lpstr>Part-2</vt:lpstr>
      <vt:lpstr>Part-2 Results</vt:lpstr>
      <vt:lpstr>Challenges &amp; Outcome</vt:lpstr>
      <vt:lpstr>Challenges &amp; Outcome</vt:lpstr>
      <vt:lpstr>Challenges &amp; Outcome</vt:lpstr>
      <vt:lpstr>Challenges &amp; Outcome</vt:lpstr>
      <vt:lpstr>Technologies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Teja Yarlagadda</dc:creator>
  <cp:lastModifiedBy>Sai Teja Yarlagadda</cp:lastModifiedBy>
  <cp:revision>10</cp:revision>
  <cp:lastPrinted>2024-06-07T11:08:54Z</cp:lastPrinted>
  <dcterms:created xsi:type="dcterms:W3CDTF">2024-06-07T09:41:29Z</dcterms:created>
  <dcterms:modified xsi:type="dcterms:W3CDTF">2024-08-23T17:36:01Z</dcterms:modified>
</cp:coreProperties>
</file>