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68"/>
  </p:notesMasterIdLst>
  <p:handoutMasterIdLst>
    <p:handoutMasterId r:id="rId69"/>
  </p:handoutMasterIdLst>
  <p:sldIdLst>
    <p:sldId id="256" r:id="rId7"/>
    <p:sldId id="426" r:id="rId8"/>
    <p:sldId id="632" r:id="rId9"/>
    <p:sldId id="633" r:id="rId10"/>
    <p:sldId id="635" r:id="rId11"/>
    <p:sldId id="536" r:id="rId12"/>
    <p:sldId id="634" r:id="rId13"/>
    <p:sldId id="537" r:id="rId14"/>
    <p:sldId id="539" r:id="rId15"/>
    <p:sldId id="540" r:id="rId16"/>
    <p:sldId id="541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3" r:id="rId28"/>
    <p:sldId id="554" r:id="rId29"/>
    <p:sldId id="555" r:id="rId30"/>
    <p:sldId id="630" r:id="rId31"/>
    <p:sldId id="605" r:id="rId32"/>
    <p:sldId id="607" r:id="rId33"/>
    <p:sldId id="608" r:id="rId34"/>
    <p:sldId id="606" r:id="rId35"/>
    <p:sldId id="609" r:id="rId36"/>
    <p:sldId id="628" r:id="rId37"/>
    <p:sldId id="610" r:id="rId38"/>
    <p:sldId id="627" r:id="rId39"/>
    <p:sldId id="629" r:id="rId40"/>
    <p:sldId id="626" r:id="rId41"/>
    <p:sldId id="619" r:id="rId42"/>
    <p:sldId id="620" r:id="rId43"/>
    <p:sldId id="624" r:id="rId44"/>
    <p:sldId id="625" r:id="rId45"/>
    <p:sldId id="621" r:id="rId46"/>
    <p:sldId id="622" r:id="rId47"/>
    <p:sldId id="623" r:id="rId48"/>
    <p:sldId id="637" r:id="rId49"/>
    <p:sldId id="641" r:id="rId50"/>
    <p:sldId id="644" r:id="rId51"/>
    <p:sldId id="638" r:id="rId52"/>
    <p:sldId id="639" r:id="rId53"/>
    <p:sldId id="640" r:id="rId54"/>
    <p:sldId id="651" r:id="rId55"/>
    <p:sldId id="663" r:id="rId56"/>
    <p:sldId id="652" r:id="rId57"/>
    <p:sldId id="661" r:id="rId58"/>
    <p:sldId id="662" r:id="rId59"/>
    <p:sldId id="653" r:id="rId60"/>
    <p:sldId id="654" r:id="rId61"/>
    <p:sldId id="655" r:id="rId62"/>
    <p:sldId id="656" r:id="rId63"/>
    <p:sldId id="657" r:id="rId64"/>
    <p:sldId id="658" r:id="rId65"/>
    <p:sldId id="659" r:id="rId66"/>
    <p:sldId id="66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0232E-E76D-9B1B-CCBC-0A97D252C144}" v="3" dt="2023-02-15T04:00:09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60" autoAdjust="0"/>
    <p:restoredTop sz="94641" autoAdjust="0"/>
  </p:normalViewPr>
  <p:slideViewPr>
    <p:cSldViewPr>
      <p:cViewPr varScale="1">
        <p:scale>
          <a:sx n="80" d="100"/>
          <a:sy n="80" d="100"/>
        </p:scale>
        <p:origin x="-71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104" Type="http://schemas.microsoft.com/office/2015/10/relationships/revisionInfo" Target="revisionInfo.xml"/><Relationship Id="rId7" Type="http://schemas.openxmlformats.org/officeDocument/2006/relationships/slide" Target="slides/slide1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798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41C94-CB44-44B9-A7C0-5DBAACB06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49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5A33-9226-4376-B906-4B0C7752F3F3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CB118-406F-4C5F-971C-D01C2075A44F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1AAB5-29E3-454A-8B27-82FAF9AA8D2C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7674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4AADF8-674F-4E37-AEDC-92DD750D1173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1AED-7B70-496A-A12E-823AEFD5C0BB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7E8D6D-3A91-4BD0-9248-7F8660A8F09B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BBFFE7-CAC9-497A-AAF7-C2922785C649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E3908D-C920-449F-B38A-64963E2B48E8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FBD9F8-5A17-427A-BB04-9A98943668E8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2DEC6A-E0EE-4392-B80F-E55C5E1190FC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A688D0-D902-44CB-BD46-3F634243F429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1075A-DF51-44C7-B71F-F968B902E6D0}" type="datetime1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CSE-367 Data Visualization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0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4AA9-1E79-4606-A4C0-240EC114678E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270E-B805-4DA1-9C5D-829F2A953EF6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rainkart.com/subject/Web-Technology_169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ev_onload.asp" TargetMode="External"/><Relationship Id="rId3" Type="http://schemas.openxmlformats.org/officeDocument/2006/relationships/hyperlink" Target="https://www.w3schools.com/tags/ev_onafterprint.asp" TargetMode="External"/><Relationship Id="rId7" Type="http://schemas.openxmlformats.org/officeDocument/2006/relationships/hyperlink" Target="https://www.w3schools.com/tags/ev_onhashchange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schools.com/tags/ev_onerror.asp" TargetMode="External"/><Relationship Id="rId5" Type="http://schemas.openxmlformats.org/officeDocument/2006/relationships/hyperlink" Target="https://www.w3schools.com/tags/ev_onbeforeunload.asp" TargetMode="External"/><Relationship Id="rId4" Type="http://schemas.openxmlformats.org/officeDocument/2006/relationships/hyperlink" Target="https://www.w3schools.com/tags/ev_onbeforeprint.asp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ev_ononline.asp" TargetMode="External"/><Relationship Id="rId2" Type="http://schemas.openxmlformats.org/officeDocument/2006/relationships/hyperlink" Target="https://www.w3schools.com/tags/ev_onoffline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3schools.com/tags/ev_onunload.asp" TargetMode="External"/><Relationship Id="rId5" Type="http://schemas.openxmlformats.org/officeDocument/2006/relationships/hyperlink" Target="https://www.w3schools.com/tags/ev_onresize.asp" TargetMode="External"/><Relationship Id="rId4" Type="http://schemas.openxmlformats.org/officeDocument/2006/relationships/hyperlink" Target="https://www.w3schools.com/tags/ev_onpageshow.asp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tml-dom-window-localstorage-properties/" TargetMode="External"/><Relationship Id="rId2" Type="http://schemas.openxmlformats.org/officeDocument/2006/relationships/hyperlink" Target="https://www.geeksforgeeks.org/html5-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html-window-sessionstorage-property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html-dom-window-localstorage-properties/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4709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Header and Footer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646237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/>
              <a:t>The typical footer contains less important material, such 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smaller text versions of the navigation,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copyright notices,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about the site’s privacy policy,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perhaps twitter feeds or links to other social sites.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2540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68300"/>
            <a:ext cx="304800" cy="3175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6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Header and Footer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525963"/>
          </a:xfrm>
        </p:spPr>
        <p:txBody>
          <a:bodyPr/>
          <a:lstStyle/>
          <a:p>
            <a:r>
              <a:rPr lang="en-US" sz="2000" dirty="0"/>
              <a:t>Both the HTML5 &lt;header&gt; and &lt;footer&gt; element can be used not only for </a:t>
            </a:r>
            <a:r>
              <a:rPr lang="en-US" sz="2000" i="1" dirty="0"/>
              <a:t>page</a:t>
            </a:r>
            <a:r>
              <a:rPr lang="en-US" sz="2000" dirty="0"/>
              <a:t> headers and footers, they can also be used for header and footer elements within other HTML5 containers, such as &lt;article&gt; or &lt;section&gt;. </a:t>
            </a:r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1835727" y="3048000"/>
            <a:ext cx="6858000" cy="3293209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&lt;header&gt;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="logo.gif" alt="logo" /&gt;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&lt;h1&gt;Fundamentals of Web Development&lt;/h1&gt;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...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&lt;/header&gt;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&lt;article&gt;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&lt;header&gt;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&lt;h2&gt;HTML5 Semantic Structure Elements &lt;/h2&gt;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&lt;p&gt;By &lt;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&gt;Randy Connolly&lt;/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&gt;&lt;/p&gt;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 &lt;p&gt;&lt;time&gt;September 30, 2012&lt;/time&gt;&lt;/p&gt;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&lt;/header&gt;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...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&lt;/article&gt;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6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Heading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54" y="1447800"/>
            <a:ext cx="7936345" cy="4525963"/>
          </a:xfrm>
        </p:spPr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hgroup</a:t>
            </a:r>
            <a:r>
              <a:rPr lang="en-US" dirty="0"/>
              <a:t>&gt; element can be used to group related headings together within one container.</a:t>
            </a:r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849746" y="2178548"/>
            <a:ext cx="7543800" cy="3416320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&lt;header&gt;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hgroup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&lt;h1&gt;Chapter Two: HTML 1&lt;/h1&gt;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 &lt;h2&gt;An Introduction&lt;/h2&gt;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hgroup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&lt;/header&gt;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&lt;article&gt;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hgroup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&lt;h2&gt;HTML5 Semantic Structure Elements &lt;/h2&gt;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 &lt;h3&gt;Overview&lt;/h3&gt;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hgroup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&lt;/article&gt;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2540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4367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200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nav</a:t>
            </a:r>
            <a:r>
              <a:rPr lang="en-US" b="1" dirty="0"/>
              <a:t>&gt; </a:t>
            </a:r>
            <a:r>
              <a:rPr lang="en-US" dirty="0"/>
              <a:t>element represents a section of a page that contains links to other pages or to other parts within the same page. </a:t>
            </a:r>
          </a:p>
          <a:p>
            <a:r>
              <a:rPr lang="en-US" dirty="0"/>
              <a:t>Like the other new HTML5 semantic elements, the browser does not apply any special presentation to the &lt;</a:t>
            </a:r>
            <a:r>
              <a:rPr lang="en-US" dirty="0" err="1"/>
              <a:t>nav</a:t>
            </a:r>
            <a:r>
              <a:rPr lang="en-US" dirty="0"/>
              <a:t>&gt; element.</a:t>
            </a:r>
          </a:p>
          <a:p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element was intended to be used for major navigation blocks, presumably the global and secondary navigation systems.</a:t>
            </a:r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2540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8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219200"/>
            <a:ext cx="6400800" cy="3048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13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876300" y="1295400"/>
            <a:ext cx="7391400" cy="3477875"/>
          </a:xfrm>
          <a:prstGeom prst="rect">
            <a:avLst/>
          </a:prstGeom>
          <a:solidFill>
            <a:srgbClr val="F2F2F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&lt;header&gt;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img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src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="logo.gif" alt="logo" /&gt;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&lt;h1&gt;Fundamentals of Web Development&lt;/h1&gt;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role="navigation"&gt;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href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="index.html"&gt;Home&lt;/a&gt;&lt;/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&lt;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&gt;&lt;a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href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="about.html"&gt;About Us&lt;/a&gt;&lt;/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	</a:t>
            </a: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&lt;li&gt;&lt;a href="browse.html"&gt;Browse&lt;/a&gt;&lt;/li&gt;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nav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&lt;/header&gt;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2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and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&lt;article&gt; </a:t>
            </a:r>
            <a:r>
              <a:rPr lang="en-US" dirty="0"/>
              <a:t>element represents a section of content that forms an independent part of a document or site; for example, a magazine or newspaper article, or a blog entry.</a:t>
            </a:r>
          </a:p>
          <a:p>
            <a:r>
              <a:rPr lang="en-US" dirty="0"/>
              <a:t>The </a:t>
            </a:r>
            <a:r>
              <a:rPr lang="en-US" b="1" dirty="0"/>
              <a:t>&lt;section&gt; </a:t>
            </a:r>
            <a:r>
              <a:rPr lang="en-US" dirty="0"/>
              <a:t>element represents a section of a document, typically with a title or heading.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6400800" cy="30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&lt;article&gt; &lt;section&gt;</a:t>
            </a:r>
          </a:p>
        </p:txBody>
      </p:sp>
      <p:pic>
        <p:nvPicPr>
          <p:cNvPr id="7" name="Picture 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228600" cy="2667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228600" cy="2667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625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 and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295400"/>
            <a:ext cx="7621588" cy="4525963"/>
          </a:xfrm>
        </p:spPr>
        <p:txBody>
          <a:bodyPr/>
          <a:lstStyle/>
          <a:p>
            <a:r>
              <a:rPr lang="en-US" dirty="0"/>
              <a:t>According to the W3C, </a:t>
            </a:r>
            <a:r>
              <a:rPr lang="en-US" b="1" dirty="0"/>
              <a:t>&lt;section&gt; </a:t>
            </a:r>
            <a:r>
              <a:rPr lang="en-US" dirty="0"/>
              <a:t>is a much broader element, while the </a:t>
            </a:r>
            <a:r>
              <a:rPr lang="en-US" b="1" dirty="0"/>
              <a:t>&lt;article&gt; </a:t>
            </a:r>
            <a:r>
              <a:rPr lang="en-US" dirty="0"/>
              <a:t>element is to be used for blocks of content that could potentially be read or consumed independently of the other content on the page.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0356" name="Picture 4" descr="Image result for examples on header and footer in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61552"/>
            <a:ext cx="5562600" cy="37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43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Sections versus </a:t>
            </a:r>
            <a:r>
              <a:rPr lang="en-US" dirty="0" err="1">
                <a:solidFill>
                  <a:srgbClr val="FF0000"/>
                </a:solidFill>
              </a:rPr>
              <a:t>Divs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772400" cy="4525963"/>
          </a:xfrm>
        </p:spPr>
        <p:txBody>
          <a:bodyPr/>
          <a:lstStyle/>
          <a:p>
            <a:r>
              <a:rPr lang="en-US" dirty="0"/>
              <a:t>The WHATWG specification warns readers that the &lt;section&gt; element is </a:t>
            </a:r>
            <a:r>
              <a:rPr lang="en-US" b="1" dirty="0"/>
              <a:t>not</a:t>
            </a:r>
            <a:r>
              <a:rPr lang="en-US" dirty="0"/>
              <a:t> a generic container element. HTML already has the &lt;div&gt; element for such uses. </a:t>
            </a:r>
          </a:p>
          <a:p>
            <a:r>
              <a:rPr lang="en-US" dirty="0"/>
              <a:t>When an element is needed only for styling purposes or as a convenience for scripting, it makes sense to use the &lt;div&gt; element instead. </a:t>
            </a:r>
          </a:p>
          <a:p>
            <a:r>
              <a:rPr lang="en-US" dirty="0"/>
              <a:t>Another way to help you decide whether or not to use the &lt;section&gt; element is to ask yourself if it is appropriate for the element's contents to be listed explicitly in the document's outline. </a:t>
            </a:r>
          </a:p>
          <a:p>
            <a:pPr marL="288925"/>
            <a:r>
              <a:rPr lang="en-US" dirty="0"/>
              <a:t>If so, then use a &lt;section&gt;; otherwise use a &lt;div&gt;.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90600" y="1219200"/>
            <a:ext cx="6400800" cy="304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decide which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4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1378" name="Picture 2" descr="Image result for examples on header and footer in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7035"/>
            <a:ext cx="8534400" cy="62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2854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652" y="1371600"/>
            <a:ext cx="725374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&lt;article&gt;</a:t>
            </a:r>
          </a:p>
          <a:p>
            <a:r>
              <a:rPr lang="en-US" dirty="0"/>
              <a:t>  &lt;h1&gt;What Does WWF Do?&lt;/h1&gt;</a:t>
            </a:r>
          </a:p>
          <a:p>
            <a:r>
              <a:rPr lang="en-US" dirty="0"/>
              <a:t>  &lt;p&gt;WWF's mission is to stop the degradation of our planet's natural environment, and build a future in which humans live in harmony with nature.&lt;/p&gt;</a:t>
            </a:r>
          </a:p>
          <a:p>
            <a:r>
              <a:rPr lang="en-US" dirty="0"/>
              <a:t>&lt;/article&gt;</a:t>
            </a:r>
          </a:p>
          <a:p>
            <a:r>
              <a:rPr lang="en-US" dirty="0"/>
              <a:t>&lt;/body&gt; &lt;/html&gt;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/>
              <a:t>Module I - Syllabus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2176"/>
          </a:xfrm>
        </p:spPr>
        <p:txBody>
          <a:bodyPr>
            <a:noAutofit/>
          </a:bodyPr>
          <a:lstStyle/>
          <a:p>
            <a:pPr marL="0" indent="0" algn="r">
              <a:spcBef>
                <a:spcPts val="910"/>
              </a:spcBef>
              <a:spcAft>
                <a:spcPts val="700"/>
              </a:spcAft>
              <a:buNone/>
            </a:pPr>
            <a:endParaRPr lang="en-US" sz="1800" b="1" dirty="0" smtClean="0"/>
          </a:p>
          <a:p>
            <a:pPr marL="0" indent="0" algn="r"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1800" b="1" dirty="0" smtClean="0"/>
              <a:t>HTML5 </a:t>
            </a:r>
            <a:r>
              <a:rPr lang="en-US" sz="1800" b="1" dirty="0"/>
              <a:t>– Syntax, Attributes, Events, Web Forms 2.0, Web Storage, Canvas, Web Sockets; CSS3 – Colors, Gradients, Text, Transform</a:t>
            </a: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Assignment</a:t>
            </a:r>
            <a:r>
              <a:rPr lang="en-US" sz="1800" b="1" dirty="0">
                <a:solidFill>
                  <a:srgbClr val="002060"/>
                </a:solidFill>
              </a:rPr>
              <a:t>: Develop a website for managing HR policies of a department.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7962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Figure and Figure Captions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772400" cy="4525963"/>
          </a:xfrm>
        </p:spPr>
        <p:txBody>
          <a:bodyPr/>
          <a:lstStyle/>
          <a:p>
            <a:r>
              <a:rPr lang="en-US" dirty="0"/>
              <a:t>The W3C Recommendation indicates that the &lt;figure&gt; element can be used not just for images but for any type of </a:t>
            </a:r>
            <a:r>
              <a:rPr lang="en-US" i="1" dirty="0"/>
              <a:t>essential</a:t>
            </a:r>
            <a:r>
              <a:rPr lang="en-US" dirty="0"/>
              <a:t> content that could be moved to a different location in the page or document and the rest of the document would still make sense.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219200"/>
            <a:ext cx="6400800" cy="30480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&lt;</a:t>
            </a:r>
            <a:r>
              <a:rPr lang="en-US" sz="1600" dirty="0">
                <a:solidFill>
                  <a:srgbClr val="C00000"/>
                </a:solidFill>
              </a:rPr>
              <a:t>figure&gt; &lt;</a:t>
            </a:r>
            <a:r>
              <a:rPr lang="en-US" sz="1600" dirty="0" err="1">
                <a:solidFill>
                  <a:srgbClr val="C00000"/>
                </a:solidFill>
              </a:rPr>
              <a:t>figcaption</a:t>
            </a:r>
            <a:r>
              <a:rPr lang="en-US" sz="1600" dirty="0">
                <a:solidFill>
                  <a:srgbClr val="C00000"/>
                </a:solidFill>
              </a:rPr>
              <a:t>&gt;</a:t>
            </a:r>
          </a:p>
        </p:txBody>
      </p:sp>
      <p:pic>
        <p:nvPicPr>
          <p:cNvPr id="7" name="Picture 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228600" cy="2667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8" name="Picture 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81000"/>
            <a:ext cx="228600" cy="2667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73" y="3429000"/>
            <a:ext cx="7918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08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Figure and Figure Captions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38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&lt;figure&gt; </a:t>
            </a:r>
            <a:r>
              <a:rPr lang="en-US" dirty="0"/>
              <a:t>element should </a:t>
            </a:r>
            <a:r>
              <a:rPr lang="en-US" b="1" dirty="0"/>
              <a:t>not</a:t>
            </a:r>
            <a:r>
              <a:rPr lang="en-US" dirty="0"/>
              <a:t> be used to wrap every image. </a:t>
            </a:r>
          </a:p>
          <a:p>
            <a:r>
              <a:rPr lang="en-US" dirty="0"/>
              <a:t>For instance, it makes no sense to wrap the site logo or non-essential images such as banner ads and graphical embellishments within &lt;figure&gt; elements. </a:t>
            </a:r>
          </a:p>
          <a:p>
            <a:r>
              <a:rPr lang="en-US" dirty="0"/>
              <a:t>Instead, only use the &lt;figure&gt; element for circumstances where the image (or other content) has a caption and where the figure is essential to the content but its position on the page is relatively unimportant.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1219200"/>
            <a:ext cx="6400800" cy="304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however …</a:t>
            </a:r>
          </a:p>
        </p:txBody>
      </p:sp>
    </p:spTree>
    <p:extLst>
      <p:ext uri="{BB962C8B-B14F-4D97-AF65-F5344CB8AC3E}">
        <p14:creationId xmlns:p14="http://schemas.microsoft.com/office/powerpoint/2010/main" xmlns="" val="426903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&lt;aside&gt; </a:t>
            </a:r>
            <a:r>
              <a:rPr lang="en-US" dirty="0"/>
              <a:t>element is similar to the </a:t>
            </a:r>
            <a:r>
              <a:rPr lang="en-US" b="1" dirty="0"/>
              <a:t>&lt;figure&gt; </a:t>
            </a:r>
            <a:r>
              <a:rPr lang="en-US" dirty="0"/>
              <a:t>element in that it is used for marking up content that is separate from the main content on the page. </a:t>
            </a:r>
          </a:p>
          <a:p>
            <a:r>
              <a:rPr lang="en-US" dirty="0"/>
              <a:t>But while the </a:t>
            </a:r>
            <a:r>
              <a:rPr lang="en-US" b="1" dirty="0"/>
              <a:t>&lt;figure&gt; </a:t>
            </a:r>
            <a:r>
              <a:rPr lang="en-US" dirty="0"/>
              <a:t>element was used to indicate important information whose location on the page is somewhat unimportant, the </a:t>
            </a:r>
            <a:r>
              <a:rPr lang="en-US" b="1" dirty="0"/>
              <a:t>&lt;aside&gt; </a:t>
            </a:r>
            <a:r>
              <a:rPr lang="en-US" dirty="0"/>
              <a:t>element “represents a section of a page that consists of content that is tangentially related to the content around the aside element.”</a:t>
            </a:r>
          </a:p>
          <a:p>
            <a:r>
              <a:rPr lang="en-US" dirty="0"/>
              <a:t>The </a:t>
            </a:r>
            <a:r>
              <a:rPr lang="en-US" b="1" dirty="0"/>
              <a:t>&lt;aside&gt; </a:t>
            </a:r>
            <a:r>
              <a:rPr lang="en-US" dirty="0"/>
              <a:t>element could thus be used for sidebars, pull quotes, groups of advertising images, or any other grouping of non-essential elements.</a:t>
            </a:r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1905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6400800" cy="3048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1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2402" name="Picture 2" descr="Image result for examples on header and footer in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5217" y="304800"/>
            <a:ext cx="8241583" cy="54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2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Event Attributes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834746" cy="609600"/>
          </a:xfrm>
        </p:spPr>
        <p:txBody>
          <a:bodyPr/>
          <a:lstStyle/>
          <a:p>
            <a:r>
              <a:rPr lang="en-US" sz="1600" dirty="0"/>
              <a:t>HTML has the ability to let events trigger actions in a browser, like starting a JavaScript when a user clicks on an element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02116879"/>
              </p:ext>
            </p:extLst>
          </p:nvPr>
        </p:nvGraphicFramePr>
        <p:xfrm>
          <a:off x="381000" y="1905000"/>
          <a:ext cx="8305800" cy="3561424"/>
        </p:xfrm>
        <a:graphic>
          <a:graphicData uri="http://schemas.openxmlformats.org/drawingml/2006/table">
            <a:tbl>
              <a:tblPr/>
              <a:tblGrid>
                <a:gridCol w="2181322">
                  <a:extLst>
                    <a:ext uri="{9D8B030D-6E8A-4147-A177-3AD203B41FA5}">
                      <a16:colId xmlns:a16="http://schemas.microsoft.com/office/drawing/2014/main" xmlns="" val="3105569607"/>
                    </a:ext>
                  </a:extLst>
                </a:gridCol>
                <a:gridCol w="6124478">
                  <a:extLst>
                    <a:ext uri="{9D8B030D-6E8A-4147-A177-3AD203B41FA5}">
                      <a16:colId xmlns:a16="http://schemas.microsoft.com/office/drawing/2014/main" xmlns="" val="1193145279"/>
                    </a:ext>
                  </a:extLst>
                </a:gridCol>
              </a:tblGrid>
              <a:tr h="1750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Attribute</a:t>
                      </a: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226855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onafterprint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after the document is printed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3154889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onbeforeprint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before the document is printed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4257049"/>
                  </a:ext>
                </a:extLst>
              </a:tr>
              <a:tr h="2864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onbeforeunload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the document is about to be unloaded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0295497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onerror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i="1" dirty="0">
                          <a:effectLst/>
                        </a:rPr>
                        <a:t>Script to be run when an error occurs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649959"/>
                  </a:ext>
                </a:extLst>
              </a:tr>
              <a:tr h="28642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onhashchange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there has been changes to the anchor part of the a URL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0368522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onload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i="1" dirty="0">
                          <a:effectLst/>
                        </a:rPr>
                        <a:t>Fires after the page is finished loading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4716085"/>
                  </a:ext>
                </a:extLst>
              </a:tr>
              <a:tr h="1750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</a:rPr>
                        <a:t>onmessage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i="1" dirty="0">
                          <a:effectLst/>
                        </a:rPr>
                        <a:t>Script to be run when the message is triggered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164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226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8D2AC3CB-D435-4744-D977-8DFE53126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63980907"/>
              </p:ext>
            </p:extLst>
          </p:nvPr>
        </p:nvGraphicFramePr>
        <p:xfrm>
          <a:off x="457200" y="1454398"/>
          <a:ext cx="8229600" cy="3957943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3150018978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xmlns="" val="3567029107"/>
                    </a:ext>
                  </a:extLst>
                </a:gridCol>
              </a:tblGrid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onoffline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the browser starts to work offline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4766599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ononline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the browser starts to work online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1329954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onpagehide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Script to be run when a user navigates away from a page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6295155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onpageshow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>
                          <a:effectLst/>
                        </a:rPr>
                        <a:t>Script to be run when a user navigates to a page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2711358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onpopstate</a:t>
                      </a: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>
                          <a:effectLst/>
                        </a:rPr>
                        <a:t>Script to be run when the window's history changes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1201705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 err="1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onresize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i="1" dirty="0">
                          <a:effectLst/>
                        </a:rPr>
                        <a:t>Fires when the browser window is resized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0574443"/>
                  </a:ext>
                </a:extLst>
              </a:tr>
              <a:tr h="45065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onstorage</a:t>
                      </a: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>
                          <a:effectLst/>
                        </a:rPr>
                        <a:t>Script to be run when a Web Storage area is updated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638276"/>
                  </a:ext>
                </a:extLst>
              </a:tr>
              <a:tr h="80120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onunload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7038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i="1" dirty="0">
                          <a:effectLst/>
                        </a:rPr>
                        <a:t>Fires once a page has unloaded (or the browser window has been closed)</a:t>
                      </a:r>
                    </a:p>
                  </a:txBody>
                  <a:tcPr marL="43519" marR="43519" marT="43519" marB="4351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21313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A010C9-A53A-388E-3CFB-5C8D1C77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45AE54F-46FA-0E8B-EA8E-75F3DEC870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601549"/>
            <a:ext cx="6400800" cy="304800"/>
          </a:xfrm>
        </p:spPr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97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66018"/>
            <a:ext cx="6858000" cy="4525963"/>
          </a:xfrm>
        </p:spPr>
        <p:txBody>
          <a:bodyPr/>
          <a:lstStyle/>
          <a:p>
            <a:r>
              <a:rPr lang="en-US" sz="1800" dirty="0"/>
              <a:t>&lt;!DOCTYPE html&gt;</a:t>
            </a:r>
          </a:p>
          <a:p>
            <a:r>
              <a:rPr lang="en-US" sz="1800" dirty="0"/>
              <a:t>&lt;html&gt;</a:t>
            </a:r>
          </a:p>
          <a:p>
            <a:r>
              <a:rPr lang="en-US" sz="1800" dirty="0"/>
              <a:t>&lt;body </a:t>
            </a:r>
            <a:r>
              <a:rPr lang="en-US" sz="1800" dirty="0" err="1"/>
              <a:t>onresize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</a:t>
            </a:r>
          </a:p>
          <a:p>
            <a:r>
              <a:rPr lang="en-US" sz="1800" dirty="0"/>
              <a:t>&lt;p&gt;Try to resize the browser window.&lt;/p&gt;</a:t>
            </a:r>
          </a:p>
          <a:p>
            <a:r>
              <a:rPr lang="en-US" sz="1800" dirty="0"/>
              <a:t>&lt;script&gt;</a:t>
            </a:r>
          </a:p>
          <a:p>
            <a:r>
              <a:rPr lang="en-US" sz="1800" dirty="0"/>
              <a:t>function </a:t>
            </a:r>
            <a:r>
              <a:rPr lang="en-US" sz="1800" dirty="0" err="1"/>
              <a:t>myFunction</a:t>
            </a:r>
            <a:r>
              <a:rPr lang="en-US" sz="1800" dirty="0"/>
              <a:t>() {</a:t>
            </a:r>
          </a:p>
          <a:p>
            <a:r>
              <a:rPr lang="en-US" sz="1800" dirty="0"/>
              <a:t>  alert("You have changed the size of the browser window!");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&lt;/script&gt; &lt;/body&gt;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609600"/>
            <a:ext cx="6400800" cy="533400"/>
          </a:xfrm>
        </p:spPr>
        <p:txBody>
          <a:bodyPr>
            <a:normAutofit/>
          </a:bodyPr>
          <a:lstStyle/>
          <a:p>
            <a:r>
              <a:rPr lang="en-US" b="1" dirty="0"/>
              <a:t>Try to resize the browser window.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0"/>
            <a:ext cx="7772400" cy="106680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>
                <a:solidFill>
                  <a:srgbClr val="FF0000"/>
                </a:solidFill>
              </a:rPr>
              <a:t>HTML Canvas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41910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HTML canvas is an HTML element that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provides a drawing surface for creating graphics and animations with JavaScript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Canvas elements have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attributes such as width and height that define the size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of the drawing area.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The Canvas API provides a set of methods and properties for drawing shapes, text, and images on the canvas, as well as manipulating colors, gradients, and patterns.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Canvas can be used to create a wide range of visual content, such as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charts, graphs, diagrams, animations, games, and more.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Canvas is highly customizable with CSS styles that control the appearance of the canvas element and its contents.</a:t>
            </a:r>
          </a:p>
          <a:p>
            <a:pPr algn="just">
              <a:buFont typeface="Arial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HTML Canvas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763"/>
            <a:ext cx="8229600" cy="4451838"/>
          </a:xfrm>
        </p:spPr>
        <p:txBody>
          <a:bodyPr/>
          <a:lstStyle/>
          <a:p>
            <a:pPr algn="just"/>
            <a:r>
              <a:rPr lang="en-US" sz="2000" dirty="0">
                <a:latin typeface="+mj-lt"/>
              </a:rPr>
              <a:t>Canvas can be integrated with other web technologies, such as HTML, CSS, and JavaScript, to create sophisticated web applications.</a:t>
            </a:r>
          </a:p>
          <a:p>
            <a:pPr algn="just"/>
            <a:r>
              <a:rPr lang="en-US" sz="2000" dirty="0">
                <a:latin typeface="+mj-lt"/>
              </a:rPr>
              <a:t>Canvas supports interactivity and animation, allowing you to create dynamic, user-driven content that responds to user input.</a:t>
            </a:r>
          </a:p>
          <a:p>
            <a:pPr algn="just"/>
            <a:r>
              <a:rPr lang="en-US" sz="2000" dirty="0">
                <a:latin typeface="+mj-lt"/>
              </a:rPr>
              <a:t>Canvas is supported by most modern web browsers, including Chrome, Firefox, Safari, and Edge.</a:t>
            </a:r>
          </a:p>
          <a:p>
            <a:pPr algn="just"/>
            <a:r>
              <a:rPr lang="en-US" sz="2000" dirty="0">
                <a:latin typeface="+mj-lt"/>
              </a:rPr>
              <a:t>Canvas requires some programming knowledge, as you need to write JavaScript code to create and manipulate graphics on the canvas.</a:t>
            </a:r>
          </a:p>
          <a:p>
            <a:pPr algn="just"/>
            <a:r>
              <a:rPr lang="en-US" sz="2000" dirty="0">
                <a:latin typeface="+mj-lt"/>
              </a:rPr>
              <a:t>There are also many libraries and frameworks available that can help you create more complex and advanced canvas projects, such as Three.js, D3.js, and p5.js.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6018"/>
            <a:ext cx="78486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&lt;canvas id="</a:t>
            </a:r>
            <a:r>
              <a:rPr lang="en-US" sz="2000" dirty="0" err="1"/>
              <a:t>myCanvas</a:t>
            </a:r>
            <a:r>
              <a:rPr lang="en-US" sz="2000" dirty="0"/>
              <a:t>" width="300" height="150" style="border:1px solid #d3d3d3;"&gt;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Your browser does not support the HTML5 canvas tag.&lt;/canvas&gt;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var</a:t>
            </a:r>
            <a:r>
              <a:rPr lang="en-US" sz="2000" dirty="0"/>
              <a:t> c = </a:t>
            </a:r>
            <a:r>
              <a:rPr lang="en-US" sz="2000" dirty="0" err="1"/>
              <a:t>document.getElementById</a:t>
            </a:r>
            <a:r>
              <a:rPr lang="en-US" sz="2000" dirty="0"/>
              <a:t>("</a:t>
            </a:r>
            <a:r>
              <a:rPr lang="en-US" sz="2000" dirty="0" err="1"/>
              <a:t>myCanvas</a:t>
            </a:r>
            <a:r>
              <a:rPr lang="en-US" sz="2000" dirty="0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ctx</a:t>
            </a:r>
            <a:r>
              <a:rPr lang="en-US" sz="2000" dirty="0"/>
              <a:t> = </a:t>
            </a:r>
            <a:r>
              <a:rPr lang="en-US" sz="2000" dirty="0" err="1"/>
              <a:t>c.getContext</a:t>
            </a:r>
            <a:r>
              <a:rPr lang="en-US" sz="2000" dirty="0"/>
              <a:t>("2d");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ctx.fillStyle</a:t>
            </a:r>
            <a:r>
              <a:rPr lang="en-US" sz="2000" dirty="0"/>
              <a:t> = "#FF0000";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ctx.fillRect</a:t>
            </a:r>
            <a:r>
              <a:rPr lang="en-US" sz="2000" dirty="0"/>
              <a:t>(20, 20, 150, 100);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&lt;/script&gt; &lt;/body&gt; 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&amp; HTML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DOCTYPE Declaration</a:t>
            </a:r>
            <a:endParaRPr lang="en-US" sz="2400" dirty="0" smtClean="0"/>
          </a:p>
          <a:p>
            <a:r>
              <a:rPr lang="en-US" sz="2400" b="1" dirty="0" smtClean="0"/>
              <a:t>Parsing Rules</a:t>
            </a:r>
            <a:endParaRPr lang="en-US" sz="2400" dirty="0" smtClean="0"/>
          </a:p>
          <a:p>
            <a:r>
              <a:rPr lang="en-US" sz="2400" b="1" dirty="0" smtClean="0"/>
              <a:t>New Structural Elements</a:t>
            </a:r>
            <a:endParaRPr lang="en-US" sz="2400" dirty="0" smtClean="0"/>
          </a:p>
          <a:p>
            <a:r>
              <a:rPr lang="en-US" sz="2400" b="1" dirty="0" smtClean="0"/>
              <a:t>Multimedia Support</a:t>
            </a:r>
            <a:endParaRPr lang="en-US" sz="2400" dirty="0" smtClean="0"/>
          </a:p>
          <a:p>
            <a:r>
              <a:rPr lang="en-US" sz="2400" b="1" dirty="0" smtClean="0"/>
              <a:t>Form Controls</a:t>
            </a:r>
            <a:endParaRPr lang="en-US" sz="2400" dirty="0" smtClean="0"/>
          </a:p>
          <a:p>
            <a:r>
              <a:rPr lang="en-US" sz="2400" b="1" dirty="0" smtClean="0"/>
              <a:t>Local Storage</a:t>
            </a:r>
            <a:endParaRPr lang="en-US" sz="2400" dirty="0" smtClean="0"/>
          </a:p>
          <a:p>
            <a:r>
              <a:rPr lang="en-US" sz="2400" b="1" dirty="0" err="1" smtClean="0"/>
              <a:t>Geolocation</a:t>
            </a:r>
            <a:endParaRPr lang="en-US" sz="2400" dirty="0" smtClean="0"/>
          </a:p>
          <a:p>
            <a:r>
              <a:rPr lang="en-US" sz="2400" b="1" dirty="0" smtClean="0"/>
              <a:t>Web Workers</a:t>
            </a:r>
            <a:endParaRPr lang="en-US" sz="2400" dirty="0" smtClean="0"/>
          </a:p>
          <a:p>
            <a:r>
              <a:rPr lang="en-US" sz="2400" b="1" dirty="0" smtClean="0"/>
              <a:t>Responsive Design</a:t>
            </a:r>
            <a:endParaRPr lang="en-US" sz="2400" dirty="0" smtClean="0"/>
          </a:p>
          <a:p>
            <a:r>
              <a:rPr lang="en-US" sz="2400" b="1" dirty="0" smtClean="0"/>
              <a:t>Deprecated Elements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56518"/>
            <a:ext cx="7848600" cy="4144963"/>
          </a:xfrm>
        </p:spPr>
        <p:txBody>
          <a:bodyPr/>
          <a:lstStyle/>
          <a:p>
            <a:pPr algn="just"/>
            <a:r>
              <a:rPr lang="en-US" sz="2000" dirty="0" err="1"/>
              <a:t>WebSockets</a:t>
            </a:r>
            <a:r>
              <a:rPr lang="en-US" sz="2000" dirty="0"/>
              <a:t> is a next-generation </a:t>
            </a:r>
            <a:r>
              <a:rPr lang="en-US" sz="2000" b="1" dirty="0"/>
              <a:t>bidirectional communication technology for web applications </a:t>
            </a:r>
            <a:r>
              <a:rPr lang="en-US" sz="2000" dirty="0"/>
              <a:t>which operates over a single socket and is exposed via a JavaScript interface in HTML 5 compliant browsers.</a:t>
            </a:r>
          </a:p>
          <a:p>
            <a:pPr algn="just"/>
            <a:r>
              <a:rPr lang="en-US" sz="2000" dirty="0"/>
              <a:t>Once you get a Web Socket connection with the web server, you can send data from browser to server by calling a </a:t>
            </a:r>
            <a:r>
              <a:rPr lang="en-US" sz="2000" b="1" dirty="0"/>
              <a:t>send()</a:t>
            </a:r>
            <a:r>
              <a:rPr lang="en-US" sz="2000" dirty="0"/>
              <a:t> method, and receive data from server to browser by an </a:t>
            </a:r>
            <a:r>
              <a:rPr lang="en-US" sz="2000" b="1" dirty="0" err="1"/>
              <a:t>onmessage</a:t>
            </a:r>
            <a:r>
              <a:rPr lang="en-US" sz="2000" dirty="0"/>
              <a:t> event handler.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A583A1-9536-4A5A-7E9B-E055EF8F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4176FC0-B687-018E-9DE3-3DD004480D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6400800" cy="304800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005D3950-83B2-87C5-7421-7AA368010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26124"/>
            <a:ext cx="7772400" cy="3738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67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Once the socket is created, we should listen to events on it. There are totally 4 events: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	open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 – connection established,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	message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 – data received,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	error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 –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websocket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 error,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	close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+mn-lt"/>
                <a:cs typeface="Times" panose="02020603050405020304" pitchFamily="18" charset="0"/>
              </a:rPr>
              <a:t> – connection closed.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300" dirty="0">
              <a:solidFill>
                <a:srgbClr val="313130"/>
              </a:solidFill>
              <a:latin typeface="+mn-lt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+mn-lt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" panose="02020603050405020304" pitchFamily="18" charset="0"/>
              </a:rPr>
              <a:t>And if we’d like to send something, then </a:t>
            </a:r>
            <a:r>
              <a:rPr kumimoji="0" lang="en-US" altLang="en-US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" panose="02020603050405020304" pitchFamily="18" charset="0"/>
              </a:rPr>
              <a:t>socket.send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" panose="02020603050405020304" pitchFamily="18" charset="0"/>
              </a:rPr>
              <a:t>(data)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" panose="02020603050405020304" pitchFamily="18" charset="0"/>
              </a:rPr>
              <a:t>will do that.</a:t>
            </a:r>
          </a:p>
        </p:txBody>
      </p:sp>
    </p:spTree>
    <p:extLst>
      <p:ext uri="{BB962C8B-B14F-4D97-AF65-F5344CB8AC3E}">
        <p14:creationId xmlns:p14="http://schemas.microsoft.com/office/powerpoint/2010/main" xmlns="" val="11717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2" y="684211"/>
            <a:ext cx="7772400" cy="457200"/>
          </a:xfrm>
        </p:spPr>
        <p:txBody>
          <a:bodyPr/>
          <a:lstStyle/>
          <a:p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Following is the API which creates a new WebSocket object.</a:t>
            </a:r>
          </a:p>
          <a:p>
            <a:r>
              <a:rPr lang="en-US" dirty="0"/>
              <a:t>To open a </a:t>
            </a:r>
            <a:r>
              <a:rPr lang="en-US" dirty="0" err="1"/>
              <a:t>websocket</a:t>
            </a:r>
            <a:r>
              <a:rPr lang="en-US" dirty="0"/>
              <a:t> connection, we need to create new WebSocket using the special protocol </a:t>
            </a:r>
            <a:r>
              <a:rPr lang="en-US" b="1" dirty="0" err="1"/>
              <a:t>ws</a:t>
            </a:r>
            <a:r>
              <a:rPr lang="en-US" b="1" dirty="0"/>
              <a:t> in the url:</a:t>
            </a:r>
          </a:p>
          <a:p>
            <a:r>
              <a:rPr lang="en-US" dirty="0"/>
              <a:t>var Socket = new WebSocket(</a:t>
            </a:r>
            <a:r>
              <a:rPr lang="en-US" dirty="0" err="1"/>
              <a:t>url</a:t>
            </a:r>
            <a:r>
              <a:rPr lang="en-US" dirty="0"/>
              <a:t>, [</a:t>
            </a:r>
            <a:r>
              <a:rPr lang="en-US" dirty="0" err="1"/>
              <a:t>protocal</a:t>
            </a:r>
            <a:r>
              <a:rPr lang="en-US" dirty="0"/>
              <a:t>] ); </a:t>
            </a:r>
          </a:p>
          <a:p>
            <a:r>
              <a:rPr lang="en-US" dirty="0"/>
              <a:t>Here first argument, </a:t>
            </a:r>
            <a:r>
              <a:rPr lang="en-US" dirty="0" err="1"/>
              <a:t>url</a:t>
            </a:r>
            <a:r>
              <a:rPr lang="en-US" dirty="0"/>
              <a:t>, specifies the URL to which to connect. The second attribute, protocol is optional, and if present, specifies a sub-protocol that the server must support for the connection to be successful.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7B9DDB-009F-3393-E0FD-312BD535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2D3AF3-1D87-01B2-E95E-7BDDB0DD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58" y="1143000"/>
            <a:ext cx="5576887" cy="43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8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43B7DD-6B15-2A6E-9D5E-D73086C2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2003"/>
            <a:ext cx="7848600" cy="4525963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WebSocket can be used if we want any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real-time updated or continuous streams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of data that are being transmitted over the network</a:t>
            </a:r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pPr algn="just"/>
            <a:r>
              <a:rPr lang="en-US" b="0" i="0" dirty="0" smtClean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we want to fetch old data, or want to get the data only once to process it with an application we should go with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HTTP protocol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, old data which is not required very frequently or fetched only once can be queried by the simple HTTP request, so in this scenario, it’s better not use WebSocket.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BD26D9-BD5C-094F-D613-F07E59F1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1BB2653-6D51-DFB1-9916-994FF8C03A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618" y="533400"/>
            <a:ext cx="6400800" cy="436634"/>
          </a:xfrm>
        </p:spPr>
        <p:txBody>
          <a:bodyPr>
            <a:normAutofit lnSpcReduction="10000"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When not to use WebSocket: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902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5989A-16F1-5ED5-C21E-B38E757C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0709"/>
            <a:ext cx="8229600" cy="4525963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Cascading Style Sheets (CSS) is a style sheet language used for describing the look and formatting of a document written in a markup language. CSS3 is a latest standard of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css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 earlier versions(CSS2).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Some of the CSS3 modules are shown below −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Selectors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Box Model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Backgrounds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Image Values and Replaced Content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Text Effects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2D Transformations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3D Transformations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Animations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Nunito" pitchFamily="2" charset="0"/>
              </a:rPr>
              <a:t>Multiple Column Layout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17052F-A922-2827-EC88-CC695534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DA3561-AFBB-89C6-3204-756B496BBD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381000"/>
            <a:ext cx="6400800" cy="605342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/>
              <a:t>CSS3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2117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6194"/>
            <a:ext cx="81534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The transform property applies a 2D or 3D transformation to an element.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+mj-lt"/>
              </a:rPr>
              <a:t>Some common transform functions that can be used with the transform property include:</a:t>
            </a:r>
          </a:p>
          <a:p>
            <a:r>
              <a:rPr lang="en-US" sz="2400" dirty="0">
                <a:latin typeface="+mj-lt"/>
              </a:rPr>
              <a:t>rotate: Rotates the element by a specified angle.</a:t>
            </a:r>
          </a:p>
          <a:p>
            <a:r>
              <a:rPr lang="en-US" sz="2400" dirty="0">
                <a:latin typeface="+mj-lt"/>
              </a:rPr>
              <a:t>scale: Scales the element by a specified factor.</a:t>
            </a:r>
          </a:p>
          <a:p>
            <a:r>
              <a:rPr lang="en-US" sz="2400" dirty="0">
                <a:latin typeface="+mj-lt"/>
              </a:rPr>
              <a:t>skew: Skews the element by a specified angle.</a:t>
            </a:r>
          </a:p>
          <a:p>
            <a:r>
              <a:rPr lang="en-US" sz="2400" dirty="0">
                <a:latin typeface="+mj-lt"/>
              </a:rPr>
              <a:t>translate: Moves the element by a specified distance.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52400"/>
            <a:ext cx="6400800" cy="6096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Transform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translate()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8077200" cy="4853782"/>
          </a:xfrm>
        </p:spPr>
        <p:txBody>
          <a:bodyPr/>
          <a:lstStyle/>
          <a:p>
            <a:r>
              <a:rPr lang="en-US" sz="2000" dirty="0"/>
              <a:t>The translate() method moves an element from its current position: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&lt;style&gt;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div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width: 300px;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height: 100px;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background-color: yellow;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border: 1px solid black;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transform: translate(50px,100px);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	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3D465C-0759-A689-007F-543899BA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6018"/>
            <a:ext cx="777240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&lt;h1&gt;The translate() Method&lt;/h1&gt;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&lt;p&gt;The translate() method moves an element from its current position:&lt;/p&gt;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This div element is moved 50 pixels to the right, and 100 pixels down from its current position.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&lt;/div&gt;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EA9D40-4266-705F-EEB3-AEAF5EEA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3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A8D783-7905-7C63-0C74-BAEB5B71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5410200" cy="4525963"/>
          </a:xfrm>
        </p:spPr>
        <p:txBody>
          <a:bodyPr/>
          <a:lstStyle/>
          <a:p>
            <a:r>
              <a:rPr lang="en-US" dirty="0"/>
              <a:t>transform: </a:t>
            </a:r>
            <a:r>
              <a:rPr lang="en-US" dirty="0" err="1"/>
              <a:t>scaleY</a:t>
            </a:r>
            <a:r>
              <a:rPr lang="en-US" dirty="0"/>
              <a:t>(3);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transform: </a:t>
            </a:r>
            <a:r>
              <a:rPr lang="en-US" dirty="0" err="1"/>
              <a:t>scaleX</a:t>
            </a:r>
            <a:r>
              <a:rPr lang="en-US" dirty="0"/>
              <a:t>(0.5);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AE095C-411B-520D-66F6-B283A233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EE0F9E3-C307-FBA7-4738-8710A18BA2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68830" y="143450"/>
            <a:ext cx="2540141" cy="38049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EF15EF4-5F0D-4330-D34E-B1987CAC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37132" y="4359683"/>
            <a:ext cx="1720868" cy="165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57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11250"/>
          <a:ext cx="8229600" cy="83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 5</a:t>
                      </a:r>
                      <a:endParaRPr lang="en-US" dirty="0"/>
                    </a:p>
                  </a:txBody>
                  <a:tcPr/>
                </a:tc>
              </a:tr>
              <a:tr h="461391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&lt;!DOCTYPE HTML PUBLIC "-//W3C//DTD HTML 4.01//EN" "http://www.w3.org/TR/html4/strict.dtd"&gt;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&lt;html&gt;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&lt;head&gt; &lt;title&gt;HTML 4 Example&lt;/title&gt; &lt;/head&gt;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&lt;body&gt;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&lt;h1&gt;Hello, HTML 4!&lt;/h1&gt;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&lt;p&gt;This is a simple HTML 4 example.&lt;/p&gt;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&gt;Item 1&lt;/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&gt;Item 2&lt;/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&gt;Item 3&lt;/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&lt;/body&gt;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&lt;/html&gt;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&lt;!DOCTYPE html&gt;</a:t>
                      </a:r>
                    </a:p>
                    <a:p>
                      <a:r>
                        <a:rPr lang="en-US" sz="1600" dirty="0" smtClean="0"/>
                        <a:t>&lt;html </a:t>
                      </a:r>
                      <a:r>
                        <a:rPr lang="en-US" sz="1600" dirty="0" err="1" smtClean="0"/>
                        <a:t>lang</a:t>
                      </a:r>
                      <a:r>
                        <a:rPr lang="en-US" sz="1600" dirty="0" smtClean="0"/>
                        <a:t>="en"&gt;</a:t>
                      </a:r>
                    </a:p>
                    <a:p>
                      <a:r>
                        <a:rPr lang="en-US" sz="1600" dirty="0" smtClean="0"/>
                        <a:t>&lt;head&gt;</a:t>
                      </a:r>
                    </a:p>
                    <a:p>
                      <a:r>
                        <a:rPr lang="en-US" sz="1600" dirty="0" smtClean="0"/>
                        <a:t>  &lt;meta </a:t>
                      </a:r>
                      <a:r>
                        <a:rPr lang="en-US" sz="1600" dirty="0" err="1" smtClean="0"/>
                        <a:t>charset</a:t>
                      </a:r>
                      <a:r>
                        <a:rPr lang="en-US" sz="1600" dirty="0" smtClean="0"/>
                        <a:t>="UTF-8"&gt;</a:t>
                      </a:r>
                    </a:p>
                    <a:p>
                      <a:r>
                        <a:rPr lang="en-US" sz="1600" dirty="0" smtClean="0"/>
                        <a:t>  &lt;meta name="viewport" content="width=device-width, initial-scale=1.0"&gt;</a:t>
                      </a:r>
                    </a:p>
                    <a:p>
                      <a:r>
                        <a:rPr lang="en-US" sz="1600" dirty="0" smtClean="0"/>
                        <a:t>  &lt;title&gt;HTML5 Example&lt;/title&gt;</a:t>
                      </a:r>
                    </a:p>
                    <a:p>
                      <a:r>
                        <a:rPr lang="en-US" sz="1600" dirty="0" smtClean="0"/>
                        <a:t>&lt;/head&gt;</a:t>
                      </a:r>
                    </a:p>
                    <a:p>
                      <a:r>
                        <a:rPr lang="en-US" sz="1600" dirty="0" smtClean="0"/>
                        <a:t>&lt;body&gt;</a:t>
                      </a:r>
                    </a:p>
                    <a:p>
                      <a:r>
                        <a:rPr lang="en-US" sz="1600" dirty="0" smtClean="0"/>
                        <a:t>  &lt;header&gt;</a:t>
                      </a:r>
                    </a:p>
                    <a:p>
                      <a:r>
                        <a:rPr lang="en-US" sz="1600" dirty="0" smtClean="0"/>
                        <a:t>    &lt;h1&gt;Hello, HTML5!&lt;/h1&gt;</a:t>
                      </a:r>
                    </a:p>
                    <a:p>
                      <a:r>
                        <a:rPr lang="en-US" sz="1600" dirty="0" smtClean="0"/>
                        <a:t>  &lt;/header&gt;</a:t>
                      </a:r>
                    </a:p>
                    <a:p>
                      <a:r>
                        <a:rPr lang="en-US" sz="1600" dirty="0" smtClean="0"/>
                        <a:t>  &lt;</a:t>
                      </a:r>
                      <a:r>
                        <a:rPr lang="en-US" sz="1600" dirty="0" err="1" smtClean="0"/>
                        <a:t>nav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&lt;</a:t>
                      </a:r>
                      <a:r>
                        <a:rPr lang="en-US" sz="1600" dirty="0" err="1" smtClean="0"/>
                        <a:t>ul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  &lt;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&gt;Home&lt;/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  &lt;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&gt;About&lt;/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  &lt;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&gt;Contact&lt;/</a:t>
                      </a:r>
                      <a:r>
                        <a:rPr lang="en-US" sz="1600" dirty="0" err="1" smtClean="0"/>
                        <a:t>li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  &lt;/</a:t>
                      </a:r>
                      <a:r>
                        <a:rPr lang="en-US" sz="1600" dirty="0" err="1" smtClean="0"/>
                        <a:t>ul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&lt;/</a:t>
                      </a:r>
                      <a:r>
                        <a:rPr lang="en-US" sz="1600" dirty="0" err="1" smtClean="0"/>
                        <a:t>nav</a:t>
                      </a:r>
                      <a:r>
                        <a:rPr lang="en-US" sz="1600" dirty="0" smtClean="0"/>
                        <a:t>&gt;</a:t>
                      </a:r>
                    </a:p>
                    <a:p>
                      <a:r>
                        <a:rPr lang="en-US" sz="1600" dirty="0" smtClean="0"/>
                        <a:t>  &lt;section&gt;</a:t>
                      </a:r>
                    </a:p>
                    <a:p>
                      <a:r>
                        <a:rPr lang="en-US" sz="1600" dirty="0" smtClean="0"/>
                        <a:t>    &lt;article&gt;</a:t>
                      </a:r>
                    </a:p>
                    <a:p>
                      <a:r>
                        <a:rPr lang="en-US" sz="1600" dirty="0" smtClean="0"/>
                        <a:t>      &lt;h2&gt;Article Title&lt;/h2&gt;</a:t>
                      </a:r>
                    </a:p>
                    <a:p>
                      <a:r>
                        <a:rPr lang="en-US" sz="1600" dirty="0" smtClean="0"/>
                        <a:t>      &lt;p&gt;This is a simple HTML5 example.&lt;/p&gt;</a:t>
                      </a:r>
                    </a:p>
                    <a:p>
                      <a:r>
                        <a:rPr lang="en-US" sz="1600" dirty="0" smtClean="0"/>
                        <a:t>    &lt;/article&gt;</a:t>
                      </a:r>
                    </a:p>
                    <a:p>
                      <a:r>
                        <a:rPr lang="en-US" sz="1600" dirty="0" smtClean="0"/>
                        <a:t>  &lt;/section&gt;</a:t>
                      </a:r>
                    </a:p>
                    <a:p>
                      <a:r>
                        <a:rPr lang="en-US" sz="1600" dirty="0" smtClean="0"/>
                        <a:t>  &lt;footer&gt;</a:t>
                      </a:r>
                    </a:p>
                    <a:p>
                      <a:r>
                        <a:rPr lang="en-US" sz="1600" dirty="0" smtClean="0"/>
                        <a:t>    &lt;p&gt;&amp;copy; 2024 HTML5 Example&lt;/p&gt;</a:t>
                      </a:r>
                    </a:p>
                    <a:p>
                      <a:r>
                        <a:rPr lang="en-US" sz="1600" dirty="0" smtClean="0"/>
                        <a:t>  &lt;/footer&gt;</a:t>
                      </a:r>
                    </a:p>
                    <a:p>
                      <a:r>
                        <a:rPr lang="en-US" sz="1600" dirty="0" smtClean="0"/>
                        <a:t>&lt;/body&gt;</a:t>
                      </a:r>
                    </a:p>
                    <a:p>
                      <a:r>
                        <a:rPr lang="en-US" dirty="0" smtClean="0"/>
                        <a:t>&lt;/html&gt;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CSE-367 Data Visualization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CSS Gradients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CSS gradients let you display smooth transitions between two or more specified colors.</a:t>
            </a:r>
          </a:p>
          <a:p>
            <a:r>
              <a:rPr lang="en-US" sz="2000" dirty="0"/>
              <a:t>CSS defines three types of gradients:</a:t>
            </a:r>
          </a:p>
          <a:p>
            <a:r>
              <a:rPr lang="en-US" sz="2000" b="1" dirty="0"/>
              <a:t>Linear Gradients (goes down/up/left/right/diagonally)</a:t>
            </a:r>
            <a:endParaRPr lang="en-US" sz="2000" dirty="0"/>
          </a:p>
          <a:p>
            <a:r>
              <a:rPr lang="en-US" sz="2000" b="1" dirty="0"/>
              <a:t>Radial Gradients (defined by their center)</a:t>
            </a:r>
            <a:endParaRPr lang="en-US" sz="2000" dirty="0"/>
          </a:p>
          <a:p>
            <a:r>
              <a:rPr lang="en-US" sz="2000" b="1" dirty="0"/>
              <a:t>Conic Gradients (rotated around a center point)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Linear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create a linear gradient you must define at least two color stops. Color stops are the colors you want to render smooth transitions among. You can also set a starting point and a direction (or an angle) along with the gradient effect.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- Top to Bottom (this is default)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/>
              <a:t>&lt;!DOCTYPE html&gt;</a:t>
            </a:r>
          </a:p>
          <a:p>
            <a:pPr>
              <a:buNone/>
            </a:pPr>
            <a:r>
              <a:rPr lang="en-US" sz="1600" dirty="0"/>
              <a:t>&lt;html&gt;</a:t>
            </a:r>
          </a:p>
          <a:p>
            <a:pPr>
              <a:buNone/>
            </a:pPr>
            <a:r>
              <a:rPr lang="en-US" sz="1600" dirty="0"/>
              <a:t>&lt;head&gt;</a:t>
            </a:r>
          </a:p>
          <a:p>
            <a:pPr>
              <a:buNone/>
            </a:pPr>
            <a:r>
              <a:rPr lang="en-US" sz="1600" dirty="0"/>
              <a:t>&lt;style&gt;</a:t>
            </a:r>
          </a:p>
          <a:p>
            <a:pPr>
              <a:buNone/>
            </a:pPr>
            <a:r>
              <a:rPr lang="en-US" sz="1600" dirty="0"/>
              <a:t>#grad1 {</a:t>
            </a:r>
          </a:p>
          <a:p>
            <a:pPr>
              <a:buNone/>
            </a:pPr>
            <a:r>
              <a:rPr lang="en-US" sz="1600" dirty="0"/>
              <a:t>  height: 200px;</a:t>
            </a:r>
          </a:p>
          <a:p>
            <a:pPr>
              <a:buNone/>
            </a:pPr>
            <a:r>
              <a:rPr lang="en-US" sz="1600" dirty="0"/>
              <a:t>  background-color: red; /* For browsers that do not support gradients */</a:t>
            </a:r>
          </a:p>
          <a:p>
            <a:pPr>
              <a:buNone/>
            </a:pPr>
            <a:r>
              <a:rPr lang="en-US" sz="1600" dirty="0"/>
              <a:t>  background-image: linear-gradient(red, yellow);</a:t>
            </a:r>
          </a:p>
          <a:p>
            <a:pPr>
              <a:buNone/>
            </a:pPr>
            <a:r>
              <a:rPr lang="en-US" sz="1600" dirty="0"/>
              <a:t>}</a:t>
            </a:r>
          </a:p>
          <a:p>
            <a:pPr>
              <a:buNone/>
            </a:pPr>
            <a:r>
              <a:rPr lang="en-US" sz="1600" dirty="0"/>
              <a:t>&lt;/style&gt; &lt;/head&gt; &lt;body&gt;</a:t>
            </a:r>
          </a:p>
          <a:p>
            <a:pPr>
              <a:buNone/>
            </a:pPr>
            <a:r>
              <a:rPr lang="en-US" sz="1600" dirty="0"/>
              <a:t>&lt;h1&gt;Linear Gradient - Top to Bottom&lt;/h1&gt;</a:t>
            </a:r>
          </a:p>
          <a:p>
            <a:pPr>
              <a:buNone/>
            </a:pPr>
            <a:r>
              <a:rPr lang="en-US" sz="1600" dirty="0"/>
              <a:t>&lt;p&gt;This linear gradient starts red at the top, transitioning to yellow at the bottom:&lt;/p&gt;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&lt;div id="grad1"&gt;&lt; /div&gt; &lt;/body&gt; &lt;/html&gt;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With web storage, web applications can store data locally within the user's browser.</a:t>
            </a:r>
          </a:p>
          <a:p>
            <a:pPr algn="just"/>
            <a:r>
              <a:rPr lang="en-US" sz="1800" dirty="0"/>
              <a:t>Before HTML5, application data had to be stored in </a:t>
            </a:r>
            <a:r>
              <a:rPr lang="en-US" sz="1800" b="1" dirty="0"/>
              <a:t>cookies</a:t>
            </a:r>
            <a:r>
              <a:rPr lang="en-US" sz="1800" dirty="0"/>
              <a:t>, included in every server request. Web storage is more secure, and large amounts of data can be stored locally, without affecting website performance.</a:t>
            </a:r>
          </a:p>
          <a:p>
            <a:pPr algn="just"/>
            <a:r>
              <a:rPr lang="en-US" sz="1800" dirty="0"/>
              <a:t>Unlike cookies, the storage limit is far larger (at least 5MB) and information is never transferred to the server.</a:t>
            </a:r>
          </a:p>
          <a:p>
            <a:pPr algn="just"/>
            <a:r>
              <a:rPr lang="en-US" sz="1800" dirty="0"/>
              <a:t>Web storage is per origin (per domain and protocol). All pages, from one origin, can store and access the same data</a:t>
            </a:r>
          </a:p>
          <a:p>
            <a:pPr algn="just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web storage is more secure and large amounts of data can be stored locally on the client-side web browser. All the data is stored in key-value pairs. </a:t>
            </a:r>
          </a:p>
          <a:p>
            <a:r>
              <a:rPr lang="en-US" sz="2400" dirty="0" smtClean="0"/>
              <a:t>In </a:t>
            </a:r>
            <a:r>
              <a:rPr lang="en-US" sz="2400" u="sng" dirty="0" smtClean="0">
                <a:hlinkClick r:id="rId2"/>
              </a:rPr>
              <a:t>HTML5</a:t>
            </a:r>
            <a:r>
              <a:rPr lang="en-US" sz="2400" dirty="0" smtClean="0"/>
              <a:t> there are two types of web storage API.</a:t>
            </a:r>
          </a:p>
          <a:p>
            <a:pPr lvl="0"/>
            <a:r>
              <a:rPr lang="en-US" sz="2400" b="1" u="sng" dirty="0" err="1" smtClean="0">
                <a:hlinkClick r:id="rId3"/>
              </a:rPr>
              <a:t>localStorage</a:t>
            </a:r>
            <a:endParaRPr lang="en-US" sz="2400" dirty="0" smtClean="0"/>
          </a:p>
          <a:p>
            <a:pPr lvl="0"/>
            <a:r>
              <a:rPr lang="en-US" sz="2400" b="1" u="sng" dirty="0" err="1" smtClean="0">
                <a:hlinkClick r:id="rId4"/>
              </a:rPr>
              <a:t>SessionStorage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609600"/>
          <a:ext cx="8001000" cy="512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350606">
                <a:tc>
                  <a:txBody>
                    <a:bodyPr/>
                    <a:lstStyle/>
                    <a:p>
                      <a:r>
                        <a:rPr lang="en-US" sz="1800" b="1" u="sng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Local Storage: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smtClean="0"/>
                        <a:t>Session Storage</a:t>
                      </a:r>
                      <a:r>
                        <a:rPr lang="en-US" b="1" dirty="0" smtClean="0"/>
                        <a:t>:</a:t>
                      </a:r>
                      <a:endParaRPr lang="en-US" dirty="0"/>
                    </a:p>
                  </a:txBody>
                  <a:tcPr/>
                </a:tc>
              </a:tr>
              <a:tr h="4754794">
                <a:tc>
                  <a:txBody>
                    <a:bodyPr/>
                    <a:lstStyle/>
                    <a:p>
                      <a:r>
                        <a:rPr lang="en-US" dirty="0" smtClean="0"/>
                        <a:t> It is used to store data on the client side. It has no expiration time, so the data in the </a:t>
                      </a:r>
                      <a:r>
                        <a:rPr lang="en-US" u="sng" dirty="0" err="1" smtClean="0">
                          <a:hlinkClick r:id="rId2"/>
                        </a:rPr>
                        <a:t>LocalStorage</a:t>
                      </a:r>
                      <a:r>
                        <a:rPr lang="en-US" dirty="0" smtClean="0"/>
                        <a:t> exists always till the user manually deletes it.</a:t>
                      </a:r>
                    </a:p>
                    <a:p>
                      <a:r>
                        <a:rPr lang="en-US" b="1" dirty="0" smtClean="0"/>
                        <a:t>Syntax:</a:t>
                      </a:r>
                      <a:endParaRPr lang="en-US" dirty="0" smtClean="0"/>
                    </a:p>
                    <a:p>
                      <a:pPr lvl="0"/>
                      <a:r>
                        <a:rPr lang="en-US" b="1" dirty="0" smtClean="0"/>
                        <a:t>For storing data in web storage: </a:t>
                      </a:r>
                      <a:r>
                        <a:rPr lang="en-US" dirty="0" smtClean="0"/>
                        <a:t>The key and value both should be string or number;</a:t>
                      </a:r>
                    </a:p>
                    <a:p>
                      <a:pPr lvl="0"/>
                      <a:r>
                        <a:rPr lang="en-US" dirty="0" err="1" smtClean="0"/>
                        <a:t>LocalStorage.setItem</a:t>
                      </a:r>
                      <a:r>
                        <a:rPr lang="en-US" dirty="0" smtClean="0"/>
                        <a:t>("key", "value"); </a:t>
                      </a:r>
                      <a:r>
                        <a:rPr lang="en-US" b="1" dirty="0" smtClean="0"/>
                        <a:t>For getting data from web storage: </a:t>
                      </a:r>
                      <a:r>
                        <a:rPr lang="en-US" dirty="0" smtClean="0"/>
                        <a:t>We will pass the key and it will return value.</a:t>
                      </a:r>
                    </a:p>
                    <a:p>
                      <a:r>
                        <a:rPr lang="en-US" dirty="0" err="1" smtClean="0"/>
                        <a:t>LocalStorage.getItem</a:t>
                      </a:r>
                      <a:r>
                        <a:rPr lang="en-US" dirty="0" smtClean="0"/>
                        <a:t>("key");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tint val="40000"/>
                        <a:alpha val="9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smtClean="0"/>
                        <a:t> It is used to store data on the client-side. Data in the </a:t>
                      </a:r>
                      <a:r>
                        <a:rPr lang="en-US" dirty="0" err="1" smtClean="0"/>
                        <a:t>SessionStorage</a:t>
                      </a:r>
                      <a:r>
                        <a:rPr lang="en-US" dirty="0" smtClean="0"/>
                        <a:t> exist till the current tab is open, if we close the current tab then our data will also erase automatically from the </a:t>
                      </a:r>
                      <a:r>
                        <a:rPr lang="en-US" dirty="0" err="1" smtClean="0"/>
                        <a:t>SessionStorage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fontAlgn="base"/>
                      <a:r>
                        <a:rPr lang="en-US" b="1" dirty="0" smtClean="0"/>
                        <a:t>Syntax:</a:t>
                      </a:r>
                      <a:endParaRPr lang="en-US" dirty="0" smtClean="0"/>
                    </a:p>
                    <a:p>
                      <a:pPr fontAlgn="base"/>
                      <a:r>
                        <a:rPr lang="en-US" b="1" dirty="0" smtClean="0"/>
                        <a:t>For storing data in web storage:</a:t>
                      </a:r>
                      <a:endParaRPr lang="en-US" dirty="0" smtClean="0"/>
                    </a:p>
                    <a:p>
                      <a:pPr fontAlgn="base"/>
                      <a:r>
                        <a:rPr lang="en-US" dirty="0" err="1" smtClean="0"/>
                        <a:t>SessionStorage.setItem</a:t>
                      </a:r>
                      <a:r>
                        <a:rPr lang="en-US" dirty="0" smtClean="0"/>
                        <a:t>("key", "value");</a:t>
                      </a:r>
                      <a:r>
                        <a:rPr lang="en-US" b="1" dirty="0" smtClean="0"/>
                        <a:t>For getting data from web storage: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SessionStorage.getItem</a:t>
                      </a:r>
                      <a:r>
                        <a:rPr lang="en-US" dirty="0" smtClean="0"/>
                        <a:t>("key");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HTML colors are specified with predefined color names, or with RGB, HEX, HSL, RGBA, or HSLA values.</a:t>
            </a:r>
          </a:p>
          <a:p>
            <a:r>
              <a:rPr lang="en-US" sz="2400" dirty="0"/>
              <a:t>HTML supports 140 standard color names.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&lt;!DOCTYPE html&gt;</a:t>
            </a:r>
          </a:p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/>
              <a:t>&lt;</a:t>
            </a:r>
            <a:r>
              <a:rPr lang="en-US" sz="1800" dirty="0"/>
              <a:t>h1 style="</a:t>
            </a:r>
            <a:r>
              <a:rPr lang="en-US" sz="1800" dirty="0" err="1"/>
              <a:t>background-color:Tomato</a:t>
            </a:r>
            <a:r>
              <a:rPr lang="en-US" sz="1800" dirty="0"/>
              <a:t>;"&gt;Tomato&lt;/h1&gt;</a:t>
            </a:r>
          </a:p>
          <a:p>
            <a:pPr marL="0" indent="0">
              <a:buNone/>
            </a:pPr>
            <a:r>
              <a:rPr lang="en-US" sz="1800" dirty="0"/>
              <a:t>&lt;h1 style="background-</a:t>
            </a:r>
            <a:r>
              <a:rPr lang="en-US" sz="1800" dirty="0" err="1"/>
              <a:t>color:Orange</a:t>
            </a:r>
            <a:r>
              <a:rPr lang="en-US" sz="1800" dirty="0"/>
              <a:t>;"&gt;Orange&lt;/h1&gt;</a:t>
            </a:r>
          </a:p>
          <a:p>
            <a:pPr marL="0" indent="0">
              <a:buNone/>
            </a:pPr>
            <a:r>
              <a:rPr lang="en-US" sz="1800" dirty="0"/>
              <a:t>&lt;h1 style="background-</a:t>
            </a:r>
            <a:r>
              <a:rPr lang="en-US" sz="1800" dirty="0" err="1"/>
              <a:t>color:DodgerBlue</a:t>
            </a:r>
            <a:r>
              <a:rPr lang="en-US" sz="1800" dirty="0"/>
              <a:t>;"&gt;</a:t>
            </a:r>
            <a:r>
              <a:rPr lang="en-US" sz="1800" dirty="0" err="1"/>
              <a:t>DodgerBlue</a:t>
            </a:r>
            <a:r>
              <a:rPr lang="en-US" sz="1800" dirty="0"/>
              <a:t>&lt;/h1&gt;</a:t>
            </a:r>
          </a:p>
          <a:p>
            <a:pPr marL="0" indent="0">
              <a:buNone/>
            </a:pPr>
            <a:r>
              <a:rPr lang="en-US" sz="1800" dirty="0"/>
              <a:t>&lt;h1 style="background-</a:t>
            </a:r>
            <a:r>
              <a:rPr lang="en-US" sz="1800" dirty="0" err="1"/>
              <a:t>color:MediumSeaGreen</a:t>
            </a:r>
            <a:r>
              <a:rPr lang="en-US" sz="1800" dirty="0"/>
              <a:t>;"&gt;</a:t>
            </a:r>
            <a:r>
              <a:rPr lang="en-US" sz="1800" dirty="0" err="1"/>
              <a:t>MediumSeaGreen</a:t>
            </a:r>
            <a:r>
              <a:rPr lang="en-US" sz="1800" dirty="0"/>
              <a:t>&lt;/h1&gt;</a:t>
            </a:r>
          </a:p>
          <a:p>
            <a:pPr marL="0" indent="0">
              <a:buNone/>
            </a:pPr>
            <a:r>
              <a:rPr lang="en-US" sz="1800" dirty="0"/>
              <a:t>&lt;h1 style="background-</a:t>
            </a:r>
            <a:r>
              <a:rPr lang="en-US" sz="1800" dirty="0" err="1"/>
              <a:t>color:Gray</a:t>
            </a:r>
            <a:r>
              <a:rPr lang="en-US" sz="1800" dirty="0"/>
              <a:t>;"&gt;Gray&lt;/h1&gt;</a:t>
            </a:r>
          </a:p>
          <a:p>
            <a:pPr marL="0" indent="0">
              <a:buNone/>
            </a:pPr>
            <a:r>
              <a:rPr lang="en-US" sz="1800" dirty="0"/>
              <a:t>&lt;h1 style="background-</a:t>
            </a:r>
            <a:r>
              <a:rPr lang="en-US" sz="1800" dirty="0" err="1"/>
              <a:t>color:SlateBlue</a:t>
            </a:r>
            <a:r>
              <a:rPr lang="en-US" sz="1800" dirty="0"/>
              <a:t>;"&gt;</a:t>
            </a:r>
            <a:r>
              <a:rPr lang="en-US" sz="1800" dirty="0" err="1"/>
              <a:t>SlateBlue</a:t>
            </a:r>
            <a:r>
              <a:rPr lang="en-US" sz="1800" dirty="0"/>
              <a:t>&lt;/h1&gt;</a:t>
            </a:r>
          </a:p>
          <a:p>
            <a:pPr marL="0" indent="0">
              <a:buNone/>
            </a:pPr>
            <a:r>
              <a:rPr lang="en-US" sz="1800" dirty="0"/>
              <a:t>&lt;h1 style="background-</a:t>
            </a:r>
            <a:r>
              <a:rPr lang="en-US" sz="1800" dirty="0" err="1"/>
              <a:t>color:Violet</a:t>
            </a:r>
            <a:r>
              <a:rPr lang="en-US" sz="1800" dirty="0"/>
              <a:t>;"&gt;Violet&lt;/h1&gt;</a:t>
            </a:r>
          </a:p>
          <a:p>
            <a:pPr marL="0" indent="0">
              <a:buNone/>
            </a:pPr>
            <a:r>
              <a:rPr lang="en-US" sz="1800" dirty="0"/>
              <a:t>&lt;h1 style="background-</a:t>
            </a:r>
            <a:r>
              <a:rPr lang="en-US" sz="1800" dirty="0" err="1"/>
              <a:t>color:LightGray</a:t>
            </a:r>
            <a:r>
              <a:rPr lang="en-US" sz="1800" dirty="0"/>
              <a:t>;"&gt;</a:t>
            </a:r>
            <a:r>
              <a:rPr lang="en-US" sz="1800" dirty="0" err="1"/>
              <a:t>LightGray</a:t>
            </a:r>
            <a:r>
              <a:rPr lang="en-US" sz="1800" dirty="0"/>
              <a:t>&lt;/h1&gt;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HTML, colors can also be specified using RGB values, HEX values, HSL values, RGBA values, and HSLA values.</a:t>
            </a:r>
          </a:p>
          <a:p>
            <a:r>
              <a:rPr lang="en-US" sz="2400" dirty="0"/>
              <a:t>The three &lt;div&gt; elements have their background color set with RGB, HEX, and HSL values: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3"/>
          <p:cNvSpPr>
            <a:spLocks noGrp="1"/>
          </p:cNvSpPr>
          <p:nvPr>
            <p:ph type="ctrTitle"/>
          </p:nvPr>
        </p:nvSpPr>
        <p:spPr>
          <a:xfrm>
            <a:off x="800100" y="2301875"/>
            <a:ext cx="7543800" cy="86518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80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Visual Studio Code (</a:t>
            </a:r>
            <a:r>
              <a:rPr lang="en-US" b="1" dirty="0" err="1" smtClean="0"/>
              <a:t>VSCode</a:t>
            </a:r>
            <a:r>
              <a:rPr lang="en-US" b="1" dirty="0" smtClean="0"/>
              <a:t>):</a:t>
            </a:r>
            <a:endParaRPr lang="en-US" dirty="0" smtClean="0"/>
          </a:p>
          <a:p>
            <a:r>
              <a:rPr lang="en-US" b="1" dirty="0" smtClean="0"/>
              <a:t>Sublime Text:</a:t>
            </a:r>
            <a:endParaRPr lang="en-US" dirty="0" smtClean="0"/>
          </a:p>
          <a:p>
            <a:r>
              <a:rPr lang="en-US" b="1" dirty="0" smtClean="0"/>
              <a:t>Atom:</a:t>
            </a:r>
            <a:endParaRPr lang="en-US" dirty="0" smtClean="0"/>
          </a:p>
          <a:p>
            <a:r>
              <a:rPr lang="en-US" b="1" dirty="0" smtClean="0"/>
              <a:t>Brackets:</a:t>
            </a:r>
            <a:endParaRPr lang="en-US" dirty="0" smtClean="0"/>
          </a:p>
          <a:p>
            <a:r>
              <a:rPr lang="en-US" b="1" dirty="0" smtClean="0"/>
              <a:t>Notepad++:</a:t>
            </a:r>
            <a:endParaRPr lang="en-US" dirty="0" smtClean="0"/>
          </a:p>
          <a:p>
            <a:r>
              <a:rPr lang="en-US" b="1" dirty="0" err="1" smtClean="0"/>
              <a:t>WebStorm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b="1" dirty="0" smtClean="0"/>
              <a:t>Adobe Dreamweaver:</a:t>
            </a:r>
            <a:endParaRPr lang="en-US" dirty="0" smtClean="0"/>
          </a:p>
          <a:p>
            <a:r>
              <a:rPr lang="en-US" b="1" dirty="0" err="1" smtClean="0"/>
              <a:t>CodeSandbox</a:t>
            </a:r>
            <a:r>
              <a:rPr lang="en-US" b="1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+mj-lt"/>
              </a:rPr>
              <a:t>     Web </a:t>
            </a:r>
            <a:r>
              <a:rPr lang="en-US" sz="2000" dirty="0" smtClean="0">
                <a:latin typeface="+mj-lt"/>
              </a:rPr>
              <a:t>Forms 2.0 is an evolution in web development, introducing enhanced functionality and interactivity to web forms. </a:t>
            </a:r>
            <a:r>
              <a:rPr lang="en-US" sz="2000" dirty="0" smtClean="0">
                <a:latin typeface="+mj-lt"/>
              </a:rPr>
              <a:t>This specification, developed by the Web Hypertext Application Technology Working Group (WHATWG), aims to improve the user experience and streamline form submission processes on the internet.</a:t>
            </a:r>
            <a:endParaRPr lang="en-US" sz="20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6CC5-CEFD-59A1-D5A8-EF2D40B3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DED78A-BC37-5165-5D2B-E68D581BA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algn="just"/>
            <a:r>
              <a:rPr lang="en-GB" sz="2000" dirty="0">
                <a:latin typeface="+mj-lt"/>
              </a:rPr>
              <a:t>An HTML form constitutes a distinct section of a webpage, encompassing specific controls such as labels, text fields, password fields, hidden fields (utilized by software), radio buttons, checkboxes, </a:t>
            </a:r>
            <a:r>
              <a:rPr lang="en-GB" sz="2000" dirty="0" err="1">
                <a:latin typeface="+mj-lt"/>
              </a:rPr>
              <a:t>fieldsets</a:t>
            </a:r>
            <a:r>
              <a:rPr lang="en-GB" sz="2000" dirty="0">
                <a:latin typeface="+mj-lt"/>
              </a:rPr>
              <a:t>, legends, and submit buttons. </a:t>
            </a:r>
          </a:p>
          <a:p>
            <a:pPr algn="just"/>
            <a:r>
              <a:rPr lang="en-GB" sz="2000" dirty="0">
                <a:latin typeface="+mj-lt"/>
              </a:rPr>
              <a:t>Users engage with these forms to furnish essential information for server processing.</a:t>
            </a:r>
          </a:p>
          <a:p>
            <a:pPr algn="just"/>
            <a:r>
              <a:rPr lang="en-GB" sz="2000" dirty="0">
                <a:latin typeface="+mj-lt"/>
              </a:rPr>
              <a:t>Presently, client-side scripting, commonly employing JavaScript, is employed for effects and basic validation. </a:t>
            </a:r>
          </a:p>
          <a:p>
            <a:pPr algn="just"/>
            <a:r>
              <a:rPr lang="en-GB" sz="2000" dirty="0">
                <a:latin typeface="+mj-lt"/>
              </a:rPr>
              <a:t>HTML5 is expected to significantly diminish the reliance on client-side scripting in the foreseeable future.</a:t>
            </a: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4D2064-4D25-8B8F-C929-DF3EB36E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F0AA696-9E0A-9225-0E76-18CD28D2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1624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smtClean="0"/>
              <a:t>Key features of Web Forms 2.0 include: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/>
              <a:t>New Input Types:</a:t>
            </a:r>
            <a:r>
              <a:rPr lang="en-US" sz="2000" dirty="0" smtClean="0"/>
              <a:t> Introduces specialized input types like date, email, and range, providing users with intuitive ways to input data.</a:t>
            </a:r>
          </a:p>
          <a:p>
            <a:r>
              <a:rPr lang="en-US" sz="2000" i="1" dirty="0" smtClean="0"/>
              <a:t>Input Validation:</a:t>
            </a:r>
            <a:r>
              <a:rPr lang="en-US" sz="2000" dirty="0" smtClean="0"/>
              <a:t> Built-in validation mechanisms ensure data integrity, reducing errors and enhancing form submission reliability.</a:t>
            </a:r>
          </a:p>
          <a:p>
            <a:r>
              <a:rPr lang="en-US" sz="2000" i="1" dirty="0" smtClean="0"/>
              <a:t>Placeholder Attribute:</a:t>
            </a:r>
            <a:r>
              <a:rPr lang="en-US" sz="2000" dirty="0" smtClean="0"/>
              <a:t> Enables developers to provide hints or examples within form fields, guiding users and improving usability.</a:t>
            </a:r>
          </a:p>
          <a:p>
            <a:r>
              <a:rPr lang="en-US" sz="2000" i="1" dirty="0" smtClean="0"/>
              <a:t>Autofocus Attribute:</a:t>
            </a:r>
            <a:r>
              <a:rPr lang="en-US" sz="2000" dirty="0" smtClean="0"/>
              <a:t> Automatically focuses on specific form fields upon page load, enhancing user convenience and efficiency.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Web Forms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Improved </a:t>
            </a:r>
            <a:r>
              <a:rPr lang="en-US" dirty="0" smtClean="0">
                <a:solidFill>
                  <a:schemeClr val="tx1"/>
                </a:solidFill>
              </a:rPr>
              <a:t>user experience with enhanced form controls and validation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Better accessibility and device compatibility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Simplified development process with built-in functionalities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Increased security with built-in input </a:t>
            </a:r>
            <a:r>
              <a:rPr lang="en-US" dirty="0" smtClean="0">
                <a:solidFill>
                  <a:schemeClr val="tx1"/>
                </a:solidFill>
              </a:rPr>
              <a:t>validation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Use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graphics or charts to illustrate the advantages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E12BBA-03B5-5B0D-4393-2F38670F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D2DF2-AA89-2BFE-46B7-D63947E3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FD0D5A-04D7-96D4-3310-F358559F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>
                <a:latin typeface="+mj-lt"/>
              </a:rPr>
              <a:t>HTML5 Input Element (Text)</a:t>
            </a:r>
          </a:p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E-mail</a:t>
            </a:r>
            <a:r>
              <a:rPr lang="en-GB" sz="2000" dirty="0">
                <a:latin typeface="+mj-lt"/>
              </a:rPr>
              <a:t> </a:t>
            </a:r>
          </a:p>
          <a:p>
            <a:pPr algn="just"/>
            <a:r>
              <a:rPr lang="en-GB" sz="2000" dirty="0">
                <a:latin typeface="+mj-lt"/>
              </a:rPr>
              <a:t>It will only accept email values. </a:t>
            </a:r>
          </a:p>
          <a:p>
            <a:pPr algn="just"/>
            <a:r>
              <a:rPr lang="en-GB" sz="2000" dirty="0">
                <a:latin typeface="+mj-lt"/>
              </a:rPr>
              <a:t>Input fields that need to contain an email address should use this type.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&lt;label for="</a:t>
            </a:r>
            <a:r>
              <a:rPr lang="en-GB" sz="2000" dirty="0" err="1">
                <a:latin typeface="+mj-lt"/>
              </a:rPr>
              <a:t>myemail</a:t>
            </a:r>
            <a:r>
              <a:rPr lang="en-GB" sz="2000" dirty="0">
                <a:latin typeface="+mj-lt"/>
              </a:rPr>
              <a:t>"&gt;Enter Email Address:&lt;/label&gt;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&lt;input type="</a:t>
            </a:r>
            <a:r>
              <a:rPr lang="en-GB" sz="2000" dirty="0" err="1">
                <a:latin typeface="+mj-lt"/>
              </a:rPr>
              <a:t>emai</a:t>
            </a:r>
            <a:r>
              <a:rPr lang="en-GB" sz="2000" dirty="0">
                <a:latin typeface="+mj-lt"/>
              </a:rPr>
              <a:t>" id="</a:t>
            </a:r>
            <a:r>
              <a:rPr lang="en-GB" sz="2000" dirty="0" err="1">
                <a:latin typeface="+mj-lt"/>
              </a:rPr>
              <a:t>myemail</a:t>
            </a:r>
            <a:r>
              <a:rPr lang="en-GB" sz="2000" dirty="0">
                <a:latin typeface="+mj-lt"/>
              </a:rPr>
              <a:t>" required&gt;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endParaRPr lang="en-GB" sz="2000" dirty="0">
              <a:latin typeface="+mj-lt"/>
            </a:endParaRPr>
          </a:p>
          <a:p>
            <a:pPr marL="0" indent="0" algn="just">
              <a:buNone/>
            </a:pPr>
            <a:endParaRPr lang="en-GB" sz="2000" dirty="0">
              <a:latin typeface="+mj-lt"/>
            </a:endParaRP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A6F0DE3-4B29-3642-75C7-DCE18524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D3B058-1CC7-D2F8-D523-97AFB15B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5100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A98564-0CE3-FCF5-1A73-C332F7D07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D1E8E-20C7-EB26-6EAD-906B6410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9E733B-66ED-B0B5-18E2-AE97590D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Number</a:t>
            </a:r>
          </a:p>
          <a:p>
            <a:pPr algn="just"/>
            <a:r>
              <a:rPr lang="en-GB" sz="2000" dirty="0">
                <a:latin typeface="+mj-lt"/>
              </a:rPr>
              <a:t>This field accepts only numerical values. The step attribute specifies the precision, which defaults to 1.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&lt;label for="</a:t>
            </a:r>
            <a:r>
              <a:rPr lang="en-GB" sz="2000" dirty="0" err="1">
                <a:latin typeface="+mj-lt"/>
              </a:rPr>
              <a:t>mynumber</a:t>
            </a:r>
            <a:r>
              <a:rPr lang="en-GB" sz="2000" dirty="0">
                <a:latin typeface="+mj-lt"/>
              </a:rPr>
              <a:t>"&gt;Enter a Number:&lt;/label&gt;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&lt;input type="number" min="1" max="10" step="0.5" id="</a:t>
            </a:r>
            <a:r>
              <a:rPr lang="en-GB" sz="2000" dirty="0" err="1">
                <a:latin typeface="+mj-lt"/>
              </a:rPr>
              <a:t>mynumber</a:t>
            </a:r>
            <a:r>
              <a:rPr lang="en-GB" sz="2000" dirty="0">
                <a:latin typeface="+mj-lt"/>
              </a:rPr>
              <a:t>"&gt;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&lt;/form&gt;</a:t>
            </a:r>
          </a:p>
          <a:p>
            <a:pPr algn="just"/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6A4A15-03A5-A331-4993-9D875D9E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093A9A-BCAF-43F1-0CF9-CBE71D7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8195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AAF482-A1BD-DF3C-A708-FD27A02E4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83D1D-D5BF-6464-7A1F-7E86F87E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3537B4-D89B-54F9-1825-9E0FE94F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1800" b="1" dirty="0">
                <a:latin typeface="+mj-lt"/>
              </a:rPr>
              <a:t>Time</a:t>
            </a:r>
            <a:r>
              <a:rPr lang="en-GB" sz="1800" dirty="0">
                <a:latin typeface="+mj-lt"/>
              </a:rPr>
              <a:t> </a:t>
            </a:r>
          </a:p>
          <a:p>
            <a:pPr algn="just"/>
            <a:r>
              <a:rPr lang="en-GB" sz="1800" dirty="0">
                <a:latin typeface="+mj-lt"/>
              </a:rPr>
              <a:t>The time (hour, minute, second, fractional second) is encoded according to ISO 8601.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&lt;label for="</a:t>
            </a:r>
            <a:r>
              <a:rPr lang="en-GB" sz="1800" dirty="0" err="1">
                <a:latin typeface="+mj-lt"/>
              </a:rPr>
              <a:t>mytime</a:t>
            </a:r>
            <a:r>
              <a:rPr lang="en-GB" sz="1800" dirty="0">
                <a:latin typeface="+mj-lt"/>
              </a:rPr>
              <a:t>"&gt;Select Time:&lt;/label&gt;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&lt;input type="time" id="</a:t>
            </a:r>
            <a:r>
              <a:rPr lang="en-GB" sz="1800" dirty="0" err="1">
                <a:latin typeface="+mj-lt"/>
              </a:rPr>
              <a:t>mytime</a:t>
            </a:r>
            <a:r>
              <a:rPr lang="en-GB" sz="1800" dirty="0">
                <a:latin typeface="+mj-lt"/>
              </a:rPr>
              <a:t>"&gt;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r>
              <a:rPr lang="en-GB" sz="1800" b="1" dirty="0">
                <a:latin typeface="+mj-lt"/>
              </a:rPr>
              <a:t>Week</a:t>
            </a:r>
          </a:p>
          <a:p>
            <a:pPr algn="just"/>
            <a:r>
              <a:rPr lang="en-GB" sz="1800" dirty="0">
                <a:latin typeface="+mj-lt"/>
              </a:rPr>
              <a:t>A date that is composed of a weekday and a year is encoded according to ISO 8061.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&lt;label for="</a:t>
            </a:r>
            <a:r>
              <a:rPr lang="en-GB" sz="1800" dirty="0" err="1">
                <a:latin typeface="+mj-lt"/>
              </a:rPr>
              <a:t>myweek</a:t>
            </a:r>
            <a:r>
              <a:rPr lang="en-GB" sz="1800" dirty="0">
                <a:latin typeface="+mj-lt"/>
              </a:rPr>
              <a:t>"&gt;Select Week:&lt;/label&gt;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&lt;input type="week" id="</a:t>
            </a:r>
            <a:r>
              <a:rPr lang="en-GB" sz="1800" dirty="0" err="1">
                <a:latin typeface="+mj-lt"/>
              </a:rPr>
              <a:t>myweek</a:t>
            </a:r>
            <a:r>
              <a:rPr lang="en-GB" sz="1800" dirty="0">
                <a:latin typeface="+mj-lt"/>
              </a:rPr>
              <a:t>"&gt; </a:t>
            </a:r>
          </a:p>
          <a:p>
            <a:pPr marL="0" indent="0" algn="just">
              <a:buNone/>
            </a:pPr>
            <a:r>
              <a:rPr lang="en-GB" sz="18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endParaRPr lang="en-IN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E9D75A-DEEC-4277-C021-BC245354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DBC1EF-1C3F-142D-1A5D-81F9488B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43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F7A1545-8F92-0F4D-7EDE-EF980AADA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77900-83D3-9CEC-950A-874F5D11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48B4ED-60C9-DA86-88FD-C94C9D6C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Date: </a:t>
            </a:r>
            <a:r>
              <a:rPr lang="en-GB" sz="2000" dirty="0">
                <a:latin typeface="+mj-lt"/>
              </a:rPr>
              <a:t>A date (year, month, day) is encoded using the ISO 8601 standard.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&lt;label for="</a:t>
            </a:r>
            <a:r>
              <a:rPr lang="en-GB" sz="2000" dirty="0" err="1">
                <a:latin typeface="+mj-lt"/>
              </a:rPr>
              <a:t>mydate</a:t>
            </a:r>
            <a:r>
              <a:rPr lang="en-GB" sz="2000" dirty="0">
                <a:latin typeface="+mj-lt"/>
              </a:rPr>
              <a:t>"&gt;Select Date:&lt;/label&gt;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&lt;input type="date" value="2019-04-15" id="</a:t>
            </a:r>
            <a:r>
              <a:rPr lang="en-GB" sz="2000" dirty="0" err="1">
                <a:latin typeface="+mj-lt"/>
              </a:rPr>
              <a:t>mydate</a:t>
            </a:r>
            <a:r>
              <a:rPr lang="en-GB" sz="2000" dirty="0">
                <a:latin typeface="+mj-lt"/>
              </a:rPr>
              <a:t>"&gt;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range: </a:t>
            </a:r>
            <a:r>
              <a:rPr lang="en-GB" sz="2000" dirty="0">
                <a:latin typeface="+mj-lt"/>
              </a:rPr>
              <a:t>For input fields, the range type is used to represent a range of values.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   &lt;label for="</a:t>
            </a:r>
            <a:r>
              <a:rPr lang="en-GB" sz="2000" dirty="0" err="1">
                <a:latin typeface="+mj-lt"/>
              </a:rPr>
              <a:t>mynumber</a:t>
            </a:r>
            <a:r>
              <a:rPr lang="en-GB" sz="2000" dirty="0">
                <a:latin typeface="+mj-lt"/>
              </a:rPr>
              <a:t>"&gt;Select a Number:&lt;/label&gt;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   &lt;input type="range" min="1" max="10" step="0.5" id="</a:t>
            </a:r>
            <a:r>
              <a:rPr lang="en-GB" sz="2000" dirty="0" err="1">
                <a:latin typeface="+mj-lt"/>
              </a:rPr>
              <a:t>mynumber</a:t>
            </a:r>
            <a:r>
              <a:rPr lang="en-GB" sz="2000" dirty="0">
                <a:latin typeface="+mj-lt"/>
              </a:rPr>
              <a:t>"&gt;     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&lt;/form&gt;</a:t>
            </a: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A66B08-422A-8281-B7EE-3159EA46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56B793-0884-C6EE-1C32-E164C7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2950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334179-57D9-52B7-38D1-96A2A8B8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1971D-D32E-EFD3-6B7E-A27C3406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CF5FD5-6C9A-5575-344C-CA0FDB0AA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URL: </a:t>
            </a:r>
            <a:r>
              <a:rPr lang="en-GB" sz="2000" dirty="0">
                <a:latin typeface="+mj-lt"/>
              </a:rPr>
              <a:t>It can only accept URL values. In this type of field, URL addresses should be entered. Those who submit simple text entries must specify the URL, either http://www.example.com or </a:t>
            </a:r>
            <a:r>
              <a:rPr lang="en-GB" sz="2000" dirty="0">
                <a:latin typeface="+mj-lt"/>
                <a:hlinkClick r:id="rId2"/>
              </a:rPr>
              <a:t>http://example.com</a:t>
            </a:r>
            <a:endParaRPr lang="en-GB" sz="2000" dirty="0">
              <a:latin typeface="+mj-lt"/>
            </a:endParaRPr>
          </a:p>
          <a:p>
            <a:pPr marL="0" indent="0" algn="just">
              <a:buNone/>
            </a:pPr>
            <a:endParaRPr lang="en-GB" sz="2000" dirty="0">
              <a:latin typeface="+mj-lt"/>
            </a:endParaRP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&lt;form&gt; </a:t>
            </a: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&lt;label for="</a:t>
            </a:r>
            <a:r>
              <a:rPr lang="en-IN" sz="2000" dirty="0" err="1">
                <a:latin typeface="+mj-lt"/>
              </a:rPr>
              <a:t>myurl</a:t>
            </a:r>
            <a:r>
              <a:rPr lang="en-IN" sz="2000" dirty="0">
                <a:latin typeface="+mj-lt"/>
              </a:rPr>
              <a:t>"&gt;Enter Website URL:&lt;/label&gt; </a:t>
            </a: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&lt;input type="</a:t>
            </a:r>
            <a:r>
              <a:rPr lang="en-IN" sz="2000" dirty="0" err="1">
                <a:latin typeface="+mj-lt"/>
              </a:rPr>
              <a:t>url</a:t>
            </a:r>
            <a:r>
              <a:rPr lang="en-IN" sz="2000" dirty="0">
                <a:latin typeface="+mj-lt"/>
              </a:rPr>
              <a:t>" id="</a:t>
            </a:r>
            <a:r>
              <a:rPr lang="en-IN" sz="2000" dirty="0" err="1">
                <a:latin typeface="+mj-lt"/>
              </a:rPr>
              <a:t>myurl</a:t>
            </a:r>
            <a:r>
              <a:rPr lang="en-IN" sz="2000" dirty="0">
                <a:latin typeface="+mj-lt"/>
              </a:rPr>
              <a:t>" required&gt; </a:t>
            </a:r>
          </a:p>
          <a:p>
            <a:pPr marL="0" indent="0" algn="just">
              <a:buNone/>
            </a:pPr>
            <a:r>
              <a:rPr lang="en-IN" sz="2000" dirty="0">
                <a:latin typeface="+mj-lt"/>
              </a:rPr>
              <a:t>&lt;/form&gt;</a:t>
            </a: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EBC0DA9-B2D8-84DF-4BF1-64E8D2BF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338C9D-3050-84A8-06C7-C612D7DD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48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94076B-7B7B-AC94-25C4-41C071D3D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D7AB5-39EA-C937-9CCC-7BFFC82A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5AD148-F478-E94A-60AF-627E70BF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Placeholder attribute</a:t>
            </a:r>
            <a:endParaRPr lang="en-GB" sz="2000" dirty="0">
              <a:latin typeface="+mj-lt"/>
            </a:endParaRPr>
          </a:p>
          <a:p>
            <a:pPr algn="just"/>
            <a:r>
              <a:rPr lang="en-GB" sz="2000" dirty="0">
                <a:latin typeface="+mj-lt"/>
              </a:rPr>
              <a:t>HTML5 introduced a new attribute called placeholder.</a:t>
            </a:r>
          </a:p>
          <a:p>
            <a:pPr algn="just"/>
            <a:r>
              <a:rPr lang="en-GB" sz="2000" dirty="0">
                <a:latin typeface="+mj-lt"/>
              </a:rPr>
              <a:t>With placeholder attributes on &lt;input&gt; and &lt;</a:t>
            </a:r>
            <a:r>
              <a:rPr lang="en-GB" sz="2000" dirty="0" err="1">
                <a:latin typeface="+mj-lt"/>
              </a:rPr>
              <a:t>textarea</a:t>
            </a:r>
            <a:r>
              <a:rPr lang="en-GB" sz="2000" dirty="0">
                <a:latin typeface="+mj-lt"/>
              </a:rPr>
              <a:t>&gt; elements, users are able to know what they can enter in the field.</a:t>
            </a:r>
          </a:p>
          <a:p>
            <a:pPr algn="just"/>
            <a:r>
              <a:rPr lang="en-GB" sz="2000" dirty="0">
                <a:latin typeface="+mj-lt"/>
              </a:rPr>
              <a:t>The placeholder text cannot contain line-feeds or carriage returns.</a:t>
            </a:r>
          </a:p>
          <a:p>
            <a:pPr marL="0" indent="0" algn="just">
              <a:buNone/>
            </a:pPr>
            <a:r>
              <a:rPr lang="en-GB" sz="2000" dirty="0">
                <a:latin typeface="+mj-lt"/>
              </a:rPr>
              <a:t>&lt;input type="text" name="search“ placeholder="search the internet"/&gt; </a:t>
            </a:r>
          </a:p>
          <a:p>
            <a:pPr marL="0" indent="0" algn="just">
              <a:buNone/>
            </a:pPr>
            <a:endParaRPr lang="en-GB" sz="2000" b="1" dirty="0">
              <a:latin typeface="+mj-lt"/>
            </a:endParaRPr>
          </a:p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Autofocus attribute</a:t>
            </a:r>
          </a:p>
          <a:p>
            <a:pPr algn="just"/>
            <a:r>
              <a:rPr lang="en-GB" sz="2000" dirty="0">
                <a:latin typeface="+mj-lt"/>
              </a:rPr>
              <a:t>This is a simple one-step pattern that can be easily programmed in JavaScript as soon as the document loads. </a:t>
            </a:r>
          </a:p>
          <a:p>
            <a:pPr algn="just"/>
            <a:r>
              <a:rPr lang="en-GB" sz="2000" dirty="0">
                <a:latin typeface="+mj-lt"/>
              </a:rPr>
              <a:t>When the form loads, it automatically focuses on a particular field in the document.</a:t>
            </a:r>
          </a:p>
          <a:p>
            <a:pPr marL="0" indent="0" algn="r">
              <a:buNone/>
            </a:pPr>
            <a:r>
              <a:rPr lang="en-GB" sz="2000" dirty="0">
                <a:latin typeface="+mj-lt"/>
              </a:rPr>
              <a:t>&lt;input type=“text” name=“search” autofocus/&gt; </a:t>
            </a:r>
          </a:p>
          <a:p>
            <a:pPr algn="just"/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3A6F65B-EA7B-BC6D-92AC-CEDEADD4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67F181-36ED-219F-E742-A70FAC62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561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362200"/>
            <a:ext cx="7772400" cy="1362075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dirty="0">
                <a:solidFill>
                  <a:schemeClr val="tx2"/>
                </a:solidFill>
              </a:rPr>
              <a:t>SEMANTIC ELEMENTS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9936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579CA24-9F50-705D-6D91-2C62C483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A9A7AF-2411-45C9-E126-20CA7835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Web Forms 2.0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11005-D20C-92C8-F95D-CA13DD44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80431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b="1" dirty="0">
                <a:latin typeface="+mj-lt"/>
              </a:rPr>
              <a:t>Required attribute</a:t>
            </a:r>
          </a:p>
          <a:p>
            <a:pPr algn="just"/>
            <a:r>
              <a:rPr lang="en-GB" sz="2000" dirty="0">
                <a:latin typeface="+mj-lt"/>
              </a:rPr>
              <a:t>The required attribute is used in place of </a:t>
            </a:r>
            <a:r>
              <a:rPr lang="en-GB" sz="2000" dirty="0" err="1">
                <a:latin typeface="+mj-lt"/>
              </a:rPr>
              <a:t>Javascript</a:t>
            </a:r>
            <a:r>
              <a:rPr lang="en-GB" sz="2000" dirty="0">
                <a:latin typeface="+mj-lt"/>
              </a:rPr>
              <a:t> validations.</a:t>
            </a:r>
          </a:p>
          <a:p>
            <a:pPr algn="just"/>
            <a:r>
              <a:rPr lang="en-GB" sz="2000" dirty="0">
                <a:latin typeface="+mj-lt"/>
              </a:rPr>
              <a:t>Due to this attribute, </a:t>
            </a:r>
            <a:r>
              <a:rPr lang="en-GB" sz="2000" dirty="0" err="1">
                <a:latin typeface="+mj-lt"/>
              </a:rPr>
              <a:t>Javascript</a:t>
            </a:r>
            <a:r>
              <a:rPr lang="en-GB" sz="2000" dirty="0">
                <a:latin typeface="+mj-lt"/>
              </a:rPr>
              <a:t> is now only required for client-side validations where an empty text box cannot be submitted.</a:t>
            </a:r>
          </a:p>
          <a:p>
            <a:pPr marL="0" indent="0" algn="just">
              <a:buNone/>
            </a:pPr>
            <a:endParaRPr lang="en-GB" sz="2000" dirty="0">
              <a:latin typeface="+mj-lt"/>
            </a:endParaRPr>
          </a:p>
          <a:p>
            <a:pPr marL="0" indent="0" algn="ctr">
              <a:buNone/>
            </a:pPr>
            <a:r>
              <a:rPr lang="en-GB" sz="2000" dirty="0">
                <a:latin typeface="+mj-lt"/>
              </a:rPr>
              <a:t>&lt;input type=“text” name=“search” required&gt; </a:t>
            </a:r>
          </a:p>
          <a:p>
            <a:pPr marL="0" indent="0" algn="just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DDD67C-3812-5A24-4573-8E648B81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CSE-367 Data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D77E6C-DC22-1CBC-CCE7-8FF7F9C4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8660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webform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4191000" cy="258294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4419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Overall, Web Forms 2.0 aims to provide developers with a comprehensive set of tools and features to create more user-friendly, accessible, and interactive web forms, ultimately enhancing the overall browsing experience for users.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048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HTML5 Semantic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CSE-367 Data Visualization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4" descr="Image result for examples on header and footer in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562600" cy="37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HTML5 Semantic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676399"/>
            <a:ext cx="7467600" cy="4495801"/>
          </a:xfrm>
        </p:spPr>
        <p:txBody>
          <a:bodyPr/>
          <a:lstStyle/>
          <a:p>
            <a:r>
              <a:rPr lang="en-US" dirty="0"/>
              <a:t>One substantial problem with modern, pre-HTML5 semantic markup: </a:t>
            </a:r>
          </a:p>
          <a:p>
            <a:pPr marL="287338"/>
            <a:r>
              <a:rPr lang="en-US" dirty="0"/>
              <a:t>most complex web sites are absolutely packed solid with &lt;div&gt; elements. </a:t>
            </a:r>
          </a:p>
          <a:p>
            <a:r>
              <a:rPr lang="en-US" dirty="0"/>
              <a:t>Unfortunately, all these &lt;div&gt; elements can make the resulting markup confusing and hard to modify. </a:t>
            </a:r>
          </a:p>
          <a:p>
            <a:r>
              <a:rPr lang="en-US" dirty="0"/>
              <a:t>Developers typically try to bring some sense and order to the &lt;div&gt; chaos by using id or class names that provide some clue as to their meaning.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1219199"/>
            <a:ext cx="6400800" cy="4571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are they needed?</a:t>
            </a:r>
          </a:p>
        </p:txBody>
      </p:sp>
    </p:spTree>
    <p:extLst>
      <p:ext uri="{BB962C8B-B14F-4D97-AF65-F5344CB8AC3E}">
        <p14:creationId xmlns:p14="http://schemas.microsoft.com/office/powerpoint/2010/main" xmlns="" val="21827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Header and Footer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646237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/>
              <a:t>Most web site pages have a recognizable header and footer section. </a:t>
            </a:r>
          </a:p>
          <a:p>
            <a:r>
              <a:rPr lang="en-US" dirty="0"/>
              <a:t>Typically the </a:t>
            </a:r>
            <a:r>
              <a:rPr lang="en-US" b="1" dirty="0"/>
              <a:t>header</a:t>
            </a:r>
            <a:r>
              <a:rPr lang="en-US" dirty="0"/>
              <a:t> contains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site logo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title (and perhaps additional subtitles or taglines)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horizontal navigation links,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perhaps one or two horizontal banners. </a:t>
            </a:r>
          </a:p>
        </p:txBody>
      </p:sp>
      <p:pic>
        <p:nvPicPr>
          <p:cNvPr id="8" name="Picture 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254000" cy="304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pic>
        <p:nvPicPr>
          <p:cNvPr id="7" name="Picture 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68300"/>
            <a:ext cx="304800" cy="3175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366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21F96F3AB4447BF70CD291954DCCD" ma:contentTypeVersion="4" ma:contentTypeDescription="Create a new document." ma:contentTypeScope="" ma:versionID="57b393154cb48289f8d26b82b4885a54">
  <xsd:schema xmlns:xsd="http://www.w3.org/2001/XMLSchema" xmlns:xs="http://www.w3.org/2001/XMLSchema" xmlns:p="http://schemas.microsoft.com/office/2006/metadata/properties" xmlns:ns2="00af665b-9cc2-4010-a7f6-c2696d1560f6" targetNamespace="http://schemas.microsoft.com/office/2006/metadata/properties" ma:root="true" ma:fieldsID="46ffc877a76ae8334cca70d212d89bc9" ns2:_="">
    <xsd:import namespace="00af665b-9cc2-4010-a7f6-c2696d156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af665b-9cc2-4010-a7f6-c2696d1560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F377BA-E110-4551-BA4B-72AF0F8173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af665b-9cc2-4010-a7f6-c2696d156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FE7C8-44AE-4CA0-BC1C-D7A115A2224E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0af665b-9cc2-4010-a7f6-c2696d1560f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16004</TotalTime>
  <Words>3780</Words>
  <Application>Microsoft Office PowerPoint</Application>
  <PresentationFormat>On-screen Show (4:3)</PresentationFormat>
  <Paragraphs>524</Paragraphs>
  <Slides>61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Thiru_Regular</vt:lpstr>
      <vt:lpstr>1_Custom Design</vt:lpstr>
      <vt:lpstr>Custom Design</vt:lpstr>
      <vt:lpstr>Slide 1</vt:lpstr>
      <vt:lpstr>Module I - Syllabus </vt:lpstr>
      <vt:lpstr>HTML5 &amp; HTML 4</vt:lpstr>
      <vt:lpstr>Slide 4</vt:lpstr>
      <vt:lpstr>EDITOR</vt:lpstr>
      <vt:lpstr>HTML SEMANTIC ELEMENTS</vt:lpstr>
      <vt:lpstr>HTML5 Semantic Elements</vt:lpstr>
      <vt:lpstr>HTML5 Semantic Elements</vt:lpstr>
      <vt:lpstr>Header and Footer</vt:lpstr>
      <vt:lpstr>Header and Footer</vt:lpstr>
      <vt:lpstr>Header and Footer</vt:lpstr>
      <vt:lpstr>Heading Groups</vt:lpstr>
      <vt:lpstr>Navigation</vt:lpstr>
      <vt:lpstr>Navigation</vt:lpstr>
      <vt:lpstr>Articles and Sections</vt:lpstr>
      <vt:lpstr>Articles and Sections</vt:lpstr>
      <vt:lpstr>Sections versus Divs</vt:lpstr>
      <vt:lpstr>Slide 18</vt:lpstr>
      <vt:lpstr>Slide 19</vt:lpstr>
      <vt:lpstr>Figure and Figure Captions</vt:lpstr>
      <vt:lpstr>Figure and Figure Captions</vt:lpstr>
      <vt:lpstr>Aside</vt:lpstr>
      <vt:lpstr>Slide 23</vt:lpstr>
      <vt:lpstr>Event Attributes </vt:lpstr>
      <vt:lpstr>Slide 25</vt:lpstr>
      <vt:lpstr>Slide 26</vt:lpstr>
      <vt:lpstr>   HTML Canvas </vt:lpstr>
      <vt:lpstr>HTML Canvas (contd..)</vt:lpstr>
      <vt:lpstr>Slide 29</vt:lpstr>
      <vt:lpstr>WebSockets</vt:lpstr>
      <vt:lpstr>Slide 31</vt:lpstr>
      <vt:lpstr>WebSockets</vt:lpstr>
      <vt:lpstr>Slide 33</vt:lpstr>
      <vt:lpstr>Slide 34</vt:lpstr>
      <vt:lpstr>Slide 35</vt:lpstr>
      <vt:lpstr>Slide 36</vt:lpstr>
      <vt:lpstr>    The translate() Method</vt:lpstr>
      <vt:lpstr>Slide 38</vt:lpstr>
      <vt:lpstr>Slide 39</vt:lpstr>
      <vt:lpstr>CSS Gradients</vt:lpstr>
      <vt:lpstr>CSS Linear Gradients</vt:lpstr>
      <vt:lpstr>Direction - Top to Bottom (this is default)</vt:lpstr>
      <vt:lpstr>Web Storage</vt:lpstr>
      <vt:lpstr>Slide 44</vt:lpstr>
      <vt:lpstr>Slide 45</vt:lpstr>
      <vt:lpstr>HTML colors</vt:lpstr>
      <vt:lpstr>Standard colors</vt:lpstr>
      <vt:lpstr>Color Values</vt:lpstr>
      <vt:lpstr>Web Forms 2.0 </vt:lpstr>
      <vt:lpstr>Web Forms 2.0</vt:lpstr>
      <vt:lpstr>Web Forms 2.0 </vt:lpstr>
      <vt:lpstr>Key features of Web Forms 2.0 include:</vt:lpstr>
      <vt:lpstr>Advantages of Web Forms 2.0</vt:lpstr>
      <vt:lpstr>Web Forms 2.0 </vt:lpstr>
      <vt:lpstr>Web Forms 2.0 </vt:lpstr>
      <vt:lpstr>Web Forms 2.0 </vt:lpstr>
      <vt:lpstr>Web Forms 2.0 </vt:lpstr>
      <vt:lpstr>Web Forms 2.0 </vt:lpstr>
      <vt:lpstr>Web Forms 2.0 </vt:lpstr>
      <vt:lpstr>Web Forms 2.0 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Jayanthy Kamal</cp:lastModifiedBy>
  <cp:revision>435</cp:revision>
  <dcterms:created xsi:type="dcterms:W3CDTF">2006-08-16T00:00:00Z</dcterms:created>
  <dcterms:modified xsi:type="dcterms:W3CDTF">2024-02-12T04:57:09Z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0x01010093521F96F3AB4447BF70CD291954DCCD</vt:lpwstr>
  </property>
</Properties>
</file>