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86" r:id="rId6"/>
    <p:sldId id="282" r:id="rId7"/>
    <p:sldId id="283" r:id="rId8"/>
    <p:sldId id="288" r:id="rId9"/>
    <p:sldId id="287" r:id="rId10"/>
    <p:sldId id="289" r:id="rId11"/>
    <p:sldId id="292" r:id="rId12"/>
    <p:sldId id="293" r:id="rId13"/>
    <p:sldId id="290" r:id="rId14"/>
    <p:sldId id="291"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9" d="100"/>
          <a:sy n="79" d="100"/>
        </p:scale>
        <p:origin x="773"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65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758757" y="1468877"/>
            <a:ext cx="10807429" cy="3599234"/>
          </a:xfrm>
        </p:spPr>
        <p:txBody>
          <a:bodyPr/>
          <a:lstStyle/>
          <a:p>
            <a:r>
              <a:rPr lang="en-US" dirty="0"/>
              <a:t>HOUSE PRICE PREDICTION</a:t>
            </a:r>
            <a:br>
              <a:rPr lang="en-US" dirty="0"/>
            </a:br>
            <a:r>
              <a:rPr lang="en-US" sz="2000" dirty="0"/>
              <a:t>using machine learning</a:t>
            </a:r>
            <a:br>
              <a:rPr lang="en-US" dirty="0"/>
            </a:b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912468"/>
            <a:ext cx="9098604" cy="1488332"/>
          </a:xfrm>
        </p:spPr>
        <p:txBody>
          <a:bodyPr/>
          <a:lstStyle/>
          <a:p>
            <a:r>
              <a:rPr lang="en-US" dirty="0"/>
              <a:t>ASMASAIYED</a:t>
            </a:r>
          </a:p>
          <a:p>
            <a:r>
              <a:rPr lang="en-US" dirty="0"/>
              <a:t>22000307</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15B4D7-EB08-B7B3-046B-FD3CFF967006}"/>
              </a:ext>
            </a:extLst>
          </p:cNvPr>
          <p:cNvPicPr>
            <a:picLocks noGrp="1" noChangeAspect="1"/>
          </p:cNvPicPr>
          <p:nvPr>
            <p:ph sz="half" idx="1"/>
          </p:nvPr>
        </p:nvPicPr>
        <p:blipFill>
          <a:blip r:embed="rId2"/>
          <a:stretch>
            <a:fillRect/>
          </a:stretch>
        </p:blipFill>
        <p:spPr>
          <a:xfrm>
            <a:off x="576071" y="1825625"/>
            <a:ext cx="5181600" cy="4351338"/>
          </a:xfrm>
        </p:spPr>
      </p:pic>
      <p:pic>
        <p:nvPicPr>
          <p:cNvPr id="11" name="Content Placeholder 10">
            <a:extLst>
              <a:ext uri="{FF2B5EF4-FFF2-40B4-BE49-F238E27FC236}">
                <a16:creationId xmlns:a16="http://schemas.microsoft.com/office/drawing/2014/main" id="{31F10C6C-5628-538C-3F80-465AC00505DF}"/>
              </a:ext>
            </a:extLst>
          </p:cNvPr>
          <p:cNvPicPr>
            <a:picLocks noGrp="1" noChangeAspect="1"/>
          </p:cNvPicPr>
          <p:nvPr>
            <p:ph sz="half" idx="2"/>
          </p:nvPr>
        </p:nvPicPr>
        <p:blipFill>
          <a:blip r:embed="rId3"/>
          <a:stretch>
            <a:fillRect/>
          </a:stretch>
        </p:blipFill>
        <p:spPr>
          <a:xfrm>
            <a:off x="6066971" y="1825625"/>
            <a:ext cx="5479761" cy="4351338"/>
          </a:xfrm>
        </p:spPr>
      </p:pic>
      <p:sp>
        <p:nvSpPr>
          <p:cNvPr id="4" name="Date Placeholder 3">
            <a:extLst>
              <a:ext uri="{FF2B5EF4-FFF2-40B4-BE49-F238E27FC236}">
                <a16:creationId xmlns:a16="http://schemas.microsoft.com/office/drawing/2014/main" id="{E6BA53CC-C8DD-2DF0-95BC-689CEED9EAF6}"/>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0EA94CB7-1094-2CA6-A2B1-E2CA60C00705}"/>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C6C8BBC1-AF68-2191-47EE-AF62D086958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7" name="Title 6">
            <a:extLst>
              <a:ext uri="{FF2B5EF4-FFF2-40B4-BE49-F238E27FC236}">
                <a16:creationId xmlns:a16="http://schemas.microsoft.com/office/drawing/2014/main" id="{130B67E2-326F-02D4-6184-F55882D67266}"/>
              </a:ext>
            </a:extLst>
          </p:cNvPr>
          <p:cNvSpPr>
            <a:spLocks noGrp="1"/>
          </p:cNvSpPr>
          <p:nvPr>
            <p:ph type="title"/>
          </p:nvPr>
        </p:nvSpPr>
        <p:spPr/>
        <p:txBody>
          <a:bodyPr/>
          <a:lstStyle/>
          <a:p>
            <a:r>
              <a:rPr lang="en-IN" dirty="0"/>
              <a:t>Some visualizations</a:t>
            </a:r>
          </a:p>
        </p:txBody>
      </p:sp>
    </p:spTree>
    <p:extLst>
      <p:ext uri="{BB962C8B-B14F-4D97-AF65-F5344CB8AC3E}">
        <p14:creationId xmlns:p14="http://schemas.microsoft.com/office/powerpoint/2010/main" val="99559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C408-A065-EAB4-3EC6-B80332A08E48}"/>
              </a:ext>
            </a:extLst>
          </p:cNvPr>
          <p:cNvSpPr>
            <a:spLocks noGrp="1"/>
          </p:cNvSpPr>
          <p:nvPr>
            <p:ph type="title"/>
          </p:nvPr>
        </p:nvSpPr>
        <p:spPr>
          <a:xfrm>
            <a:off x="576072" y="0"/>
            <a:ext cx="10515600" cy="953311"/>
          </a:xfrm>
        </p:spPr>
        <p:txBody>
          <a:bodyPr/>
          <a:lstStyle/>
          <a:p>
            <a:r>
              <a:rPr lang="en-IN" dirty="0"/>
              <a:t>      Website deploy Using flask </a:t>
            </a:r>
          </a:p>
        </p:txBody>
      </p:sp>
      <p:sp>
        <p:nvSpPr>
          <p:cNvPr id="4" name="Date Placeholder 3">
            <a:extLst>
              <a:ext uri="{FF2B5EF4-FFF2-40B4-BE49-F238E27FC236}">
                <a16:creationId xmlns:a16="http://schemas.microsoft.com/office/drawing/2014/main" id="{C4020D84-723E-827D-2132-197AC21F970C}"/>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FFCCD9E8-0C93-2A35-48D4-DC25352CEEF1}"/>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B5381F24-C4FF-6549-9237-50BDEB70DAD2}"/>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10" name="Content Placeholder 9">
            <a:extLst>
              <a:ext uri="{FF2B5EF4-FFF2-40B4-BE49-F238E27FC236}">
                <a16:creationId xmlns:a16="http://schemas.microsoft.com/office/drawing/2014/main" id="{FD42A780-9311-C369-4439-23587A5126EE}"/>
              </a:ext>
            </a:extLst>
          </p:cNvPr>
          <p:cNvPicPr>
            <a:picLocks noGrp="1" noChangeAspect="1"/>
          </p:cNvPicPr>
          <p:nvPr>
            <p:ph idx="1"/>
          </p:nvPr>
        </p:nvPicPr>
        <p:blipFill>
          <a:blip r:embed="rId2"/>
          <a:stretch>
            <a:fillRect/>
          </a:stretch>
        </p:blipFill>
        <p:spPr>
          <a:xfrm>
            <a:off x="165371" y="953311"/>
            <a:ext cx="11849845" cy="5316521"/>
          </a:xfrm>
        </p:spPr>
      </p:pic>
    </p:spTree>
    <p:extLst>
      <p:ext uri="{BB962C8B-B14F-4D97-AF65-F5344CB8AC3E}">
        <p14:creationId xmlns:p14="http://schemas.microsoft.com/office/powerpoint/2010/main" val="67443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324765"/>
            <a:ext cx="9144000" cy="1055979"/>
          </a:xfrm>
        </p:spPr>
        <p:txBody>
          <a:bodyPr/>
          <a:lstStyle/>
          <a:p>
            <a:r>
              <a:rPr lang="en-US" dirty="0"/>
              <a:t>STEPS</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505078" y="1380744"/>
            <a:ext cx="3551111" cy="2231330"/>
          </a:xfrm>
        </p:spPr>
        <p:txBody>
          <a:bodyPr/>
          <a:lstStyle/>
          <a:p>
            <a:r>
              <a:rPr lang="en-IN" b="0" i="0" dirty="0">
                <a:solidFill>
                  <a:srgbClr val="1F1F1F"/>
                </a:solidFill>
                <a:effectLst/>
                <a:latin typeface="Google Sans"/>
              </a:rPr>
              <a:t>Importing Libraries</a:t>
            </a:r>
            <a:endParaRPr lang="en-US" dirty="0"/>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224696" y="704088"/>
            <a:ext cx="3551111" cy="2231330"/>
          </a:xfrm>
        </p:spPr>
        <p:txBody>
          <a:bodyPr/>
          <a:lstStyle/>
          <a:p>
            <a:r>
              <a:rPr lang="en-IN" b="0" i="0" dirty="0">
                <a:solidFill>
                  <a:srgbClr val="1F1F1F"/>
                </a:solidFill>
                <a:effectLst/>
                <a:latin typeface="Google Sans"/>
              </a:rPr>
              <a:t>Data Loading and Cleaning</a:t>
            </a:r>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5068978" y="2498516"/>
            <a:ext cx="2761790" cy="2161032"/>
          </a:xfrm>
        </p:spPr>
        <p:txBody>
          <a:bodyPr/>
          <a:lstStyle/>
          <a:p>
            <a:r>
              <a:rPr lang="en-US" b="0" i="0" dirty="0">
                <a:solidFill>
                  <a:srgbClr val="1F1F1F"/>
                </a:solidFill>
                <a:effectLst/>
                <a:latin typeface="Google Sans"/>
              </a:rPr>
              <a:t>Data Splitting and Feature Scaling</a:t>
            </a: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IN" b="0" i="0" dirty="0">
                <a:solidFill>
                  <a:srgbClr val="1F1F1F"/>
                </a:solidFill>
                <a:effectLst/>
                <a:latin typeface="Google Sans"/>
              </a:rPr>
              <a:t>Model Training and Evaluation</a:t>
            </a:r>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a:off x="7944515" y="4529447"/>
            <a:ext cx="3551111" cy="2231330"/>
          </a:xfrm>
        </p:spPr>
        <p:txBody>
          <a:bodyPr/>
          <a:lstStyle/>
          <a:p>
            <a:r>
              <a:rPr lang="en-IN" b="0" i="0" dirty="0">
                <a:solidFill>
                  <a:srgbClr val="1F1F1F"/>
                </a:solidFill>
                <a:effectLst/>
                <a:latin typeface="Google Sans"/>
              </a:rPr>
              <a:t>Prediction and Visualization</a:t>
            </a:r>
            <a:endParaRPr lang="en-US" dirty="0"/>
          </a:p>
        </p:txBody>
      </p:sp>
    </p:spTree>
    <p:extLst>
      <p:ext uri="{BB962C8B-B14F-4D97-AF65-F5344CB8AC3E}">
        <p14:creationId xmlns:p14="http://schemas.microsoft.com/office/powerpoint/2010/main" val="185019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2023-245B-0F0F-BA99-693392139BA9}"/>
              </a:ext>
            </a:extLst>
          </p:cNvPr>
          <p:cNvSpPr>
            <a:spLocks noGrp="1"/>
          </p:cNvSpPr>
          <p:nvPr>
            <p:ph type="dt" sz="half" idx="10"/>
          </p:nvPr>
        </p:nvSpPr>
        <p:spPr/>
        <p:txBody>
          <a:bodyPr/>
          <a:lstStyle/>
          <a:p>
            <a:r>
              <a:rPr lang="en-US" dirty="0"/>
              <a:t>.</a:t>
            </a:r>
          </a:p>
        </p:txBody>
      </p:sp>
      <p:sp>
        <p:nvSpPr>
          <p:cNvPr id="3" name="Footer Placeholder 2">
            <a:extLst>
              <a:ext uri="{FF2B5EF4-FFF2-40B4-BE49-F238E27FC236}">
                <a16:creationId xmlns:a16="http://schemas.microsoft.com/office/drawing/2014/main" id="{B5D87F90-4C25-5812-53F1-A7D9EA1689FC}"/>
              </a:ext>
            </a:extLst>
          </p:cNvPr>
          <p:cNvSpPr>
            <a:spLocks noGrp="1"/>
          </p:cNvSpPr>
          <p:nvPr>
            <p:ph type="ftr" sz="quarter" idx="11"/>
          </p:nvPr>
        </p:nvSpPr>
        <p:spPr/>
        <p:txBody>
          <a:bodyPr/>
          <a:lstStyle/>
          <a:p>
            <a:r>
              <a:rPr lang="en-US" dirty="0"/>
              <a:t>.</a:t>
            </a:r>
          </a:p>
        </p:txBody>
      </p:sp>
      <p:sp>
        <p:nvSpPr>
          <p:cNvPr id="4" name="Slide Number Placeholder 3">
            <a:extLst>
              <a:ext uri="{FF2B5EF4-FFF2-40B4-BE49-F238E27FC236}">
                <a16:creationId xmlns:a16="http://schemas.microsoft.com/office/drawing/2014/main" id="{3072587A-9EB8-E255-70D4-885C759A7E1C}"/>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Title 4">
            <a:extLst>
              <a:ext uri="{FF2B5EF4-FFF2-40B4-BE49-F238E27FC236}">
                <a16:creationId xmlns:a16="http://schemas.microsoft.com/office/drawing/2014/main" id="{98F29E6F-899B-EAEC-0B3E-D4EF5ABE479C}"/>
              </a:ext>
            </a:extLst>
          </p:cNvPr>
          <p:cNvSpPr>
            <a:spLocks noGrp="1"/>
          </p:cNvSpPr>
          <p:nvPr>
            <p:ph type="title"/>
          </p:nvPr>
        </p:nvSpPr>
        <p:spPr>
          <a:xfrm>
            <a:off x="313987" y="490858"/>
            <a:ext cx="11564025" cy="6054344"/>
          </a:xfrm>
        </p:spPr>
        <p:txBody>
          <a:bodyPr/>
          <a:lstStyle/>
          <a:p>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US" sz="2000" b="1" i="1" u="sng" dirty="0">
                <a:solidFill>
                  <a:srgbClr val="1F1F1F"/>
                </a:solidFill>
                <a:effectLst/>
                <a:latin typeface="Google Sans"/>
              </a:rPr>
              <a:t>Data Collection:</a:t>
            </a:r>
            <a:br>
              <a:rPr lang="en-US" sz="2000" b="1" i="1" u="sng"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For this project, I have collected primary data through collecting from web. The survey asked respondents about various characteristics of their homes, such as square footage, number of bedrooms, types of houses, year built and also collected the selling price of each respondent's home.</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1" i="1" u="sng" dirty="0">
                <a:solidFill>
                  <a:srgbClr val="1F1F1F"/>
                </a:solidFill>
                <a:effectLst/>
                <a:latin typeface="Google Sans"/>
              </a:rPr>
              <a:t>Data Cleaning and Preparation: </a:t>
            </a:r>
            <a:br>
              <a:rPr lang="en-US" sz="2000" b="1" i="1" u="sng"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I have cleaned the collected data by removing outliers and handling missing values. </a:t>
            </a:r>
            <a:r>
              <a:rPr lang="en-US" sz="2000" dirty="0">
                <a:solidFill>
                  <a:srgbClr val="1F1F1F"/>
                </a:solidFill>
                <a:latin typeface="Google Sans"/>
              </a:rPr>
              <a:t>I</a:t>
            </a:r>
            <a:r>
              <a:rPr lang="en-US" sz="2000" b="0" i="0" dirty="0">
                <a:solidFill>
                  <a:srgbClr val="1F1F1F"/>
                </a:solidFill>
                <a:effectLst/>
                <a:latin typeface="Google Sans"/>
              </a:rPr>
              <a:t> also normalized the numerical data to ensure that all features were on a similar scale.</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1" i="1" u="sng" dirty="0">
                <a:solidFill>
                  <a:srgbClr val="1F1F1F"/>
                </a:solidFill>
                <a:effectLst/>
                <a:latin typeface="Google Sans"/>
              </a:rPr>
              <a:t>Feature Selection:</a:t>
            </a:r>
            <a:br>
              <a:rPr lang="en-US" sz="2000" b="1" i="1" u="sng" dirty="0">
                <a:solidFill>
                  <a:srgbClr val="1F1F1F"/>
                </a:solidFill>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I have used various feature selection techniques to identify the most relevant features for predicting house prices. These techniques included correlation analysis, principal component analysis (PCA), and recursive feature elimination (RFE).</a:t>
            </a:r>
            <a:br>
              <a:rPr lang="en-US" sz="2000" b="0" i="0" dirty="0">
                <a:solidFill>
                  <a:srgbClr val="1F1F1F"/>
                </a:solidFill>
                <a:effectLst/>
                <a:latin typeface="Google Sans"/>
              </a:rPr>
            </a:br>
            <a:br>
              <a:rPr lang="en-US" sz="2000" b="0" i="0" dirty="0">
                <a:solidFill>
                  <a:srgbClr val="1F1F1F"/>
                </a:solidFill>
                <a:effectLst/>
                <a:latin typeface="Google Sans"/>
              </a:rPr>
            </a:br>
            <a:br>
              <a:rPr lang="en-US" sz="2000" b="0" i="0" dirty="0">
                <a:solidFill>
                  <a:srgbClr val="1F1F1F"/>
                </a:solidFill>
                <a:effectLst/>
                <a:latin typeface="Google Sans"/>
              </a:rPr>
            </a:br>
            <a:r>
              <a:rPr lang="en-US" sz="4800" b="0" i="0" dirty="0">
                <a:solidFill>
                  <a:srgbClr val="1F1F1F"/>
                </a:solidFill>
                <a:effectLst/>
                <a:latin typeface="Google Sans"/>
              </a:rPr>
              <a:t>                                                                                                                   </a:t>
            </a:r>
            <a:endParaRPr lang="en-IN" dirty="0"/>
          </a:p>
        </p:txBody>
      </p:sp>
    </p:spTree>
    <p:extLst>
      <p:ext uri="{BB962C8B-B14F-4D97-AF65-F5344CB8AC3E}">
        <p14:creationId xmlns:p14="http://schemas.microsoft.com/office/powerpoint/2010/main" val="45964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5BD5A-249B-7A2E-8D21-6980D2C42A17}"/>
              </a:ext>
            </a:extLst>
          </p:cNvPr>
          <p:cNvSpPr>
            <a:spLocks noGrp="1"/>
          </p:cNvSpPr>
          <p:nvPr>
            <p:ph type="dt" sz="half" idx="10"/>
          </p:nvPr>
        </p:nvSpPr>
        <p:spPr/>
        <p:txBody>
          <a:bodyPr/>
          <a:lstStyle/>
          <a:p>
            <a:r>
              <a:rPr lang="en-US" dirty="0"/>
              <a:t>.</a:t>
            </a:r>
          </a:p>
        </p:txBody>
      </p:sp>
      <p:sp>
        <p:nvSpPr>
          <p:cNvPr id="3" name="Footer Placeholder 2">
            <a:extLst>
              <a:ext uri="{FF2B5EF4-FFF2-40B4-BE49-F238E27FC236}">
                <a16:creationId xmlns:a16="http://schemas.microsoft.com/office/drawing/2014/main" id="{40F0D56A-3C7E-F66B-03E5-D3385734FF67}"/>
              </a:ext>
            </a:extLst>
          </p:cNvPr>
          <p:cNvSpPr>
            <a:spLocks noGrp="1"/>
          </p:cNvSpPr>
          <p:nvPr>
            <p:ph type="ftr" sz="quarter" idx="11"/>
          </p:nvPr>
        </p:nvSpPr>
        <p:spPr/>
        <p:txBody>
          <a:bodyPr/>
          <a:lstStyle/>
          <a:p>
            <a:r>
              <a:rPr lang="en-US" dirty="0"/>
              <a:t>.</a:t>
            </a:r>
          </a:p>
        </p:txBody>
      </p:sp>
      <p:sp>
        <p:nvSpPr>
          <p:cNvPr id="4" name="Slide Number Placeholder 3">
            <a:extLst>
              <a:ext uri="{FF2B5EF4-FFF2-40B4-BE49-F238E27FC236}">
                <a16:creationId xmlns:a16="http://schemas.microsoft.com/office/drawing/2014/main" id="{A6BDCA9F-4082-3BAE-A1D0-659D66F5DF18}"/>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0B4BD05C-01CC-459D-11A2-4FADC539C356}"/>
              </a:ext>
            </a:extLst>
          </p:cNvPr>
          <p:cNvSpPr>
            <a:spLocks noGrp="1"/>
          </p:cNvSpPr>
          <p:nvPr>
            <p:ph type="title"/>
          </p:nvPr>
        </p:nvSpPr>
        <p:spPr>
          <a:xfrm>
            <a:off x="193040" y="0"/>
            <a:ext cx="11907520" cy="6370320"/>
          </a:xfrm>
        </p:spPr>
        <p:txBody>
          <a:bodyPr/>
          <a:lstStyle/>
          <a:p>
            <a:pPr algn="l"/>
            <a:r>
              <a:rPr lang="en-US" sz="2000" b="1" i="1" u="sng" dirty="0">
                <a:solidFill>
                  <a:srgbClr val="1F1F1F"/>
                </a:solidFill>
                <a:effectLst/>
                <a:latin typeface="Google Sans"/>
              </a:rPr>
              <a:t>Data Splitting:</a:t>
            </a:r>
            <a:br>
              <a:rPr lang="en-US" sz="2000" b="1" i="1" u="sng"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I divided the dataset into training and testing sets. The training set was used to train the machine learning models, while the testing set was used to evaluate their performance.</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1" i="1" u="sng" dirty="0">
                <a:solidFill>
                  <a:srgbClr val="1F1F1F"/>
                </a:solidFill>
                <a:effectLst/>
                <a:latin typeface="Google Sans"/>
              </a:rPr>
              <a:t>Model Selection:</a:t>
            </a:r>
            <a:br>
              <a:rPr lang="en-US" sz="2000" b="1" i="1" u="sng"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I evaluated four different machine learning algorithms for predicting house prices: linear regression, </a:t>
            </a:r>
            <a:r>
              <a:rPr lang="en-US" sz="2000" dirty="0">
                <a:solidFill>
                  <a:srgbClr val="1F1F1F"/>
                </a:solidFill>
                <a:latin typeface="Google Sans"/>
              </a:rPr>
              <a:t>ridge regression </a:t>
            </a:r>
            <a:r>
              <a:rPr lang="en-US" sz="2000" b="0" i="0" dirty="0">
                <a:solidFill>
                  <a:srgbClr val="1F1F1F"/>
                </a:solidFill>
                <a:effectLst/>
                <a:latin typeface="Google Sans"/>
              </a:rPr>
              <a:t>and random forest. We used various metrics to evaluate the performance of each model, including mean squared error (MSE), root mean squared error (RMSE), and mean absolute error (MAE).</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1" i="1" u="sng" dirty="0">
                <a:solidFill>
                  <a:srgbClr val="1F1F1F"/>
                </a:solidFill>
                <a:effectLst/>
                <a:latin typeface="Google Sans"/>
              </a:rPr>
              <a:t>Model Comparison:</a:t>
            </a:r>
            <a:br>
              <a:rPr lang="en-US" sz="2000" b="1" i="1" u="sng"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Based on the evaluation results, I founded that the </a:t>
            </a:r>
            <a:r>
              <a:rPr lang="en-US" sz="2000" dirty="0">
                <a:solidFill>
                  <a:srgbClr val="1F1F1F"/>
                </a:solidFill>
                <a:latin typeface="Google Sans"/>
              </a:rPr>
              <a:t>random forest </a:t>
            </a:r>
            <a:r>
              <a:rPr lang="en-US" sz="2000" b="0" i="0" dirty="0">
                <a:solidFill>
                  <a:srgbClr val="1F1F1F"/>
                </a:solidFill>
                <a:effectLst/>
                <a:latin typeface="Google Sans"/>
              </a:rPr>
              <a:t>algorithm outperformed the other algorithms in terms of accuracy and generalization ability. Therefore, I chose the random forest algorithm as the final model for predicting house prices.</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1" i="1" u="sng" dirty="0">
                <a:solidFill>
                  <a:srgbClr val="1F1F1F"/>
                </a:solidFill>
                <a:effectLst/>
                <a:latin typeface="Google Sans"/>
              </a:rPr>
              <a:t>Model Deployment:</a:t>
            </a:r>
            <a:br>
              <a:rPr lang="en-US" sz="2000" b="0" i="0" dirty="0">
                <a:solidFill>
                  <a:srgbClr val="1F1F1F"/>
                </a:solidFill>
                <a:effectLst/>
                <a:latin typeface="Google Sans"/>
              </a:rPr>
            </a:br>
            <a:br>
              <a:rPr lang="en-US" sz="2000" b="0" i="0" dirty="0">
                <a:solidFill>
                  <a:srgbClr val="1F1F1F"/>
                </a:solidFill>
                <a:effectLst/>
                <a:latin typeface="Google Sans"/>
              </a:rPr>
            </a:br>
            <a:r>
              <a:rPr lang="en-US" sz="2000" b="0" i="0" dirty="0">
                <a:solidFill>
                  <a:srgbClr val="1F1F1F"/>
                </a:solidFill>
                <a:effectLst/>
                <a:latin typeface="Google Sans"/>
              </a:rPr>
              <a:t>I have deployed the trained </a:t>
            </a:r>
            <a:r>
              <a:rPr lang="en-US" sz="2000" dirty="0">
                <a:solidFill>
                  <a:srgbClr val="1F1F1F"/>
                </a:solidFill>
                <a:latin typeface="Google Sans"/>
              </a:rPr>
              <a:t>Ridge regression </a:t>
            </a:r>
            <a:r>
              <a:rPr lang="en-US" sz="2000" b="0" i="0" dirty="0">
                <a:solidFill>
                  <a:srgbClr val="1F1F1F"/>
                </a:solidFill>
                <a:effectLst/>
                <a:latin typeface="Google Sans"/>
              </a:rPr>
              <a:t> model as a web application. The web application allows users to input the characteristics of their homes and receive a predicted selling price.</a:t>
            </a:r>
            <a:endParaRPr lang="en-IN" sz="2000" dirty="0"/>
          </a:p>
        </p:txBody>
      </p:sp>
    </p:spTree>
    <p:extLst>
      <p:ext uri="{BB962C8B-B14F-4D97-AF65-F5344CB8AC3E}">
        <p14:creationId xmlns:p14="http://schemas.microsoft.com/office/powerpoint/2010/main" val="230939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32F7-0EDF-8AF7-D73E-EECAA0D01F56}"/>
              </a:ext>
            </a:extLst>
          </p:cNvPr>
          <p:cNvSpPr>
            <a:spLocks noGrp="1"/>
          </p:cNvSpPr>
          <p:nvPr>
            <p:ph type="title"/>
          </p:nvPr>
        </p:nvSpPr>
        <p:spPr/>
        <p:txBody>
          <a:bodyPr/>
          <a:lstStyle/>
          <a:p>
            <a:r>
              <a:rPr lang="en-US" sz="4000" b="0" i="0" dirty="0">
                <a:solidFill>
                  <a:srgbClr val="1F1F1F"/>
                </a:solidFill>
                <a:effectLst/>
              </a:rPr>
              <a:t>What is Random forest?</a:t>
            </a:r>
            <a:endParaRPr lang="en-IN" sz="4000" dirty="0"/>
          </a:p>
        </p:txBody>
      </p:sp>
      <p:sp>
        <p:nvSpPr>
          <p:cNvPr id="3" name="Content Placeholder 2">
            <a:extLst>
              <a:ext uri="{FF2B5EF4-FFF2-40B4-BE49-F238E27FC236}">
                <a16:creationId xmlns:a16="http://schemas.microsoft.com/office/drawing/2014/main" id="{8601C0FA-8BBF-EA32-E59A-3EC2A303D41E}"/>
              </a:ext>
            </a:extLst>
          </p:cNvPr>
          <p:cNvSpPr>
            <a:spLocks noGrp="1"/>
          </p:cNvSpPr>
          <p:nvPr>
            <p:ph idx="1"/>
          </p:nvPr>
        </p:nvSpPr>
        <p:spPr>
          <a:xfrm>
            <a:off x="585800" y="1901952"/>
            <a:ext cx="5970643" cy="3877056"/>
          </a:xfrm>
        </p:spPr>
        <p:txBody>
          <a:bodyPr>
            <a:normAutofit lnSpcReduction="10000"/>
          </a:bodyPr>
          <a:lstStyle/>
          <a:p>
            <a:pPr algn="just"/>
            <a:r>
              <a:rPr lang="en-US" sz="2000" b="0" i="0" dirty="0">
                <a:solidFill>
                  <a:srgbClr val="1F1F1F"/>
                </a:solidFill>
                <a:effectLst/>
                <a:latin typeface="Google Sans"/>
              </a:rPr>
              <a:t>Random Forest is a supervised machine learning algorithm that consists of an ensemble of decision trees. It is a powerful and versatile algorithm that can be used for both classification and regression tasks.</a:t>
            </a:r>
          </a:p>
          <a:p>
            <a:pPr algn="l"/>
            <a:r>
              <a:rPr lang="en-US" sz="2000" b="1" i="0" u="sng" dirty="0">
                <a:solidFill>
                  <a:srgbClr val="1F1F1F"/>
                </a:solidFill>
                <a:effectLst/>
                <a:latin typeface="Google Sans"/>
              </a:rPr>
              <a:t>How does Random Forest work?</a:t>
            </a:r>
          </a:p>
          <a:p>
            <a:pPr marL="0" indent="0" algn="l">
              <a:buNone/>
            </a:pPr>
            <a:r>
              <a:rPr lang="en-US" sz="2000" dirty="0">
                <a:solidFill>
                  <a:srgbClr val="1F1F1F"/>
                </a:solidFill>
                <a:latin typeface="Google Sans"/>
              </a:rPr>
              <a:t> </a:t>
            </a:r>
            <a:r>
              <a:rPr lang="en-US" sz="2000" b="0" i="0" dirty="0">
                <a:solidFill>
                  <a:srgbClr val="1F1F1F"/>
                </a:solidFill>
                <a:effectLst/>
                <a:latin typeface="Google Sans"/>
              </a:rPr>
              <a:t>Random Forest works by combining the predictions of            multiple decision trees. Each decision tree is trained on     a different subset of the training data, and the predictions of the individual trees are aggregated to produce a final prediction. This process helps to reduce the correlation between the trees and prevent overfitting.</a:t>
            </a:r>
          </a:p>
          <a:p>
            <a:pPr marL="0" indent="0">
              <a:buNone/>
            </a:pPr>
            <a:br>
              <a:rPr lang="en-US" sz="1400" dirty="0"/>
            </a:br>
            <a:endParaRPr lang="en-IN" sz="2000" dirty="0"/>
          </a:p>
        </p:txBody>
      </p:sp>
      <p:sp>
        <p:nvSpPr>
          <p:cNvPr id="4" name="Date Placeholder 3">
            <a:extLst>
              <a:ext uri="{FF2B5EF4-FFF2-40B4-BE49-F238E27FC236}">
                <a16:creationId xmlns:a16="http://schemas.microsoft.com/office/drawing/2014/main" id="{6CEAF112-6480-7010-6ADE-2F03B5D07764}"/>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2B0A0F70-9E71-FF84-9908-9F68498794B9}"/>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69CFAD3D-E34A-4317-822C-9C4C8B199F8F}"/>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8" name="Picture 7">
            <a:extLst>
              <a:ext uri="{FF2B5EF4-FFF2-40B4-BE49-F238E27FC236}">
                <a16:creationId xmlns:a16="http://schemas.microsoft.com/office/drawing/2014/main" id="{9943AC66-8E2B-CF1D-5E9B-ADE66AC45C76}"/>
              </a:ext>
            </a:extLst>
          </p:cNvPr>
          <p:cNvPicPr>
            <a:picLocks noChangeAspect="1"/>
          </p:cNvPicPr>
          <p:nvPr/>
        </p:nvPicPr>
        <p:blipFill>
          <a:blip r:embed="rId2"/>
          <a:stretch>
            <a:fillRect/>
          </a:stretch>
        </p:blipFill>
        <p:spPr>
          <a:xfrm>
            <a:off x="7188740" y="887935"/>
            <a:ext cx="4533091" cy="5038880"/>
          </a:xfrm>
          <a:prstGeom prst="rect">
            <a:avLst/>
          </a:prstGeom>
        </p:spPr>
      </p:pic>
    </p:spTree>
    <p:extLst>
      <p:ext uri="{BB962C8B-B14F-4D97-AF65-F5344CB8AC3E}">
        <p14:creationId xmlns:p14="http://schemas.microsoft.com/office/powerpoint/2010/main" val="37001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F893C-9356-42B0-7BB5-05EB350F804B}"/>
              </a:ext>
            </a:extLst>
          </p:cNvPr>
          <p:cNvSpPr>
            <a:spLocks noGrp="1"/>
          </p:cNvSpPr>
          <p:nvPr>
            <p:ph type="dt" sz="half" idx="10"/>
          </p:nvPr>
        </p:nvSpPr>
        <p:spPr/>
        <p:txBody>
          <a:bodyPr/>
          <a:lstStyle/>
          <a:p>
            <a:r>
              <a:rPr lang="en-US" dirty="0"/>
              <a:t>.</a:t>
            </a:r>
          </a:p>
        </p:txBody>
      </p:sp>
      <p:sp>
        <p:nvSpPr>
          <p:cNvPr id="3" name="Footer Placeholder 2">
            <a:extLst>
              <a:ext uri="{FF2B5EF4-FFF2-40B4-BE49-F238E27FC236}">
                <a16:creationId xmlns:a16="http://schemas.microsoft.com/office/drawing/2014/main" id="{B7CC3BC7-1353-7DD9-BC45-1E0E39BD4BE1}"/>
              </a:ext>
            </a:extLst>
          </p:cNvPr>
          <p:cNvSpPr>
            <a:spLocks noGrp="1"/>
          </p:cNvSpPr>
          <p:nvPr>
            <p:ph type="ftr" sz="quarter" idx="11"/>
          </p:nvPr>
        </p:nvSpPr>
        <p:spPr/>
        <p:txBody>
          <a:bodyPr/>
          <a:lstStyle/>
          <a:p>
            <a:r>
              <a:rPr lang="en-US" dirty="0"/>
              <a:t>.</a:t>
            </a:r>
          </a:p>
        </p:txBody>
      </p:sp>
      <p:sp>
        <p:nvSpPr>
          <p:cNvPr id="4" name="Slide Number Placeholder 3">
            <a:extLst>
              <a:ext uri="{FF2B5EF4-FFF2-40B4-BE49-F238E27FC236}">
                <a16:creationId xmlns:a16="http://schemas.microsoft.com/office/drawing/2014/main" id="{4423A574-A905-DF21-3C1D-6E41F2E01986}"/>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193115CF-F7E5-2E50-12E6-DC7EBF756B6A}"/>
              </a:ext>
            </a:extLst>
          </p:cNvPr>
          <p:cNvSpPr>
            <a:spLocks noGrp="1"/>
          </p:cNvSpPr>
          <p:nvPr>
            <p:ph type="title"/>
          </p:nvPr>
        </p:nvSpPr>
        <p:spPr>
          <a:xfrm>
            <a:off x="365760" y="282103"/>
            <a:ext cx="10725912" cy="1235412"/>
          </a:xfrm>
        </p:spPr>
        <p:txBody>
          <a:bodyPr/>
          <a:lstStyle/>
          <a:p>
            <a:r>
              <a:rPr lang="en-US" sz="4000" dirty="0"/>
              <a:t>Why Random forest  for House Price Prediction?</a:t>
            </a:r>
            <a:endParaRPr lang="en-IN" sz="4000" dirty="0"/>
          </a:p>
        </p:txBody>
      </p:sp>
      <p:sp>
        <p:nvSpPr>
          <p:cNvPr id="6" name="Content Placeholder 5">
            <a:extLst>
              <a:ext uri="{FF2B5EF4-FFF2-40B4-BE49-F238E27FC236}">
                <a16:creationId xmlns:a16="http://schemas.microsoft.com/office/drawing/2014/main" id="{D715A96C-B851-7B90-E811-87A26B4AD2A6}"/>
              </a:ext>
            </a:extLst>
          </p:cNvPr>
          <p:cNvSpPr>
            <a:spLocks noGrp="1"/>
          </p:cNvSpPr>
          <p:nvPr>
            <p:ph idx="1"/>
          </p:nvPr>
        </p:nvSpPr>
        <p:spPr>
          <a:xfrm>
            <a:off x="576072" y="1901952"/>
            <a:ext cx="7128234" cy="4041648"/>
          </a:xfrm>
        </p:spPr>
        <p:txBody>
          <a:bodyPr>
            <a:normAutofit fontScale="92500" lnSpcReduction="10000"/>
          </a:bodyPr>
          <a:lstStyle/>
          <a:p>
            <a:pPr algn="l">
              <a:buFont typeface="Arial" panose="020B0604020202020204" pitchFamily="34" charset="0"/>
              <a:buChar char="•"/>
            </a:pPr>
            <a:r>
              <a:rPr lang="en-US" sz="2200" b="1" i="0" dirty="0">
                <a:solidFill>
                  <a:srgbClr val="1F1F1F"/>
                </a:solidFill>
                <a:effectLst/>
                <a:latin typeface="Google Sans"/>
              </a:rPr>
              <a:t>Accuracy:</a:t>
            </a:r>
            <a:r>
              <a:rPr lang="en-US" sz="2200" b="0" i="0" dirty="0">
                <a:solidFill>
                  <a:srgbClr val="1F1F1F"/>
                </a:solidFill>
                <a:effectLst/>
                <a:latin typeface="Google Sans"/>
              </a:rPr>
              <a:t> Random Forest is generally more accurate than a single decision tree.</a:t>
            </a:r>
          </a:p>
          <a:p>
            <a:pPr algn="l">
              <a:buFont typeface="Arial" panose="020B0604020202020204" pitchFamily="34" charset="0"/>
              <a:buChar char="•"/>
            </a:pPr>
            <a:r>
              <a:rPr lang="en-US" sz="2200" b="1" i="0" dirty="0">
                <a:solidFill>
                  <a:srgbClr val="1F1F1F"/>
                </a:solidFill>
                <a:effectLst/>
                <a:latin typeface="Google Sans"/>
              </a:rPr>
              <a:t>Overfitting: </a:t>
            </a:r>
            <a:r>
              <a:rPr lang="en-US" sz="2200" b="0" i="0" dirty="0">
                <a:solidFill>
                  <a:srgbClr val="1F1F1F"/>
                </a:solidFill>
                <a:effectLst/>
                <a:latin typeface="Google Sans"/>
              </a:rPr>
              <a:t>Random Forest is less prone to overfitting than a single decision tree.</a:t>
            </a:r>
          </a:p>
          <a:p>
            <a:pPr algn="l">
              <a:buFont typeface="Arial" panose="020B0604020202020204" pitchFamily="34" charset="0"/>
              <a:buChar char="•"/>
            </a:pPr>
            <a:r>
              <a:rPr lang="en-US" sz="2200" b="1" i="0" dirty="0">
                <a:solidFill>
                  <a:srgbClr val="1F1F1F"/>
                </a:solidFill>
                <a:effectLst/>
                <a:latin typeface="Google Sans"/>
              </a:rPr>
              <a:t>Interpretability: </a:t>
            </a:r>
            <a:r>
              <a:rPr lang="en-US" sz="2200" b="0" i="0" dirty="0">
                <a:solidFill>
                  <a:srgbClr val="1F1F1F"/>
                </a:solidFill>
                <a:effectLst/>
                <a:latin typeface="Google Sans"/>
              </a:rPr>
              <a:t>Random Forest is more interpretable than other ensemble learning methods, such as Support Vector Machines (SVMs).</a:t>
            </a:r>
          </a:p>
          <a:p>
            <a:pPr algn="l">
              <a:buFont typeface="Arial" panose="020B0604020202020204" pitchFamily="34" charset="0"/>
              <a:buChar char="•"/>
            </a:pPr>
            <a:r>
              <a:rPr lang="en-US" sz="2200" b="1" i="0" dirty="0">
                <a:solidFill>
                  <a:srgbClr val="1F1F1F"/>
                </a:solidFill>
                <a:effectLst/>
                <a:latin typeface="Google Sans"/>
              </a:rPr>
              <a:t>Feature Importance: </a:t>
            </a:r>
            <a:r>
              <a:rPr lang="en-US" sz="2200" b="0" i="0" dirty="0">
                <a:solidFill>
                  <a:srgbClr val="1F1F1F"/>
                </a:solidFill>
                <a:effectLst/>
                <a:latin typeface="Google Sans"/>
              </a:rPr>
              <a:t>Random Forest provides measures of feature importance, which can be used to identify the most important features in the dataset.</a:t>
            </a:r>
          </a:p>
          <a:p>
            <a:pPr algn="l"/>
            <a:r>
              <a:rPr lang="en-US" sz="2200" b="0" i="0" dirty="0">
                <a:solidFill>
                  <a:srgbClr val="1F1F1F"/>
                </a:solidFill>
                <a:effectLst/>
                <a:latin typeface="Google Sans"/>
              </a:rPr>
              <a:t>Random Forest is a versatile and powerful machine learning algorithm that can be used for a variety of tasks. It is a good choice for problems where accuracy is important, and it is also relatively easy to implement.</a:t>
            </a:r>
          </a:p>
          <a:p>
            <a:endParaRPr lang="en-IN" dirty="0"/>
          </a:p>
        </p:txBody>
      </p:sp>
      <p:pic>
        <p:nvPicPr>
          <p:cNvPr id="1026" name="Picture 2" descr="House Price Prediction using Linear Regression from Scratch | by Tanvi  Penumudy | Analytics Vidhya | Medium">
            <a:extLst>
              <a:ext uri="{FF2B5EF4-FFF2-40B4-BE49-F238E27FC236}">
                <a16:creationId xmlns:a16="http://schemas.microsoft.com/office/drawing/2014/main" id="{3F0A303B-6BA8-576A-C8BF-A951AA170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135" y="1901952"/>
            <a:ext cx="3910519" cy="357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1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0F38D-369F-1A4E-FE55-C31A6D211A1F}"/>
              </a:ext>
            </a:extLst>
          </p:cNvPr>
          <p:cNvSpPr>
            <a:spLocks noGrp="1"/>
          </p:cNvSpPr>
          <p:nvPr>
            <p:ph type="dt" sz="half" idx="10"/>
          </p:nvPr>
        </p:nvSpPr>
        <p:spPr/>
        <p:txBody>
          <a:bodyPr/>
          <a:lstStyle/>
          <a:p>
            <a:r>
              <a:rPr lang="en-US" dirty="0"/>
              <a:t>.</a:t>
            </a:r>
          </a:p>
        </p:txBody>
      </p:sp>
      <p:sp>
        <p:nvSpPr>
          <p:cNvPr id="3" name="Footer Placeholder 2">
            <a:extLst>
              <a:ext uri="{FF2B5EF4-FFF2-40B4-BE49-F238E27FC236}">
                <a16:creationId xmlns:a16="http://schemas.microsoft.com/office/drawing/2014/main" id="{751ABD99-17A4-3557-0963-25FE30755A74}"/>
              </a:ext>
            </a:extLst>
          </p:cNvPr>
          <p:cNvSpPr>
            <a:spLocks noGrp="1"/>
          </p:cNvSpPr>
          <p:nvPr>
            <p:ph type="ftr" sz="quarter" idx="11"/>
          </p:nvPr>
        </p:nvSpPr>
        <p:spPr/>
        <p:txBody>
          <a:bodyPr/>
          <a:lstStyle/>
          <a:p>
            <a:r>
              <a:rPr lang="en-US" dirty="0"/>
              <a:t>.</a:t>
            </a:r>
          </a:p>
        </p:txBody>
      </p:sp>
      <p:sp>
        <p:nvSpPr>
          <p:cNvPr id="4" name="Slide Number Placeholder 3">
            <a:extLst>
              <a:ext uri="{FF2B5EF4-FFF2-40B4-BE49-F238E27FC236}">
                <a16:creationId xmlns:a16="http://schemas.microsoft.com/office/drawing/2014/main" id="{29E1242E-E99C-875D-F8CB-E216A35E15AC}"/>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itle 4">
            <a:extLst>
              <a:ext uri="{FF2B5EF4-FFF2-40B4-BE49-F238E27FC236}">
                <a16:creationId xmlns:a16="http://schemas.microsoft.com/office/drawing/2014/main" id="{18C5565B-8661-77BD-7088-D2F00B62D54E}"/>
              </a:ext>
            </a:extLst>
          </p:cNvPr>
          <p:cNvSpPr>
            <a:spLocks noGrp="1"/>
          </p:cNvSpPr>
          <p:nvPr>
            <p:ph type="title"/>
          </p:nvPr>
        </p:nvSpPr>
        <p:spPr/>
        <p:txBody>
          <a:bodyPr/>
          <a:lstStyle/>
          <a:p>
            <a:r>
              <a:rPr lang="en-IN" sz="800" dirty="0"/>
              <a:t>.</a:t>
            </a:r>
          </a:p>
        </p:txBody>
      </p:sp>
      <p:sp>
        <p:nvSpPr>
          <p:cNvPr id="7" name="TextBox 6">
            <a:extLst>
              <a:ext uri="{FF2B5EF4-FFF2-40B4-BE49-F238E27FC236}">
                <a16:creationId xmlns:a16="http://schemas.microsoft.com/office/drawing/2014/main" id="{0F997D4E-7E9C-DED8-1327-7A8AF4DBF0A9}"/>
              </a:ext>
            </a:extLst>
          </p:cNvPr>
          <p:cNvSpPr txBox="1"/>
          <p:nvPr/>
        </p:nvSpPr>
        <p:spPr>
          <a:xfrm>
            <a:off x="365760" y="704088"/>
            <a:ext cx="11560351" cy="3785652"/>
          </a:xfrm>
          <a:prstGeom prst="rect">
            <a:avLst/>
          </a:prstGeom>
          <a:noFill/>
        </p:spPr>
        <p:txBody>
          <a:bodyPr wrap="square">
            <a:spAutoFit/>
          </a:bodyPr>
          <a:lstStyle/>
          <a:p>
            <a:pPr algn="l"/>
            <a:r>
              <a:rPr lang="en-US" sz="2200" b="1" i="1" u="sng" dirty="0">
                <a:solidFill>
                  <a:srgbClr val="1F1F1F"/>
                </a:solidFill>
                <a:effectLst/>
                <a:latin typeface="Google Sans"/>
              </a:rPr>
              <a:t>Model Evaluation: Assessing Performance</a:t>
            </a:r>
          </a:p>
          <a:p>
            <a:pPr algn="l"/>
            <a:endParaRPr lang="en-US" sz="2000" b="0" i="0" dirty="0">
              <a:solidFill>
                <a:srgbClr val="1F1F1F"/>
              </a:solidFill>
              <a:effectLst/>
              <a:latin typeface="Google Sans"/>
            </a:endParaRPr>
          </a:p>
          <a:p>
            <a:pPr algn="l"/>
            <a:r>
              <a:rPr lang="en-US" sz="2000" b="0" i="0" dirty="0">
                <a:solidFill>
                  <a:srgbClr val="1F1F1F"/>
                </a:solidFill>
                <a:effectLst/>
                <a:latin typeface="Google Sans"/>
              </a:rPr>
              <a:t>Once trained, the model's performance is rigorously evaluated using a separate dataset:</a:t>
            </a:r>
          </a:p>
          <a:p>
            <a:pPr algn="l"/>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Predictive Accuracy</a:t>
            </a:r>
            <a:r>
              <a:rPr lang="en-US" sz="2000" b="0" i="0" dirty="0">
                <a:solidFill>
                  <a:srgbClr val="1F1F1F"/>
                </a:solidFill>
                <a:effectLst/>
                <a:latin typeface="Google Sans"/>
              </a:rPr>
              <a:t>: The model's predictions are compared to actual house prices, measuring its ability to accurately forecast prices.</a:t>
            </a:r>
          </a:p>
          <a:p>
            <a:pPr algn="l">
              <a:buFont typeface="Arial" panose="020B0604020202020204" pitchFamily="34" charset="0"/>
              <a:buChar char="•"/>
            </a:pPr>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Error Metrics</a:t>
            </a:r>
            <a:r>
              <a:rPr lang="en-US" sz="2000" b="0" i="0" dirty="0">
                <a:solidFill>
                  <a:srgbClr val="1F1F1F"/>
                </a:solidFill>
                <a:effectLst/>
                <a:latin typeface="Google Sans"/>
              </a:rPr>
              <a:t>: Metrics like Mean Squared Error (MSE) ,</a:t>
            </a:r>
            <a:r>
              <a:rPr lang="en-US" sz="2000" dirty="0">
                <a:solidFill>
                  <a:srgbClr val="1F1F1F"/>
                </a:solidFill>
                <a:latin typeface="Google Sans"/>
              </a:rPr>
              <a:t>M</a:t>
            </a:r>
            <a:r>
              <a:rPr lang="en-US" sz="2000" b="0" i="0" dirty="0">
                <a:solidFill>
                  <a:srgbClr val="1F1F1F"/>
                </a:solidFill>
                <a:effectLst/>
                <a:latin typeface="Google Sans"/>
              </a:rPr>
              <a:t>ean Absolute </a:t>
            </a:r>
            <a:r>
              <a:rPr lang="en-US" sz="2000" dirty="0">
                <a:solidFill>
                  <a:srgbClr val="1F1F1F"/>
                </a:solidFill>
                <a:latin typeface="Google Sans"/>
              </a:rPr>
              <a:t>Error (MAE) </a:t>
            </a:r>
            <a:r>
              <a:rPr lang="en-US" sz="2000" b="0" i="0" dirty="0">
                <a:solidFill>
                  <a:srgbClr val="1F1F1F"/>
                </a:solidFill>
                <a:effectLst/>
                <a:latin typeface="Google Sans"/>
              </a:rPr>
              <a:t>and Root Mean Squared Error (RMSE) quantify the model's prediction errors.</a:t>
            </a:r>
          </a:p>
          <a:p>
            <a:pPr algn="l">
              <a:buFont typeface="Arial" panose="020B0604020202020204" pitchFamily="34" charset="0"/>
              <a:buChar char="•"/>
            </a:pPr>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Generalization Ability</a:t>
            </a:r>
            <a:r>
              <a:rPr lang="en-US" sz="2000" b="0" i="0" dirty="0">
                <a:solidFill>
                  <a:srgbClr val="1F1F1F"/>
                </a:solidFill>
                <a:effectLst/>
                <a:latin typeface="Google Sans"/>
              </a:rPr>
              <a:t>: The model's performance on unseen data is assessed, ensuring its applicability to real-world scenarios.</a:t>
            </a:r>
          </a:p>
        </p:txBody>
      </p:sp>
    </p:spTree>
    <p:extLst>
      <p:ext uri="{BB962C8B-B14F-4D97-AF65-F5344CB8AC3E}">
        <p14:creationId xmlns:p14="http://schemas.microsoft.com/office/powerpoint/2010/main" val="221563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B9C9-2760-A822-26D8-6440D0260A86}"/>
              </a:ext>
            </a:extLst>
          </p:cNvPr>
          <p:cNvSpPr>
            <a:spLocks noGrp="1"/>
          </p:cNvSpPr>
          <p:nvPr>
            <p:ph type="title"/>
          </p:nvPr>
        </p:nvSpPr>
        <p:spPr/>
        <p:txBody>
          <a:bodyPr/>
          <a:lstStyle/>
          <a:p>
            <a:r>
              <a:rPr lang="en-IN" dirty="0"/>
              <a:t>Code using </a:t>
            </a:r>
            <a:r>
              <a:rPr lang="en-IN" dirty="0" err="1"/>
              <a:t>randomforest</a:t>
            </a:r>
            <a:r>
              <a:rPr lang="en-IN" dirty="0"/>
              <a:t> algorithm</a:t>
            </a:r>
          </a:p>
        </p:txBody>
      </p:sp>
      <p:pic>
        <p:nvPicPr>
          <p:cNvPr id="8" name="Content Placeholder 7">
            <a:extLst>
              <a:ext uri="{FF2B5EF4-FFF2-40B4-BE49-F238E27FC236}">
                <a16:creationId xmlns:a16="http://schemas.microsoft.com/office/drawing/2014/main" id="{A33A901C-9FC6-207F-6CCB-61841820AEF5}"/>
              </a:ext>
            </a:extLst>
          </p:cNvPr>
          <p:cNvPicPr>
            <a:picLocks noGrp="1" noChangeAspect="1"/>
          </p:cNvPicPr>
          <p:nvPr>
            <p:ph idx="1"/>
          </p:nvPr>
        </p:nvPicPr>
        <p:blipFill>
          <a:blip r:embed="rId2"/>
          <a:stretch>
            <a:fillRect/>
          </a:stretch>
        </p:blipFill>
        <p:spPr>
          <a:xfrm>
            <a:off x="365760" y="1785094"/>
            <a:ext cx="6741691" cy="3876675"/>
          </a:xfrm>
        </p:spPr>
      </p:pic>
      <p:sp>
        <p:nvSpPr>
          <p:cNvPr id="4" name="Date Placeholder 3">
            <a:extLst>
              <a:ext uri="{FF2B5EF4-FFF2-40B4-BE49-F238E27FC236}">
                <a16:creationId xmlns:a16="http://schemas.microsoft.com/office/drawing/2014/main" id="{8470A7E0-8956-8CE2-253B-6C304FD9123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5975BD-A48A-BFCA-EC8D-5DD5223204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FBC8C7-C97E-F16B-BDEE-BCCEACE2504A}"/>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10" name="Picture 9">
            <a:extLst>
              <a:ext uri="{FF2B5EF4-FFF2-40B4-BE49-F238E27FC236}">
                <a16:creationId xmlns:a16="http://schemas.microsoft.com/office/drawing/2014/main" id="{3317019F-6B1B-E6CC-F1A7-8E6691D7876F}"/>
              </a:ext>
            </a:extLst>
          </p:cNvPr>
          <p:cNvPicPr>
            <a:picLocks noChangeAspect="1"/>
          </p:cNvPicPr>
          <p:nvPr/>
        </p:nvPicPr>
        <p:blipFill>
          <a:blip r:embed="rId3"/>
          <a:stretch>
            <a:fillRect/>
          </a:stretch>
        </p:blipFill>
        <p:spPr>
          <a:xfrm>
            <a:off x="7259201" y="1785093"/>
            <a:ext cx="4752772" cy="3876675"/>
          </a:xfrm>
          <a:prstGeom prst="rect">
            <a:avLst/>
          </a:prstGeom>
        </p:spPr>
      </p:pic>
    </p:spTree>
    <p:extLst>
      <p:ext uri="{BB962C8B-B14F-4D97-AF65-F5344CB8AC3E}">
        <p14:creationId xmlns:p14="http://schemas.microsoft.com/office/powerpoint/2010/main" val="365289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19F18-DCF6-06C4-5B99-43F8A9A87EEB}"/>
              </a:ext>
            </a:extLst>
          </p:cNvPr>
          <p:cNvSpPr>
            <a:spLocks noGrp="1"/>
          </p:cNvSpPr>
          <p:nvPr>
            <p:ph type="body" idx="1"/>
          </p:nvPr>
        </p:nvSpPr>
        <p:spPr/>
        <p:txBody>
          <a:bodyPr/>
          <a:lstStyle/>
          <a:p>
            <a:r>
              <a:rPr lang="en-IN" dirty="0"/>
              <a:t>Random forest</a:t>
            </a:r>
          </a:p>
        </p:txBody>
      </p:sp>
      <p:pic>
        <p:nvPicPr>
          <p:cNvPr id="13" name="Content Placeholder 12">
            <a:extLst>
              <a:ext uri="{FF2B5EF4-FFF2-40B4-BE49-F238E27FC236}">
                <a16:creationId xmlns:a16="http://schemas.microsoft.com/office/drawing/2014/main" id="{F59D14B2-F070-0B38-8B1A-163BF1E172DE}"/>
              </a:ext>
            </a:extLst>
          </p:cNvPr>
          <p:cNvPicPr>
            <a:picLocks noGrp="1" noChangeAspect="1"/>
          </p:cNvPicPr>
          <p:nvPr>
            <p:ph sz="half" idx="2"/>
          </p:nvPr>
        </p:nvPicPr>
        <p:blipFill>
          <a:blip r:embed="rId2"/>
          <a:stretch>
            <a:fillRect/>
          </a:stretch>
        </p:blipFill>
        <p:spPr>
          <a:xfrm>
            <a:off x="576263" y="2505076"/>
            <a:ext cx="3217524" cy="2378210"/>
          </a:xfrm>
        </p:spPr>
      </p:pic>
      <p:sp>
        <p:nvSpPr>
          <p:cNvPr id="4" name="Text Placeholder 3">
            <a:extLst>
              <a:ext uri="{FF2B5EF4-FFF2-40B4-BE49-F238E27FC236}">
                <a16:creationId xmlns:a16="http://schemas.microsoft.com/office/drawing/2014/main" id="{BCF73EFF-5E2E-5F1A-AF78-CD65B4E72A5B}"/>
              </a:ext>
            </a:extLst>
          </p:cNvPr>
          <p:cNvSpPr>
            <a:spLocks noGrp="1"/>
          </p:cNvSpPr>
          <p:nvPr>
            <p:ph type="body" sz="quarter" idx="3"/>
          </p:nvPr>
        </p:nvSpPr>
        <p:spPr/>
        <p:txBody>
          <a:bodyPr/>
          <a:lstStyle/>
          <a:p>
            <a:r>
              <a:rPr lang="en-IN" dirty="0"/>
              <a:t>Linear regression </a:t>
            </a:r>
          </a:p>
        </p:txBody>
      </p:sp>
      <p:pic>
        <p:nvPicPr>
          <p:cNvPr id="15" name="Content Placeholder 14">
            <a:extLst>
              <a:ext uri="{FF2B5EF4-FFF2-40B4-BE49-F238E27FC236}">
                <a16:creationId xmlns:a16="http://schemas.microsoft.com/office/drawing/2014/main" id="{1E86DDB6-4CB6-2E73-4F45-E21A863D8EA1}"/>
              </a:ext>
            </a:extLst>
          </p:cNvPr>
          <p:cNvPicPr>
            <a:picLocks noGrp="1" noChangeAspect="1"/>
          </p:cNvPicPr>
          <p:nvPr>
            <p:ph sz="quarter" idx="4"/>
          </p:nvPr>
        </p:nvPicPr>
        <p:blipFill>
          <a:blip r:embed="rId3"/>
          <a:stretch>
            <a:fillRect/>
          </a:stretch>
        </p:blipFill>
        <p:spPr>
          <a:xfrm>
            <a:off x="4477078" y="2505075"/>
            <a:ext cx="2944368" cy="2378210"/>
          </a:xfrm>
        </p:spPr>
      </p:pic>
      <p:sp>
        <p:nvSpPr>
          <p:cNvPr id="6" name="Date Placeholder 5">
            <a:extLst>
              <a:ext uri="{FF2B5EF4-FFF2-40B4-BE49-F238E27FC236}">
                <a16:creationId xmlns:a16="http://schemas.microsoft.com/office/drawing/2014/main" id="{D057B443-02F9-5AB5-1FAA-EDE520A95D5A}"/>
              </a:ext>
            </a:extLst>
          </p:cNvPr>
          <p:cNvSpPr>
            <a:spLocks noGrp="1"/>
          </p:cNvSpPr>
          <p:nvPr>
            <p:ph type="dt" sz="half" idx="10"/>
          </p:nvPr>
        </p:nvSpPr>
        <p:spPr/>
        <p:txBody>
          <a:bodyPr/>
          <a:lstStyle/>
          <a:p>
            <a:r>
              <a:rPr lang="en-US" dirty="0"/>
              <a:t>.</a:t>
            </a:r>
          </a:p>
        </p:txBody>
      </p:sp>
      <p:sp>
        <p:nvSpPr>
          <p:cNvPr id="7" name="Footer Placeholder 6">
            <a:extLst>
              <a:ext uri="{FF2B5EF4-FFF2-40B4-BE49-F238E27FC236}">
                <a16:creationId xmlns:a16="http://schemas.microsoft.com/office/drawing/2014/main" id="{C16D251A-3923-F8D8-F040-5FD90201EBD1}"/>
              </a:ext>
            </a:extLst>
          </p:cNvPr>
          <p:cNvSpPr>
            <a:spLocks noGrp="1"/>
          </p:cNvSpPr>
          <p:nvPr>
            <p:ph type="ftr" sz="quarter" idx="11"/>
          </p:nvPr>
        </p:nvSpPr>
        <p:spPr/>
        <p:txBody>
          <a:bodyPr/>
          <a:lstStyle/>
          <a:p>
            <a:r>
              <a:rPr lang="en-US" dirty="0"/>
              <a:t>.</a:t>
            </a:r>
          </a:p>
        </p:txBody>
      </p:sp>
      <p:sp>
        <p:nvSpPr>
          <p:cNvPr id="8" name="Slide Number Placeholder 7">
            <a:extLst>
              <a:ext uri="{FF2B5EF4-FFF2-40B4-BE49-F238E27FC236}">
                <a16:creationId xmlns:a16="http://schemas.microsoft.com/office/drawing/2014/main" id="{9EFD0276-FADD-A3B5-DD2D-D51D58DEFF0C}"/>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9" name="Title 8">
            <a:extLst>
              <a:ext uri="{FF2B5EF4-FFF2-40B4-BE49-F238E27FC236}">
                <a16:creationId xmlns:a16="http://schemas.microsoft.com/office/drawing/2014/main" id="{E87B4F17-BA71-35E3-ACAA-A7D5279A0D2A}"/>
              </a:ext>
            </a:extLst>
          </p:cNvPr>
          <p:cNvSpPr>
            <a:spLocks noGrp="1"/>
          </p:cNvSpPr>
          <p:nvPr>
            <p:ph type="title"/>
          </p:nvPr>
        </p:nvSpPr>
        <p:spPr/>
        <p:txBody>
          <a:bodyPr/>
          <a:lstStyle/>
          <a:p>
            <a:r>
              <a:rPr lang="en-IN" dirty="0"/>
              <a:t>Comparing the models </a:t>
            </a:r>
          </a:p>
        </p:txBody>
      </p:sp>
      <p:sp>
        <p:nvSpPr>
          <p:cNvPr id="10" name="Text Placeholder 9">
            <a:extLst>
              <a:ext uri="{FF2B5EF4-FFF2-40B4-BE49-F238E27FC236}">
                <a16:creationId xmlns:a16="http://schemas.microsoft.com/office/drawing/2014/main" id="{02FD1541-78C6-C435-EDAA-CD967ADE713B}"/>
              </a:ext>
            </a:extLst>
          </p:cNvPr>
          <p:cNvSpPr>
            <a:spLocks noGrp="1"/>
          </p:cNvSpPr>
          <p:nvPr>
            <p:ph type="body" sz="quarter" idx="13"/>
          </p:nvPr>
        </p:nvSpPr>
        <p:spPr/>
        <p:txBody>
          <a:bodyPr/>
          <a:lstStyle/>
          <a:p>
            <a:r>
              <a:rPr lang="en-IN" dirty="0"/>
              <a:t>Ridge regression</a:t>
            </a:r>
          </a:p>
        </p:txBody>
      </p:sp>
      <p:pic>
        <p:nvPicPr>
          <p:cNvPr id="17" name="Content Placeholder 16">
            <a:extLst>
              <a:ext uri="{FF2B5EF4-FFF2-40B4-BE49-F238E27FC236}">
                <a16:creationId xmlns:a16="http://schemas.microsoft.com/office/drawing/2014/main" id="{66D6C89C-4797-8117-4AC5-99844640DEB8}"/>
              </a:ext>
            </a:extLst>
          </p:cNvPr>
          <p:cNvPicPr>
            <a:picLocks noGrp="1" noChangeAspect="1"/>
          </p:cNvPicPr>
          <p:nvPr>
            <p:ph sz="quarter" idx="14"/>
          </p:nvPr>
        </p:nvPicPr>
        <p:blipFill>
          <a:blip r:embed="rId4"/>
          <a:stretch>
            <a:fillRect/>
          </a:stretch>
        </p:blipFill>
        <p:spPr>
          <a:xfrm>
            <a:off x="8501799" y="2505075"/>
            <a:ext cx="2944368" cy="2378210"/>
          </a:xfrm>
        </p:spPr>
      </p:pic>
    </p:spTree>
    <p:extLst>
      <p:ext uri="{BB962C8B-B14F-4D97-AF65-F5344CB8AC3E}">
        <p14:creationId xmlns:p14="http://schemas.microsoft.com/office/powerpoint/2010/main" val="274522765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{D23AE2DA-1C74-4A41-AAF7-9EB258D5EE31}tf11964407_win32</Template>
  <TotalTime>262</TotalTime>
  <Words>744</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Google Sans</vt:lpstr>
      <vt:lpstr>Sagona Book</vt:lpstr>
      <vt:lpstr>Office Theme</vt:lpstr>
      <vt:lpstr>HOUSE PRICE PREDICTION using machine learning </vt:lpstr>
      <vt:lpstr>STEPS</vt:lpstr>
      <vt:lpstr>             Data Collection:  For this project, I have collected primary data through collecting from web. The survey asked respondents about various characteristics of their homes, such as square footage, number of bedrooms, types of houses, year built and also collected the selling price of each respondent's home.  Data Cleaning and Preparation:   I have cleaned the collected data by removing outliers and handling missing values. I also normalized the numerical data to ensure that all features were on a similar scale.  Feature Selection:  I have used various feature selection techniques to identify the most relevant features for predicting house prices. These techniques included correlation analysis, principal component analysis (PCA), and recursive feature elimination (RFE).                                                                                                                      </vt:lpstr>
      <vt:lpstr>Data Splitting:  I divided the dataset into training and testing sets. The training set was used to train the machine learning models, while the testing set was used to evaluate their performance.  Model Selection:  I evaluated four different machine learning algorithms for predicting house prices: linear regression, ridge regression and random forest. We used various metrics to evaluate the performance of each model, including mean squared error (MSE), root mean squared error (RMSE), and mean absolute error (MAE).  Model Comparison:  Based on the evaluation results, I founded that the random forest algorithm outperformed the other algorithms in terms of accuracy and generalization ability. Therefore, I chose the random forest algorithm as the final model for predicting house prices.  Model Deployment:  I have deployed the trained Ridge regression  model as a web application. The web application allows users to input the characteristics of their homes and receive a predicted selling price.</vt:lpstr>
      <vt:lpstr>What is Random forest?</vt:lpstr>
      <vt:lpstr>Why Random forest  for House Price Prediction?</vt:lpstr>
      <vt:lpstr>.</vt:lpstr>
      <vt:lpstr>Code using randomforest algorithm</vt:lpstr>
      <vt:lpstr>Comparing the models </vt:lpstr>
      <vt:lpstr>Some visualizations</vt:lpstr>
      <vt:lpstr>      Website deploy Using flask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dc:title>
  <dc:creator>saiyed namira</dc:creator>
  <cp:lastModifiedBy>saiyed namira</cp:lastModifiedBy>
  <cp:revision>4</cp:revision>
  <dcterms:created xsi:type="dcterms:W3CDTF">2023-11-14T06:53:52Z</dcterms:created>
  <dcterms:modified xsi:type="dcterms:W3CDTF">2023-11-20T13:42:38Z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