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8" r:id="rId6"/>
    <p:sldId id="277" r:id="rId7"/>
    <p:sldId id="281" r:id="rId8"/>
    <p:sldId id="279" r:id="rId9"/>
    <p:sldId id="28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95" autoAdjust="0"/>
    <p:restoredTop sz="86344" autoAdjust="0"/>
  </p:normalViewPr>
  <p:slideViewPr>
    <p:cSldViewPr snapToGrid="0">
      <p:cViewPr varScale="1">
        <p:scale>
          <a:sx n="54" d="100"/>
          <a:sy n="54" d="100"/>
        </p:scale>
        <p:origin x="304" y="56"/>
      </p:cViewPr>
      <p:guideLst/>
    </p:cSldViewPr>
  </p:slideViewPr>
  <p:outlineViewPr>
    <p:cViewPr>
      <p:scale>
        <a:sx n="33" d="100"/>
        <a:sy n="33" d="100"/>
      </p:scale>
      <p:origin x="0" y="-3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CFF00-BF80-4EE1-ABDA-AAC283276F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5D9D-51D7-4AAD-95B0-EF7DC26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5D9D-51D7-4AAD-95B0-EF7DC2609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“We start by mapping each process step to a dedicated module. This makes the system modular and easy to maintain.”</a:t>
            </a:r>
            <a:endParaRPr lang="en-US" dirty="0"/>
          </a:p>
          <a:p>
            <a:r>
              <a:rPr lang="en-US" i="1" dirty="0"/>
              <a:t>“The </a:t>
            </a:r>
            <a:r>
              <a:rPr lang="en-US" b="1" i="1" dirty="0"/>
              <a:t>WebScrapingEngine</a:t>
            </a:r>
            <a:r>
              <a:rPr lang="en-US" i="1" dirty="0"/>
              <a:t> is the core—it can switch between requests for simple sites and Selenium for JavaScript-heavy ones.”</a:t>
            </a:r>
            <a:endParaRPr lang="en-US" dirty="0"/>
          </a:p>
          <a:p>
            <a:r>
              <a:rPr lang="en-US" i="1" dirty="0"/>
              <a:t>“The </a:t>
            </a:r>
            <a:r>
              <a:rPr lang="en-US" b="1" i="1" dirty="0"/>
              <a:t>DirectoryParser</a:t>
            </a:r>
            <a:r>
              <a:rPr lang="en-US" i="1" dirty="0"/>
              <a:t> finds all company links, even across multiple pages.”</a:t>
            </a:r>
            <a:endParaRPr lang="en-US" dirty="0"/>
          </a:p>
          <a:p>
            <a:r>
              <a:rPr lang="en-US" i="1" dirty="0"/>
              <a:t>“Then the </a:t>
            </a:r>
            <a:r>
              <a:rPr lang="en-US" b="1" i="1" dirty="0"/>
              <a:t>ContactExtractor</a:t>
            </a:r>
            <a:r>
              <a:rPr lang="en-US" i="1" dirty="0"/>
              <a:t> digs into each company page to find emails, while the </a:t>
            </a:r>
            <a:r>
              <a:rPr lang="en-US" b="1" i="1" dirty="0"/>
              <a:t>ContactValidator</a:t>
            </a:r>
            <a:r>
              <a:rPr lang="en-US" i="1" dirty="0"/>
              <a:t> ensures we only keep professional addresses.”</a:t>
            </a:r>
            <a:endParaRPr lang="en-US" dirty="0"/>
          </a:p>
          <a:p>
            <a:r>
              <a:rPr lang="en-US" i="1" dirty="0"/>
              <a:t>“Next, the </a:t>
            </a:r>
            <a:r>
              <a:rPr lang="en-US" b="1" i="1" dirty="0" err="1"/>
              <a:t>DataProcessor</a:t>
            </a:r>
            <a:r>
              <a:rPr lang="en-US" i="1" dirty="0"/>
              <a:t> cleans and deduplicates, and the </a:t>
            </a:r>
            <a:r>
              <a:rPr lang="en-US" b="1" i="1" dirty="0"/>
              <a:t>CSVExporter</a:t>
            </a:r>
            <a:r>
              <a:rPr lang="en-US" i="1" dirty="0"/>
              <a:t> structures the results into clean files.”</a:t>
            </a:r>
            <a:endParaRPr lang="en-US" dirty="0"/>
          </a:p>
          <a:p>
            <a:r>
              <a:rPr lang="en-US" i="1" dirty="0"/>
              <a:t>“Finally, all company details are stored in a </a:t>
            </a:r>
            <a:r>
              <a:rPr lang="en-US" b="1" i="1" dirty="0"/>
              <a:t>CompanyInfo</a:t>
            </a:r>
            <a:r>
              <a:rPr lang="en-US" i="1" dirty="0"/>
              <a:t> data model, which makes it scalable across industries.”</a:t>
            </a:r>
            <a:endParaRPr lang="en-US" dirty="0"/>
          </a:p>
          <a:p>
            <a:r>
              <a:rPr lang="en-US" i="1" dirty="0"/>
              <a:t>“Throughout, we followed principles like separation of concerns, error handling, and rate limiting to ensure stability and scalability.”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5D9D-51D7-4AAD-95B0-EF7DC2609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BB7C-A27F-A762-EDB4-016A1D78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7A132-ABA7-2BC7-D688-7FE52B4C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85A7-A2BE-1A6F-A921-45B05E6F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C76F-0254-4D3F-99E4-31647D76644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467C-F6C1-8122-CFE0-704572CD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3AAF-0797-EFFF-806D-0DCE25E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D581-BEC1-B36B-C898-0EACDDC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29D31-9209-62E8-E2D2-405653A82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5C3C-5E05-79BA-5116-8EB7E80A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ED7D-BCE6-4DD8-B799-2AC2595167E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A8DC-5DE9-FBA2-0ADF-61AE0F1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088A-CCB4-6265-9ECC-0AB5C33E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0411-5998-A93E-516C-98CCEFE9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5F42-942F-164D-B206-3D825C7E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CA359-B753-FD7E-8700-BDE10F78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041-48D2-4CB5-96AC-59E6AA585B4E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E3E5-7FD0-90D4-09CE-8D06ACA3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F3A6-7933-F802-820C-ACA0E2C0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-3 ohne Bild + blaues Logo + blau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A063EAD2-69D9-CD41-8A47-FB81C3804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62"/>
            <a:ext cx="12192000" cy="2813538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24884B69-E849-4E14-84C0-DB35C2BB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95" y="1979828"/>
            <a:ext cx="10397085" cy="1314518"/>
          </a:xfrm>
          <a:prstGeom prst="rect">
            <a:avLst/>
          </a:prstGeom>
          <a:noFill/>
        </p:spPr>
        <p:txBody>
          <a:bodyPr lIns="0" tIns="0" rIns="0" anchor="t">
            <a:normAutofit/>
          </a:bodyPr>
          <a:lstStyle>
            <a:lvl1pPr algn="l">
              <a:lnSpc>
                <a:spcPct val="120000"/>
              </a:lnSpc>
              <a:defRPr sz="3600" b="1" i="0" cap="all" spc="0" baseline="0">
                <a:solidFill>
                  <a:srgbClr val="004A7D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B5A38D9-4A1A-4CCF-BF40-AADD0B15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95" y="3429000"/>
            <a:ext cx="10397084" cy="99993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l">
              <a:buNone/>
              <a:defRPr sz="2600" b="0" i="0" baseline="0">
                <a:solidFill>
                  <a:srgbClr val="004A7D"/>
                </a:solidFill>
                <a:effectLst/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38EA40-35B3-4F1F-9F2E-D448E0324B63}"/>
              </a:ext>
            </a:extLst>
          </p:cNvPr>
          <p:cNvSpPr txBox="1"/>
          <p:nvPr userDrawn="1"/>
        </p:nvSpPr>
        <p:spPr>
          <a:xfrm>
            <a:off x="5644055" y="6597650"/>
            <a:ext cx="914400" cy="914400"/>
          </a:xfrm>
          <a:prstGeom prst="rect">
            <a:avLst/>
          </a:prstGeom>
        </p:spPr>
        <p:txBody>
          <a:bodyPr wrap="none" lIns="0" rIns="0" rtlCol="0" anchor="t">
            <a:normAutofit/>
          </a:bodyPr>
          <a:lstStyle/>
          <a:p>
            <a:pPr algn="l"/>
            <a:endParaRPr lang="de-DE" sz="2000" b="1" i="0" dirty="0">
              <a:solidFill>
                <a:srgbClr val="004A7D"/>
              </a:solidFill>
              <a:latin typeface="Spartan ExtraBold" pitchFamily="2" charset="77"/>
            </a:endParaRPr>
          </a:p>
        </p:txBody>
      </p:sp>
      <p:cxnSp>
        <p:nvCxnSpPr>
          <p:cNvPr id="9" name="Gerade Verbindung 3">
            <a:extLst>
              <a:ext uri="{FF2B5EF4-FFF2-40B4-BE49-F238E27FC236}">
                <a16:creationId xmlns:a16="http://schemas.microsoft.com/office/drawing/2014/main" id="{58FCB21F-2CBC-4166-8B73-93512D64F867}"/>
              </a:ext>
            </a:extLst>
          </p:cNvPr>
          <p:cNvCxnSpPr>
            <a:cxnSpLocks/>
          </p:cNvCxnSpPr>
          <p:nvPr userDrawn="1"/>
        </p:nvCxnSpPr>
        <p:spPr>
          <a:xfrm flipV="1">
            <a:off x="760227" y="5840578"/>
            <a:ext cx="6536" cy="10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BCEB8B-FF8D-4182-8AE2-CA42666339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9721" y="5768578"/>
            <a:ext cx="10680958" cy="1080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Formatvorlage Titel Vorname Name des Referenten und Einrichtung bearbeiten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6CDA09-FD82-4784-BE64-14B010A06B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9" y="425778"/>
            <a:ext cx="255319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AFC7-6B05-ABEB-5C2A-423DC15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B974-E669-C867-E2E1-F35158D2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F3F6-438F-E9D1-9266-D7105ECA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8A11-16CB-4B3B-91AC-9F2D351138EC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A12B-59A2-10F3-8CA7-F9DFAA7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9156-CB8A-AFDF-1294-0EAC8E8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351-C386-969D-D028-B6AA4DBD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B944-AEC5-D399-35C8-B3399B5D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C676-6A52-C7E9-CF6F-1A9C3CE7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0412-EEEB-48F4-8E17-F932914F21B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5C49-34F3-ADE7-430C-2DE3EF11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EDC55-2F75-F7D9-2948-38B05E40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DA5A-A362-2DE2-DC9C-1AEC06B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C479-AE44-9968-8D0A-65C1EA733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2529-7E63-A9CE-AB31-92EA5B75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296A3-F832-3723-E392-1E039359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C3FA-7A4B-4373-9AE3-07F32B66A9A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A180-CEBF-1AFF-6569-7B94626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E59C2-B3B2-54CB-1463-1B500C3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E462-7123-747F-4964-C160755D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BC95-7F36-7432-ABA2-FBC2602C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AC1A-C647-8DE1-697C-779F5B54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4648E-74DB-42D2-AF8F-4743A3BE1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44DB-0C22-C34F-730C-5F2FCDCCF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3A179-993A-A553-8C19-CD4BD3E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6150-A04D-4AC2-A6A7-5763B2509B86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A62ED-B117-C5D9-7350-DF5E96FB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5AF6-38B0-72D0-9AA3-931C5FC8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4FDE-189B-18D4-7B0A-90825F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C6EAB-743F-6BE3-6917-7317887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1C5-C5C0-430A-956E-30BC66EC2317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ED49E-7DDC-C02A-7153-2A4D975A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D1F43-264A-2851-0EAC-6A5ED51F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0F1F-005B-D297-6009-7CEC4BDA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ED-09DE-4A5D-8E90-19E07C19488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DB1BF-449D-ECC2-E828-E174DCAF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18C-F3E5-CFFD-144E-5C0A337B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031A-1BEE-A9C3-7433-34E858B1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89A4-4A9E-2400-1494-65F388C1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E0164-6BC4-161A-DA25-7C0CA9CD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393D-A142-E467-C4EA-A8CF8DCB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572-D6A9-4BC5-AB19-C311CF392B01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DF9A-7ED2-04D5-501C-5F56B294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7CDB8-2A98-4803-DDC9-9C7D90D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870-A615-26E9-38A8-4EFDB12E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C0FC-095E-70F7-EF20-20C641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81E1-A006-DE18-96F0-329BF087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E0B8-5552-FEE7-874B-406165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B08E-29A5-4F45-A055-F057B5CF1303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D11F-5598-1EE1-0189-74C4C54D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06AE-73CD-F715-AD11-34D373ED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CD469-A4EB-9E33-0AD0-8BC88343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BAC3-E87A-49C3-68F3-F7E852B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A9A8-220C-E9F7-7F9C-436096FCB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BAF17-4F26-4346-A146-B324F270855D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AEF6-B3C9-C711-1BA9-DE5361F6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Presented by: Sai Pavan Kumar Yedduri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BBED-7562-00CD-BDCF-5CB9B310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94663-17CF-4E3B-95AD-3F1FA4D9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lutcncmakina.com/portfoy/" TargetMode="External"/><Relationship Id="rId2" Type="http://schemas.openxmlformats.org/officeDocument/2006/relationships/hyperlink" Target="https://www.europages.co.uk/BULUT-CNC-MACHINING/00000005488957-00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rgondie.info/" TargetMode="External"/><Relationship Id="rId2" Type="http://schemas.openxmlformats.org/officeDocument/2006/relationships/hyperlink" Target="mailto:alain.renner@kalt-ag.che(alain.renner@kalt-ag.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9E04-DF6D-4A16-8722-95D0F830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94" y="1614516"/>
            <a:ext cx="10397085" cy="1314518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Business scraping  pipeline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80591-F236-4362-B89D-FCAD62DE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001" y="2929034"/>
            <a:ext cx="10397084" cy="999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       Extracting Verified Business Contacts from Public Directories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b="1" dirty="0"/>
              <a:t>                         Modular • Scalable • Multi-Industry Support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9EB6CB-B621-4E3B-9013-C6622B6A9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9721" y="5164479"/>
            <a:ext cx="10680958" cy="1080000"/>
          </a:xfrm>
        </p:spPr>
        <p:txBody>
          <a:bodyPr>
            <a:normAutofit fontScale="92500" lnSpcReduction="20000"/>
          </a:bodyPr>
          <a:lstStyle/>
          <a:p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 Presented by : Sai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Yedduri</a:t>
            </a:r>
          </a:p>
          <a:p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						 E-Mail: saiyedduri97@gmail.com</a:t>
            </a:r>
          </a:p>
          <a:p>
            <a:pPr marL="3657600" lvl="8" indent="0">
              <a:buNone/>
            </a:pPr>
            <a:r>
              <a:rPr 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FEBEC-4B66-D770-7F64-B7E2A5C9E220}"/>
              </a:ext>
            </a:extLst>
          </p:cNvPr>
          <p:cNvSpPr/>
          <p:nvPr/>
        </p:nvSpPr>
        <p:spPr>
          <a:xfrm>
            <a:off x="182880" y="288758"/>
            <a:ext cx="3205213" cy="131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943A8-41E8-F335-73F4-4FC6BF0FD91F}"/>
              </a:ext>
            </a:extLst>
          </p:cNvPr>
          <p:cNvSpPr/>
          <p:nvPr/>
        </p:nvSpPr>
        <p:spPr>
          <a:xfrm>
            <a:off x="577516" y="5164479"/>
            <a:ext cx="1068485" cy="1693521"/>
          </a:xfrm>
          <a:prstGeom prst="rect">
            <a:avLst/>
          </a:prstGeom>
          <a:solidFill>
            <a:srgbClr val="004A7D"/>
          </a:solidFill>
          <a:ln>
            <a:solidFill>
              <a:srgbClr val="004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01C1-D461-14C3-D725-B3BBBC6A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THANK YOU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1DD6-524A-8F1E-379C-7FB00F4E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13E-19C3-8191-103A-0A9ED9C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Sai Pavan Kumar Yedduri</a:t>
            </a:r>
          </a:p>
        </p:txBody>
      </p:sp>
    </p:spTree>
    <p:extLst>
      <p:ext uri="{BB962C8B-B14F-4D97-AF65-F5344CB8AC3E}">
        <p14:creationId xmlns:p14="http://schemas.microsoft.com/office/powerpoint/2010/main" val="5294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449-4954-D177-A140-1704F7E8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30" y="176688"/>
            <a:ext cx="10515600" cy="1126218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Bigger Picture: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24D2-F0BB-CAE9-D6AF-A76CDE44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6" y="1351805"/>
            <a:ext cx="6920560" cy="523405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modular scalable pipeline that collects the business information(company name, company, company website URL and email address) across various sector pages of Europages business directory using Python language.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Pipeline is designed to take a sector specific HTML page as input, extract the business email addresses and finally export email addresses as CSV files.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CSV files follow the format: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links_&lt;sector&gt;.csv:   </a:t>
            </a:r>
          </a:p>
          <a:p>
            <a:pPr marL="457200" lvl="1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Country, Europages URL, Company Website URL</a:t>
            </a:r>
          </a:p>
          <a:p>
            <a:pPr marL="457200" lvl="1" indent="0">
              <a:buNone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emails_&lt;sector&gt;.csv:</a:t>
            </a:r>
          </a:p>
          <a:p>
            <a:pPr marL="457200" lvl="1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Country, Company Website URL, Email address</a:t>
            </a:r>
          </a:p>
          <a:p>
            <a:pPr marL="457200" lvl="1" indent="0">
              <a:buNone/>
            </a:pP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email addresses of 20 companies each over 10 sectors.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8A3A1E-002E-F8A9-0A1F-3A496091150E}"/>
              </a:ext>
            </a:extLst>
          </p:cNvPr>
          <p:cNvSpPr/>
          <p:nvPr/>
        </p:nvSpPr>
        <p:spPr>
          <a:xfrm>
            <a:off x="7783286" y="839548"/>
            <a:ext cx="35705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 Company links from business directory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35C20-C82D-512F-E443-9DD404FD8925}"/>
              </a:ext>
            </a:extLst>
          </p:cNvPr>
          <p:cNvSpPr/>
          <p:nvPr/>
        </p:nvSpPr>
        <p:spPr>
          <a:xfrm>
            <a:off x="7717971" y="1769148"/>
            <a:ext cx="35705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to individual company pages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1DB8F7-F482-C8B2-2586-BA543449B59E}"/>
              </a:ext>
            </a:extLst>
          </p:cNvPr>
          <p:cNvSpPr/>
          <p:nvPr/>
        </p:nvSpPr>
        <p:spPr>
          <a:xfrm>
            <a:off x="7783286" y="3604874"/>
            <a:ext cx="36467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business email addresses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6CA04E-AE85-AA4A-E7C4-C851162262AB}"/>
              </a:ext>
            </a:extLst>
          </p:cNvPr>
          <p:cNvSpPr/>
          <p:nvPr/>
        </p:nvSpPr>
        <p:spPr>
          <a:xfrm>
            <a:off x="7745186" y="2687011"/>
            <a:ext cx="36467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 dynamic content and Bot-limiting activities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1E4C86-C611-14B4-55C9-F734CB6AA204}"/>
              </a:ext>
            </a:extLst>
          </p:cNvPr>
          <p:cNvSpPr/>
          <p:nvPr/>
        </p:nvSpPr>
        <p:spPr>
          <a:xfrm>
            <a:off x="7717971" y="4534474"/>
            <a:ext cx="36467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Clean and structure data output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A73B40-3DD4-B556-4F9C-C9EC7720CB11}"/>
              </a:ext>
            </a:extLst>
          </p:cNvPr>
          <p:cNvSpPr/>
          <p:nvPr/>
        </p:nvSpPr>
        <p:spPr>
          <a:xfrm>
            <a:off x="7745186" y="5452337"/>
            <a:ext cx="3646714" cy="541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Export website links and verified email address to CSV files.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248A6-ED43-6A6C-E247-9590C3C6EE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568543" y="1380661"/>
            <a:ext cx="0" cy="3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7A4CDE-E693-431C-9E86-54EBF1E298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503228" y="2310261"/>
            <a:ext cx="0" cy="40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BAF4B3-B175-A376-704B-6D436B02BA4F}"/>
              </a:ext>
            </a:extLst>
          </p:cNvPr>
          <p:cNvCxnSpPr>
            <a:cxnSpLocks/>
          </p:cNvCxnSpPr>
          <p:nvPr/>
        </p:nvCxnSpPr>
        <p:spPr>
          <a:xfrm>
            <a:off x="9530443" y="3228124"/>
            <a:ext cx="0" cy="3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55AC0-0129-5FF3-B49B-FFCE0E2B8637}"/>
              </a:ext>
            </a:extLst>
          </p:cNvPr>
          <p:cNvCxnSpPr>
            <a:cxnSpLocks/>
          </p:cNvCxnSpPr>
          <p:nvPr/>
        </p:nvCxnSpPr>
        <p:spPr>
          <a:xfrm>
            <a:off x="9503228" y="4145987"/>
            <a:ext cx="0" cy="3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9C0608-6EA1-841C-EC76-BA6A9E2CA013}"/>
              </a:ext>
            </a:extLst>
          </p:cNvPr>
          <p:cNvCxnSpPr>
            <a:cxnSpLocks/>
          </p:cNvCxnSpPr>
          <p:nvPr/>
        </p:nvCxnSpPr>
        <p:spPr>
          <a:xfrm>
            <a:off x="9503228" y="5075587"/>
            <a:ext cx="0" cy="3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6D1162-774D-EDFC-7B55-F2852D561D39}"/>
              </a:ext>
            </a:extLst>
          </p:cNvPr>
          <p:cNvSpPr txBox="1"/>
          <p:nvPr/>
        </p:nvSpPr>
        <p:spPr>
          <a:xfrm>
            <a:off x="7217229" y="6104938"/>
            <a:ext cx="512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 : Process steps for collecting contact details from public directories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29A98E4-D9C5-0AFA-4801-85AB6549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3C9A8-4E7D-CCD5-6A32-BC02E27C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743F4A7-205B-E513-ACEE-7D6F418B9168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2234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2435-D1AF-7E62-5D09-99033194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Modular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2610-899B-B107-3444-F68A67D2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1D719B-2D13-B5E5-FE95-6D75A5EE7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386" y="1715718"/>
            <a:ext cx="110252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WebScrapingEngine.py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Dual-mode (Requests + Selenium), handles static/dynamic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📖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DirectoryParser.py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Extracts company links, handles pagination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📧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ContactExtractor</a:t>
            </a:r>
            <a:r>
              <a:rPr lang="en-US" altLang="en-US" sz="1800" b="1" dirty="0">
                <a:latin typeface="Arial" panose="020B0604020202020204" pitchFamily="34" charset="0"/>
              </a:rPr>
              <a:t>.py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Finds emails across multi-page company 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ContactValidator.py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Filters valid business emails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Processor.py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Cleans, deduplicates, standardizes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CSVExporter.py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Structured export for analytics/CRM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CompanyInfo.py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Unified storage of company data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51EDC0-9307-7BC6-BC09-5CBA1095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C65E89-37B8-31FB-EF20-BB4B0376B84A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13306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508C-2B51-0A6C-7316-0C7B120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9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dirty="0"/>
              <a:t> of company website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8D42-4E8F-5BBF-231C-32669D52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C6BFD4-B178-9F68-0FF4-A69E3B78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20"/>
            <a:ext cx="10668000" cy="5192733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Europage directory URL </a:t>
            </a:r>
            <a:r>
              <a:rPr lang="en-US" altLang="en-US" sz="2600" dirty="0">
                <a:latin typeface="Arial" panose="020B0604020202020204" pitchFamily="34" charset="0"/>
              </a:rPr>
              <a:t>→ Directory_parser.py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up to max_pages: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for company tags on sector page based on CSS link selector. 'a[data-test="company-name"]’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&lt;a&gt; tag: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href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e.g., BULUT-CNC-MACHINING/00000005488957-001.html</a:t>
            </a:r>
          </a:p>
          <a:p>
            <a:pPr lvl="2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full URL → e.g., </a:t>
            </a:r>
            <a:r>
              <a:rPr lang="en-US" sz="2600" dirty="0">
                <a:hlinkClick r:id="rId2"/>
              </a:rPr>
              <a:t>https://www.europages.co.uk/BULUT-CNC-MACHINING/00000005488957-001.html</a:t>
            </a:r>
            <a:endParaRPr lang="en-US" sz="2600" dirty="0"/>
          </a:p>
          <a:p>
            <a:pPr lvl="2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company name from the europage company link(BULUT-CNC-MACHINING).</a:t>
            </a:r>
          </a:p>
          <a:p>
            <a:pPr lvl="2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CompanyInfo(name,europage_url) to results.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CSS selector 'a[aria-label="Next page"]’ searches for europage of companies for next page.</a:t>
            </a:r>
          </a:p>
          <a:p>
            <a:pPr marL="0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company website links from Europages profile </a:t>
            </a:r>
            <a:r>
              <a:rPr lang="en-US" altLang="en-US" sz="2600" dirty="0">
                <a:latin typeface="Arial" panose="020B0604020202020204" pitchFamily="34" charset="0"/>
              </a:rPr>
              <a:t>→ ContactExtractor.py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and parses the HTML of the company profile page through website button on europage company page.</a:t>
            </a:r>
          </a:p>
          <a:p>
            <a:pPr marL="914400" lvl="2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self.engine.get_page(profile_url,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wait_for_element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='.website-button’)</a:t>
            </a:r>
          </a:p>
          <a:p>
            <a:pPr marL="914400" lvl="2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pl-PL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https://bulutcncmakina.com/portfoy/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Filter-out the URL to ensure it is a real company website (not Dropbox, Hubspot, Googledrive. etc.)based on their domain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C4A5C3-9B73-2D60-824A-E63977BA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Utilized Europages-specific selectors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Monaspace Neon"/>
              </a:rPr>
              <a:t>a[data-test="company-name"]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) for reliable profile link extraction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416F92-E256-60ED-E191-14DE819C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Utilized Europages-specific selectors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Monaspace Neon"/>
              </a:rPr>
              <a:t>a[data-test="company-name"]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) for reliable profile link extraction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C81ED2D-FCA4-4A25-C095-072F1DB5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Monaspace Neon"/>
              </a:rPr>
              <a:t>a[data-test="company-name"]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Footer Placeholder 7">
            <a:extLst>
              <a:ext uri="{FF2B5EF4-FFF2-40B4-BE49-F238E27FC236}">
                <a16:creationId xmlns:a16="http://schemas.microsoft.com/office/drawing/2014/main" id="{BFBAF6A7-9F82-BEC4-85F5-65AF3E9E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70" name="Footer Placeholder 7">
            <a:extLst>
              <a:ext uri="{FF2B5EF4-FFF2-40B4-BE49-F238E27FC236}">
                <a16:creationId xmlns:a16="http://schemas.microsoft.com/office/drawing/2014/main" id="{38A18C13-A599-BD35-FEFC-A1D4190D64C7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19501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FBE7-649A-DAA1-EF9F-0DCBBDAF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52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email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7F90-A5A9-1CB3-65DF-6F6458BD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609E3-99DB-31C7-0144-71F6736A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5E4C7-1C81-A3D4-68F9-FA5755AA8270}"/>
              </a:ext>
            </a:extLst>
          </p:cNvPr>
          <p:cNvSpPr/>
          <p:nvPr/>
        </p:nvSpPr>
        <p:spPr>
          <a:xfrm>
            <a:off x="8402139" y="1685987"/>
            <a:ext cx="2388959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Contact         Pages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7336F0-96F9-5336-6408-3427496EB371}"/>
              </a:ext>
            </a:extLst>
          </p:cNvPr>
          <p:cNvSpPr/>
          <p:nvPr/>
        </p:nvSpPr>
        <p:spPr>
          <a:xfrm>
            <a:off x="4474815" y="1709833"/>
            <a:ext cx="2627710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Discovery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/about, /contact-us.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navigation &amp; footer links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879243-6270-69AF-2070-763169D2DA11}"/>
              </a:ext>
            </a:extLst>
          </p:cNvPr>
          <p:cNvSpPr/>
          <p:nvPr/>
        </p:nvSpPr>
        <p:spPr>
          <a:xfrm>
            <a:off x="1083286" y="1649446"/>
            <a:ext cx="2244113" cy="1362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website URL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1C1D18-A490-5C00-A445-3C138000F1E8}"/>
              </a:ext>
            </a:extLst>
          </p:cNvPr>
          <p:cNvSpPr/>
          <p:nvPr/>
        </p:nvSpPr>
        <p:spPr>
          <a:xfrm>
            <a:off x="8402139" y="3881018"/>
            <a:ext cx="2388959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Pattern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Matching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E11F85-487C-8E18-5862-3A20EF1A2897}"/>
              </a:ext>
            </a:extLst>
          </p:cNvPr>
          <p:cNvSpPr/>
          <p:nvPr/>
        </p:nvSpPr>
        <p:spPr>
          <a:xfrm>
            <a:off x="3389338" y="2230412"/>
            <a:ext cx="1071317" cy="2921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5BB9B6-6C45-8B8F-EF57-36458C555959}"/>
              </a:ext>
            </a:extLst>
          </p:cNvPr>
          <p:cNvSpPr/>
          <p:nvPr/>
        </p:nvSpPr>
        <p:spPr>
          <a:xfrm>
            <a:off x="7164464" y="2230412"/>
            <a:ext cx="1147416" cy="342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4F85771-5BBD-581A-40FB-37400EABE7C5}"/>
              </a:ext>
            </a:extLst>
          </p:cNvPr>
          <p:cNvSpPr/>
          <p:nvPr/>
        </p:nvSpPr>
        <p:spPr>
          <a:xfrm>
            <a:off x="9596618" y="3035396"/>
            <a:ext cx="330200" cy="811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DC7B3A8-70E3-2F3E-2357-68C939A01FF2}"/>
              </a:ext>
            </a:extLst>
          </p:cNvPr>
          <p:cNvSpPr/>
          <p:nvPr/>
        </p:nvSpPr>
        <p:spPr>
          <a:xfrm>
            <a:off x="7164464" y="4372349"/>
            <a:ext cx="1147416" cy="3429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9793E9-0181-D3BB-E382-845EBEECB75C}"/>
              </a:ext>
            </a:extLst>
          </p:cNvPr>
          <p:cNvSpPr/>
          <p:nvPr/>
        </p:nvSpPr>
        <p:spPr>
          <a:xfrm>
            <a:off x="4536836" y="3941518"/>
            <a:ext cx="2599390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Spam/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  <a:p>
            <a:pPr algn="ctr"/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71BA511-2704-1B47-8E21-4B5240C3D743}"/>
              </a:ext>
            </a:extLst>
          </p:cNvPr>
          <p:cNvSpPr/>
          <p:nvPr/>
        </p:nvSpPr>
        <p:spPr>
          <a:xfrm>
            <a:off x="3270923" y="4432849"/>
            <a:ext cx="1147416" cy="3429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41A572-9D7D-93A6-195E-F6B7404D644B}"/>
              </a:ext>
            </a:extLst>
          </p:cNvPr>
          <p:cNvSpPr/>
          <p:nvPr/>
        </p:nvSpPr>
        <p:spPr>
          <a:xfrm>
            <a:off x="1083286" y="3941518"/>
            <a:ext cx="2100279" cy="1446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Business emails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507EB4A-749D-1A21-8ED4-5E15A2C5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E321EC9D-6065-148B-861A-FB41A775B463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3520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BB6-7C43-796A-FFCA-57B531AE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096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based email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EC01-8CE7-D8FA-EEA2-069AFF06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5175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Mail to Link Extraction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reliability - parses structured HTML mailto attributes</a:t>
            </a: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href="mailto:geral@agsmachining.com?subject=..."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→ Extracts: geral@agsmachining.com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Advanced Regex Pattern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 pattern matching for visible emails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r'\b[A-Za-z](?:[A-Za-z0-9_-]*[A-Za-z0-9])?@[A-Za-z0-9](?:[A-Za-z0-9-_]*[A-Za-z])?\.[A-Za-    z]{2,6}\b’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starts with a letter.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can have letters, digits, underscores, hyphens, but must end with a letter or digit.  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starts with a letter/digit, can contain letters/digits/hyphens/underscores, must end with a letter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Surrounded by word boundaries.  			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Fetch in specific contact areas</a:t>
            </a: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email addresses by searching specific contact areas of the page </a:t>
            </a:r>
          </a:p>
          <a:p>
            <a:pPr marL="45720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900" dirty="0"/>
              <a:t>'.contact, .contact-info, .contacto, .contatti, '.email, .mail, .footer.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/>
              <a:t>			</a:t>
            </a:r>
            <a:r>
              <a:rPr lang="en-US" sz="2000" b="1" dirty="0"/>
              <a:t>										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B657-9115-5CB3-2FC5-DE5FC8CA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D2F73434-582D-62BF-D348-F7FEC988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3AA3DE8F-65C2-E260-902D-46D57E5FF476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39539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D83-D7A4-0A54-8435-B5A2229D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9191-99D9-3354-F91C-0B185BD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email text is of the difficult as it includes concatenated texts to the email.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Cause: Due to bad design of webpages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Ex:                  ❌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alain.renner@kalt-ag.che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alain.renner@kalt-ag.ch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✔️)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websites, no email addresses are provided. Only Contact fields are provided.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Ex:             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https://www.burgondie.info/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websites contain generic place holder emails such as:</a:t>
            </a:r>
          </a:p>
          <a:p>
            <a:pPr lvl="1"/>
            <a:r>
              <a:rPr lang="en-US" sz="1800" dirty="0"/>
              <a:t>email@email.com </a:t>
            </a:r>
          </a:p>
          <a:p>
            <a:pPr lvl="1"/>
            <a:r>
              <a:rPr lang="en-US" sz="1800" dirty="0"/>
              <a:t>your@company.com </a:t>
            </a:r>
          </a:p>
          <a:p>
            <a:pPr lvl="1"/>
            <a:r>
              <a:rPr lang="en-US" sz="1800" dirty="0"/>
              <a:t>mail@business.com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23EB-F4CD-7270-52D8-53165BEE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50C4A2-1822-4E2D-28A9-45BCD8FB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73D0F8-9266-69F7-A778-6524483AD6A0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38928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1F35-BE8D-3A33-AFCD-D523ECF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Emails extracted per sector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FDC92D-3982-E9C1-520B-602DE5EF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89730"/>
              </p:ext>
            </p:extLst>
          </p:nvPr>
        </p:nvGraphicFramePr>
        <p:xfrm>
          <a:off x="838200" y="2355374"/>
          <a:ext cx="10515600" cy="3566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99054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92993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4212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180631"/>
                    </a:ext>
                  </a:extLst>
                </a:gridCol>
              </a:tblGrid>
              <a:tr h="271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Companies with emails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Emails per Company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72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 Clothing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955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CNC Machinery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Dairy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187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390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Additives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63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Gym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872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5838"/>
                  </a:ext>
                </a:extLst>
              </a:tr>
              <a:tr h="3023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42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7041-32AF-BCA9-E33B-D8B263BD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E599ED-D6DA-3989-5775-5B2EBA2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3EBBF-61E9-C7B2-B0E5-E7C9E830D72E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31260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3EA-3DD5-99BE-CF48-AADE85C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for ML/LLM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7E8D-611E-FE18-6C6F-E851341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531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Data Validation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filtering/cleaning emails, ML models would be able to predict/identify correct emails on the trained supervised emails.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learns common domains (gmail.com, yahoo.com, kalt-ag.com) and learns typical typos(.con).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Email Extraction: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excel at understanding context by understanding emails like: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"contact [at] company [dot] com“</a:t>
            </a: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Scraping Strategies :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LLM, system learns from successful and failed extractions to automatically adjust scraping approaches for different website architectures and anti-bot measures.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22A1-61A4-E15D-848B-970825E5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663-17CF-4E3B-95AD-3F1FA4D9597A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7EE99-120D-7880-A604-031A8FA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2694" y="6498749"/>
            <a:ext cx="4114800" cy="365125"/>
          </a:xfrm>
        </p:spPr>
        <p:txBody>
          <a:bodyPr/>
          <a:lstStyle/>
          <a:p>
            <a:r>
              <a:rPr lang="en-US" dirty="0"/>
              <a:t>Presented by: Sai Pavan Kumar Yedduri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9F30662-B171-764B-BC8C-454D89989C0F}"/>
              </a:ext>
            </a:extLst>
          </p:cNvPr>
          <p:cNvSpPr txBox="1">
            <a:spLocks/>
          </p:cNvSpPr>
          <p:nvPr/>
        </p:nvSpPr>
        <p:spPr>
          <a:xfrm>
            <a:off x="7717971" y="6405299"/>
            <a:ext cx="4474029" cy="452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saiyedduri97@gmail.com</a:t>
            </a:r>
          </a:p>
        </p:txBody>
      </p:sp>
    </p:spTree>
    <p:extLst>
      <p:ext uri="{BB962C8B-B14F-4D97-AF65-F5344CB8AC3E}">
        <p14:creationId xmlns:p14="http://schemas.microsoft.com/office/powerpoint/2010/main" val="38704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Microsoft Office PowerPoint</Application>
  <PresentationFormat>Widescreen</PresentationFormat>
  <Paragraphs>186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Monaspace Neon</vt:lpstr>
      <vt:lpstr>Spartan ExtraBold</vt:lpstr>
      <vt:lpstr>Times New Roman</vt:lpstr>
      <vt:lpstr>Office Theme</vt:lpstr>
      <vt:lpstr>           Business scraping  pipeline </vt:lpstr>
      <vt:lpstr>Bigger Picture: Challenge</vt:lpstr>
      <vt:lpstr>Implemented Modular Architecture</vt:lpstr>
      <vt:lpstr>Extraction of company website links</vt:lpstr>
      <vt:lpstr>Process of email extraction</vt:lpstr>
      <vt:lpstr>Pattern based email extraction</vt:lpstr>
      <vt:lpstr>Encountered Challenges</vt:lpstr>
      <vt:lpstr>Results: Emails extracted per sector </vt:lpstr>
      <vt:lpstr>Key Areas for ML/LLM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5a64d572, ecacfc2c</dc:creator>
  <cp:lastModifiedBy>5a64d572, ecacfc2c</cp:lastModifiedBy>
  <cp:revision>30</cp:revision>
  <dcterms:created xsi:type="dcterms:W3CDTF">2025-08-18T10:21:57Z</dcterms:created>
  <dcterms:modified xsi:type="dcterms:W3CDTF">2025-08-20T13:15:39Z</dcterms:modified>
</cp:coreProperties>
</file>