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5" r:id="rId3"/>
    <p:sldId id="266" r:id="rId4"/>
    <p:sldId id="267" r:id="rId5"/>
    <p:sldId id="257" r:id="rId6"/>
    <p:sldId id="258" r:id="rId7"/>
    <p:sldId id="259" r:id="rId8"/>
    <p:sldId id="260" r:id="rId9"/>
    <p:sldId id="261" r:id="rId10"/>
    <p:sldId id="262" r:id="rId11"/>
    <p:sldId id="264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09" autoAdjust="0"/>
    <p:restoredTop sz="94660"/>
  </p:normalViewPr>
  <p:slideViewPr>
    <p:cSldViewPr snapToGrid="0">
      <p:cViewPr varScale="1">
        <p:scale>
          <a:sx n="59" d="100"/>
          <a:sy n="59" d="100"/>
        </p:scale>
        <p:origin x="684" y="52"/>
      </p:cViewPr>
      <p:guideLst/>
    </p:cSldViewPr>
  </p:slideViewPr>
  <p:notesTextViewPr>
    <p:cViewPr>
      <p:scale>
        <a:sx n="300" d="100"/>
        <a:sy n="3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C373F0-9377-4D4B-BA12-D0BBDD337567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E95BBB-E6A3-459F-AAA2-AFB04C62F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77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E95BBB-E6A3-459F-AAA2-AFB04C62F43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873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E95BBB-E6A3-459F-AAA2-AFB04C62F43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988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8A85D-44F8-57AA-748D-A305049FE0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C11920-35B1-2837-B027-18D00C0343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80BC5B-293C-6F91-D39A-F24D37693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14AE7-5039-4432-8213-57C37B02941C}" type="datetime1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AF1E1-DD96-007C-5C8F-9804928BB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B6536-C3C5-342A-2420-632EE0695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EB9A-3BDB-421A-9FCC-76928AB78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656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14F75-29C1-02AB-31AE-C7238D3D1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5C091C-9AC5-E8A6-55E0-185162242D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0526E-CBB7-87A7-092A-00C6E9D4A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0AB83-6980-4C05-8328-DC0362228E32}" type="datetime1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CED7B-91CB-F59E-3E13-658F568F9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F26AE-D33F-5B33-327C-635E5EDA8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EB9A-3BDB-421A-9FCC-76928AB78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791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D71F51-0DD4-D20C-26CB-DA63EFED9F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A5DE3A-7B76-B32A-C25E-503D865AD5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5D1A1-6806-AFBB-5C83-90F628F8B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E436-8811-43C5-BAEB-5D0064DA62C0}" type="datetime1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B7D68-DCF2-242F-33BB-F42C11CE4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2FE80-4039-7970-CE24-DF05756A7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EB9A-3BDB-421A-9FCC-76928AB78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99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0F2D5-718F-203A-3728-54411F660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52325-11AA-8CE2-FCCF-B8D41D40D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CDE417-CB47-E8BD-5354-9371CD8AC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DF74D-9577-4F86-A667-25585FB8E761}" type="datetime1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DA96A6-F0E1-CF20-55E2-CAF731FD7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3C3F9-D9FB-DFA5-FA2D-A7E512BAE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EB9A-3BDB-421A-9FCC-76928AB78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746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5FB71-89D2-0AA8-80F5-4963C0146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929268-1751-BEE8-2E58-5C38E244B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DE27D-A6B5-9C71-788E-937D91A83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6E3AC-7EF8-4DAE-97D0-85DFEA167BC6}" type="datetime1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BAE076-5007-7D55-F800-EAE630BDD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0ADE2-8C08-423A-2D24-0E43E4B93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EB9A-3BDB-421A-9FCC-76928AB78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696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63BDD-5E64-1319-7D1C-9EDD5D61E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5454F-0279-380E-702F-32217E4DC7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B1A6F7-FDEE-77BF-4CA5-AA95DCA13B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483270-4421-EC67-B957-958C867DA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CED08-529F-4CCD-AC89-B447A2B0B704}" type="datetime1">
              <a:rPr lang="en-US" smtClean="0"/>
              <a:t>7/10/2025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C79E0A-530C-C5B6-4E1C-869BA18C7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B6D3DA-6D77-9DFA-B92E-93155D3A2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EB9A-3BDB-421A-9FCC-76928AB78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668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373A7-49EB-E8FA-D7E7-D3BA9584C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ABBE56-A613-EF95-F056-5593DD55C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E74F55-48A8-4996-DA7E-6771EF6E71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8DF1F6-833B-BAE4-01F4-95C3BC7DDB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896871-10FA-B764-1D2D-ADADB46B83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555478-B01E-5A38-0FC2-09E7A5582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4D92F-E0E4-43A8-9D15-FF80A6678882}" type="datetime1">
              <a:rPr lang="en-US" smtClean="0"/>
              <a:t>7/10/2025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9DA4D2-BFC5-1023-6E52-CFD26DBDE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EE1B33-7487-E3C6-C448-E9D104013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EB9A-3BDB-421A-9FCC-76928AB78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296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06B37-6217-E2E2-15B4-3D9C3994A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A6E0BE-FCB8-D976-BA34-9478C5D4E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E3EE3-A83E-4BD5-B36C-8E21DF0D6E04}" type="datetime1">
              <a:rPr lang="en-US" smtClean="0"/>
              <a:t>7/10/2025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5E97B1-9C6F-6289-A3BB-FF0F6E08A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3CD4B0-612F-C050-91CC-3FCA8A79D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EB9A-3BDB-421A-9FCC-76928AB78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268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285349-47BD-9E64-1470-E6155163D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814D-486F-4D90-AC72-2B48F8A96D71}" type="datetime1">
              <a:rPr lang="en-US" smtClean="0"/>
              <a:t>7/10/2025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CA4730-A303-E58B-4FDB-8AD5865F5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20F06E-B048-09D7-40DD-42C8A9259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EB9A-3BDB-421A-9FCC-76928AB78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624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B3E73-300D-F81A-C007-EF0551366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BF498-4FD8-45E3-A393-E03DAE8BB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BDF1CB-B1A0-FF59-5300-F14D8CC37E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E210BA-9E99-5A52-4C63-0FF42FD35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E17E2-BF88-48E3-842A-F50F830120B9}" type="datetime1">
              <a:rPr lang="en-US" smtClean="0"/>
              <a:t>7/10/2025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FCA795-010D-0104-FC1B-38229903E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B68C25-A731-91F7-9BBC-8B9F7CB8C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EB9A-3BDB-421A-9FCC-76928AB78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661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2BD3-AB84-F465-02C5-6C06EF8CA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A67F0D-712C-0FBC-C6AE-AF5A40CF0B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1B34D6-AFC5-0265-4157-7EF0ABEA50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545AA2-17E0-0BA9-A600-FF9887784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44B12-1160-449C-808A-041EA318BD95}" type="datetime1">
              <a:rPr lang="en-US" smtClean="0"/>
              <a:t>7/10/2025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9F94A2-3458-E16A-8940-6BF845821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298C2-8912-4AA1-03D0-519E4EC6E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EB9A-3BDB-421A-9FCC-76928AB78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772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DB37D4-2546-CD23-432D-E724DD4DB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5F5D5F-01A8-A4F4-586F-86F776410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A16E75-7DB5-6A96-D265-FB85BB8A19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085AE8-4BD9-4590-B2D5-F1ED828E1259}" type="datetime1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E8736-FDC3-5B66-E20C-7CE2CED57E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394C5-0489-00A2-C6B8-328EFDA16A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7CEB9A-3BDB-421A-9FCC-76928AB78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767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slide" Target="slide13.xm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3.xml"/><Relationship Id="rId4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1.xml"/><Relationship Id="rId4" Type="http://schemas.openxmlformats.org/officeDocument/2006/relationships/slide" Target="slide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5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9.png"/><Relationship Id="rId5" Type="http://schemas.openxmlformats.org/officeDocument/2006/relationships/image" Target="../media/image41.png"/><Relationship Id="rId10" Type="http://schemas.openxmlformats.org/officeDocument/2006/relationships/image" Target="../media/image8.png"/><Relationship Id="rId4" Type="http://schemas.openxmlformats.org/officeDocument/2006/relationships/image" Target="../media/image210.png"/><Relationship Id="rId9" Type="http://schemas.openxmlformats.org/officeDocument/2006/relationships/image" Target="../media/image7.gi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slide" Target="slide13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3A25F-D9D9-9E24-4B90-789412765D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8730343" cy="238760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Sparse Identification for Non-linear Dynamical systems(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SINDy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0FDECA-B930-1A1C-3611-F4BC4C751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EB9A-3BDB-421A-9FCC-76928AB789E6}" type="slidenum">
              <a:rPr lang="en-US" smtClean="0"/>
              <a:t>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185789-C1BE-D684-92CE-0D19DBD1B89A}"/>
              </a:ext>
            </a:extLst>
          </p:cNvPr>
          <p:cNvSpPr txBox="1"/>
          <p:nvPr/>
        </p:nvSpPr>
        <p:spPr>
          <a:xfrm>
            <a:off x="3282042" y="3369784"/>
            <a:ext cx="5627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Topics in Numerical Analysis</a:t>
            </a:r>
            <a:endParaRPr lang="en-US" sz="2800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ADFE4329-06FB-21BD-7E58-1CDADAAE88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101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C32EF-9EB1-1712-3DBD-67B6C82FF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5146"/>
            <a:ext cx="10515600" cy="888111"/>
          </a:xfrm>
        </p:spPr>
        <p:txBody>
          <a:bodyPr>
            <a:normAutofit/>
          </a:bodyPr>
          <a:lstStyle/>
          <a:p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Dimensionality reduction of candidate features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383D4A-6D3F-6750-53D3-F0830526AD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09312"/>
                <a:ext cx="10515600" cy="5411231"/>
              </a:xfrm>
            </p:spPr>
            <p:txBody>
              <a:bodyPr>
                <a:normAutofit/>
              </a:bodyPr>
              <a:lstStyle/>
              <a:p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Idea of dimensionality reduction in 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SINDy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</a:p>
              <a:p>
                <a:pPr marL="0" indent="0">
                  <a:buNone/>
                </a:pP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Essential features(x1,x2)remain same even in the low dimensions. If the features exist in the low dimensions, they are more likely primary functions to represent the data.</a:t>
                </a:r>
              </a:p>
              <a:p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PCA/POD are crucial for reducing such high-dimensional systems.</a:t>
                </a:r>
              </a:p>
              <a:p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example, in fluid wake behind a cylinder the</a:t>
                </a:r>
              </a:p>
              <a:p>
                <a:pPr marL="0" indent="0">
                  <a:buNone/>
                </a:pP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singular matrix(</a:t>
                </a:r>
                <a:r>
                  <a:rPr lang="el-GR" sz="1800" dirty="0"/>
                  <a:t>Σ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is : </a:t>
                </a:r>
              </a:p>
              <a:p>
                <a:pPr marL="457200" lvl="1" indent="0">
                  <a:buNone/>
                </a:pPr>
                <a:r>
                  <a:rPr lang="el-GR" sz="1800" dirty="0"/>
                  <a:t>Σ=</a:t>
                </a:r>
                <a:r>
                  <a:rPr lang="en-US" sz="1800" dirty="0"/>
                  <a:t> </a:t>
                </a:r>
                <a:r>
                  <a:rPr lang="el-GR" sz="1800" dirty="0"/>
                  <a:t>diag(10, 5, 1, 0.5, 0.1)</a:t>
                </a:r>
                <a:endParaRPr lang="en-US" sz="1800" dirty="0"/>
              </a:p>
              <a:p>
                <a:pPr marL="457200" lvl="1" indent="0">
                  <a:buNone/>
                </a:pP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energy ratios are :</a:t>
                </a:r>
              </a:p>
              <a:p>
                <a:pPr marL="457200" lvl="1" indent="0">
                  <a:buNone/>
                </a:pP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Mode1: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126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.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26</m:t>
                        </m:r>
                      </m:den>
                    </m:f>
                  </m:oMath>
                </a14:m>
                <a:r>
                  <a:rPr lang="en-US" sz="1800" dirty="0"/>
                  <a:t>​≈79%</a:t>
                </a:r>
              </a:p>
              <a:p>
                <a:pPr marL="457200" lvl="1" indent="0">
                  <a:buNone/>
                </a:pP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Mode2: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5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126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.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26</m:t>
                        </m:r>
                      </m:den>
                    </m:f>
                  </m:oMath>
                </a14:m>
                <a:r>
                  <a:rPr lang="en-US" sz="1800" dirty="0"/>
                  <a:t> ≈20%</a:t>
                </a:r>
              </a:p>
              <a:p>
                <a:pPr marL="457200" lvl="1" indent="0">
                  <a:buNone/>
                </a:pP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Mode3: less than 1%</a:t>
                </a:r>
              </a:p>
              <a:p>
                <a:pPr marL="457200" lvl="1" indent="0">
                  <a:buNone/>
                </a:pP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So, 2 Principal components capture </a:t>
                </a:r>
                <a:r>
                  <a:rPr lang="en-US" sz="1800" dirty="0"/>
                  <a:t>~99% of energy.</a:t>
                </a:r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383D4A-6D3F-6750-53D3-F0830526AD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09312"/>
                <a:ext cx="10515600" cy="5411231"/>
              </a:xfrm>
              <a:blipFill>
                <a:blip r:embed="rId2"/>
                <a:stretch>
                  <a:fillRect l="-522" t="-1126" b="-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517B7B-B473-8F58-D6B0-2D7E5F5FD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EB9A-3BDB-421A-9FCC-76928AB789E6}" type="slidenum">
              <a:rPr lang="en-US" smtClean="0"/>
              <a:t>10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6883C64-0D14-3F3F-1382-CC24A86AE068}"/>
              </a:ext>
            </a:extLst>
          </p:cNvPr>
          <p:cNvSpPr/>
          <p:nvPr/>
        </p:nvSpPr>
        <p:spPr>
          <a:xfrm>
            <a:off x="718457" y="2626937"/>
            <a:ext cx="2167466" cy="8020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Matrix X</a:t>
            </a:r>
          </a:p>
          <a:p>
            <a:pPr algn="ctr"/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(292,500x10,000)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B04FE8F-09F0-F73C-A978-0D05773E769F}"/>
              </a:ext>
            </a:extLst>
          </p:cNvPr>
          <p:cNvSpPr/>
          <p:nvPr/>
        </p:nvSpPr>
        <p:spPr>
          <a:xfrm>
            <a:off x="3381687" y="2603339"/>
            <a:ext cx="1633138" cy="83848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Centering</a:t>
            </a:r>
          </a:p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8EBA576F-FE51-627B-046E-C46B1AE99DA9}"/>
                  </a:ext>
                </a:extLst>
              </p:cNvPr>
              <p:cNvSpPr/>
              <p:nvPr/>
            </p:nvSpPr>
            <p:spPr>
              <a:xfrm>
                <a:off x="5510589" y="2626936"/>
                <a:ext cx="1852737" cy="802064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Singular Value Decomposition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15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5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sz="15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500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n-US" sz="1500">
                          <a:latin typeface="Cambria Math" panose="02040503050406030204" pitchFamily="18" charset="0"/>
                        </a:rPr>
                        <m:t>Σ</m:t>
                      </m:r>
                      <m:sSup>
                        <m:sSupPr>
                          <m:ctrlPr>
                            <a:rPr lang="en-US" sz="15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5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sz="15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1500" dirty="0"/>
              </a:p>
              <a:p>
                <a:pPr algn="ctr"/>
                <a:endParaRPr lang="en-US" sz="1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8EBA576F-FE51-627B-046E-C46B1AE99D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0589" y="2626936"/>
                <a:ext cx="1852737" cy="802064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ECEA643-54B6-2E5A-EF33-564159D6E399}"/>
              </a:ext>
            </a:extLst>
          </p:cNvPr>
          <p:cNvSpPr/>
          <p:nvPr/>
        </p:nvSpPr>
        <p:spPr>
          <a:xfrm>
            <a:off x="7732963" y="2603339"/>
            <a:ext cx="2167466" cy="84925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the no. of PC’s with max. variance in 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6157048B-627D-5D90-A168-076044A9E13F}"/>
                  </a:ext>
                </a:extLst>
              </p:cNvPr>
              <p:cNvSpPr/>
              <p:nvPr/>
            </p:nvSpPr>
            <p:spPr>
              <a:xfrm>
                <a:off x="10120027" y="2649097"/>
                <a:ext cx="1794933" cy="825762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Low-dimensional </a:t>
                </a:r>
                <a14:m>
                  <m:oMath xmlns:m="http://schemas.openxmlformats.org/officeDocument/2006/math">
                    <m:r>
                      <a:rPr lang="en-US" sz="1500" i="1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5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sz="15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sz="1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292,500 × </a:t>
                </a:r>
                <a:r>
                  <a:rPr lang="en-US" sz="15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No.PC’S</a:t>
                </a:r>
                <a:endParaRPr lang="en-US" sz="15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6157048B-627D-5D90-A168-076044A9E1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0027" y="2649097"/>
                <a:ext cx="1794933" cy="825762"/>
              </a:xfrm>
              <a:prstGeom prst="roundRect">
                <a:avLst/>
              </a:prstGeom>
              <a:blipFill>
                <a:blip r:embed="rId4"/>
                <a:stretch>
                  <a:fillRect b="-3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FEAFEB1-DCA6-0AC8-255E-E386AB00C1FF}"/>
                  </a:ext>
                </a:extLst>
              </p:cNvPr>
              <p:cNvSpPr txBox="1"/>
              <p:nvPr/>
            </p:nvSpPr>
            <p:spPr>
              <a:xfrm>
                <a:off x="3537856" y="3021327"/>
                <a:ext cx="13208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</a:rPr>
                        <m:t>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FEAFEB1-DCA6-0AC8-255E-E386AB00C1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7856" y="3021327"/>
                <a:ext cx="1320800" cy="369332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E43D44B-C00A-4885-1627-30EDDEB82A25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2885923" y="3022582"/>
            <a:ext cx="495764" cy="53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52A852B-C149-2662-8347-8C5A069294A3}"/>
              </a:ext>
            </a:extLst>
          </p:cNvPr>
          <p:cNvCxnSpPr>
            <a:cxnSpLocks/>
          </p:cNvCxnSpPr>
          <p:nvPr/>
        </p:nvCxnSpPr>
        <p:spPr>
          <a:xfrm flipV="1">
            <a:off x="5014825" y="3056591"/>
            <a:ext cx="495764" cy="53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67A3D54-8AC6-4F26-AF2B-DEC5A9B00FCA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7346365" y="3027967"/>
            <a:ext cx="386598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B767561-80EA-9118-0307-1244D6C4CE69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9883468" y="3061978"/>
            <a:ext cx="236559" cy="43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3" name="Picture 52">
            <a:extLst>
              <a:ext uri="{FF2B5EF4-FFF2-40B4-BE49-F238E27FC236}">
                <a16:creationId xmlns:a16="http://schemas.microsoft.com/office/drawing/2014/main" id="{88F23908-5134-9487-F93D-9F16DE0AA7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48623" y="3541181"/>
            <a:ext cx="3968870" cy="27768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240F73A-381F-F72A-6E6F-FBE2A1306A96}"/>
              </a:ext>
            </a:extLst>
          </p:cNvPr>
          <p:cNvSpPr txBox="1"/>
          <p:nvPr/>
        </p:nvSpPr>
        <p:spPr>
          <a:xfrm>
            <a:off x="6737684" y="6429676"/>
            <a:ext cx="43602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Figure3: Periodic vortex shedding behind a circular cylinder at low Reynolds number, Re = 100 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  <a:hlinkClick r:id="rId7" action="ppaction://hlinksldjump"/>
              </a:rPr>
              <a:t>[2].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3463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D783B-A700-1B61-E7B3-2CBFF3753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0030"/>
            <a:ext cx="10515600" cy="1011287"/>
          </a:xfrm>
        </p:spPr>
        <p:txBody>
          <a:bodyPr>
            <a:normAutofit/>
          </a:bodyPr>
          <a:lstStyle/>
          <a:p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Autoencoders for dimensionality reduction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A0D5AF-3338-37D1-5D15-249601B723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51317"/>
                <a:ext cx="5764731" cy="5241558"/>
              </a:xfrm>
            </p:spPr>
            <p:txBody>
              <a:bodyPr>
                <a:normAutofit/>
              </a:bodyPr>
              <a:lstStyle/>
              <a:p>
                <a:r>
                  <a:rPr lang="en-US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Purpose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Autoencoders compresses high dimensional data into lower dimensional latent space where 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SINDy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can more effectively identify sparse governing equations.</a:t>
                </a:r>
              </a:p>
              <a:p>
                <a:pPr marL="0" indent="0">
                  <a:buNone/>
                </a:pPr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Using the autoencoder, network learns to compresses the data into 2-dimensional latent space through the bottleneck layer.</a:t>
                </a:r>
              </a:p>
              <a:p>
                <a:pPr marL="0" indent="0">
                  <a:buNone/>
                </a:pPr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optimization equation: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sz="1800">
                                  <a:latin typeface="Cambria Math" panose="02040503050406030204" pitchFamily="18" charset="0"/>
                                </a:rPr>
                                <m:t>ϕ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 sz="1800">
                                  <a:latin typeface="Cambria Math" panose="02040503050406030204" pitchFamily="18" charset="0"/>
                                </a:rPr>
                                <m:t>ψ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 sz="1800">
                                  <a:latin typeface="Cambria Math" panose="02040503050406030204" pitchFamily="18" charset="0"/>
                                </a:rPr>
                                <m:t>ξ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lit/>
                                </m:rPr>
                                <a:rPr lang="en-US" sz="18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sz="1800">
                                  <a:latin typeface="Cambria Math" panose="02040503050406030204" pitchFamily="18" charset="0"/>
                                </a:rPr>
                                <m:t>ψ</m:t>
                              </m:r>
                              <m:d>
                                <m:d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00">
                                      <a:latin typeface="Cambria Math" panose="02040503050406030204" pitchFamily="18" charset="0"/>
                                    </a:rPr>
                                    <m:t>ϕ</m:t>
                                  </m:r>
                                  <m:d>
                                    <m:d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  <m:sSup>
                                <m:s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lit/>
                                    </m:r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lit/>
                                </m:rPr>
                                <a:rPr lang="en-US" sz="18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acc>
                                <m:accPr>
                                  <m:chr m:val="̇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acc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sz="180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  <m:d>
                                <m:d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n-US" sz="1800">
                                  <a:latin typeface="Cambria Math" panose="02040503050406030204" pitchFamily="18" charset="0"/>
                                </a:rPr>
                                <m:t>ξ</m:t>
                              </m:r>
                              <m:sSup>
                                <m:s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lit/>
                                    </m:r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sz="1800">
                                  <a:latin typeface="Cambria Math" panose="02040503050406030204" pitchFamily="18" charset="0"/>
                                </a:rPr>
                                <m:t>α</m:t>
                              </m:r>
                              <m:r>
                                <m:rPr>
                                  <m:lit/>
                                </m:rPr>
                                <a:rPr lang="en-US" sz="18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m:rPr>
                                  <m:sty m:val="p"/>
                                </m:rPr>
                                <a:rPr lang="en-US" sz="1800">
                                  <a:latin typeface="Cambria Math" panose="02040503050406030204" pitchFamily="18" charset="0"/>
                                </a:rPr>
                                <m:t>ξ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lit/>
                                    </m:r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A0D5AF-3338-37D1-5D15-249601B723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51317"/>
                <a:ext cx="5764731" cy="5241558"/>
              </a:xfrm>
              <a:blipFill>
                <a:blip r:embed="rId2"/>
                <a:stretch>
                  <a:fillRect l="-952" t="-10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86BC33-3493-1F9F-E39E-BC96678AD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EB9A-3BDB-421A-9FCC-76928AB789E6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A2BC47-D5E9-2211-F4DA-1592895E2F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2931" y="1727963"/>
            <a:ext cx="5468230" cy="340207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C0C9D1F-238C-E7FE-E1E1-0856049954A7}"/>
                  </a:ext>
                </a:extLst>
              </p:cNvPr>
              <p:cNvSpPr txBox="1"/>
              <p:nvPr/>
            </p:nvSpPr>
            <p:spPr>
              <a:xfrm>
                <a:off x="1492250" y="4549676"/>
                <a:ext cx="530479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  <a:buFontTx/>
                  <a:buChar char="•"/>
                </a:pP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x: original high-dimensional state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FontTx/>
                  <a:buChar char="•"/>
                </a:pP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ϕ(x)=z: low-dimensional latent code from encoder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FontTx/>
                  <a:buChar char="•"/>
                </a:pP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ψ(z): reconstructed data via decoder</a:t>
                </a:r>
              </a:p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  <a:buFontTx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time-derivative of latent variables</a:t>
                </a:r>
              </a:p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  <a:buFontTx/>
                  <a:buChar char="•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Θ(z)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ξ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: candidate-function library with sparse coefficients 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FontTx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α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weight controlling sparsity (ℓ1 ​-penalty) </a:t>
                </a:r>
              </a:p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  <a:buFontTx/>
                  <a:buChar char="•"/>
                </a:pPr>
                <a:endParaRPr lang="en-US" altLang="en-US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C0C9D1F-238C-E7FE-E1E1-0856049954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2250" y="4549676"/>
                <a:ext cx="5304790" cy="2308324"/>
              </a:xfrm>
              <a:prstGeom prst="rect">
                <a:avLst/>
              </a:prstGeom>
              <a:blipFill>
                <a:blip r:embed="rId4"/>
                <a:stretch>
                  <a:fillRect l="-1034" t="-13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AA53E15D-F3CB-6297-C23F-8A2EB39984F1}"/>
              </a:ext>
            </a:extLst>
          </p:cNvPr>
          <p:cNvSpPr txBox="1"/>
          <p:nvPr/>
        </p:nvSpPr>
        <p:spPr>
          <a:xfrm>
            <a:off x="6890798" y="5238197"/>
            <a:ext cx="4810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Figure4: Compression of the polynomial equation in latent space through autoencoder 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 action="ppaction://hlinksldjump"/>
              </a:rPr>
              <a:t>[4]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11992686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F90C0-668B-1D53-DF74-C3D0DB8AD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4142"/>
          </a:xfrm>
        </p:spPr>
        <p:txBody>
          <a:bodyPr>
            <a:normAutofit/>
          </a:bodyPr>
          <a:lstStyle/>
          <a:p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 of 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SINDy</a:t>
            </a:r>
            <a:endParaRPr lang="en-US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F9655-1DF9-485B-FCB9-5E1A6A06F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0500"/>
            <a:ext cx="10515600" cy="4895850"/>
          </a:xfrm>
        </p:spPr>
        <p:txBody>
          <a:bodyPr/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Sensitive to noise data: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SINDy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sensitive to the noisy data as it relies on numerical differentiation to compute derivatives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Library Function Selection: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 of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SINDy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depends on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appropriate library of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candidate functions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Even if only a subset of state variables is observed,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SINDy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may fail to identify the complete dynamics or may identify incorrect equations.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Sparsity Assumptions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For systems that are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naturally sparse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terms contribute significantly and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SINDy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may struggle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Scaling and Convergence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For complex systems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multiple timescales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large state spaces,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SINDy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may have difficulty converging to the correct solution.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7B142B-DC94-0E63-6A3D-DC5EE7411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EB9A-3BDB-421A-9FCC-76928AB789E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7264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62781-A8E7-2771-6907-2480EA544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1239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F66BB-9F39-8592-555D-27DF15E98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4745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[1]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Faircloth, Daniel. “Technological Aspects: High Voltage.”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CAS-CERN Accelerator School: Ion Sources - Proceedings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3 Apr. 2014, doi:10.5170/CERN-2013-007.381.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/>
              </a:rPr>
              <a:t>[2]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Brunton, Steven L., Joshua L. Proctor, and J. Nathan Kutz.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"Discovering Governing Equations from Data: Sparse Identification of Nonlinear Dynamical Systems."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Proceedings of the National Academy of Sciences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113, no. 15, 2016, pp. 3932–3937. doi:10.1073/pnas.1517384113.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sldjump"/>
              </a:rPr>
              <a:t>[3]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Silva, Brian M., et al.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PySINDy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Python Package for the Sparse Identification of Nonlinear Dynamics from Data."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Journal of Open Source Software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6, no. 66, 2021, p. 3396. doi:10.21105/joss.03396.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 action="ppaction://hlinksldjump"/>
              </a:rPr>
              <a:t>[4]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Champion, Kathleen, Bethany Lusch, J. Nathan Kutz, and Steven L. Brunton.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"Data-Driven Discovery of Coordinates and Governing Equations."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Proceedings of the National Academy of Sciences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116, no. 45, 2019, pp. 22445–22451. doi:10.1073/pnas.1906995116.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EABB96-33EB-B5E3-EE5C-5F4BDCE0F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EB9A-3BDB-421A-9FCC-76928AB789E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838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199F6-5273-2EB5-CEE6-568371859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2365"/>
            <a:ext cx="10515600" cy="1097915"/>
          </a:xfrm>
        </p:spPr>
        <p:txBody>
          <a:bodyPr>
            <a:normAutofit/>
          </a:bodyPr>
          <a:lstStyle/>
          <a:p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Necessity for sparse models in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2267E-649D-0FC9-9E36-03623B30D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9175"/>
            <a:ext cx="10515600" cy="4627296"/>
          </a:xfrm>
        </p:spPr>
        <p:txBody>
          <a:bodyPr/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Turbulent fluid flows—such as those around aircraft wings, engine inlets, or fuselages—are governed by the Navier–Stokes equations, which capture the rich and often chaotic dynamics of fluid motion.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solving or even interpreting them analytically is rarely feasible due to their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nonlinearity and high dimensionality.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 real-time control systems (such as to adjusting fuel injection) requires computation of such complex non-linear dynamical equations to be made in milliseconds.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D5510D-D2C2-B911-C57A-6B746D87D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EB9A-3BDB-421A-9FCC-76928AB789E6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DEFBEF-E976-65B4-3B49-27D06DBE7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134" y="2620382"/>
            <a:ext cx="4456300" cy="7870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CA5FFFA-E079-C479-0022-E3D98491CC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1045" y="2647472"/>
            <a:ext cx="2159111" cy="9398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3CAFDCC-191F-F597-773A-896A9DE143F1}"/>
              </a:ext>
            </a:extLst>
          </p:cNvPr>
          <p:cNvSpPr txBox="1"/>
          <p:nvPr/>
        </p:nvSpPr>
        <p:spPr>
          <a:xfrm>
            <a:off x="7652486" y="2320213"/>
            <a:ext cx="1916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887888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E43CF-5A53-80D9-30DE-BEFC20066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7411"/>
            <a:ext cx="10515600" cy="1126218"/>
          </a:xfrm>
        </p:spPr>
        <p:txBody>
          <a:bodyPr>
            <a:normAutofit/>
          </a:bodyPr>
          <a:lstStyle/>
          <a:p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 and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1CBCA-36A7-9680-8BEA-9EB0F67090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9667"/>
            <a:ext cx="10515600" cy="521924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with Traditional Methods:</a:t>
            </a:r>
          </a:p>
          <a:p>
            <a:pPr marL="0" indent="0"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First-Principles (CFD – Computational Fluid Dynamics):</a:t>
            </a: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Solves full Navier–Stokes equations numerically on millions of mesh elements.</a:t>
            </a:r>
          </a:p>
          <a:p>
            <a:pPr marL="457200" lvl="1" indent="0">
              <a:buNone/>
            </a:pP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Problems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Extremely expensive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takes hours/days on supercomputers.</a:t>
            </a:r>
          </a:p>
          <a:p>
            <a:pPr lvl="1"/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 to interpret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doesn’t yield compact, low-order models.</a:t>
            </a:r>
          </a:p>
          <a:p>
            <a:pPr lvl="1"/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real-time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infeasible for control or onboard applications.</a:t>
            </a:r>
          </a:p>
          <a:p>
            <a:pPr marL="457200" lvl="1" indent="0">
              <a:buNone/>
            </a:pP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Symbolic Regression</a:t>
            </a: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Searches over combinations of mathematical operations to fit dynamic equations to data.</a:t>
            </a:r>
          </a:p>
          <a:p>
            <a:pPr marL="0" indent="0"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Problems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Combinatorially explosive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too slow to scale.</a:t>
            </a:r>
          </a:p>
          <a:p>
            <a:pPr lvl="1"/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Overfitting risk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grows unstable as search space expands.</a:t>
            </a:r>
          </a:p>
          <a:p>
            <a:pPr marL="0" indent="0">
              <a:buNone/>
            </a:pP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enable such real-time control applications, we need fast, low-dimensional models that approximate the dominant behavior of the fluid with enough accuracy, while being interpretable and computationally efficient.</a:t>
            </a:r>
          </a:p>
          <a:p>
            <a:pPr marL="457200" lvl="1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BAA16E-86D3-F7F0-8487-028CE73A3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EB9A-3BDB-421A-9FCC-76928AB789E6}" type="slidenum">
              <a:rPr lang="en-US" smtClean="0"/>
              <a:t>3</a:t>
            </a:fld>
            <a:endParaRPr lang="en-US"/>
          </a:p>
        </p:txBody>
      </p:sp>
      <p:pic>
        <p:nvPicPr>
          <p:cNvPr id="1026" name="Picture 2" descr="Finite element method - Wikipedia">
            <a:extLst>
              <a:ext uri="{FF2B5EF4-FFF2-40B4-BE49-F238E27FC236}">
                <a16:creationId xmlns:a16="http://schemas.microsoft.com/office/drawing/2014/main" id="{5ACA03C3-0358-B1FD-5644-01E3AF1D83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2199" y="1421757"/>
            <a:ext cx="2917825" cy="2172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FF9C3E7-E515-A47B-20F6-7D7A4D82B02B}"/>
              </a:ext>
            </a:extLst>
          </p:cNvPr>
          <p:cNvSpPr txBox="1"/>
          <p:nvPr/>
        </p:nvSpPr>
        <p:spPr>
          <a:xfrm>
            <a:off x="8468360" y="3696190"/>
            <a:ext cx="32918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Figure1: Finite Element Mesh for a 2D Circular Inclusion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/>
              </a:rPr>
              <a:t>[1]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6016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0576D-42D4-B367-4DD8-10ABC33D7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136526"/>
            <a:ext cx="11950700" cy="1019174"/>
          </a:xfrm>
        </p:spPr>
        <p:txBody>
          <a:bodyPr>
            <a:normAutofit fontScale="90000"/>
          </a:bodyPr>
          <a:lstStyle/>
          <a:p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 of Sparse Identification for Non-linear Dynamical systems(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SINDy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00903E-6CC7-4B53-9F0D-4CFE577E9A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2292" y="1020877"/>
                <a:ext cx="10515600" cy="5470297"/>
              </a:xfrm>
            </p:spPr>
            <p:txBody>
              <a:bodyPr/>
              <a:lstStyle/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SINDy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 method for discovering the underlying mathematical equations of dynamical systems — directly from observed data.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  Data               Dynamics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 does by rewriting the evolution of state w.r.t time as the linear combination of the candidate polynomials and respective coefficients.</a:t>
                </a:r>
              </a:p>
              <a:p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Objective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Identify the vector of dominant coefficients(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ξ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of the polynomial terms and neglecting the remaining terms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  <a:hlinkClick r:id="rId2" action="ppaction://hlinksldjump"/>
                  </a:rPr>
                  <a:t>[2]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1800" dirty="0"/>
                  <a:t>				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80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latin typeface="Cambria Math" panose="02040503050406030204" pitchFamily="18" charset="0"/>
                      </a:rPr>
                      <m:t>ξ</m:t>
                    </m:r>
                  </m:oMath>
                </a14:m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 panose="02040503050406030204" pitchFamily="18" charset="0"/>
                          </a:rPr>
                          <m:t>ξ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 panose="02040503050406030204" pitchFamily="18" charset="0"/>
                          </a:rPr>
                          <m:t>ξ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 panose="02040503050406030204" pitchFamily="18" charset="0"/>
                          </a:rPr>
                          <m:t>ξ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>
                        <a:latin typeface="Cambria Math" panose="02040503050406030204" pitchFamily="18" charset="0"/>
                      </a:rPr>
                      <m:t>⋯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 panose="02040503050406030204" pitchFamily="18" charset="0"/>
                          </a:rPr>
                          <m:t>ξ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Ex: Non-linear Pendulum governed by 2</a:t>
                </a:r>
                <a:r>
                  <a:rPr lang="en-US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nd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order PDE: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acc>
                      <m:r>
                        <a:rPr lang="en-US" sz="2000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𝑔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Assuming states variables: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 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̇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acc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2</a:t>
                </a:r>
                <a:r>
                  <a:rPr lang="en-US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nd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order PDE can be rewritten the form of </a:t>
                </a:r>
              </a:p>
              <a:p>
                <a:pPr lvl="1"/>
                <a:endParaRPr lang="en-US" sz="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000" dirty="0"/>
              </a:p>
              <a:p>
                <a:pPr marL="3657600" lvl="8" indent="0">
                  <a:buNone/>
                </a:pPr>
                <a:endParaRPr lang="en-US" sz="2200" dirty="0"/>
              </a:p>
              <a:p>
                <a:pPr marL="3657600" lvl="8" indent="0">
                  <a:buNone/>
                </a:pPr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00903E-6CC7-4B53-9F0D-4CFE577E9A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2292" y="1020877"/>
                <a:ext cx="10515600" cy="5470297"/>
              </a:xfrm>
              <a:blipFill>
                <a:blip r:embed="rId3"/>
                <a:stretch>
                  <a:fillRect l="-638" t="-11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833978-3AC7-F67C-9460-55225DD47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EB9A-3BDB-421A-9FCC-76928AB789E6}" type="slidenum">
              <a:rPr lang="en-US" smtClean="0"/>
              <a:t>4</a:t>
            </a:fld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82E34643-5C7B-19AB-B262-F7BEF976C77F}"/>
              </a:ext>
            </a:extLst>
          </p:cNvPr>
          <p:cNvSpPr/>
          <p:nvPr/>
        </p:nvSpPr>
        <p:spPr>
          <a:xfrm>
            <a:off x="5366057" y="1830616"/>
            <a:ext cx="643466" cy="135466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29BCB46-3BC8-532D-F04D-CE9C161BEE02}"/>
                  </a:ext>
                </a:extLst>
              </p:cNvPr>
              <p:cNvSpPr txBox="1"/>
              <p:nvPr/>
            </p:nvSpPr>
            <p:spPr>
              <a:xfrm>
                <a:off x="2899663" y="5981311"/>
                <a:ext cx="4405912" cy="6520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x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US"/>
                              <m:t>1</m:t>
                            </m:r>
                          </m:sub>
                        </m:sSub>
                      </m:e>
                    </m:acc>
                    <m:r>
                      <m:rPr>
                        <m:nor/>
                      </m:rPr>
                      <a:rPr lang="en-US"/>
                      <m:t> = 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/>
                          <m:t>x</m:t>
                        </m:r>
                      </m:e>
                      <m:sub>
                        <m:r>
                          <m:rPr>
                            <m:nor/>
                          </m:rPr>
                          <a:rPr lang="en-US"/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 and      𝑥̇₂ = −(𝑔 / 𝐿) sin(𝑥₁)=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ξ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29BCB46-3BC8-532D-F04D-CE9C161BEE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9663" y="5981311"/>
                <a:ext cx="4405912" cy="652038"/>
              </a:xfrm>
              <a:prstGeom prst="rect">
                <a:avLst/>
              </a:prstGeom>
              <a:blipFill>
                <a:blip r:embed="rId4"/>
                <a:stretch>
                  <a:fillRect t="-5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6902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9BA2E-5153-D7A4-7413-30475DE12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682" y="112796"/>
            <a:ext cx="10789118" cy="1097915"/>
          </a:xfrm>
        </p:spPr>
        <p:txBody>
          <a:bodyPr>
            <a:normAutofit/>
          </a:bodyPr>
          <a:lstStyle/>
          <a:p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Working: Overview of 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SINDy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algorithm</a:t>
            </a:r>
          </a:p>
        </p:txBody>
      </p:sp>
      <p:pic>
        <p:nvPicPr>
          <p:cNvPr id="52" name="Content Placeholder 51">
            <a:extLst>
              <a:ext uri="{FF2B5EF4-FFF2-40B4-BE49-F238E27FC236}">
                <a16:creationId xmlns:a16="http://schemas.microsoft.com/office/drawing/2014/main" id="{F2F9DE8C-DFD2-DB3A-79D2-0CFCF742D7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424431" y="1593386"/>
            <a:ext cx="1739813" cy="579938"/>
          </a:xfr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3DFAA48-6F24-92E6-D94E-7890BE4F5870}"/>
              </a:ext>
            </a:extLst>
          </p:cNvPr>
          <p:cNvSpPr/>
          <p:nvPr/>
        </p:nvSpPr>
        <p:spPr>
          <a:xfrm>
            <a:off x="288758" y="2317619"/>
            <a:ext cx="3091313" cy="109791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Series Measurements of state variables</a:t>
            </a:r>
          </a:p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x(t), t ∈ [0, </a:t>
            </a:r>
            <a:r>
              <a:rPr lang="el-G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t,2</a:t>
            </a:r>
            <a:r>
              <a:rPr lang="el-G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t,…,T]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2992423-6ABD-2F22-2E7B-968F2F2C0941}"/>
              </a:ext>
            </a:extLst>
          </p:cNvPr>
          <p:cNvSpPr/>
          <p:nvPr/>
        </p:nvSpPr>
        <p:spPr>
          <a:xfrm>
            <a:off x="3669631" y="2317618"/>
            <a:ext cx="2708709" cy="109791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combinations of exponents</a:t>
            </a:r>
          </a:p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= [(0,0), (1,0), (0,1), (2,0), (1,1), (0,2), ...]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4D0EBF1-54BE-0468-98C5-9EA6AD3F148C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3380071" y="2866576"/>
            <a:ext cx="28956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BE64C7F-B78A-0EA7-D91A-77F0BDD114BC}"/>
              </a:ext>
            </a:extLst>
          </p:cNvPr>
          <p:cNvCxnSpPr>
            <a:cxnSpLocks/>
          </p:cNvCxnSpPr>
          <p:nvPr/>
        </p:nvCxnSpPr>
        <p:spPr>
          <a:xfrm>
            <a:off x="6378340" y="2794842"/>
            <a:ext cx="2895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EF96FB1-A2E7-F021-9E96-6299B869BBDE}"/>
              </a:ext>
            </a:extLst>
          </p:cNvPr>
          <p:cNvSpPr/>
          <p:nvPr/>
        </p:nvSpPr>
        <p:spPr>
          <a:xfrm>
            <a:off x="6667900" y="2317618"/>
            <a:ext cx="2290010" cy="109791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Function library Matrix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l-G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 = [1,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x₁, x₂, x₁²,...]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A9E7BCB-C1EC-F539-6AB1-CAB2B1B82D5C}"/>
              </a:ext>
            </a:extLst>
          </p:cNvPr>
          <p:cNvCxnSpPr>
            <a:cxnSpLocks/>
          </p:cNvCxnSpPr>
          <p:nvPr/>
        </p:nvCxnSpPr>
        <p:spPr>
          <a:xfrm>
            <a:off x="8957910" y="2862701"/>
            <a:ext cx="2895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15294B2C-1F55-4B2B-C6F9-3B2782BF23F8}"/>
                  </a:ext>
                </a:extLst>
              </p:cNvPr>
              <p:cNvSpPr/>
              <p:nvPr/>
            </p:nvSpPr>
            <p:spPr>
              <a:xfrm>
                <a:off x="9247470" y="2317616"/>
                <a:ext cx="2106330" cy="1097916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Compute Time Derivatives</a:t>
                </a:r>
              </a:p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ẋ</m:t>
                        </m:r>
                      </m:e>
                      <m:sub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𝒕𝒓𝒖𝒆</m:t>
                        </m:r>
                      </m:sub>
                    </m:sSub>
                  </m:oMath>
                </a14:m>
                <a:r>
                  <a:rPr lang="en-US" b="1" dirty="0"/>
                  <a:t> 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∇(x, </a:t>
                </a:r>
                <a:r>
                  <a:rPr lang="el-GR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t)</a:t>
                </a:r>
              </a:p>
            </p:txBody>
          </p:sp>
        </mc:Choice>
        <mc:Fallback xmlns=""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15294B2C-1F55-4B2B-C6F9-3B2782BF23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7470" y="2317616"/>
                <a:ext cx="2106330" cy="1097916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9E9D290-6A17-B105-F627-DA20139AF83D}"/>
              </a:ext>
            </a:extLst>
          </p:cNvPr>
          <p:cNvCxnSpPr>
            <a:cxnSpLocks/>
          </p:cNvCxnSpPr>
          <p:nvPr/>
        </p:nvCxnSpPr>
        <p:spPr>
          <a:xfrm>
            <a:off x="10481408" y="3415532"/>
            <a:ext cx="0" cy="2408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50956C1C-1E12-9DCB-49FC-1EC7565B7FD3}"/>
                  </a:ext>
                </a:extLst>
              </p:cNvPr>
              <p:cNvSpPr/>
              <p:nvPr/>
            </p:nvSpPr>
            <p:spPr>
              <a:xfrm>
                <a:off x="9149216" y="3656368"/>
                <a:ext cx="2933692" cy="1058779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Adaptive Lasso Regression</a:t>
                </a:r>
              </a:p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(L1-loss function)</a:t>
                </a:r>
              </a:p>
              <a:p>
                <a:pPr algn="ctr"/>
                <a:r>
                  <a:rPr 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600" b="1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||</m:t>
                        </m:r>
                        <m:sSub>
                          <m:sSubPr>
                            <m:ctrlPr>
                              <a:rPr lang="en-US" sz="1600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dirty="0">
                                <a:latin typeface="Cambria Math" panose="02040503050406030204" pitchFamily="18" charset="0"/>
                              </a:rPr>
                              <m:t>ẋ</m:t>
                            </m:r>
                          </m:e>
                          <m:sub>
                            <m:r>
                              <a:rPr lang="en-US" sz="1600" b="1" i="1" dirty="0">
                                <a:latin typeface="Cambria Math" panose="02040503050406030204" pitchFamily="18" charset="0"/>
                              </a:rPr>
                              <m:t>𝒕𝒓𝒖𝒆</m:t>
                            </m:r>
                          </m:sub>
                        </m:sSub>
                        <m:r>
                          <a:rPr lang="en-US" sz="1600" b="1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− </m:t>
                        </m:r>
                        <m:r>
                          <a:rPr lang="el-GR" sz="1600" b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𝚯</m:t>
                        </m:r>
                        <m:r>
                          <a:rPr lang="el-GR" sz="1600" b="1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𝝃</m:t>
                        </m:r>
                        <m:r>
                          <a:rPr lang="el-GR" sz="1600" b="1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||</m:t>
                        </m:r>
                        <m:r>
                          <m:rPr>
                            <m:nor/>
                          </m:rPr>
                          <a:rPr lang="el-GR" sz="16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₂</m:t>
                        </m:r>
                      </m:e>
                      <m:sup>
                        <m:r>
                          <a:rPr lang="en-US" sz="160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l-GR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λ</a:t>
                </a: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wᵢ</a:t>
                </a:r>
                <a:r>
                  <a:rPr lang="el-GR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||ξ||</a:t>
                </a:r>
                <a:r>
                  <a:rPr lang="el-G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₁</a:t>
                </a:r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50956C1C-1E12-9DCB-49FC-1EC7565B7F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9216" y="3656368"/>
                <a:ext cx="2933692" cy="1058779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44DCEE5-5429-6185-ECFA-02896033C850}"/>
              </a:ext>
            </a:extLst>
          </p:cNvPr>
          <p:cNvCxnSpPr>
            <a:cxnSpLocks/>
          </p:cNvCxnSpPr>
          <p:nvPr/>
        </p:nvCxnSpPr>
        <p:spPr>
          <a:xfrm flipH="1">
            <a:off x="8863672" y="4264064"/>
            <a:ext cx="28554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74A4CCD9-B96F-F4E6-89EE-0C1202B3E6BD}"/>
              </a:ext>
            </a:extLst>
          </p:cNvPr>
          <p:cNvSpPr/>
          <p:nvPr/>
        </p:nvSpPr>
        <p:spPr>
          <a:xfrm>
            <a:off x="6573659" y="3628797"/>
            <a:ext cx="2290009" cy="116698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active sparse coefficients</a:t>
            </a:r>
          </a:p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l-G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ξ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ᵢ ≠ 0)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260D9F7-184F-F050-188B-94342F49743B}"/>
              </a:ext>
            </a:extLst>
          </p:cNvPr>
          <p:cNvCxnSpPr>
            <a:cxnSpLocks/>
          </p:cNvCxnSpPr>
          <p:nvPr/>
        </p:nvCxnSpPr>
        <p:spPr>
          <a:xfrm flipH="1">
            <a:off x="6150147" y="4233584"/>
            <a:ext cx="42351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: Rounded Corners 35">
                <a:extLst>
                  <a:ext uri="{FF2B5EF4-FFF2-40B4-BE49-F238E27FC236}">
                    <a16:creationId xmlns:a16="http://schemas.microsoft.com/office/drawing/2014/main" id="{AD08C258-9685-2D2A-C6AB-E732FE9B10B7}"/>
                  </a:ext>
                </a:extLst>
              </p:cNvPr>
              <p:cNvSpPr/>
              <p:nvPr/>
            </p:nvSpPr>
            <p:spPr>
              <a:xfrm>
                <a:off x="3441431" y="3554396"/>
                <a:ext cx="2708708" cy="1241384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Reconstructed the governing differential equations</a:t>
                </a:r>
              </a:p>
              <a:p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ẋ</m:t>
                        </m:r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𝒑𝒓𝒆𝒅</m:t>
                        </m:r>
                      </m:sub>
                    </m:sSub>
                  </m:oMath>
                </a14:m>
                <a:r>
                  <a:rPr lang="el-GR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Σ ξᵢθᵢ(x)</a:t>
                </a:r>
              </a:p>
              <a:p>
                <a:br>
                  <a:rPr lang="el-GR" dirty="0"/>
                </a:b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6" name="Rectangle: Rounded Corners 35">
                <a:extLst>
                  <a:ext uri="{FF2B5EF4-FFF2-40B4-BE49-F238E27FC236}">
                    <a16:creationId xmlns:a16="http://schemas.microsoft.com/office/drawing/2014/main" id="{AD08C258-9685-2D2A-C6AB-E732FE9B10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1431" y="3554396"/>
                <a:ext cx="2708708" cy="1241384"/>
              </a:xfrm>
              <a:prstGeom prst="roundRect">
                <a:avLst/>
              </a:prstGeom>
              <a:blipFill>
                <a:blip r:embed="rId6"/>
                <a:stretch>
                  <a:fillRect t="-966" b="-33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03EF3C0-0322-4CD3-02B5-E85C61105F28}"/>
              </a:ext>
            </a:extLst>
          </p:cNvPr>
          <p:cNvCxnSpPr>
            <a:cxnSpLocks/>
          </p:cNvCxnSpPr>
          <p:nvPr/>
        </p:nvCxnSpPr>
        <p:spPr>
          <a:xfrm flipH="1">
            <a:off x="3017920" y="4164603"/>
            <a:ext cx="42351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: Rounded Corners 37">
                <a:extLst>
                  <a:ext uri="{FF2B5EF4-FFF2-40B4-BE49-F238E27FC236}">
                    <a16:creationId xmlns:a16="http://schemas.microsoft.com/office/drawing/2014/main" id="{59DC6AA8-005D-6953-5C9B-5A24BDB7B314}"/>
                  </a:ext>
                </a:extLst>
              </p:cNvPr>
              <p:cNvSpPr/>
              <p:nvPr/>
            </p:nvSpPr>
            <p:spPr>
              <a:xfrm>
                <a:off x="288758" y="3554396"/>
                <a:ext cx="2729155" cy="1241380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Model Validation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‖</m:t>
                      </m:r>
                      <m:sSub>
                        <m:sSubPr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ẋ</m:t>
                          </m:r>
                        </m:e>
                        <m:sub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𝒑𝒓𝒆𝒅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ẋ</m:t>
                          </m:r>
                        </m:e>
                        <m:sub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𝒕𝒓𝒖𝒆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‖</m:t>
                      </m:r>
                      <m:r>
                        <a:rPr lang="en-US" b="1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₂</m:t>
                      </m:r>
                    </m:oMath>
                  </m:oMathPara>
                </a14:m>
                <a:endParaRPr lang="en-US" b="1" dirty="0">
                  <a:latin typeface="The Serif Hand Light" panose="020F0502020204030204" pitchFamily="66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8" name="Rectangle: Rounded Corners 37">
                <a:extLst>
                  <a:ext uri="{FF2B5EF4-FFF2-40B4-BE49-F238E27FC236}">
                    <a16:creationId xmlns:a16="http://schemas.microsoft.com/office/drawing/2014/main" id="{59DC6AA8-005D-6953-5C9B-5A24BDB7B3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758" y="3554396"/>
                <a:ext cx="2729155" cy="1241380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>
            <a:extLst>
              <a:ext uri="{FF2B5EF4-FFF2-40B4-BE49-F238E27FC236}">
                <a16:creationId xmlns:a16="http://schemas.microsoft.com/office/drawing/2014/main" id="{7B9DF467-0011-6021-5AF2-0716AF08B42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8758" y="4971501"/>
            <a:ext cx="2873737" cy="18085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0C60068-8294-97FC-BEE2-FDF45FE7E8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199" y="1061448"/>
            <a:ext cx="2097504" cy="1221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42C73708-21F8-ACBB-A7FB-A11B11CD8AB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29676" y="4955048"/>
            <a:ext cx="3215845" cy="1434555"/>
          </a:xfrm>
          <a:prstGeom prst="rect">
            <a:avLst/>
          </a:prstGeom>
        </p:spPr>
      </p:pic>
      <p:sp>
        <p:nvSpPr>
          <p:cNvPr id="46" name="Slide Number Placeholder 45">
            <a:extLst>
              <a:ext uri="{FF2B5EF4-FFF2-40B4-BE49-F238E27FC236}">
                <a16:creationId xmlns:a16="http://schemas.microsoft.com/office/drawing/2014/main" id="{5E2CC13F-AE43-A541-6A61-A9AC3F161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EB9A-3BDB-421A-9FCC-76928AB789E6}" type="slidenum">
              <a:rPr lang="en-US" smtClean="0"/>
              <a:t>5</a:t>
            </a:fld>
            <a:endParaRPr lang="en-US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C17910FD-88D0-0FF5-D61E-8CCBACED7088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 b="1695"/>
          <a:stretch>
            <a:fillRect/>
          </a:stretch>
        </p:blipFill>
        <p:spPr>
          <a:xfrm>
            <a:off x="8836997" y="4833181"/>
            <a:ext cx="2914682" cy="1944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586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6D98C-3370-AE3F-4662-6377F184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573" y="0"/>
            <a:ext cx="7140568" cy="1085581"/>
          </a:xfrm>
        </p:spPr>
        <p:txBody>
          <a:bodyPr>
            <a:normAutofit fontScale="90000"/>
          </a:bodyPr>
          <a:lstStyle/>
          <a:p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Working: Optimization of coefficients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184A92-986E-4E2D-8A94-C6F1D48E48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4910" y="1135282"/>
                <a:ext cx="5284588" cy="538008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How are coefficients(</a:t>
                </a:r>
                <a:r>
                  <a:rPr lang="el-GR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ξ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ᵢ )are optimized?</a:t>
                </a:r>
              </a:p>
              <a:p>
                <a:pPr lvl="1" algn="just"/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Coefficients are optimized by the lasso regression, which shrinks even the large coefficients</a:t>
                </a:r>
              </a:p>
              <a:p>
                <a:pPr lvl="1" algn="just"/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So, Reweighing is considered to penalize adaptively by penalizing small coefficients to 0, while reducing the penalties on large coefficients and produce better sparse coefficients.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Θ</m:t>
                          </m:r>
                        </m:num>
                        <m:den>
                          <m:sSubSup>
                            <m:sSub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sz="1400" dirty="0"/>
              </a:p>
              <a:p>
                <a:pPr marL="457200" lvl="1" indent="0">
                  <a:buNone/>
                </a:pPr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Why coordinate descent optimizer, and not SGD or Adam?</a:t>
                </a:r>
              </a:p>
              <a:p>
                <a:pPr lvl="1" algn="just"/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L1 norm (</a:t>
                </a:r>
                <a:r>
                  <a:rPr lang="el-GR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||β||₁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penalty in the ERM rule is not differentiable. So, gradient methods are not considered.</a:t>
                </a:r>
              </a:p>
              <a:p>
                <a:pPr lvl="1" algn="just"/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Each optimizing updates the coordinate one at a time using dot products</a:t>
                </a:r>
                <a:r>
                  <a:rPr lang="en-US" sz="1800" dirty="0"/>
                  <a:t>— 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 matrices inversions</a:t>
                </a:r>
                <a:r>
                  <a:rPr lang="en-US" sz="1800" dirty="0"/>
                  <a:t>— 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reducing computational memory.</a:t>
                </a:r>
              </a:p>
              <a:p>
                <a:pPr lvl="1"/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184A92-986E-4E2D-8A94-C6F1D48E48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4910" y="1135282"/>
                <a:ext cx="5284588" cy="5380088"/>
              </a:xfrm>
              <a:blipFill>
                <a:blip r:embed="rId3"/>
                <a:stretch>
                  <a:fillRect l="-692" t="-1586" r="-21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F40219-94AC-8078-5589-85E5704ED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EB9A-3BDB-421A-9FCC-76928AB789E6}" type="slidenum">
              <a:rPr lang="en-US" smtClean="0"/>
              <a:t>6</a:t>
            </a:fld>
            <a:endParaRPr lang="en-US"/>
          </a:p>
        </p:txBody>
      </p:sp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BF7C5A4A-CB8F-9B9F-9C0A-515920007F2E}"/>
              </a:ext>
            </a:extLst>
          </p:cNvPr>
          <p:cNvSpPr/>
          <p:nvPr/>
        </p:nvSpPr>
        <p:spPr>
          <a:xfrm>
            <a:off x="8936382" y="185286"/>
            <a:ext cx="1458853" cy="352169"/>
          </a:xfrm>
          <a:prstGeom prst="flowChartTermina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65B36F7-660B-2ACE-0478-7CBE205E9256}"/>
                  </a:ext>
                </a:extLst>
              </p:cNvPr>
              <p:cNvSpPr/>
              <p:nvPr/>
            </p:nvSpPr>
            <p:spPr>
              <a:xfrm>
                <a:off x="8356775" y="741727"/>
                <a:ext cx="2618071" cy="493404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Initialize weights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>
                        <a:latin typeface="Cambria Math" panose="02040503050406030204" pitchFamily="18" charset="0"/>
                      </a:rPr>
                      <m:t>β</m:t>
                    </m:r>
                  </m:oMath>
                </a14:m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=[1,1,1…,1]</a:t>
                </a: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65B36F7-660B-2ACE-0478-7CBE205E92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6775" y="741727"/>
                <a:ext cx="2618071" cy="493404"/>
              </a:xfrm>
              <a:prstGeom prst="rect">
                <a:avLst/>
              </a:prstGeom>
              <a:blipFill>
                <a:blip r:embed="rId4"/>
                <a:stretch>
                  <a:fillRect t="-3571"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rapezoid 11">
                <a:extLst>
                  <a:ext uri="{FF2B5EF4-FFF2-40B4-BE49-F238E27FC236}">
                    <a16:creationId xmlns:a16="http://schemas.microsoft.com/office/drawing/2014/main" id="{3DCC854B-BAD9-25DD-03C5-06B8F2EDC804}"/>
                  </a:ext>
                </a:extLst>
              </p:cNvPr>
              <p:cNvSpPr/>
              <p:nvPr/>
            </p:nvSpPr>
            <p:spPr>
              <a:xfrm>
                <a:off x="8168016" y="1400745"/>
                <a:ext cx="2954867" cy="631578"/>
              </a:xfrm>
              <a:prstGeom prst="trapezoid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Reweighed matrix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>
                            <a:latin typeface="Cambria Math" panose="02040503050406030204" pitchFamily="18" charset="0"/>
                          </a:rPr>
                          <m:t>𝛩</m:t>
                        </m:r>
                      </m:e>
                      <m:sub>
                        <m:r>
                          <a:rPr lang="en-US" sz="1400" b="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sz="1400" b="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l-G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Θ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Trapezoid 11">
                <a:extLst>
                  <a:ext uri="{FF2B5EF4-FFF2-40B4-BE49-F238E27FC236}">
                    <a16:creationId xmlns:a16="http://schemas.microsoft.com/office/drawing/2014/main" id="{3DCC854B-BAD9-25DD-03C5-06B8F2EDC8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8016" y="1400745"/>
                <a:ext cx="2954867" cy="631578"/>
              </a:xfrm>
              <a:prstGeom prst="trapezoid">
                <a:avLst/>
              </a:prstGeom>
              <a:blipFill>
                <a:blip r:embed="rId5"/>
                <a:stretch>
                  <a:fillRect b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rapezoid 12">
                <a:extLst>
                  <a:ext uri="{FF2B5EF4-FFF2-40B4-BE49-F238E27FC236}">
                    <a16:creationId xmlns:a16="http://schemas.microsoft.com/office/drawing/2014/main" id="{C950B93A-EB29-D8E5-407C-49F102FF2012}"/>
                  </a:ext>
                </a:extLst>
              </p:cNvPr>
              <p:cNvSpPr/>
              <p:nvPr/>
            </p:nvSpPr>
            <p:spPr>
              <a:xfrm>
                <a:off x="7996073" y="2160730"/>
                <a:ext cx="3357728" cy="579002"/>
              </a:xfrm>
              <a:prstGeom prst="trapezoid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Minimize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p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m:rPr>
                                      <m:sty m:val="p"/>
                                    </m:rPr>
                                    <a:rPr lang="en-US" sz="1400">
                                      <a:latin typeface="Cambria Math" panose="02040503050406030204" pitchFamily="18" charset="0"/>
                                    </a:rPr>
                                    <m:t>β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"/>
                                  <m:endChr m:val=""/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lit/>
                                    </m:r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acc>
                                    <m:accPr>
                                      <m:chr m:val="̇"/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b="1" i="1" dirty="0">
                                              <a:latin typeface="Cambria Math" panose="02040503050406030204" pitchFamily="18" charset="0"/>
                                            </a:rPr>
                                            <m:t>ẋ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nor/>
                                            </m:rPr>
                                            <a:rPr lang="en-US" sz="1400" smtClean="0">
                                              <a:latin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tr</m:t>
                                          </m:r>
                                          <m:r>
                                            <m:rPr>
                                              <m:nor/>
                                            </m:rPr>
                                            <a:rPr lang="en-US" sz="1400">
                                              <a:latin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ue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400">
                                          <a:latin typeface="Cambria Math" panose="02040503050406030204" pitchFamily="18" charset="0"/>
                                        </a:rPr>
                                        <m:t>Θ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sub>
                                  </m:sSub>
                                  <m:r>
                                    <m:rPr>
                                      <m:sty m:val="p"/>
                                    </m:rPr>
                                    <a:rPr lang="en-US" sz="1400">
                                      <a:latin typeface="Cambria Math" panose="02040503050406030204" pitchFamily="18" charset="0"/>
                                    </a:rPr>
                                    <m:t>β</m:t>
                                  </m:r>
                                </m:e>
                              </m:d>
                            </m:e>
                          </m:func>
                        </m:e>
                      </m:func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lit/>
                            </m:rPr>
                            <a:rPr lang="en-US" sz="1400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1400">
                          <a:latin typeface="Cambria Math" panose="02040503050406030204" pitchFamily="18" charset="0"/>
                        </a:rPr>
                        <m:t>λ</m:t>
                      </m:r>
                      <m:r>
                        <m:rPr>
                          <m:lit/>
                        </m:rPr>
                        <a:rPr lang="en-US" sz="14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sty m:val="p"/>
                        </m:rPr>
                        <a:rPr lang="en-US" sz="1400">
                          <a:latin typeface="Cambria Math" panose="02040503050406030204" pitchFamily="18" charset="0"/>
                        </a:rPr>
                        <m:t>β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lit/>
                            </m:rPr>
                            <a:rPr lang="en-US" sz="1400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13" name="Trapezoid 12">
                <a:extLst>
                  <a:ext uri="{FF2B5EF4-FFF2-40B4-BE49-F238E27FC236}">
                    <a16:creationId xmlns:a16="http://schemas.microsoft.com/office/drawing/2014/main" id="{C950B93A-EB29-D8E5-407C-49F102FF20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6073" y="2160730"/>
                <a:ext cx="3357728" cy="579002"/>
              </a:xfrm>
              <a:prstGeom prst="trapezoid">
                <a:avLst/>
              </a:prstGeom>
              <a:blipFill>
                <a:blip r:embed="rId6"/>
                <a:stretch>
                  <a:fillRect t="-3061" b="-61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rapezoid 19">
                <a:extLst>
                  <a:ext uri="{FF2B5EF4-FFF2-40B4-BE49-F238E27FC236}">
                    <a16:creationId xmlns:a16="http://schemas.microsoft.com/office/drawing/2014/main" id="{DF699779-88F3-C313-F49C-C5149579DB96}"/>
                  </a:ext>
                </a:extLst>
              </p:cNvPr>
              <p:cNvSpPr/>
              <p:nvPr/>
            </p:nvSpPr>
            <p:spPr>
              <a:xfrm>
                <a:off x="7815334" y="2895689"/>
                <a:ext cx="3870286" cy="579001"/>
              </a:xfrm>
              <a:prstGeom prst="trapezoid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Recover unweighted coefficients</a:t>
                </a:r>
              </a:p>
              <a:p>
                <a:pPr algn="ctr"/>
                <a:r>
                  <a:rPr lang="el-GR" sz="1400" dirty="0"/>
                  <a:t>ξ</a:t>
                </a:r>
                <a:r>
                  <a:rPr lang="en-US" sz="1400" dirty="0"/>
                  <a:t>ᵢ⁽ᵏ⁾ </a:t>
                </a:r>
                <a:r>
                  <a:rPr lang="el-GR" sz="1400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p>
                    <m:r>
                      <a:rPr lang="en-US" sz="1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/>
                  <a:t>/</a:t>
                </a:r>
                <a:r>
                  <a:rPr lang="en-US" sz="14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20" name="Trapezoid 19">
                <a:extLst>
                  <a:ext uri="{FF2B5EF4-FFF2-40B4-BE49-F238E27FC236}">
                    <a16:creationId xmlns:a16="http://schemas.microsoft.com/office/drawing/2014/main" id="{DF699779-88F3-C313-F49C-C5149579DB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5334" y="2895689"/>
                <a:ext cx="3870286" cy="579001"/>
              </a:xfrm>
              <a:prstGeom prst="trapezoid">
                <a:avLst/>
              </a:prstGeom>
              <a:blipFill>
                <a:blip r:embed="rId7"/>
                <a:stretch>
                  <a:fillRect b="-61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rapezoid 25">
                <a:extLst>
                  <a:ext uri="{FF2B5EF4-FFF2-40B4-BE49-F238E27FC236}">
                    <a16:creationId xmlns:a16="http://schemas.microsoft.com/office/drawing/2014/main" id="{BE611F86-943B-5F79-C4BE-6FD66A61CF88}"/>
                  </a:ext>
                </a:extLst>
              </p:cNvPr>
              <p:cNvSpPr/>
              <p:nvPr/>
            </p:nvSpPr>
            <p:spPr>
              <a:xfrm>
                <a:off x="7616850" y="3645250"/>
                <a:ext cx="4295750" cy="573862"/>
              </a:xfrm>
              <a:prstGeom prst="trapezoid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Update weights</a:t>
                </a:r>
              </a:p>
              <a:p>
                <a:pPr algn="ctr"/>
                <a:r>
                  <a:rPr lang="en-US" sz="1400" dirty="0"/>
                  <a:t>wᵢ⁽ᵏ⁺¹⁾ = 1 /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1400" dirty="0"/>
                          <m:t>|</m:t>
                        </m:r>
                        <m:r>
                          <m:rPr>
                            <m:nor/>
                          </m:rPr>
                          <a:rPr lang="el-GR" sz="1400" dirty="0"/>
                          <m:t>ξ</m:t>
                        </m:r>
                        <m:r>
                          <m:rPr>
                            <m:nor/>
                          </m:rPr>
                          <a:rPr lang="en-US" sz="1400" dirty="0"/>
                          <m:t>ᵢ⁽ᵏ⁾|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δ</m:t>
                        </m:r>
                      </m:sup>
                    </m:sSup>
                  </m:oMath>
                </a14:m>
                <a:r>
                  <a:rPr lang="en-US" sz="1400" dirty="0"/>
                  <a:t> + </a:t>
                </a:r>
                <a:r>
                  <a:rPr lang="el-GR" sz="1400" dirty="0"/>
                  <a:t>ε)</a:t>
                </a:r>
                <a:endParaRPr lang="en-US" sz="1400" dirty="0"/>
              </a:p>
            </p:txBody>
          </p:sp>
        </mc:Choice>
        <mc:Fallback xmlns="">
          <p:sp>
            <p:nvSpPr>
              <p:cNvPr id="26" name="Trapezoid 25">
                <a:extLst>
                  <a:ext uri="{FF2B5EF4-FFF2-40B4-BE49-F238E27FC236}">
                    <a16:creationId xmlns:a16="http://schemas.microsoft.com/office/drawing/2014/main" id="{BE611F86-943B-5F79-C4BE-6FD66A61CF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6850" y="3645250"/>
                <a:ext cx="4295750" cy="573862"/>
              </a:xfrm>
              <a:prstGeom prst="trapezoid">
                <a:avLst/>
              </a:prstGeom>
              <a:blipFill>
                <a:blip r:embed="rId8"/>
                <a:stretch>
                  <a:fillRect b="-61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9CAB047-1E2F-A12E-8035-E48D57498B9C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>
            <a:off x="9665809" y="537455"/>
            <a:ext cx="2" cy="2042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1BF905B-A67C-4795-78F4-A7004113B7A2}"/>
              </a:ext>
            </a:extLst>
          </p:cNvPr>
          <p:cNvCxnSpPr>
            <a:cxnSpLocks/>
          </p:cNvCxnSpPr>
          <p:nvPr/>
        </p:nvCxnSpPr>
        <p:spPr>
          <a:xfrm>
            <a:off x="9645447" y="1224967"/>
            <a:ext cx="2" cy="2042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B262720-CC2E-5DCD-FAB8-13429E2FBB40}"/>
              </a:ext>
            </a:extLst>
          </p:cNvPr>
          <p:cNvCxnSpPr>
            <a:cxnSpLocks/>
          </p:cNvCxnSpPr>
          <p:nvPr/>
        </p:nvCxnSpPr>
        <p:spPr>
          <a:xfrm>
            <a:off x="9583259" y="2032323"/>
            <a:ext cx="0" cy="1421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EA96E20-BFE3-D3F3-1867-80F734918599}"/>
              </a:ext>
            </a:extLst>
          </p:cNvPr>
          <p:cNvCxnSpPr>
            <a:cxnSpLocks/>
          </p:cNvCxnSpPr>
          <p:nvPr/>
        </p:nvCxnSpPr>
        <p:spPr>
          <a:xfrm>
            <a:off x="9583259" y="2739732"/>
            <a:ext cx="0" cy="1559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40CDFEA-89A6-2666-D1F9-DC6073B90EE6}"/>
              </a:ext>
            </a:extLst>
          </p:cNvPr>
          <p:cNvCxnSpPr>
            <a:cxnSpLocks/>
          </p:cNvCxnSpPr>
          <p:nvPr/>
        </p:nvCxnSpPr>
        <p:spPr>
          <a:xfrm>
            <a:off x="9583259" y="3474690"/>
            <a:ext cx="0" cy="1654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3B1A166-3825-62B6-BBDC-99A0AFF74D39}"/>
              </a:ext>
            </a:extLst>
          </p:cNvPr>
          <p:cNvCxnSpPr>
            <a:cxnSpLocks/>
          </p:cNvCxnSpPr>
          <p:nvPr/>
        </p:nvCxnSpPr>
        <p:spPr>
          <a:xfrm>
            <a:off x="9579628" y="4219112"/>
            <a:ext cx="0" cy="1654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8C00F196-F95F-4889-8159-E081EB79B4AF}"/>
                  </a:ext>
                </a:extLst>
              </p:cNvPr>
              <p:cNvSpPr txBox="1"/>
              <p:nvPr/>
            </p:nvSpPr>
            <p:spPr>
              <a:xfrm>
                <a:off x="7996073" y="4860034"/>
                <a:ext cx="3075923" cy="899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1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1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0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1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US" sz="1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0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sz="1000" i="1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e>
                                      </m:d>
                                    </m:sup>
                                  </m:sSubSup>
                                  <m:r>
                                    <a:rPr lang="en-US" sz="1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sz="1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0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1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US" sz="1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0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d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sz="1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sz="1000" i="1">
                          <a:latin typeface="Cambria Math" panose="02040503050406030204" pitchFamily="18" charset="0"/>
                        </a:rPr>
                        <m:t>&lt;</m:t>
                      </m:r>
                    </m:oMath>
                  </m:oMathPara>
                </a14:m>
                <a:endPara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8C00F196-F95F-4889-8159-E081EB79B4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6073" y="4860034"/>
                <a:ext cx="3075923" cy="899221"/>
              </a:xfrm>
              <a:prstGeom prst="rect">
                <a:avLst/>
              </a:prstGeom>
              <a:blipFill>
                <a:blip r:embed="rId9"/>
                <a:stretch>
                  <a:fillRect t="-52027" b="-378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Diamond 66">
            <a:extLst>
              <a:ext uri="{FF2B5EF4-FFF2-40B4-BE49-F238E27FC236}">
                <a16:creationId xmlns:a16="http://schemas.microsoft.com/office/drawing/2014/main" id="{BBB6E904-25F7-5956-FD98-BBC48D53D851}"/>
              </a:ext>
            </a:extLst>
          </p:cNvPr>
          <p:cNvSpPr/>
          <p:nvPr/>
        </p:nvSpPr>
        <p:spPr>
          <a:xfrm>
            <a:off x="8610600" y="4367775"/>
            <a:ext cx="1938688" cy="1495016"/>
          </a:xfrm>
          <a:prstGeom prst="diamond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Flowchart: Terminator 67">
            <a:extLst>
              <a:ext uri="{FF2B5EF4-FFF2-40B4-BE49-F238E27FC236}">
                <a16:creationId xmlns:a16="http://schemas.microsoft.com/office/drawing/2014/main" id="{3FC5085C-2C13-3549-B52F-2CF178C00A48}"/>
              </a:ext>
            </a:extLst>
          </p:cNvPr>
          <p:cNvSpPr/>
          <p:nvPr/>
        </p:nvSpPr>
        <p:spPr>
          <a:xfrm>
            <a:off x="8462932" y="6061380"/>
            <a:ext cx="2233392" cy="570932"/>
          </a:xfrm>
          <a:prstGeom prst="flowChartTermina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Converged with final coefficients </a:t>
            </a:r>
            <a:r>
              <a:rPr lang="el-GR" sz="1400" dirty="0"/>
              <a:t>ξ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2CDF21F-9213-43C5-8AE7-54F6A3B4F0A1}"/>
              </a:ext>
            </a:extLst>
          </p:cNvPr>
          <p:cNvCxnSpPr>
            <a:cxnSpLocks/>
            <a:endCxn id="68" idx="0"/>
          </p:cNvCxnSpPr>
          <p:nvPr/>
        </p:nvCxnSpPr>
        <p:spPr>
          <a:xfrm flipH="1">
            <a:off x="9579628" y="5862791"/>
            <a:ext cx="3828" cy="1985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2BDAFF16-A704-3881-092E-A92610E9BB2D}"/>
              </a:ext>
            </a:extLst>
          </p:cNvPr>
          <p:cNvSpPr txBox="1"/>
          <p:nvPr/>
        </p:nvSpPr>
        <p:spPr>
          <a:xfrm>
            <a:off x="9572269" y="5772898"/>
            <a:ext cx="187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Y</a:t>
            </a:r>
          </a:p>
        </p:txBody>
      </p:sp>
      <p:sp>
        <p:nvSpPr>
          <p:cNvPr id="72" name="Diamond 71">
            <a:extLst>
              <a:ext uri="{FF2B5EF4-FFF2-40B4-BE49-F238E27FC236}">
                <a16:creationId xmlns:a16="http://schemas.microsoft.com/office/drawing/2014/main" id="{3856513E-5479-CDB9-974F-1F8994B79D23}"/>
              </a:ext>
            </a:extLst>
          </p:cNvPr>
          <p:cNvSpPr/>
          <p:nvPr/>
        </p:nvSpPr>
        <p:spPr>
          <a:xfrm>
            <a:off x="6271153" y="4408778"/>
            <a:ext cx="1896863" cy="1413010"/>
          </a:xfrm>
          <a:prstGeom prst="diamon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Max Iteration reached?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676482B-4024-F9AE-5CE7-21EEED6EA233}"/>
              </a:ext>
            </a:extLst>
          </p:cNvPr>
          <p:cNvCxnSpPr>
            <a:cxnSpLocks/>
            <a:stCxn id="67" idx="1"/>
            <a:endCxn id="72" idx="3"/>
          </p:cNvCxnSpPr>
          <p:nvPr/>
        </p:nvCxnSpPr>
        <p:spPr>
          <a:xfrm flipH="1">
            <a:off x="8168016" y="5115283"/>
            <a:ext cx="44258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1353481A-8F67-1F11-81D7-E20254FC5476}"/>
              </a:ext>
            </a:extLst>
          </p:cNvPr>
          <p:cNvSpPr txBox="1"/>
          <p:nvPr/>
        </p:nvSpPr>
        <p:spPr>
          <a:xfrm>
            <a:off x="8254869" y="4745951"/>
            <a:ext cx="187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D29E4AE-AAF0-DB1F-070C-66D380FA592F}"/>
              </a:ext>
            </a:extLst>
          </p:cNvPr>
          <p:cNvCxnSpPr>
            <a:cxnSpLocks/>
            <a:stCxn id="72" idx="2"/>
          </p:cNvCxnSpPr>
          <p:nvPr/>
        </p:nvCxnSpPr>
        <p:spPr>
          <a:xfrm flipH="1">
            <a:off x="7219584" y="5821788"/>
            <a:ext cx="1" cy="2395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ABDBA609-BBA1-D928-7B98-926218C418CE}"/>
              </a:ext>
            </a:extLst>
          </p:cNvPr>
          <p:cNvSpPr txBox="1"/>
          <p:nvPr/>
        </p:nvSpPr>
        <p:spPr>
          <a:xfrm flipH="1">
            <a:off x="7244782" y="5772898"/>
            <a:ext cx="327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Y</a:t>
            </a:r>
          </a:p>
        </p:txBody>
      </p:sp>
      <p:sp>
        <p:nvSpPr>
          <p:cNvPr id="81" name="Flowchart: Terminator 80">
            <a:extLst>
              <a:ext uri="{FF2B5EF4-FFF2-40B4-BE49-F238E27FC236}">
                <a16:creationId xmlns:a16="http://schemas.microsoft.com/office/drawing/2014/main" id="{1F022C6D-C7A0-0A54-AB93-56D74BB16BBB}"/>
              </a:ext>
            </a:extLst>
          </p:cNvPr>
          <p:cNvSpPr/>
          <p:nvPr/>
        </p:nvSpPr>
        <p:spPr>
          <a:xfrm>
            <a:off x="6077218" y="6061380"/>
            <a:ext cx="2233392" cy="570932"/>
          </a:xfrm>
          <a:prstGeom prst="flowChartTermina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coefficients  </a:t>
            </a:r>
            <a:r>
              <a:rPr lang="el-GR" sz="1400" dirty="0"/>
              <a:t>ξ</a:t>
            </a:r>
            <a:r>
              <a:rPr lang="en-US" sz="1400" dirty="0"/>
              <a:t>.</a:t>
            </a: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Max. iterations reached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12C5303-B46C-F9C9-FEFC-364841455EC0}"/>
              </a:ext>
            </a:extLst>
          </p:cNvPr>
          <p:cNvSpPr/>
          <p:nvPr/>
        </p:nvSpPr>
        <p:spPr>
          <a:xfrm>
            <a:off x="6553200" y="3429000"/>
            <a:ext cx="1016939" cy="396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r>
              <a:rPr lang="en-US" dirty="0"/>
              <a:t>=i+1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2CC331D5-BE94-3D41-DAEF-7455F751159E}"/>
              </a:ext>
            </a:extLst>
          </p:cNvPr>
          <p:cNvCxnSpPr>
            <a:cxnSpLocks/>
            <a:stCxn id="72" idx="0"/>
          </p:cNvCxnSpPr>
          <p:nvPr/>
        </p:nvCxnSpPr>
        <p:spPr>
          <a:xfrm flipH="1" flipV="1">
            <a:off x="7219584" y="3837846"/>
            <a:ext cx="1" cy="5709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DA716C6C-8F4E-CCA6-B4D5-3E32C19A5324}"/>
              </a:ext>
            </a:extLst>
          </p:cNvPr>
          <p:cNvSpPr txBox="1"/>
          <p:nvPr/>
        </p:nvSpPr>
        <p:spPr>
          <a:xfrm>
            <a:off x="7157846" y="3918696"/>
            <a:ext cx="187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94F7594-B291-B3CF-5B2E-683CAF4889C1}"/>
              </a:ext>
            </a:extLst>
          </p:cNvPr>
          <p:cNvCxnSpPr>
            <a:cxnSpLocks/>
          </p:cNvCxnSpPr>
          <p:nvPr/>
        </p:nvCxnSpPr>
        <p:spPr>
          <a:xfrm>
            <a:off x="7243086" y="1325173"/>
            <a:ext cx="240236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7AE07DE6-B47C-0829-6F05-B488DD1E6AF8}"/>
              </a:ext>
            </a:extLst>
          </p:cNvPr>
          <p:cNvCxnSpPr>
            <a:cxnSpLocks/>
          </p:cNvCxnSpPr>
          <p:nvPr/>
        </p:nvCxnSpPr>
        <p:spPr>
          <a:xfrm flipV="1">
            <a:off x="7219584" y="1325173"/>
            <a:ext cx="23502" cy="209130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E38903C3-F7A0-8F81-B9F9-034B5F348B41}"/>
              </a:ext>
            </a:extLst>
          </p:cNvPr>
          <p:cNvCxnSpPr>
            <a:cxnSpLocks/>
          </p:cNvCxnSpPr>
          <p:nvPr/>
        </p:nvCxnSpPr>
        <p:spPr>
          <a:xfrm>
            <a:off x="3599180" y="3506760"/>
            <a:ext cx="0" cy="2756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3B1F978-5318-439F-3DB5-E8F75E9D3CD8}"/>
              </a:ext>
            </a:extLst>
          </p:cNvPr>
          <p:cNvCxnSpPr>
            <a:cxnSpLocks/>
          </p:cNvCxnSpPr>
          <p:nvPr/>
        </p:nvCxnSpPr>
        <p:spPr>
          <a:xfrm flipV="1">
            <a:off x="2748147" y="3311061"/>
            <a:ext cx="0" cy="3059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Arrow: Right 108">
            <a:extLst>
              <a:ext uri="{FF2B5EF4-FFF2-40B4-BE49-F238E27FC236}">
                <a16:creationId xmlns:a16="http://schemas.microsoft.com/office/drawing/2014/main" id="{FA1C2F16-9B0C-6AB6-D621-03090D8CB714}"/>
              </a:ext>
            </a:extLst>
          </p:cNvPr>
          <p:cNvSpPr/>
          <p:nvPr/>
        </p:nvSpPr>
        <p:spPr>
          <a:xfrm>
            <a:off x="3676850" y="3416480"/>
            <a:ext cx="317627" cy="142307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AB8A7AEA-CD61-C0FC-6A3E-EFB284115D62}"/>
                  </a:ext>
                </a:extLst>
              </p:cNvPr>
              <p:cNvSpPr txBox="1"/>
              <p:nvPr/>
            </p:nvSpPr>
            <p:spPr>
              <a:xfrm>
                <a:off x="4083202" y="3302967"/>
                <a:ext cx="1529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latin typeface="Cambria Math" panose="02040503050406030204" pitchFamily="18" charset="0"/>
                      </a:rPr>
                      <m:t>β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l-GR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ξ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optimized</a:t>
                </a:r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AB8A7AEA-CD61-C0FC-6A3E-EFB284115D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3202" y="3302967"/>
                <a:ext cx="1529100" cy="369332"/>
              </a:xfrm>
              <a:prstGeom prst="rect">
                <a:avLst/>
              </a:prstGeom>
              <a:blipFill>
                <a:blip r:embed="rId10"/>
                <a:stretch>
                  <a:fillRect l="-1195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B655326B-7A92-457C-DA71-61492ADE80DE}"/>
                  </a:ext>
                </a:extLst>
              </p:cNvPr>
              <p:cNvSpPr txBox="1"/>
              <p:nvPr/>
            </p:nvSpPr>
            <p:spPr>
              <a:xfrm>
                <a:off x="10198142" y="5022950"/>
                <a:ext cx="27475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sz="1200" dirty="0"/>
                            <m:t>ε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𝑡𝑜𝑙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B655326B-7A92-457C-DA71-61492ADE80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8142" y="5022950"/>
                <a:ext cx="274755" cy="184666"/>
              </a:xfrm>
              <a:prstGeom prst="rect">
                <a:avLst/>
              </a:prstGeom>
              <a:blipFill>
                <a:blip r:embed="rId11"/>
                <a:stretch>
                  <a:fillRect l="-8889" r="-2222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5782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69BBB-1427-E373-578B-3AE97C29C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100" y="-27454"/>
            <a:ext cx="10515600" cy="1325563"/>
          </a:xfrm>
        </p:spPr>
        <p:txBody>
          <a:bodyPr>
            <a:normAutofit/>
          </a:bodyPr>
          <a:lstStyle/>
          <a:p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Working: Sparsity threshold in Coordinate-descent optimizer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F8D3D2-C87D-0843-D8B1-63B69BAA91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3100" y="1253330"/>
                <a:ext cx="6635594" cy="5007769"/>
              </a:xfrm>
            </p:spPr>
            <p:txBody>
              <a:bodyPr>
                <a:normAutofit/>
              </a:bodyPr>
              <a:lstStyle/>
              <a:p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Coordinate descent optimizer occur during Lasso optimization</a:t>
                </a:r>
              </a:p>
              <a:p>
                <a:r>
                  <a:rPr lang="en-US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Select Coordinate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</a:p>
              <a:p>
                <a:pPr marL="457200" lvl="1" indent="0">
                  <a:buNone/>
                </a:pP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Each coordinate (</a:t>
                </a:r>
                <a:r>
                  <a:rPr lang="el-GR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β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j​ )  is optimized while keeping others fixed.</a:t>
                </a:r>
              </a:p>
              <a:p>
                <a:r>
                  <a:rPr lang="en-US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Optimizing Coordinates:</a:t>
                </a:r>
              </a:p>
              <a:p>
                <a:pPr lvl="1"/>
                <a:r>
                  <a:rPr lang="en-US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How important is </a:t>
                </a:r>
                <a:r>
                  <a:rPr lang="el-GR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β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j​ to represent the data or should we zero out?</a:t>
                </a:r>
              </a:p>
              <a:p>
                <a:pPr marL="457200" lvl="1" indent="0">
                  <a:buNone/>
                </a:pP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</a:t>
                </a:r>
                <a:r>
                  <a:rPr lang="en-US" sz="18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Idea of maintaining sparsity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If a feature’s dot product on</a:t>
                </a:r>
              </a:p>
              <a:p>
                <a:pPr marL="457200" lvl="1" indent="0">
                  <a:buNone/>
                </a:pP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model error without j 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term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180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bSup>
                    <m:sSubSup>
                      <m:sSub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is smaller than the threshold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 then the features are zeroed-out.</a:t>
                </a:r>
              </a:p>
              <a:p>
                <a:pPr marL="457200" lvl="1" indent="0">
                  <a:buNone/>
                </a:pPr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the influence each feature is large enough, it doesn’t zero it.</a:t>
                </a:r>
              </a:p>
              <a:p>
                <a:pPr marL="457200" lvl="1" indent="0">
                  <a:buNone/>
                </a:pP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Instead, it shrinks the coefficient linearly.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F8D3D2-C87D-0843-D8B1-63B69BAA91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3100" y="1253330"/>
                <a:ext cx="6635594" cy="5007769"/>
              </a:xfrm>
              <a:blipFill>
                <a:blip r:embed="rId2"/>
                <a:stretch>
                  <a:fillRect l="-551" t="-12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D62CC6-2B92-DED3-9059-D38C8B0EE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EB9A-3BDB-421A-9FCC-76928AB789E6}" type="slidenum">
              <a:rPr lang="en-US" smtClean="0"/>
              <a:t>7</a:t>
            </a:fld>
            <a:endParaRPr lang="en-US"/>
          </a:p>
        </p:txBody>
      </p:sp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D13DD6B0-C9FA-7E3F-3A8F-0DFB11223BF2}"/>
              </a:ext>
            </a:extLst>
          </p:cNvPr>
          <p:cNvSpPr/>
          <p:nvPr/>
        </p:nvSpPr>
        <p:spPr>
          <a:xfrm>
            <a:off x="8267700" y="1091803"/>
            <a:ext cx="3086100" cy="465536"/>
          </a:xfrm>
          <a:prstGeom prst="flowChartTermina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Input: Θ , Ẋ </a:t>
            </a:r>
            <a:endParaRPr lang="en-US" dirty="0"/>
          </a:p>
          <a:p>
            <a:br>
              <a:rPr lang="en-US" dirty="0"/>
            </a:b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DCD21F-6EE9-F08D-4160-A2A3DE1BC3FB}"/>
              </a:ext>
            </a:extLst>
          </p:cNvPr>
          <p:cNvSpPr/>
          <p:nvPr/>
        </p:nvSpPr>
        <p:spPr>
          <a:xfrm>
            <a:off x="8699703" y="1759742"/>
            <a:ext cx="2419350" cy="6576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b="1" dirty="0"/>
          </a:p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Initialize Coefficients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023E2A-0020-38D8-3837-826A378E63EB}"/>
              </a:ext>
            </a:extLst>
          </p:cNvPr>
          <p:cNvSpPr/>
          <p:nvPr/>
        </p:nvSpPr>
        <p:spPr>
          <a:xfrm>
            <a:off x="8458200" y="2619769"/>
            <a:ext cx="2990850" cy="4655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Iterate through each coefficient</a:t>
            </a:r>
          </a:p>
          <a:p>
            <a:r>
              <a:rPr lang="en-US" sz="1400" dirty="0"/>
              <a:t>            j = 1, 2, ..., p</a:t>
            </a:r>
          </a:p>
          <a:p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AFDE9EA-9A07-8364-7019-14B9CB7761A6}"/>
                  </a:ext>
                </a:extLst>
              </p:cNvPr>
              <p:cNvSpPr/>
              <p:nvPr/>
            </p:nvSpPr>
            <p:spPr>
              <a:xfrm>
                <a:off x="8267700" y="3334091"/>
                <a:ext cx="3371850" cy="62864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dirty="0"/>
              </a:p>
              <a:p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Partial residual for j-</a:t>
                </a:r>
                <a:r>
                  <a:rPr lang="en-US" sz="14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en-US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coordinate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bSup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dirty="0">
                              <a:latin typeface="Cambria Math" panose="02040503050406030204" pitchFamily="18" charset="0"/>
                            </a:rPr>
                            <m:t>ẋ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14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true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1400">
                          <a:latin typeface="Cambria Math" panose="02040503050406030204" pitchFamily="18" charset="0"/>
                        </a:rPr>
                        <m:t>Θ</m:t>
                      </m:r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p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p>
                      <m:r>
                        <a:rPr lang="en-US" sz="1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/>
              </a:p>
              <a:p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AFDE9EA-9A07-8364-7019-14B9CB7761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7700" y="3334091"/>
                <a:ext cx="3371850" cy="628649"/>
              </a:xfrm>
              <a:prstGeom prst="rect">
                <a:avLst/>
              </a:prstGeom>
              <a:blipFill>
                <a:blip r:embed="rId3"/>
                <a:stretch>
                  <a:fillRect l="-360" t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148FB64-D35E-7196-1BD6-DFD0FF5B535F}"/>
                  </a:ext>
                </a:extLst>
              </p:cNvPr>
              <p:cNvSpPr/>
              <p:nvPr/>
            </p:nvSpPr>
            <p:spPr>
              <a:xfrm>
                <a:off x="8296275" y="4164469"/>
                <a:ext cx="3371850" cy="123285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en-US" dirty="0"/>
              </a:p>
              <a:p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Apply Soft Thresholding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1400"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</m:sup>
                              </m:sSubSup>
                            </m:num>
                            <m:den>
                              <m:r>
                                <m:rPr>
                                  <m:lit/>
                                </m:rPr>
                                <a:rPr lang="en-US" sz="14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lit/>
                                    </m:r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num>
                            <m:den>
                              <m:r>
                                <m:rPr>
                                  <m:lit/>
                                </m:rPr>
                                <a:rPr lang="en-US" sz="14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lit/>
                                    </m:r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</m:oMath>
                  </m:oMathPara>
                </a14:m>
                <a:endParaRPr lang="en-US" sz="1400" dirty="0"/>
              </a:p>
              <a:p>
                <a:endParaRPr lang="en-US" dirty="0"/>
              </a:p>
              <a:p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148FB64-D35E-7196-1BD6-DFD0FF5B53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6275" y="4164469"/>
                <a:ext cx="3371850" cy="12328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5EEDCD20-FDCE-109D-91DF-34316ADECDFC}"/>
              </a:ext>
            </a:extLst>
          </p:cNvPr>
          <p:cNvSpPr/>
          <p:nvPr/>
        </p:nvSpPr>
        <p:spPr>
          <a:xfrm>
            <a:off x="8205107" y="5507604"/>
            <a:ext cx="3554186" cy="3651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weights and compute </a:t>
            </a:r>
            <a:r>
              <a:rPr lang="el-GR" sz="1400" dirty="0"/>
              <a:t>ξ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1" name="Flowchart: Terminator 10">
            <a:extLst>
              <a:ext uri="{FF2B5EF4-FFF2-40B4-BE49-F238E27FC236}">
                <a16:creationId xmlns:a16="http://schemas.microsoft.com/office/drawing/2014/main" id="{F7967672-1A85-4587-65B9-6915F2BC7812}"/>
              </a:ext>
            </a:extLst>
          </p:cNvPr>
          <p:cNvSpPr/>
          <p:nvPr/>
        </p:nvSpPr>
        <p:spPr>
          <a:xfrm>
            <a:off x="8955308" y="6177362"/>
            <a:ext cx="2233392" cy="570932"/>
          </a:xfrm>
          <a:prstGeom prst="flowChartTermina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Converged with final coefficients </a:t>
            </a:r>
            <a:r>
              <a:rPr lang="el-GR" sz="1400" dirty="0"/>
              <a:t>ξ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E1CFE71-325F-BC4E-65DD-E4AB73320EF6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9909378" y="1572366"/>
            <a:ext cx="0" cy="1873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500CA9E-250C-011F-52C4-F95F408F9385}"/>
              </a:ext>
            </a:extLst>
          </p:cNvPr>
          <p:cNvCxnSpPr>
            <a:cxnSpLocks/>
          </p:cNvCxnSpPr>
          <p:nvPr/>
        </p:nvCxnSpPr>
        <p:spPr>
          <a:xfrm>
            <a:off x="9882276" y="2417366"/>
            <a:ext cx="0" cy="1873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3E92EE3-A4B4-7853-DF5A-4A079EE294B6}"/>
              </a:ext>
            </a:extLst>
          </p:cNvPr>
          <p:cNvCxnSpPr>
            <a:cxnSpLocks/>
          </p:cNvCxnSpPr>
          <p:nvPr/>
        </p:nvCxnSpPr>
        <p:spPr>
          <a:xfrm>
            <a:off x="9865334" y="3085305"/>
            <a:ext cx="0" cy="2487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3DB9164-D9DF-E7A4-5F40-E8CB44375092}"/>
              </a:ext>
            </a:extLst>
          </p:cNvPr>
          <p:cNvCxnSpPr>
            <a:cxnSpLocks/>
          </p:cNvCxnSpPr>
          <p:nvPr/>
        </p:nvCxnSpPr>
        <p:spPr>
          <a:xfrm>
            <a:off x="9865334" y="3962740"/>
            <a:ext cx="0" cy="2017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D906F67-29DF-8351-4860-EE01384715F5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9982200" y="5397326"/>
            <a:ext cx="0" cy="1102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30D9E32-ADE0-C344-F383-AEA678E7C2AD}"/>
              </a:ext>
            </a:extLst>
          </p:cNvPr>
          <p:cNvCxnSpPr>
            <a:cxnSpLocks/>
          </p:cNvCxnSpPr>
          <p:nvPr/>
        </p:nvCxnSpPr>
        <p:spPr>
          <a:xfrm>
            <a:off x="9982200" y="5872729"/>
            <a:ext cx="0" cy="3046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DB3E74D-D0EA-0383-C726-08B5CE1CD1C4}"/>
              </a:ext>
            </a:extLst>
          </p:cNvPr>
          <p:cNvCxnSpPr>
            <a:cxnSpLocks/>
          </p:cNvCxnSpPr>
          <p:nvPr/>
        </p:nvCxnSpPr>
        <p:spPr>
          <a:xfrm flipH="1" flipV="1">
            <a:off x="7795909" y="6020528"/>
            <a:ext cx="2186291" cy="135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6ECC249-9EE2-0ECF-6751-2C3421B692F7}"/>
              </a:ext>
            </a:extLst>
          </p:cNvPr>
          <p:cNvCxnSpPr>
            <a:cxnSpLocks/>
          </p:cNvCxnSpPr>
          <p:nvPr/>
        </p:nvCxnSpPr>
        <p:spPr>
          <a:xfrm flipV="1">
            <a:off x="7789333" y="4164469"/>
            <a:ext cx="0" cy="18605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37373459-E1B1-341C-8229-E1DE6A00E731}"/>
              </a:ext>
            </a:extLst>
          </p:cNvPr>
          <p:cNvSpPr/>
          <p:nvPr/>
        </p:nvSpPr>
        <p:spPr>
          <a:xfrm>
            <a:off x="7399867" y="3835400"/>
            <a:ext cx="805235" cy="3290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j= j+1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83BF8F0-F95C-CB5C-F0F4-8F352839E721}"/>
              </a:ext>
            </a:extLst>
          </p:cNvPr>
          <p:cNvCxnSpPr>
            <a:stCxn id="39" idx="0"/>
          </p:cNvCxnSpPr>
          <p:nvPr/>
        </p:nvCxnSpPr>
        <p:spPr>
          <a:xfrm flipH="1" flipV="1">
            <a:off x="7789333" y="2844800"/>
            <a:ext cx="13152" cy="990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4FFBA7F-624F-4EA1-DAAE-AE1BE133BEB6}"/>
              </a:ext>
            </a:extLst>
          </p:cNvPr>
          <p:cNvCxnSpPr>
            <a:cxnSpLocks/>
          </p:cNvCxnSpPr>
          <p:nvPr/>
        </p:nvCxnSpPr>
        <p:spPr>
          <a:xfrm>
            <a:off x="7789333" y="2844800"/>
            <a:ext cx="6688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1CC18EA6-29D2-6C1C-1BD5-450551D20153}"/>
              </a:ext>
            </a:extLst>
          </p:cNvPr>
          <p:cNvSpPr txBox="1"/>
          <p:nvPr/>
        </p:nvSpPr>
        <p:spPr>
          <a:xfrm>
            <a:off x="8381262" y="5975039"/>
            <a:ext cx="434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21786AD-C164-500E-7655-90E93188F605}"/>
              </a:ext>
            </a:extLst>
          </p:cNvPr>
          <p:cNvSpPr txBox="1"/>
          <p:nvPr/>
        </p:nvSpPr>
        <p:spPr>
          <a:xfrm>
            <a:off x="10058400" y="5872729"/>
            <a:ext cx="160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Y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457915B3-0C3C-6887-759C-2FCD708BE2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9656" y="4346711"/>
            <a:ext cx="1859504" cy="329048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3F651033-17E6-D60C-C4CF-1BE4551A4C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99656" y="5507604"/>
            <a:ext cx="3130649" cy="726850"/>
          </a:xfrm>
          <a:prstGeom prst="rect">
            <a:avLst/>
          </a:prstGeom>
        </p:spPr>
      </p:pic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2FB60A4-7B48-EC08-CDA6-CB4677CADF8A}"/>
              </a:ext>
            </a:extLst>
          </p:cNvPr>
          <p:cNvCxnSpPr>
            <a:cxnSpLocks/>
          </p:cNvCxnSpPr>
          <p:nvPr/>
        </p:nvCxnSpPr>
        <p:spPr>
          <a:xfrm>
            <a:off x="8296275" y="5507604"/>
            <a:ext cx="0" cy="3651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3E6E903-8806-ED45-D53D-601A9BA63BAA}"/>
              </a:ext>
            </a:extLst>
          </p:cNvPr>
          <p:cNvCxnSpPr>
            <a:cxnSpLocks/>
          </p:cNvCxnSpPr>
          <p:nvPr/>
        </p:nvCxnSpPr>
        <p:spPr>
          <a:xfrm>
            <a:off x="11639550" y="5507604"/>
            <a:ext cx="0" cy="3651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604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58E8F-E8F3-55ED-BC7C-27955A964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301" y="159118"/>
            <a:ext cx="10515600" cy="765844"/>
          </a:xfrm>
        </p:spPr>
        <p:txBody>
          <a:bodyPr>
            <a:normAutofit/>
          </a:bodyPr>
          <a:lstStyle/>
          <a:p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Considerations for 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SINDy</a:t>
            </a:r>
            <a:endParaRPr lang="en-US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101925-3E5D-4007-5160-05CA7CE416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161596"/>
                <a:ext cx="6701589" cy="5450960"/>
              </a:xfrm>
            </p:spPr>
            <p:txBody>
              <a:bodyPr>
                <a:normAutofit/>
              </a:bodyPr>
              <a:lstStyle/>
              <a:p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 measurements of x(t) should be collected within small timesteps to estimate the accurate derivatives. Otherwise, it will lead to misidentification of true behavior of the system.</a:t>
                </a:r>
              </a:p>
              <a:p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Clean Data: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Noise in the data should be minimal. </a:t>
                </a:r>
              </a:p>
              <a:p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Total Variation regularization derivative method improves the noisy derivative estimates of the data while preserving sharp transitions present in the dynamics and maintain accuracy</a:t>
                </a:r>
              </a:p>
              <a:p>
                <a:pPr marL="0" indent="0">
                  <a:buNone/>
                </a:pPr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Consider enough data points to accurately approximate the</a:t>
                </a:r>
              </a:p>
              <a:p>
                <a:pPr marL="0" indent="0">
                  <a:buNone/>
                </a:pP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dynamics present in the data through functions used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buNone/>
                </a:pPr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101925-3E5D-4007-5160-05CA7CE416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161596"/>
                <a:ext cx="6701589" cy="5450960"/>
              </a:xfrm>
              <a:blipFill>
                <a:blip r:embed="rId2"/>
                <a:stretch>
                  <a:fillRect l="-727" t="-1119" r="-1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7C42E4-6F4F-C5D7-2879-9C034A31D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EB9A-3BDB-421A-9FCC-76928AB789E6}" type="slidenum">
              <a:rPr lang="en-US" smtClean="0"/>
              <a:t>8</a:t>
            </a:fld>
            <a:endParaRPr lang="en-US"/>
          </a:p>
        </p:txBody>
      </p:sp>
      <p:pic>
        <p:nvPicPr>
          <p:cNvPr id="5" name="Content Placeholder 51">
            <a:extLst>
              <a:ext uri="{FF2B5EF4-FFF2-40B4-BE49-F238E27FC236}">
                <a16:creationId xmlns:a16="http://schemas.microsoft.com/office/drawing/2014/main" id="{F6CECAAE-7157-DD39-96C6-F701502D07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0751" y="2036769"/>
            <a:ext cx="1739813" cy="5799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C13179-255C-51DE-85C2-2D8AE48EE6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1526" y="854013"/>
            <a:ext cx="4097290" cy="25171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2008364-BA2C-70F9-A0A2-A734A76208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11526" y="3575039"/>
            <a:ext cx="4169274" cy="25171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EC7138D-890B-CE98-9545-E15DAC164B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85068" y="4241294"/>
            <a:ext cx="2807850" cy="4827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924AD35-F431-145B-AC98-A3A875142433}"/>
              </a:ext>
            </a:extLst>
          </p:cNvPr>
          <p:cNvSpPr txBox="1"/>
          <p:nvPr/>
        </p:nvSpPr>
        <p:spPr>
          <a:xfrm>
            <a:off x="7971947" y="6150891"/>
            <a:ext cx="4220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Figure2: Effect of noise on derivatives computed through finite differentiation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hlinkClick r:id="rId7" action="ppaction://hlinksldjump"/>
              </a:rPr>
              <a:t>[3]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1029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8AB85A0-6014-B2ED-B673-22076BB9DA4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85800" y="-18364"/>
                <a:ext cx="10515600" cy="1325563"/>
              </a:xfrm>
            </p:spPr>
            <p:txBody>
              <a:bodyPr>
                <a:normAutofit/>
              </a:bodyPr>
              <a:lstStyle/>
              <a:p>
                <a:r>
                  <a:rPr lang="en-US" sz="3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Construction of Candidate matrix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80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sz="3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</a:t>
                </a:r>
                <a:r>
                  <a:rPr lang="en-US" sz="3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SINDy</a:t>
                </a:r>
                <a:endParaRPr lang="en-US" sz="3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8AB85A0-6014-B2ED-B673-22076BB9DA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85800" y="-18364"/>
                <a:ext cx="10515600" cy="1325563"/>
              </a:xfrm>
              <a:blipFill>
                <a:blip r:embed="rId2"/>
                <a:stretch>
                  <a:fillRect l="-1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FCA0A9-E72F-47A7-266E-2EB2659834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86326" y="1134896"/>
                <a:ext cx="10619874" cy="468838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How do we know which functions to use in the candidate matrix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?</a:t>
                </a:r>
              </a:p>
              <a:p>
                <a:pPr marL="457200" lvl="1" indent="0">
                  <a:buNone/>
                </a:pP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Domain knowledge helps to select functions that represent the system physics.</a:t>
                </a:r>
              </a:p>
              <a:p>
                <a:pPr marL="457200" lvl="1" indent="0">
                  <a:buNone/>
                </a:pP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Ex: Simple Pendulum(without damping):</a:t>
                </a:r>
              </a:p>
              <a:p>
                <a:pPr marL="457200" lvl="1" indent="0">
                  <a:buNone/>
                </a:pPr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18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acc>
                      <m:r>
                        <a:rPr lang="en-US" sz="1800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𝑔</m:t>
                          </m:r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func>
                        <m:func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 b="0" i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State</m:t>
                    </m:r>
                    <m:r>
                      <m:rPr>
                        <m:nor/>
                      </m:rPr>
                      <a:rPr 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variables</m:t>
                    </m:r>
                    <m:r>
                      <m:rPr>
                        <m:nor/>
                      </m:rPr>
                      <a:rPr 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:</m:t>
                    </m:r>
                    <m:r>
                      <a:rPr lang="en-US" sz="1800">
                        <a:latin typeface="Cambria Math" panose="02040503050406030204" pitchFamily="18" charset="0"/>
                      </a:rPr>
                      <m:t> 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80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>
                        <a:latin typeface="Cambria Math" panose="02040503050406030204" pitchFamily="18" charset="0"/>
                      </a:rPr>
                      <m:t> 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̇"/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acc>
                  </m:oMath>
                </a14:m>
                <a:r>
                  <a:rPr lang="en-US" sz="1800" dirty="0"/>
                  <a:t>                      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Candidate</m:t>
                      </m:r>
                      <m:r>
                        <m:rPr>
                          <m:nor/>
                        </m:rP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library</m:t>
                      </m:r>
                      <m:r>
                        <m:rPr>
                          <m:nor/>
                        </m:rP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800">
                          <a:latin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1800">
                          <a:latin typeface="Cambria Math" panose="02040503050406030204" pitchFamily="18" charset="0"/>
                        </a:rPr>
                        <m:t> </m:t>
                      </m:r>
                      <m:r>
                        <m:rPr>
                          <m:sty m:val="p"/>
                        </m:rPr>
                        <a:rPr lang="en-US" sz="1800">
                          <a:latin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, 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, 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, </m:t>
                          </m:r>
                          <m:sSubSup>
                            <m:sSub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, </m:t>
                          </m:r>
                          <m:sSubSup>
                            <m:sSub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, 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, </m:t>
                          </m:r>
                          <m:func>
                            <m:func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8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, </m:t>
                          </m:r>
                          <m:func>
                            <m:func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8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Here,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included because we know that dynamics is sinusoidal.</a:t>
                </a:r>
              </a:p>
              <a:p>
                <a:pPr marL="457200" lvl="1" indent="0">
                  <a:buNone/>
                </a:pPr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dense candidate library with more representative terms would represent more complex, non-linear dynamics, but at the same time may risk overfitting, difficult to interpret.</a:t>
                </a:r>
              </a:p>
              <a:p>
                <a:pPr marL="0" indent="0">
                  <a:buNone/>
                </a:pPr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 the other hand, fewer candidate functions cannot capture accurate behavior of the dynamics.</a:t>
                </a:r>
              </a:p>
              <a:p>
                <a:pPr marL="0" indent="0">
                  <a:buNone/>
                </a:pP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How to identify the best features(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, 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 among the features to represent the data?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FCA0A9-E72F-47A7-266E-2EB2659834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86326" y="1134896"/>
                <a:ext cx="10619874" cy="4688388"/>
              </a:xfrm>
              <a:blipFill>
                <a:blip r:embed="rId3"/>
                <a:stretch>
                  <a:fillRect l="-459" t="-1821" r="-746" b="-6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E6AD15-4B66-D3D1-3D1A-94E683E08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EB9A-3BDB-421A-9FCC-76928AB789E6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BC29997-477D-0F65-45E8-05E397A4C72F}"/>
              </a:ext>
            </a:extLst>
          </p:cNvPr>
          <p:cNvSpPr/>
          <p:nvPr/>
        </p:nvSpPr>
        <p:spPr>
          <a:xfrm>
            <a:off x="5040316" y="3006848"/>
            <a:ext cx="601579" cy="173257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DC269C2-32F5-1C34-3D93-3A7A98C05BA5}"/>
                  </a:ext>
                </a:extLst>
              </p:cNvPr>
              <p:cNvSpPr txBox="1"/>
              <p:nvPr/>
            </p:nvSpPr>
            <p:spPr>
              <a:xfrm>
                <a:off x="5728522" y="2905956"/>
                <a:ext cx="3997691" cy="3750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/>
                              <m:t>x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US"/>
                              <m:t>1</m:t>
                            </m:r>
                          </m:sub>
                        </m:sSub>
                      </m:e>
                    </m:acc>
                    <m:r>
                      <m:rPr>
                        <m:nor/>
                      </m:rPr>
                      <a:rPr lang="en-US"/>
                      <m:t> = 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/>
                          <m:t>x</m:t>
                        </m:r>
                      </m:e>
                      <m:sub>
                        <m:r>
                          <m:rPr>
                            <m:nor/>
                          </m:rPr>
                          <a:rPr lang="en-US"/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 and      𝑥̇₂ = −(𝑔 / 𝐿) sin(𝑥₁)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DC269C2-32F5-1C34-3D93-3A7A98C05B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8522" y="2905956"/>
                <a:ext cx="3997691" cy="375039"/>
              </a:xfrm>
              <a:prstGeom prst="rect">
                <a:avLst/>
              </a:prstGeom>
              <a:blipFill>
                <a:blip r:embed="rId4"/>
                <a:stretch>
                  <a:fillRect t="-11475" b="-278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0477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1862</Words>
  <Application>Microsoft Office PowerPoint</Application>
  <PresentationFormat>Widescreen</PresentationFormat>
  <Paragraphs>251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Aptos</vt:lpstr>
      <vt:lpstr>Aptos Display</vt:lpstr>
      <vt:lpstr>Arial</vt:lpstr>
      <vt:lpstr>Cambria Math</vt:lpstr>
      <vt:lpstr>The Serif Hand Light</vt:lpstr>
      <vt:lpstr>Times New Roman</vt:lpstr>
      <vt:lpstr>Office Theme</vt:lpstr>
      <vt:lpstr>Sparse Identification for Non-linear Dynamical systems(SINDy) </vt:lpstr>
      <vt:lpstr>Necessity for sparse models in applications</vt:lpstr>
      <vt:lpstr>Background and Motivation</vt:lpstr>
      <vt:lpstr>Idea of Sparse Identification for Non-linear Dynamical systems(SINDy)</vt:lpstr>
      <vt:lpstr>Working: Overview of SINDy algorithm</vt:lpstr>
      <vt:lpstr>Working: Optimization of coefficients </vt:lpstr>
      <vt:lpstr>Working: Sparsity threshold in Coordinate-descent optimizer</vt:lpstr>
      <vt:lpstr>Data Considerations for SINDy</vt:lpstr>
      <vt:lpstr>Construction of Candidate matrix Θ in SINDy</vt:lpstr>
      <vt:lpstr>Dimensionality reduction of candidate features</vt:lpstr>
      <vt:lpstr>Autoencoders for dimensionality reduction </vt:lpstr>
      <vt:lpstr>Limitations of SINDy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5a64d572, ecacfc2c</dc:creator>
  <cp:lastModifiedBy>5a64d572, ecacfc2c</cp:lastModifiedBy>
  <cp:revision>144</cp:revision>
  <dcterms:created xsi:type="dcterms:W3CDTF">2025-06-10T14:17:01Z</dcterms:created>
  <dcterms:modified xsi:type="dcterms:W3CDTF">2025-07-10T19:51:17Z</dcterms:modified>
</cp:coreProperties>
</file>