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3"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907ECA-17FC-42D4-BEA4-AC1C7D4D5DDC}"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17AA7-654F-42CC-B83A-F29415621ABF}" type="slidenum">
              <a:rPr lang="en-US" smtClean="0"/>
              <a:t>‹#›</a:t>
            </a:fld>
            <a:endParaRPr lang="en-US"/>
          </a:p>
        </p:txBody>
      </p:sp>
    </p:spTree>
    <p:extLst>
      <p:ext uri="{BB962C8B-B14F-4D97-AF65-F5344CB8AC3E}">
        <p14:creationId xmlns:p14="http://schemas.microsoft.com/office/powerpoint/2010/main" val="79975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7267AA7-23CC-4EDF-BDDF-5ECFE6D6DED1}" type="datetime1">
              <a:rPr lang="en-US" smtClean="0"/>
              <a:t>6/29/2023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2228732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895BB-8886-4B3A-BDFE-37A72B0D39B8}" type="datetime1">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226033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EF4E3C-DEC8-4F3B-B5A1-26BB39758B70}" type="datetime1">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246801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020B68-0008-45AB-87EC-51A28194D253}" type="datetime1">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1856944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834F2-61CD-411F-BDED-0CEF507B6548}" type="datetime1">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3309299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031C5A1-2A8D-4D20-8277-E73BE20A0CD8}" type="datetime1">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1396741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6328EE-CD4B-4371-9DBF-E8CBE7462A51}" type="datetime1">
              <a:rPr lang="en-US" smtClean="0"/>
              <a:t>6/29/2023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542425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C6732A-8567-471B-B278-D2E4D9AA809E}" type="datetime1">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2088584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AAB6390-CC4F-46E7-BC6D-1621E4FF7187}" type="datetime1">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44881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D1C45-E552-47C2-8FDC-471040F15D1F}" type="datetime1">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430899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AFCA3-ACE7-4099-B6B9-F2A42C56F600}" type="datetime1">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1048951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6693C3-AE91-409E-9430-B08FE4F118EB}" type="datetime1">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3132054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69518-CAE1-4259-A463-AC8A121FF90C}" type="datetime1">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7580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1E856B-D113-45AE-9B56-C252F2E27D8A}" type="datetime1">
              <a:rPr lang="en-US" smtClean="0"/>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121634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5DC52-1EAF-44D9-AFB0-D44F0D9A0ACF}" type="datetime1">
              <a:rPr lang="en-US" smtClean="0"/>
              <a:t>6/29/2023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173654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1740B9-00A8-43B8-B138-4B8224ED741F}" type="datetime1">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1136929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C06E17-4BF0-416D-B473-4D2CFB0F8A77}" type="datetime1">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110D84-3484-4B0B-B712-58C4E2861A08}" type="slidenum">
              <a:rPr lang="en-US" smtClean="0"/>
              <a:t>‹#›</a:t>
            </a:fld>
            <a:endParaRPr lang="en-US"/>
          </a:p>
        </p:txBody>
      </p:sp>
    </p:spTree>
    <p:extLst>
      <p:ext uri="{BB962C8B-B14F-4D97-AF65-F5344CB8AC3E}">
        <p14:creationId xmlns:p14="http://schemas.microsoft.com/office/powerpoint/2010/main" val="366994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2E99ED8-2CE2-4BD6-AA86-B98EF4A5409A}" type="datetime1">
              <a:rPr lang="en-US" smtClean="0"/>
              <a:t>6/29/2023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110D84-3484-4B0B-B712-58C4E2861A08}" type="slidenum">
              <a:rPr lang="en-US" smtClean="0"/>
              <a:t>‹#›</a:t>
            </a:fld>
            <a:endParaRPr lang="en-US"/>
          </a:p>
        </p:txBody>
      </p:sp>
    </p:spTree>
    <p:extLst>
      <p:ext uri="{BB962C8B-B14F-4D97-AF65-F5344CB8AC3E}">
        <p14:creationId xmlns:p14="http://schemas.microsoft.com/office/powerpoint/2010/main" val="41847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p-south-1.console.aws.amazon.com/ec2/home?region=ap-south-1#Images:visibility=public-images;imageId=ami-012b9156f755804f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FA35B-C900-F782-265A-EF6C9634A6D5}"/>
              </a:ext>
            </a:extLst>
          </p:cNvPr>
          <p:cNvSpPr>
            <a:spLocks noGrp="1"/>
          </p:cNvSpPr>
          <p:nvPr>
            <p:ph type="ctrTitle"/>
          </p:nvPr>
        </p:nvSpPr>
        <p:spPr/>
        <p:txBody>
          <a:bodyPr/>
          <a:lstStyle/>
          <a:p>
            <a:r>
              <a:rPr lang="en-US" dirty="0"/>
              <a:t>terraform</a:t>
            </a:r>
          </a:p>
        </p:txBody>
      </p:sp>
      <p:sp>
        <p:nvSpPr>
          <p:cNvPr id="3" name="Subtitle 2">
            <a:extLst>
              <a:ext uri="{FF2B5EF4-FFF2-40B4-BE49-F238E27FC236}">
                <a16:creationId xmlns:a16="http://schemas.microsoft.com/office/drawing/2014/main" id="{4BAACCFE-5C9E-376C-7675-A1ED54AA64A9}"/>
              </a:ext>
            </a:extLst>
          </p:cNvPr>
          <p:cNvSpPr>
            <a:spLocks noGrp="1"/>
          </p:cNvSpPr>
          <p:nvPr>
            <p:ph type="subTitle" idx="1"/>
          </p:nvPr>
        </p:nvSpPr>
        <p:spPr/>
        <p:txBody>
          <a:bodyPr/>
          <a:lstStyle/>
          <a:p>
            <a:r>
              <a:rPr lang="en-US" dirty="0"/>
              <a:t> INFRASTRUCTURE AS CODE.</a:t>
            </a:r>
          </a:p>
        </p:txBody>
      </p:sp>
    </p:spTree>
    <p:extLst>
      <p:ext uri="{BB962C8B-B14F-4D97-AF65-F5344CB8AC3E}">
        <p14:creationId xmlns:p14="http://schemas.microsoft.com/office/powerpoint/2010/main" val="3924353012"/>
      </p:ext>
    </p:extLst>
  </p:cSld>
  <p:clrMapOvr>
    <a:masterClrMapping/>
  </p:clrMapOvr>
  <mc:AlternateContent xmlns:mc="http://schemas.openxmlformats.org/markup-compatibility/2006">
    <mc:Choice xmlns:p14="http://schemas.microsoft.com/office/powerpoint/2010/main" Requires="p14">
      <p:transition p14:dur="0" advTm="2000"/>
    </mc:Choice>
    <mc:Fallback>
      <p:transition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FE5F-6595-D62D-0004-FAC8592458DD}"/>
              </a:ext>
            </a:extLst>
          </p:cNvPr>
          <p:cNvSpPr>
            <a:spLocks noGrp="1"/>
          </p:cNvSpPr>
          <p:nvPr>
            <p:ph type="title"/>
          </p:nvPr>
        </p:nvSpPr>
        <p:spPr/>
        <p:txBody>
          <a:bodyPr/>
          <a:lstStyle/>
          <a:p>
            <a:br>
              <a:rPr lang="en-IN" sz="36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IN" sz="3600" dirty="0">
                <a:solidFill>
                  <a:schemeClr val="bg1"/>
                </a:solidFill>
                <a:latin typeface="Calibri" panose="020F0502020204030204" pitchFamily="34" charset="0"/>
                <a:ea typeface="Calibri" panose="020F0502020204030204" pitchFamily="34" charset="0"/>
                <a:cs typeface="Calibri" panose="020F0502020204030204" pitchFamily="34" charset="0"/>
              </a:rPr>
              <a:t>EC2 – Instance Creation :</a:t>
            </a:r>
            <a:br>
              <a:rPr lang="en-IN" b="0" i="0" dirty="0">
                <a:solidFill>
                  <a:srgbClr val="000000"/>
                </a:solidFill>
                <a:effectLst/>
                <a:latin typeface="Inter"/>
              </a:rPr>
            </a:br>
            <a:r>
              <a:rPr lang="en-US" dirty="0"/>
              <a:t> </a:t>
            </a:r>
          </a:p>
        </p:txBody>
      </p:sp>
      <p:sp>
        <p:nvSpPr>
          <p:cNvPr id="3" name="Content Placeholder 2">
            <a:extLst>
              <a:ext uri="{FF2B5EF4-FFF2-40B4-BE49-F238E27FC236}">
                <a16:creationId xmlns:a16="http://schemas.microsoft.com/office/drawing/2014/main" id="{FF651A1B-EB68-95BB-1BF8-48E6DD230181}"/>
              </a:ext>
            </a:extLst>
          </p:cNvPr>
          <p:cNvSpPr>
            <a:spLocks noGrp="1"/>
          </p:cNvSpPr>
          <p:nvPr>
            <p:ph idx="1"/>
          </p:nvPr>
        </p:nvSpPr>
        <p:spPr>
          <a:xfrm>
            <a:off x="1219200" y="2387743"/>
            <a:ext cx="8825659" cy="376006"/>
          </a:xfrm>
        </p:spPr>
        <p:txBody>
          <a:bodyPr/>
          <a:lstStyle/>
          <a:p>
            <a:r>
              <a:rPr lang="en-US" dirty="0"/>
              <a:t>First of all we have create a file with </a:t>
            </a:r>
            <a:r>
              <a:rPr lang="en-US" b="1" i="1" dirty="0"/>
              <a:t>.tf </a:t>
            </a:r>
            <a:r>
              <a:rPr lang="en-US" dirty="0"/>
              <a:t>extension. For example </a:t>
            </a:r>
            <a:r>
              <a:rPr lang="en-US" b="1" i="1" dirty="0"/>
              <a:t>ec2.tf </a:t>
            </a:r>
          </a:p>
          <a:p>
            <a:endParaRPr lang="en-US" b="1" i="1" dirty="0"/>
          </a:p>
          <a:p>
            <a:endParaRPr lang="en-US" b="1" i="1" dirty="0"/>
          </a:p>
        </p:txBody>
      </p:sp>
      <p:sp>
        <p:nvSpPr>
          <p:cNvPr id="4" name="TextBox 3">
            <a:extLst>
              <a:ext uri="{FF2B5EF4-FFF2-40B4-BE49-F238E27FC236}">
                <a16:creationId xmlns:a16="http://schemas.microsoft.com/office/drawing/2014/main" id="{16ECA1FA-7070-2116-9D30-362F8016581C}"/>
              </a:ext>
            </a:extLst>
          </p:cNvPr>
          <p:cNvSpPr txBox="1"/>
          <p:nvPr/>
        </p:nvSpPr>
        <p:spPr>
          <a:xfrm>
            <a:off x="1779220" y="2866491"/>
            <a:ext cx="7705618" cy="3693319"/>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resource "aws_instance" "pub_instance" {</a:t>
            </a:r>
          </a:p>
          <a:p>
            <a:r>
              <a:rPr lang="en-IN" dirty="0">
                <a:latin typeface="Calibri" panose="020F0502020204030204" pitchFamily="34" charset="0"/>
                <a:ea typeface="Calibri" panose="020F0502020204030204" pitchFamily="34" charset="0"/>
                <a:cs typeface="Calibri" panose="020F0502020204030204" pitchFamily="34" charset="0"/>
              </a:rPr>
              <a:t>  ami = "</a:t>
            </a:r>
            <a:r>
              <a:rPr lang="en-US" b="0" i="0" dirty="0">
                <a:effectLst/>
                <a:latin typeface="Amazon Ember"/>
                <a:hlinkClick r:id="rId2"/>
              </a:rPr>
              <a:t>ami-012b9156f755804f5</a:t>
            </a:r>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  instance_type = "t2.micro"</a:t>
            </a:r>
          </a:p>
          <a:p>
            <a:r>
              <a:rPr lang="en-IN" dirty="0">
                <a:latin typeface="Calibri" panose="020F0502020204030204" pitchFamily="34" charset="0"/>
                <a:ea typeface="Calibri" panose="020F0502020204030204" pitchFamily="34" charset="0"/>
                <a:cs typeface="Calibri" panose="020F0502020204030204" pitchFamily="34" charset="0"/>
              </a:rPr>
              <a:t>  count = 1 </a:t>
            </a:r>
          </a:p>
          <a:p>
            <a:r>
              <a:rPr lang="en-IN" dirty="0">
                <a:latin typeface="Calibri" panose="020F0502020204030204" pitchFamily="34" charset="0"/>
                <a:ea typeface="Calibri" panose="020F0502020204030204" pitchFamily="34" charset="0"/>
                <a:cs typeface="Calibri" panose="020F0502020204030204" pitchFamily="34" charset="0"/>
              </a:rPr>
              <a:t>  key_name = "testkey"</a:t>
            </a:r>
          </a:p>
          <a:p>
            <a:r>
              <a:rPr lang="en-IN" dirty="0">
                <a:latin typeface="Calibri" panose="020F0502020204030204" pitchFamily="34" charset="0"/>
                <a:ea typeface="Calibri" panose="020F0502020204030204" pitchFamily="34" charset="0"/>
                <a:cs typeface="Calibri" panose="020F0502020204030204" pitchFamily="34" charset="0"/>
              </a:rPr>
              <a:t>  vpc_security_group_ids =["${aws_security_group.web_sg.id}"]</a:t>
            </a:r>
          </a:p>
          <a:p>
            <a:r>
              <a:rPr lang="en-IN" dirty="0">
                <a:latin typeface="Calibri" panose="020F0502020204030204" pitchFamily="34" charset="0"/>
                <a:ea typeface="Calibri" panose="020F0502020204030204" pitchFamily="34" charset="0"/>
                <a:cs typeface="Calibri" panose="020F0502020204030204" pitchFamily="34" charset="0"/>
              </a:rPr>
              <a:t>  subnet_id = "${aws_subnet.pub-subnet1.id}"</a:t>
            </a:r>
          </a:p>
          <a:p>
            <a:r>
              <a:rPr lang="en-IN" dirty="0">
                <a:latin typeface="Calibri" panose="020F0502020204030204" pitchFamily="34" charset="0"/>
                <a:ea typeface="Calibri" panose="020F0502020204030204" pitchFamily="34" charset="0"/>
                <a:cs typeface="Calibri" panose="020F0502020204030204" pitchFamily="34" charset="0"/>
              </a:rPr>
              <a:t>  associate_public_ip_address = true</a:t>
            </a:r>
          </a:p>
          <a:p>
            <a:r>
              <a:rPr lang="en-IN" dirty="0">
                <a:latin typeface="Calibri" panose="020F0502020204030204" pitchFamily="34" charset="0"/>
                <a:ea typeface="Calibri" panose="020F0502020204030204" pitchFamily="34" charset="0"/>
                <a:cs typeface="Calibri" panose="020F0502020204030204" pitchFamily="34" charset="0"/>
              </a:rPr>
              <a:t>  user_data = “${file("data.sh")}”</a:t>
            </a:r>
          </a:p>
          <a:p>
            <a:r>
              <a:rPr lang="en-IN" dirty="0">
                <a:latin typeface="Calibri" panose="020F0502020204030204" pitchFamily="34" charset="0"/>
                <a:ea typeface="Calibri" panose="020F0502020204030204" pitchFamily="34" charset="0"/>
                <a:cs typeface="Calibri" panose="020F0502020204030204" pitchFamily="34" charset="0"/>
              </a:rPr>
              <a:t>  tags = {</a:t>
            </a:r>
          </a:p>
          <a:p>
            <a:r>
              <a:rPr lang="en-IN" dirty="0">
                <a:latin typeface="Calibri" panose="020F0502020204030204" pitchFamily="34" charset="0"/>
                <a:ea typeface="Calibri" panose="020F0502020204030204" pitchFamily="34" charset="0"/>
                <a:cs typeface="Calibri" panose="020F0502020204030204" pitchFamily="34" charset="0"/>
              </a:rPr>
              <a:t>    Name = “pub-instance“</a:t>
            </a:r>
          </a:p>
          <a:p>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70474538"/>
      </p:ext>
    </p:extLst>
  </p:cSld>
  <p:clrMapOvr>
    <a:masterClrMapping/>
  </p:clrMapOvr>
  <p:transition spd="slow" advTm="700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4E6C-ED3F-A9E2-60A2-3FDAD16C2695}"/>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885D2A32-6AD6-6332-215D-5B8704E98FC7}"/>
              </a:ext>
            </a:extLst>
          </p:cNvPr>
          <p:cNvSpPr>
            <a:spLocks noGrp="1"/>
          </p:cNvSpPr>
          <p:nvPr>
            <p:ph type="subTitle" idx="1"/>
          </p:nvPr>
        </p:nvSpPr>
        <p:spPr>
          <a:xfrm rot="10800000" flipV="1">
            <a:off x="1319342" y="4777381"/>
            <a:ext cx="8825658" cy="400693"/>
          </a:xfrm>
        </p:spPr>
        <p:txBody>
          <a:bodyPr>
            <a:normAutofit/>
          </a:bodyPr>
          <a:lstStyle/>
          <a:p>
            <a:r>
              <a:rPr lang="en-US" dirty="0"/>
              <a:t>One and all </a:t>
            </a:r>
          </a:p>
        </p:txBody>
      </p:sp>
    </p:spTree>
    <p:extLst>
      <p:ext uri="{BB962C8B-B14F-4D97-AF65-F5344CB8AC3E}">
        <p14:creationId xmlns:p14="http://schemas.microsoft.com/office/powerpoint/2010/main" val="2925743770"/>
      </p:ext>
    </p:extLst>
  </p:cSld>
  <p:clrMapOvr>
    <a:masterClrMapping/>
  </p:clrMapOvr>
  <p:transition spd="slow" advTm="1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6E0B-5436-CBEA-0C9F-0A62B8A11399}"/>
              </a:ext>
            </a:extLst>
          </p:cNvPr>
          <p:cNvSpPr>
            <a:spLocks noGrp="1"/>
          </p:cNvSpPr>
          <p:nvPr>
            <p:ph type="title"/>
          </p:nvPr>
        </p:nvSpPr>
        <p:spPr/>
        <p:txBody>
          <a:bodyPr/>
          <a:lstStyle/>
          <a:p>
            <a:r>
              <a:rPr lang="en-US" dirty="0"/>
              <a:t>What  is terraform ?</a:t>
            </a:r>
          </a:p>
        </p:txBody>
      </p:sp>
      <p:sp>
        <p:nvSpPr>
          <p:cNvPr id="3" name="Content Placeholder 2">
            <a:extLst>
              <a:ext uri="{FF2B5EF4-FFF2-40B4-BE49-F238E27FC236}">
                <a16:creationId xmlns:a16="http://schemas.microsoft.com/office/drawing/2014/main" id="{32569D3E-5586-A057-04B2-6E33F4D74064}"/>
              </a:ext>
            </a:extLst>
          </p:cNvPr>
          <p:cNvSpPr>
            <a:spLocks noGrp="1"/>
          </p:cNvSpPr>
          <p:nvPr>
            <p:ph idx="1"/>
          </p:nvPr>
        </p:nvSpPr>
        <p:spPr>
          <a:xfrm>
            <a:off x="1154954" y="3429000"/>
            <a:ext cx="9376057" cy="3012897"/>
          </a:xfrm>
        </p:spPr>
        <p:txBody>
          <a:bodyPr>
            <a:normAutofit/>
          </a:bodyPr>
          <a:lstStyle/>
          <a:p>
            <a:pPr marL="0" indent="0" algn="l">
              <a:buNone/>
            </a:pPr>
            <a:endParaRPr lang="en-US" b="0" i="0" dirty="0">
              <a:solidFill>
                <a:srgbClr val="202124"/>
              </a:solidFill>
              <a:effectLst/>
              <a:latin typeface="arial" panose="020B0604020202020204" pitchFamily="34" charset="0"/>
            </a:endParaRPr>
          </a:p>
          <a:p>
            <a:pPr algn="l"/>
            <a:r>
              <a:rPr lang="en-US" sz="2800" b="0" i="0" dirty="0">
                <a:solidFill>
                  <a:srgbClr val="4D5156"/>
                </a:solidFill>
                <a:effectLst/>
                <a:latin typeface="Google Sans"/>
              </a:rPr>
              <a:t>Terraform is </a:t>
            </a:r>
            <a:r>
              <a:rPr lang="en-US" sz="2800" b="0" i="0" dirty="0">
                <a:solidFill>
                  <a:srgbClr val="040C28"/>
                </a:solidFill>
                <a:effectLst/>
                <a:latin typeface="Google Sans"/>
              </a:rPr>
              <a:t>an open-source IaC software tool that provides a consistent command line interface (CLI) workflow to manage hundreds of cloud services</a:t>
            </a:r>
            <a:endParaRPr lang="en-US" sz="2800" b="0" i="0" dirty="0">
              <a:solidFill>
                <a:srgbClr val="202124"/>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014117794"/>
      </p:ext>
    </p:extLst>
  </p:cSld>
  <p:clrMapOvr>
    <a:masterClrMapping/>
  </p:clrMapOvr>
  <p:transition spd="slow" advTm="3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A5A3-7A78-6667-91C5-2877473C2474}"/>
              </a:ext>
            </a:extLst>
          </p:cNvPr>
          <p:cNvSpPr>
            <a:spLocks noGrp="1"/>
          </p:cNvSpPr>
          <p:nvPr>
            <p:ph type="title"/>
          </p:nvPr>
        </p:nvSpPr>
        <p:spPr/>
        <p:txBody>
          <a:bodyPr/>
          <a:lstStyle/>
          <a:p>
            <a:r>
              <a:rPr lang="en-US" dirty="0"/>
              <a:t>Terraform Workflow</a:t>
            </a:r>
          </a:p>
        </p:txBody>
      </p:sp>
      <p:pic>
        <p:nvPicPr>
          <p:cNvPr id="1026" name="Picture 2" descr="What is Terraform | Terraform | HashiCorp Developer">
            <a:extLst>
              <a:ext uri="{FF2B5EF4-FFF2-40B4-BE49-F238E27FC236}">
                <a16:creationId xmlns:a16="http://schemas.microsoft.com/office/drawing/2014/main" id="{DB0B0A67-3CD0-F535-2C3F-A4F2C689C4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4699" y="2603499"/>
            <a:ext cx="4583804" cy="398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87021"/>
      </p:ext>
    </p:extLst>
  </p:cSld>
  <p:clrMapOvr>
    <a:masterClrMapping/>
  </p:clrMapOvr>
  <p:transition spd="slow" advTm="400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BFE6-B878-9B1E-EBAE-ECD33ACC03FF}"/>
              </a:ext>
            </a:extLst>
          </p:cNvPr>
          <p:cNvSpPr>
            <a:spLocks noGrp="1"/>
          </p:cNvSpPr>
          <p:nvPr>
            <p:ph type="title"/>
          </p:nvPr>
        </p:nvSpPr>
        <p:spPr/>
        <p:txBody>
          <a:bodyPr/>
          <a:lstStyle/>
          <a:p>
            <a:r>
              <a:rPr lang="en-US" dirty="0"/>
              <a:t>Terraform Advantages :</a:t>
            </a:r>
          </a:p>
        </p:txBody>
      </p:sp>
      <p:sp>
        <p:nvSpPr>
          <p:cNvPr id="3" name="Content Placeholder 2">
            <a:extLst>
              <a:ext uri="{FF2B5EF4-FFF2-40B4-BE49-F238E27FC236}">
                <a16:creationId xmlns:a16="http://schemas.microsoft.com/office/drawing/2014/main" id="{3BCBA333-20AC-0B7C-DC17-92DE4AC842E6}"/>
              </a:ext>
            </a:extLst>
          </p:cNvPr>
          <p:cNvSpPr>
            <a:spLocks noGrp="1"/>
          </p:cNvSpPr>
          <p:nvPr>
            <p:ph idx="1"/>
          </p:nvPr>
        </p:nvSpPr>
        <p:spPr>
          <a:xfrm>
            <a:off x="1154954" y="2424701"/>
            <a:ext cx="9108929" cy="3967137"/>
          </a:xfrm>
        </p:spPr>
        <p:txBody>
          <a:bodyPr>
            <a:normAutofit/>
          </a:bodyPr>
          <a:lstStyle/>
          <a:p>
            <a:r>
              <a:rPr lang="en-US" dirty="0"/>
              <a:t> Multi-cloud support: Terraform is cloud-agnostic and can be used to provision infrastructure on a variety of cloud providers including AWS Azure Google Cloud and more.</a:t>
            </a:r>
          </a:p>
          <a:p>
            <a:r>
              <a:rPr lang="en-US" dirty="0"/>
              <a:t>Version control: Terraform allows infrastructure to be managed in the same way as code. This means you can store your infrastructure code in version control and track changes over time just like you would with application code.</a:t>
            </a:r>
          </a:p>
          <a:p>
            <a:r>
              <a:rPr lang="en-US" dirty="0"/>
              <a:t> Scalability: With Terraform infrastructure can be easily scaled up or down to meet changing demands.</a:t>
            </a:r>
          </a:p>
          <a:p>
            <a:r>
              <a:rPr lang="en-US" dirty="0"/>
              <a:t> Cost savings: By automating infrastructure provisioning Terraform can help teams avoid costly manual processes and potential errors that can lead to downtime lost revenue and other expenses.</a:t>
            </a:r>
          </a:p>
          <a:p>
            <a:pPr marL="0" indent="0">
              <a:buNone/>
            </a:pPr>
            <a:endParaRPr lang="en-US" dirty="0"/>
          </a:p>
        </p:txBody>
      </p:sp>
    </p:spTree>
    <p:extLst>
      <p:ext uri="{BB962C8B-B14F-4D97-AF65-F5344CB8AC3E}">
        <p14:creationId xmlns:p14="http://schemas.microsoft.com/office/powerpoint/2010/main" val="2468121663"/>
      </p:ext>
    </p:extLst>
  </p:cSld>
  <p:clrMapOvr>
    <a:masterClrMapping/>
  </p:clrMapOvr>
  <p:transition spd="slow" advTm="5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1D9E-F8CA-6982-6E2E-B4DDC549A938}"/>
              </a:ext>
            </a:extLst>
          </p:cNvPr>
          <p:cNvSpPr>
            <a:spLocks noGrp="1"/>
          </p:cNvSpPr>
          <p:nvPr>
            <p:ph type="title"/>
          </p:nvPr>
        </p:nvSpPr>
        <p:spPr/>
        <p:txBody>
          <a:bodyPr/>
          <a:lstStyle/>
          <a:p>
            <a:pPr lvl="1" fontAlgn="base"/>
            <a:br>
              <a:rPr lang="en-US" sz="2000" b="1" dirty="0">
                <a:effectLst/>
                <a:latin typeface="inherit"/>
              </a:rPr>
            </a:br>
            <a:br>
              <a:rPr lang="en-US" b="0" i="0" dirty="0">
                <a:solidFill>
                  <a:schemeClr val="tx1">
                    <a:lumMod val="95000"/>
                  </a:schemeClr>
                </a:solidFill>
                <a:effectLst/>
                <a:latin typeface="inherit"/>
              </a:rPr>
            </a:br>
            <a:endParaRPr lang="en-US" dirty="0"/>
          </a:p>
        </p:txBody>
      </p:sp>
      <p:sp>
        <p:nvSpPr>
          <p:cNvPr id="3" name="Content Placeholder 2">
            <a:extLst>
              <a:ext uri="{FF2B5EF4-FFF2-40B4-BE49-F238E27FC236}">
                <a16:creationId xmlns:a16="http://schemas.microsoft.com/office/drawing/2014/main" id="{D15CB26E-64B7-5AF5-CA88-ED891DA24091}"/>
              </a:ext>
            </a:extLst>
          </p:cNvPr>
          <p:cNvSpPr>
            <a:spLocks noGrp="1"/>
          </p:cNvSpPr>
          <p:nvPr>
            <p:ph idx="1"/>
          </p:nvPr>
        </p:nvSpPr>
        <p:spPr/>
        <p:txBody>
          <a:bodyPr/>
          <a:lstStyle/>
          <a:p>
            <a:pPr marL="0" indent="0" fontAlgn="base">
              <a:buNone/>
            </a:pPr>
            <a:endParaRPr lang="en-US" sz="2000" b="1" dirty="0">
              <a:latin typeface="inherit"/>
            </a:endParaRPr>
          </a:p>
          <a:p>
            <a:pPr marL="0" indent="0" fontAlgn="base">
              <a:buNone/>
            </a:pPr>
            <a:endParaRPr lang="en-US" sz="2000" dirty="0">
              <a:effectLst/>
              <a:latin typeface="inherit"/>
            </a:endParaRPr>
          </a:p>
          <a:p>
            <a:pPr lvl="1" fontAlgn="base"/>
            <a:r>
              <a:rPr lang="en-US" sz="2000" b="0" i="0" dirty="0">
                <a:solidFill>
                  <a:schemeClr val="tx1">
                    <a:lumMod val="95000"/>
                  </a:schemeClr>
                </a:solidFill>
                <a:effectLst/>
                <a:latin typeface="inherit"/>
              </a:rPr>
              <a:t>Three-tier architecture is a well-established software application architecture that organizes applications into three logical and physical computing tiers: the presentation tier, or user interface; the application tier, where data is processed; and the data tier, where the data associated with the application is stored and managed.</a:t>
            </a:r>
          </a:p>
          <a:p>
            <a:endParaRPr lang="en-US" dirty="0"/>
          </a:p>
        </p:txBody>
      </p:sp>
      <p:sp>
        <p:nvSpPr>
          <p:cNvPr id="6" name="TextBox 5">
            <a:extLst>
              <a:ext uri="{FF2B5EF4-FFF2-40B4-BE49-F238E27FC236}">
                <a16:creationId xmlns:a16="http://schemas.microsoft.com/office/drawing/2014/main" id="{B2B332C2-B2D5-1D5B-C084-0B32EF88BE31}"/>
              </a:ext>
            </a:extLst>
          </p:cNvPr>
          <p:cNvSpPr txBox="1"/>
          <p:nvPr/>
        </p:nvSpPr>
        <p:spPr>
          <a:xfrm>
            <a:off x="1711503" y="1095857"/>
            <a:ext cx="7072901" cy="584775"/>
          </a:xfrm>
          <a:prstGeom prst="rect">
            <a:avLst/>
          </a:prstGeom>
          <a:noFill/>
        </p:spPr>
        <p:txBody>
          <a:bodyPr wrap="square">
            <a:spAutoFit/>
          </a:bodyPr>
          <a:lstStyle/>
          <a:p>
            <a:r>
              <a:rPr lang="en-US" sz="3200" b="1" dirty="0">
                <a:solidFill>
                  <a:schemeClr val="bg2"/>
                </a:solidFill>
                <a:effectLst/>
                <a:latin typeface="inherit"/>
              </a:rPr>
              <a:t>What is three-tier architecture ?</a:t>
            </a:r>
            <a:endParaRPr lang="en-US" dirty="0"/>
          </a:p>
        </p:txBody>
      </p:sp>
    </p:spTree>
    <p:extLst>
      <p:ext uri="{BB962C8B-B14F-4D97-AF65-F5344CB8AC3E}">
        <p14:creationId xmlns:p14="http://schemas.microsoft.com/office/powerpoint/2010/main" val="4114089758"/>
      </p:ext>
    </p:extLst>
  </p:cSld>
  <p:clrMapOvr>
    <a:masterClrMapping/>
  </p:clrMapOvr>
  <p:transition spd="slow" advTm="4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6917-440B-B5F5-022D-899216EF7EE3}"/>
              </a:ext>
            </a:extLst>
          </p:cNvPr>
          <p:cNvSpPr>
            <a:spLocks noGrp="1"/>
          </p:cNvSpPr>
          <p:nvPr>
            <p:ph type="title"/>
          </p:nvPr>
        </p:nvSpPr>
        <p:spPr/>
        <p:txBody>
          <a:bodyPr/>
          <a:lstStyle/>
          <a:p>
            <a:r>
              <a:rPr lang="en-US" dirty="0"/>
              <a:t>TERRAFORM IMPORTANT COMMANDS :</a:t>
            </a:r>
          </a:p>
        </p:txBody>
      </p:sp>
      <p:sp>
        <p:nvSpPr>
          <p:cNvPr id="5" name="Content Placeholder 2">
            <a:extLst>
              <a:ext uri="{FF2B5EF4-FFF2-40B4-BE49-F238E27FC236}">
                <a16:creationId xmlns:a16="http://schemas.microsoft.com/office/drawing/2014/main" id="{9C6D0250-7E42-EC7D-A8B4-599AAEF73DDF}"/>
              </a:ext>
            </a:extLst>
          </p:cNvPr>
          <p:cNvSpPr>
            <a:spLocks noGrp="1"/>
          </p:cNvSpPr>
          <p:nvPr>
            <p:ph idx="1"/>
          </p:nvPr>
        </p:nvSpPr>
        <p:spPr>
          <a:xfrm>
            <a:off x="1155701" y="2219218"/>
            <a:ext cx="7731445" cy="2527443"/>
          </a:xfrm>
        </p:spPr>
        <p:txBody>
          <a:bodyPr>
            <a:noAutofit/>
          </a:bodyPr>
          <a:lstStyle/>
          <a:p>
            <a:pPr fontAlgn="auto"/>
            <a:r>
              <a:rPr lang="en-US" sz="1800" b="1" dirty="0">
                <a:effectLst/>
                <a:latin typeface="-apple-system"/>
              </a:rPr>
              <a:t>Terraform </a:t>
            </a:r>
            <a:r>
              <a:rPr lang="en-US" sz="1800" b="1" dirty="0" err="1">
                <a:effectLst/>
                <a:latin typeface="-apple-system"/>
              </a:rPr>
              <a:t>init</a:t>
            </a:r>
            <a:r>
              <a:rPr lang="en-US" sz="1800" b="1" dirty="0">
                <a:effectLst/>
                <a:latin typeface="-apple-system"/>
              </a:rPr>
              <a:t>: </a:t>
            </a:r>
            <a:r>
              <a:rPr lang="en-US" sz="1800" dirty="0">
                <a:effectLst/>
                <a:latin typeface="-apple-system"/>
              </a:rPr>
              <a:t>It starts the working directory consisting of Terraform configuration files, that can be checked from source control.  </a:t>
            </a:r>
          </a:p>
          <a:p>
            <a:pPr fontAlgn="auto"/>
            <a:r>
              <a:rPr lang="en-US" sz="1800" b="1" dirty="0">
                <a:effectLst/>
                <a:latin typeface="-apple-system"/>
              </a:rPr>
              <a:t>Terraform version:</a:t>
            </a:r>
            <a:r>
              <a:rPr lang="en-US" sz="1800" dirty="0">
                <a:effectLst/>
                <a:latin typeface="-apple-system"/>
              </a:rPr>
              <a:t> It tells which Terraform </a:t>
            </a:r>
            <a:r>
              <a:rPr lang="en-US" dirty="0">
                <a:effectLst/>
                <a:latin typeface="-apple-system"/>
              </a:rPr>
              <a:t>version</a:t>
            </a:r>
            <a:r>
              <a:rPr lang="en-US" sz="1800" dirty="0">
                <a:effectLst/>
                <a:latin typeface="-apple-system"/>
              </a:rPr>
              <a:t> is currently installed on your system. </a:t>
            </a:r>
          </a:p>
          <a:p>
            <a:pPr fontAlgn="auto"/>
            <a:r>
              <a:rPr lang="en-US" sz="1800" b="1" dirty="0">
                <a:effectLst/>
                <a:latin typeface="-apple-system"/>
              </a:rPr>
              <a:t>Terraform fmt:</a:t>
            </a:r>
            <a:r>
              <a:rPr lang="en-US" sz="1800" dirty="0">
                <a:effectLst/>
                <a:latin typeface="-apple-system"/>
              </a:rPr>
              <a:t> It rewrites the terraform configuration files into canonical style and format</a:t>
            </a:r>
          </a:p>
          <a:p>
            <a:pPr fontAlgn="auto"/>
            <a:r>
              <a:rPr lang="en-US" sz="1800" b="1" dirty="0">
                <a:effectLst/>
                <a:latin typeface="-apple-system"/>
              </a:rPr>
              <a:t>Terraform destroy:</a:t>
            </a:r>
            <a:r>
              <a:rPr lang="en-US" sz="1800" dirty="0">
                <a:effectLst/>
                <a:latin typeface="-apple-system"/>
              </a:rPr>
              <a:t> It allows you to destroy all of the remote objects managed by a particular configuration of terraforming. </a:t>
            </a:r>
          </a:p>
          <a:p>
            <a:pPr fontAlgn="auto"/>
            <a:r>
              <a:rPr lang="en-US" sz="1800" b="1" dirty="0">
                <a:effectLst/>
                <a:latin typeface="-apple-system"/>
              </a:rPr>
              <a:t>Terraform validate:</a:t>
            </a:r>
            <a:r>
              <a:rPr lang="en-US" sz="1800" dirty="0">
                <a:effectLst/>
                <a:latin typeface="-apple-system"/>
              </a:rPr>
              <a:t> With this command, you can check whether a configuration is internally consistent and syntactically valid. </a:t>
            </a:r>
          </a:p>
          <a:p>
            <a:pPr fontAlgn="auto"/>
            <a:r>
              <a:rPr lang="en-US" sz="1800" b="1" dirty="0">
                <a:effectLst/>
                <a:latin typeface="-apple-system"/>
              </a:rPr>
              <a:t>Terraform apply:</a:t>
            </a:r>
            <a:r>
              <a:rPr lang="en-US" sz="1800" dirty="0">
                <a:effectLst/>
                <a:latin typeface="-apple-system"/>
              </a:rPr>
              <a:t> Apply all the actions proposed under Terraform plan. </a:t>
            </a:r>
          </a:p>
          <a:p>
            <a:pPr marL="0" indent="0">
              <a:buNone/>
            </a:pPr>
            <a:br>
              <a:rPr lang="en-US" sz="1800" dirty="0">
                <a:effectLst/>
                <a:latin typeface="-apple-system"/>
              </a:rPr>
            </a:br>
            <a:endParaRPr lang="en-US" sz="1800" dirty="0"/>
          </a:p>
        </p:txBody>
      </p:sp>
    </p:spTree>
    <p:extLst>
      <p:ext uri="{BB962C8B-B14F-4D97-AF65-F5344CB8AC3E}">
        <p14:creationId xmlns:p14="http://schemas.microsoft.com/office/powerpoint/2010/main" val="1178210150"/>
      </p:ext>
    </p:extLst>
  </p:cSld>
  <p:clrMapOvr>
    <a:masterClrMapping/>
  </p:clrMapOvr>
  <p:transition spd="slow" advTm="6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04A6B27-1C1F-2BBE-5B87-BF6DC5E47792}"/>
              </a:ext>
            </a:extLst>
          </p:cNvPr>
          <p:cNvSpPr>
            <a:spLocks noGrp="1"/>
          </p:cNvSpPr>
          <p:nvPr>
            <p:ph idx="1"/>
          </p:nvPr>
        </p:nvSpPr>
        <p:spPr>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main purpose of the terraform language is declaring resource which present infrastructure object</a:t>
            </a:r>
          </a:p>
          <a:p>
            <a:r>
              <a:rPr lang="en-IN" dirty="0"/>
              <a:t>Syntax :</a:t>
            </a:r>
          </a:p>
          <a:p>
            <a:r>
              <a:rPr lang="en-IN" dirty="0"/>
              <a:t> #creating a VPC for project</a:t>
            </a:r>
          </a:p>
          <a:p>
            <a:r>
              <a:rPr lang="en-IN" dirty="0"/>
              <a:t>  resource “</a:t>
            </a:r>
            <a:r>
              <a:rPr lang="en-IN" dirty="0" err="1"/>
              <a:t>aws_vpc</a:t>
            </a:r>
            <a:r>
              <a:rPr lang="en-IN" dirty="0"/>
              <a:t>” “MY_VPC”</a:t>
            </a:r>
          </a:p>
          <a:p>
            <a:pPr marL="0" indent="0">
              <a:buNone/>
            </a:pPr>
            <a:r>
              <a:rPr lang="en-IN" dirty="0"/>
              <a:t>          </a:t>
            </a:r>
            <a:r>
              <a:rPr lang="en-IN" dirty="0" err="1"/>
              <a:t>cidr_block</a:t>
            </a:r>
            <a:r>
              <a:rPr lang="en-IN" dirty="0"/>
              <a:t>=“10.0.0.0/16”</a:t>
            </a:r>
          </a:p>
          <a:p>
            <a:r>
              <a:rPr lang="en-IN" dirty="0"/>
              <a:t>}</a:t>
            </a:r>
          </a:p>
          <a:p>
            <a:endParaRPr lang="en-IN" dirty="0"/>
          </a:p>
          <a:p>
            <a:pPr marL="0" indent="0">
              <a:buNone/>
            </a:pPr>
            <a:endParaRPr lang="en-IN" dirty="0"/>
          </a:p>
        </p:txBody>
      </p:sp>
      <p:sp>
        <p:nvSpPr>
          <p:cNvPr id="8" name="Title 7">
            <a:extLst>
              <a:ext uri="{FF2B5EF4-FFF2-40B4-BE49-F238E27FC236}">
                <a16:creationId xmlns:a16="http://schemas.microsoft.com/office/drawing/2014/main" id="{04F6112D-0E0E-EDA6-D9F7-CB0E049417D8}"/>
              </a:ext>
            </a:extLst>
          </p:cNvPr>
          <p:cNvSpPr>
            <a:spLocks noGrp="1"/>
          </p:cNvSpPr>
          <p:nvPr>
            <p:ph type="title"/>
          </p:nvPr>
        </p:nvSpPr>
        <p:spPr/>
        <p:txBody>
          <a:bodyPr/>
          <a:lstStyle/>
          <a:p>
            <a:r>
              <a:rPr lang="en-US" dirty="0"/>
              <a:t>Terraform language</a:t>
            </a:r>
          </a:p>
        </p:txBody>
      </p:sp>
    </p:spTree>
    <p:extLst>
      <p:ext uri="{BB962C8B-B14F-4D97-AF65-F5344CB8AC3E}">
        <p14:creationId xmlns:p14="http://schemas.microsoft.com/office/powerpoint/2010/main" val="424458342"/>
      </p:ext>
    </p:extLst>
  </p:cSld>
  <p:clrMapOvr>
    <a:masterClrMapping/>
  </p:clrMapOvr>
  <p:transition spd="slow" advTm="600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318C-8B72-E825-9C4E-E300EBE9FE01}"/>
              </a:ext>
            </a:extLst>
          </p:cNvPr>
          <p:cNvSpPr>
            <a:spLocks noGrp="1"/>
          </p:cNvSpPr>
          <p:nvPr>
            <p:ph type="title"/>
          </p:nvPr>
        </p:nvSpPr>
        <p:spPr/>
        <p:txBody>
          <a:bodyPr/>
          <a:lstStyle/>
          <a:p>
            <a:r>
              <a:rPr lang="en-US" dirty="0"/>
              <a:t>BLOCKS</a:t>
            </a:r>
          </a:p>
        </p:txBody>
      </p:sp>
      <p:sp>
        <p:nvSpPr>
          <p:cNvPr id="7" name="Content Placeholder 6">
            <a:extLst>
              <a:ext uri="{FF2B5EF4-FFF2-40B4-BE49-F238E27FC236}">
                <a16:creationId xmlns:a16="http://schemas.microsoft.com/office/drawing/2014/main" id="{439FA3A7-7BC1-54CD-1039-ED92712229A0}"/>
              </a:ext>
            </a:extLst>
          </p:cNvPr>
          <p:cNvSpPr>
            <a:spLocks noGrp="1"/>
          </p:cNvSpPr>
          <p:nvPr>
            <p:ph idx="1"/>
          </p:nvPr>
        </p:nvSpPr>
        <p:spPr>
          <a:xfrm>
            <a:off x="7109718" y="2603500"/>
            <a:ext cx="4407612" cy="3416300"/>
          </a:xfrm>
        </p:spPr>
        <p:txBody>
          <a:bodyPr/>
          <a:lstStyle/>
          <a:p>
            <a:r>
              <a:rPr lang="en-US" dirty="0"/>
              <a:t> BLOCK TYPE = RESOURCES</a:t>
            </a:r>
          </a:p>
          <a:p>
            <a:r>
              <a:rPr lang="en-US" dirty="0"/>
              <a:t> BLOCK LABEL1 = AWS VPC</a:t>
            </a:r>
          </a:p>
          <a:p>
            <a:r>
              <a:rPr lang="en-US" dirty="0"/>
              <a:t>BLOCK LABEL 2 = USER IDENTIFICATION</a:t>
            </a:r>
          </a:p>
          <a:p>
            <a:r>
              <a:rPr lang="en-US" dirty="0"/>
              <a:t>IDENTIFIER = AMI, CIDR BLOCK</a:t>
            </a:r>
          </a:p>
          <a:p>
            <a:endParaRPr lang="en-US" dirty="0"/>
          </a:p>
        </p:txBody>
      </p:sp>
      <p:sp>
        <p:nvSpPr>
          <p:cNvPr id="8" name="TextBox 3">
            <a:extLst>
              <a:ext uri="{FF2B5EF4-FFF2-40B4-BE49-F238E27FC236}">
                <a16:creationId xmlns:a16="http://schemas.microsoft.com/office/drawing/2014/main" id="{5432C729-6187-CB9A-B52C-EFE70ADA17CF}"/>
              </a:ext>
            </a:extLst>
          </p:cNvPr>
          <p:cNvSpPr txBox="1"/>
          <p:nvPr/>
        </p:nvSpPr>
        <p:spPr>
          <a:xfrm>
            <a:off x="1154954" y="2603500"/>
            <a:ext cx="6047230" cy="280589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575"/>
              </a:lnSpc>
              <a:spcBef>
                <a:spcPts val="60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effectLst/>
                <a:latin typeface="IBM Plex Mono" panose="020B0509050203000203" pitchFamily="49" charset="0"/>
                <a:ea typeface="Times New Roman" panose="02020603050405020304" pitchFamily="18" charset="0"/>
                <a:cs typeface="Courier New" panose="02070309020205020404" pitchFamily="49" charset="0"/>
              </a:rPr>
              <a:t>&lt;BLOCK TYPE&gt; "&lt;BLOCK </a:t>
            </a:r>
            <a:r>
              <a:rPr lang="en-IN" kern="0" dirty="0">
                <a:latin typeface="IBM Plex Mono" panose="020B0509050203000203" pitchFamily="49" charset="0"/>
                <a:ea typeface="Times New Roman" panose="02020603050405020304" pitchFamily="18" charset="0"/>
                <a:cs typeface="Courier New" panose="02070309020205020404" pitchFamily="49" charset="0"/>
              </a:rPr>
              <a:t>LABEL1</a:t>
            </a:r>
            <a:r>
              <a:rPr lang="en-IN" sz="1800" kern="0" dirty="0">
                <a:effectLst/>
                <a:latin typeface="IBM Plex Mono" panose="020B0509050203000203" pitchFamily="49" charset="0"/>
                <a:ea typeface="Times New Roman" panose="02020603050405020304" pitchFamily="18" charset="0"/>
                <a:cs typeface="Courier New" panose="02070309020205020404" pitchFamily="49" charset="0"/>
              </a:rPr>
              <a:t>&gt;" "&lt;BLOCK LABEL2&gt;"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Bef>
                <a:spcPts val="60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effectLst/>
                <a:latin typeface="IBM Plex Mono" panose="020B0509050203000203" pitchFamily="49" charset="0"/>
                <a:ea typeface="Times New Roman" panose="02020603050405020304" pitchFamily="18" charset="0"/>
                <a:cs typeface="Courier New" panose="02070309020205020404" pitchFamily="49" charset="0"/>
              </a:rPr>
              <a:t>  # Block body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Bef>
                <a:spcPts val="60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effectLst/>
                <a:latin typeface="IBM Plex Mono" panose="020B0509050203000203" pitchFamily="49" charset="0"/>
                <a:ea typeface="Times New Roman" panose="02020603050405020304" pitchFamily="18" charset="0"/>
                <a:cs typeface="Courier New" panose="02070309020205020404" pitchFamily="49" charset="0"/>
              </a:rPr>
              <a:t>  &lt;IDENTIFIER&gt; = &lt;EXPRESSION&gt; # Argument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75"/>
              </a:lnSpc>
              <a:spcBef>
                <a:spcPts val="600"/>
              </a:spcBef>
              <a:spcAft>
                <a:spcPts val="22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effectLst/>
                <a:latin typeface="IBM Plex Mono" panose="020B0509050203000203" pitchFamily="49" charset="0"/>
                <a:ea typeface="Times New Roman" panose="02020603050405020304" pitchFamily="18" charset="0"/>
                <a:cs typeface="Courier New" panose="02070309020205020404" pitchFamily="49" charset="0"/>
              </a:rPr>
              <a:t>}</a:t>
            </a:r>
            <a:endParaRPr lang="en-IN" sz="1800" i="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79190442"/>
      </p:ext>
    </p:extLst>
  </p:cSld>
  <p:clrMapOvr>
    <a:masterClrMapping/>
  </p:clrMapOvr>
  <p:transition spd="slow" advTm="6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3087F-2CCE-2377-9739-5FEA66BC946C}"/>
              </a:ext>
            </a:extLst>
          </p:cNvPr>
          <p:cNvSpPr>
            <a:spLocks noGrp="1"/>
          </p:cNvSpPr>
          <p:nvPr>
            <p:ph type="title"/>
          </p:nvPr>
        </p:nvSpPr>
        <p:spPr/>
        <p:txBody>
          <a:bodyPr/>
          <a:lstStyle/>
          <a:p>
            <a:r>
              <a:rPr lang="en-US" dirty="0"/>
              <a:t>TASKS</a:t>
            </a:r>
          </a:p>
        </p:txBody>
      </p:sp>
      <p:sp>
        <p:nvSpPr>
          <p:cNvPr id="11" name="Content Placeholder 10">
            <a:extLst>
              <a:ext uri="{FF2B5EF4-FFF2-40B4-BE49-F238E27FC236}">
                <a16:creationId xmlns:a16="http://schemas.microsoft.com/office/drawing/2014/main" id="{D0ADE303-063E-E607-340D-920E24E0FDB3}"/>
              </a:ext>
            </a:extLst>
          </p:cNvPr>
          <p:cNvSpPr>
            <a:spLocks noGrp="1"/>
          </p:cNvSpPr>
          <p:nvPr>
            <p:ph idx="1"/>
          </p:nvPr>
        </p:nvSpPr>
        <p:spPr>
          <a:xfrm>
            <a:off x="1154954" y="2603500"/>
            <a:ext cx="9468525" cy="3920590"/>
          </a:xfrm>
        </p:spPr>
        <p:txBody>
          <a:bodyPr>
            <a:normAutofit/>
          </a:bodyPr>
          <a:lstStyle/>
          <a:p>
            <a:r>
              <a:rPr lang="en-US" sz="2000" dirty="0"/>
              <a:t>Create a </a:t>
            </a:r>
            <a:r>
              <a:rPr lang="en-US" sz="2000" dirty="0" err="1"/>
              <a:t>vpc</a:t>
            </a:r>
            <a:endParaRPr lang="en-US" sz="2000" dirty="0"/>
          </a:p>
          <a:p>
            <a:r>
              <a:rPr lang="en-US" sz="2000" dirty="0"/>
              <a:t>Create Subnets</a:t>
            </a:r>
          </a:p>
          <a:p>
            <a:r>
              <a:rPr lang="en-US" sz="2000" dirty="0"/>
              <a:t>Create an Internet Gateway and NAT gateway</a:t>
            </a:r>
          </a:p>
          <a:p>
            <a:r>
              <a:rPr lang="en-US" sz="2000" dirty="0"/>
              <a:t>Create Route table</a:t>
            </a:r>
          </a:p>
          <a:p>
            <a:r>
              <a:rPr lang="en-US" sz="2000" dirty="0"/>
              <a:t>Configure Security Group</a:t>
            </a:r>
          </a:p>
          <a:p>
            <a:r>
              <a:rPr lang="en-US" sz="2000" dirty="0"/>
              <a:t>Create EC2 instances</a:t>
            </a:r>
          </a:p>
          <a:p>
            <a:r>
              <a:rPr lang="en-US" sz="2000" dirty="0"/>
              <a:t>Create Load Balance and RDS</a:t>
            </a:r>
            <a:endParaRPr lang="en-IN" sz="2000" dirty="0"/>
          </a:p>
        </p:txBody>
      </p:sp>
    </p:spTree>
    <p:extLst>
      <p:ext uri="{BB962C8B-B14F-4D97-AF65-F5344CB8AC3E}">
        <p14:creationId xmlns:p14="http://schemas.microsoft.com/office/powerpoint/2010/main" val="3516201192"/>
      </p:ext>
    </p:extLst>
  </p:cSld>
  <p:clrMapOvr>
    <a:masterClrMapping/>
  </p:clrMapOvr>
  <p:transition spd="slow" advTm="5000">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1986</TotalTime>
  <Words>589</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Amazon Ember</vt:lpstr>
      <vt:lpstr>-apple-system</vt:lpstr>
      <vt:lpstr>Arial</vt:lpstr>
      <vt:lpstr>Arial</vt:lpstr>
      <vt:lpstr>Calibri</vt:lpstr>
      <vt:lpstr>Century Gothic</vt:lpstr>
      <vt:lpstr>Google Sans</vt:lpstr>
      <vt:lpstr>IBM Plex Mono</vt:lpstr>
      <vt:lpstr>inherit</vt:lpstr>
      <vt:lpstr>Inter</vt:lpstr>
      <vt:lpstr>Wingdings 3</vt:lpstr>
      <vt:lpstr>Ion Boardroom</vt:lpstr>
      <vt:lpstr>terraform</vt:lpstr>
      <vt:lpstr>What  is terraform ?</vt:lpstr>
      <vt:lpstr>Terraform Workflow</vt:lpstr>
      <vt:lpstr>Terraform Advantages :</vt:lpstr>
      <vt:lpstr>  </vt:lpstr>
      <vt:lpstr>TERRAFORM IMPORTANT COMMANDS :</vt:lpstr>
      <vt:lpstr>Terraform language</vt:lpstr>
      <vt:lpstr>BLOCKS</vt:lpstr>
      <vt:lpstr>TASKS</vt:lpstr>
      <vt:lpstr> EC2 – Instance Creation :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dc:title>
  <dc:creator>Sai Yerra</dc:creator>
  <cp:lastModifiedBy>Sai Yerra</cp:lastModifiedBy>
  <cp:revision>1</cp:revision>
  <dcterms:created xsi:type="dcterms:W3CDTF">2023-06-28T04:16:39Z</dcterms:created>
  <dcterms:modified xsi:type="dcterms:W3CDTF">2023-06-29T13:23:19Z</dcterms:modified>
</cp:coreProperties>
</file>