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nickRe/Ghost-Azure?ref=andrewmatveychuk.com" TargetMode="External"/><Relationship Id="rId2" Type="http://schemas.openxmlformats.org/officeDocument/2006/relationships/hyperlink" Target="https://github.com/RadoslavGatev/Ghost-Azure?ref=andrewmatveychu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host.org/integrations/github/" TargetMode="External"/><Relationship Id="rId5" Type="http://schemas.openxmlformats.org/officeDocument/2006/relationships/hyperlink" Target="https://curia.me/how-i-have-moved-my-ghost-blog-to-azure-kubernetes/?ref=andrewmatveychuk.com" TargetMode="External"/><Relationship Id="rId4" Type="http://schemas.openxmlformats.org/officeDocument/2006/relationships/hyperlink" Target="https://lvthillo.medium.com/deploy-ghost-publishing-platform-and-mysql-using-docker-compose-601b4b95afe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056" y="0"/>
            <a:ext cx="11726944" cy="3966676"/>
          </a:xfrm>
        </p:spPr>
        <p:txBody>
          <a:bodyPr/>
          <a:lstStyle/>
          <a:p>
            <a:r>
              <a:rPr lang="en-US" dirty="0" smtClean="0"/>
              <a:t>Assignment - </a:t>
            </a:r>
            <a:r>
              <a:rPr lang="en-US" dirty="0" err="1" smtClean="0"/>
              <a:t>NordCloud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47062"/>
            <a:ext cx="8825658" cy="861420"/>
          </a:xfrm>
        </p:spPr>
        <p:txBody>
          <a:bodyPr/>
          <a:lstStyle/>
          <a:p>
            <a:r>
              <a:rPr lang="en-US" dirty="0" smtClean="0"/>
              <a:t> Israel </a:t>
            </a:r>
            <a:r>
              <a:rPr lang="en-US" dirty="0" err="1" smtClean="0"/>
              <a:t>saiyid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6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46" y="490425"/>
            <a:ext cx="10675481" cy="1400530"/>
          </a:xfrm>
        </p:spPr>
        <p:txBody>
          <a:bodyPr/>
          <a:lstStyle/>
          <a:p>
            <a:r>
              <a:rPr lang="en-US" dirty="0"/>
              <a:t>Setting Up Ghost Application on Azure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85" y="1890955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can be multiple ways to do this like-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orking </a:t>
            </a:r>
            <a:r>
              <a:rPr lang="en-US" dirty="0"/>
              <a:t>the Ghost repo, modifying and extending its code to run on Azure App </a:t>
            </a:r>
            <a:r>
              <a:rPr lang="en-US" dirty="0" smtClean="0"/>
              <a:t>Service.</a:t>
            </a:r>
            <a:br>
              <a:rPr lang="en-US" dirty="0" smtClean="0"/>
            </a:br>
            <a:r>
              <a:rPr lang="en-US" dirty="0" smtClean="0"/>
              <a:t>See- </a:t>
            </a:r>
            <a:r>
              <a:rPr lang="en-IN" u="sng" dirty="0">
                <a:hlinkClick r:id="rId2"/>
              </a:rPr>
              <a:t>Ghost-Azure by </a:t>
            </a:r>
            <a:r>
              <a:rPr lang="en-IN" u="sng" dirty="0" err="1">
                <a:hlinkClick r:id="rId2"/>
              </a:rPr>
              <a:t>Radoslav</a:t>
            </a:r>
            <a:r>
              <a:rPr lang="en-IN" u="sng" dirty="0">
                <a:hlinkClick r:id="rId2"/>
              </a:rPr>
              <a:t> </a:t>
            </a:r>
            <a:r>
              <a:rPr lang="en-IN" u="sng" dirty="0" err="1">
                <a:hlinkClick r:id="rId2"/>
              </a:rPr>
              <a:t>Gatev</a:t>
            </a:r>
            <a:r>
              <a:rPr lang="en-IN" dirty="0"/>
              <a:t>, </a:t>
            </a:r>
            <a:r>
              <a:rPr lang="en-IN" u="sng" dirty="0">
                <a:hlinkClick r:id="rId3"/>
              </a:rPr>
              <a:t>Ghost-Azure by </a:t>
            </a:r>
            <a:r>
              <a:rPr lang="en-IN" u="sng" dirty="0" err="1">
                <a:hlinkClick r:id="rId3"/>
              </a:rPr>
              <a:t>Yannick</a:t>
            </a:r>
            <a:r>
              <a:rPr lang="en-IN" u="sng" dirty="0">
                <a:hlinkClick r:id="rId3"/>
              </a:rPr>
              <a:t> </a:t>
            </a:r>
            <a:r>
              <a:rPr lang="en-IN" u="sng" dirty="0" err="1" smtClean="0">
                <a:hlinkClick r:id="rId3"/>
              </a:rPr>
              <a:t>Reekmans</a:t>
            </a:r>
            <a:endParaRPr lang="en-IN" u="sng" dirty="0" smtClean="0"/>
          </a:p>
          <a:p>
            <a:pPr lvl="1"/>
            <a:r>
              <a:rPr lang="en-US" dirty="0" smtClean="0"/>
              <a:t>Using containers- </a:t>
            </a:r>
            <a:r>
              <a:rPr lang="en-US" dirty="0" err="1" smtClean="0"/>
              <a:t>docker</a:t>
            </a:r>
            <a:r>
              <a:rPr lang="en-US" dirty="0" smtClean="0"/>
              <a:t>-compose and MySQL</a:t>
            </a:r>
            <a:br>
              <a:rPr lang="en-US" dirty="0" smtClean="0"/>
            </a:br>
            <a:r>
              <a:rPr lang="en-US" dirty="0" smtClean="0"/>
              <a:t>See- </a:t>
            </a:r>
            <a:r>
              <a:rPr lang="en-US" dirty="0" smtClean="0">
                <a:hlinkClick r:id="rId4"/>
              </a:rPr>
              <a:t>Ghost-By Lorenz </a:t>
            </a:r>
            <a:r>
              <a:rPr lang="en-US" dirty="0" err="1" smtClean="0">
                <a:hlinkClick r:id="rId4"/>
              </a:rPr>
              <a:t>Vanthillo</a:t>
            </a:r>
            <a:endParaRPr lang="en-US" dirty="0" smtClean="0"/>
          </a:p>
          <a:p>
            <a:pPr lvl="1"/>
            <a:r>
              <a:rPr lang="en-US" dirty="0" smtClean="0"/>
              <a:t>Using AKS </a:t>
            </a:r>
            <a:br>
              <a:rPr lang="en-US" dirty="0" smtClean="0"/>
            </a:br>
            <a:r>
              <a:rPr lang="en-US" dirty="0" smtClean="0"/>
              <a:t>See- </a:t>
            </a:r>
            <a:r>
              <a:rPr lang="en-US" dirty="0" smtClean="0">
                <a:hlinkClick r:id="rId5"/>
              </a:rPr>
              <a:t>Ghost- AKS by Curia </a:t>
            </a:r>
            <a:r>
              <a:rPr lang="en-US" dirty="0" err="1" smtClean="0">
                <a:hlinkClick r:id="rId5"/>
              </a:rPr>
              <a:t>Damiano</a:t>
            </a:r>
            <a:endParaRPr lang="en-US" dirty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actions</a:t>
            </a:r>
            <a:br>
              <a:rPr lang="en-US" dirty="0" smtClean="0"/>
            </a:br>
            <a:r>
              <a:rPr lang="en-US" dirty="0" smtClean="0"/>
              <a:t>See- </a:t>
            </a:r>
            <a:r>
              <a:rPr lang="en-US" dirty="0" smtClean="0">
                <a:hlinkClick r:id="rId6"/>
              </a:rPr>
              <a:t>GitHub &amp; Ghost</a:t>
            </a:r>
            <a:endParaRPr lang="en-US" dirty="0" smtClean="0"/>
          </a:p>
          <a:p>
            <a:pPr lvl="1"/>
            <a:r>
              <a:rPr lang="en-US" dirty="0" smtClean="0"/>
              <a:t>And few other solutions…..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this demo we will use the AKS approach to meet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38622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the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2874"/>
            <a:ext cx="9403742" cy="4815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Considering the requirement we would use- </a:t>
            </a:r>
          </a:p>
          <a:p>
            <a:r>
              <a:rPr lang="en-US" b="1" dirty="0"/>
              <a:t>Azure Container Registry </a:t>
            </a:r>
            <a:r>
              <a:rPr lang="en-US" dirty="0"/>
              <a:t>offers a secure repository for Docker container images, allowing for precise control over their distribution and seamless integration with Azure Kubernetes Service (AKS).</a:t>
            </a:r>
          </a:p>
          <a:p>
            <a:r>
              <a:rPr lang="en-US" b="1" dirty="0" smtClean="0"/>
              <a:t>Azure </a:t>
            </a:r>
            <a:r>
              <a:rPr lang="en-US" b="1" dirty="0"/>
              <a:t>Kubernetes Service (AKS) </a:t>
            </a:r>
            <a:r>
              <a:rPr lang="en-US" dirty="0"/>
              <a:t>streamlines the deployment, management, and scaling of containerized applications using Kubernetes. Its availability zones guarantee robust high availability.</a:t>
            </a:r>
          </a:p>
          <a:p>
            <a:r>
              <a:rPr lang="en-US" b="1" dirty="0"/>
              <a:t>Azure Database for MySQL </a:t>
            </a:r>
            <a:r>
              <a:rPr lang="en-US" b="1" dirty="0" smtClean="0"/>
              <a:t>Server</a:t>
            </a:r>
            <a:r>
              <a:rPr lang="en-US" dirty="0" smtClean="0"/>
              <a:t> </a:t>
            </a:r>
            <a:r>
              <a:rPr lang="en-US" dirty="0"/>
              <a:t>offers fully managed MySQL databases with </a:t>
            </a:r>
            <a:r>
              <a:rPr lang="en-US" dirty="0" smtClean="0"/>
              <a:t>high availability</a:t>
            </a:r>
            <a:r>
              <a:rPr lang="en-US" dirty="0"/>
              <a:t>, simplifying maintenance tasks and ensuring data resilience.</a:t>
            </a:r>
          </a:p>
          <a:p>
            <a:r>
              <a:rPr lang="en-US" b="1" dirty="0"/>
              <a:t>Application Insights </a:t>
            </a:r>
            <a:r>
              <a:rPr lang="en-US" b="1" dirty="0" smtClean="0"/>
              <a:t>- </a:t>
            </a:r>
            <a:r>
              <a:rPr lang="en-US" dirty="0"/>
              <a:t>Gain insights into application performance, usage, and errors, enabling proactive optimization and diagnostics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Log </a:t>
            </a:r>
            <a:r>
              <a:rPr lang="en-US" b="1" dirty="0"/>
              <a:t>Analytics Workspace </a:t>
            </a:r>
            <a:r>
              <a:rPr lang="en-US" dirty="0"/>
              <a:t>offers a central hub for collecting, analyzing, and visualizing logs related to both applications and infrastructure, making troubleshooting and observability more efficient.</a:t>
            </a:r>
          </a:p>
          <a:p>
            <a:r>
              <a:rPr lang="en-US" b="1" dirty="0"/>
              <a:t>Azure Storage Account</a:t>
            </a:r>
            <a:r>
              <a:rPr lang="en-US" dirty="0"/>
              <a:t> is the backbone serving the Ghost website's content, ensuring reliable hosting and access to its resources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55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242213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Azure gateway ingress controller (AGIC)</a:t>
            </a:r>
          </a:p>
          <a:p>
            <a:pPr marL="400050" lvl="1" indent="0">
              <a:buNone/>
            </a:pPr>
            <a:r>
              <a:rPr lang="en-US" dirty="0" smtClean="0"/>
              <a:t>An </a:t>
            </a:r>
            <a:r>
              <a:rPr lang="en-US" dirty="0"/>
              <a:t>Ingress controller is a specialized load balancer for Kubernetes (and other containerized) environments. An Ingress controller abstracts the complexity of Kubernetes application traffic routing and provides a bridge between Kubernetes services and external ones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endParaRPr lang="en-US" dirty="0"/>
          </a:p>
          <a:p>
            <a:pPr marL="285750"/>
            <a:r>
              <a:rPr lang="en-US" b="1" dirty="0"/>
              <a:t>Azure Function App </a:t>
            </a:r>
            <a:r>
              <a:rPr lang="en-US" dirty="0"/>
              <a:t>for </a:t>
            </a:r>
            <a:r>
              <a:rPr lang="en-US" dirty="0" err="1"/>
              <a:t>serverless</a:t>
            </a:r>
            <a:r>
              <a:rPr lang="en-US" dirty="0"/>
              <a:t> deletion of posts. 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34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region setup</a:t>
            </a:r>
            <a:endParaRPr lang="en-IN" dirty="0"/>
          </a:p>
        </p:txBody>
      </p:sp>
      <p:pic>
        <p:nvPicPr>
          <p:cNvPr id="2050" name="Picture 2" descr="aks-multi-region-desig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9" y="1490912"/>
            <a:ext cx="11772900" cy="471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60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Pod </a:t>
            </a:r>
            <a:r>
              <a:rPr lang="en-US" dirty="0" err="1" smtClean="0"/>
              <a:t>Autoscaling</a:t>
            </a:r>
            <a:endParaRPr lang="en-IN" dirty="0"/>
          </a:p>
        </p:txBody>
      </p:sp>
      <p:pic>
        <p:nvPicPr>
          <p:cNvPr id="1026" name="Picture 2" descr="aks-structur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7210" y="2000047"/>
            <a:ext cx="7410608" cy="411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5010"/>
            <a:ext cx="9404723" cy="1400530"/>
          </a:xfrm>
        </p:spPr>
        <p:txBody>
          <a:bodyPr/>
          <a:lstStyle/>
          <a:p>
            <a:r>
              <a:rPr lang="en-US" dirty="0" smtClean="0"/>
              <a:t>Procedure to deploy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14" y="1508290"/>
            <a:ext cx="9587940" cy="4740110"/>
          </a:xfrm>
        </p:spPr>
        <p:txBody>
          <a:bodyPr/>
          <a:lstStyle/>
          <a:p>
            <a:r>
              <a:rPr lang="en-US" b="1" dirty="0" smtClean="0"/>
              <a:t>Checkout the GitHub repo</a:t>
            </a:r>
          </a:p>
          <a:p>
            <a:r>
              <a:rPr lang="en-US" dirty="0" smtClean="0"/>
              <a:t>Build </a:t>
            </a:r>
            <a:r>
              <a:rPr lang="en-US" dirty="0"/>
              <a:t>the </a:t>
            </a:r>
            <a:r>
              <a:rPr lang="en-US" dirty="0" smtClean="0"/>
              <a:t>Ghost Docker </a:t>
            </a:r>
            <a:r>
              <a:rPr lang="en-US" dirty="0"/>
              <a:t>image using </a:t>
            </a:r>
            <a:r>
              <a:rPr lang="en-US" dirty="0" smtClean="0"/>
              <a:t>a suitable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and push into </a:t>
            </a:r>
            <a:r>
              <a:rPr lang="en-US" b="1" dirty="0"/>
              <a:t>ACR</a:t>
            </a:r>
            <a:endParaRPr lang="en-US" dirty="0"/>
          </a:p>
          <a:p>
            <a:r>
              <a:rPr lang="en-US" dirty="0" smtClean="0"/>
              <a:t>Create service connection between </a:t>
            </a:r>
            <a:r>
              <a:rPr lang="en-US" dirty="0" err="1" smtClean="0"/>
              <a:t>Github</a:t>
            </a:r>
            <a:r>
              <a:rPr lang="en-US" dirty="0" smtClean="0"/>
              <a:t> and Azure DevOps</a:t>
            </a:r>
          </a:p>
          <a:p>
            <a:r>
              <a:rPr lang="en-US" dirty="0" smtClean="0"/>
              <a:t>Install Terraform extension and run the azure-pipelines </a:t>
            </a:r>
            <a:r>
              <a:rPr lang="en-US" dirty="0" err="1" smtClean="0"/>
              <a:t>yml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6583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128" y="2847126"/>
            <a:ext cx="9404723" cy="1400530"/>
          </a:xfrm>
        </p:spPr>
        <p:txBody>
          <a:bodyPr/>
          <a:lstStyle/>
          <a:p>
            <a:r>
              <a:rPr lang="en-US" sz="4800" dirty="0" smtClean="0"/>
              <a:t>DEMO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52238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280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Assignment - NordCloud</vt:lpstr>
      <vt:lpstr>Setting Up Ghost Application on Azure</vt:lpstr>
      <vt:lpstr>Resources for the Solution</vt:lpstr>
      <vt:lpstr>Continued….</vt:lpstr>
      <vt:lpstr>Multi region setup</vt:lpstr>
      <vt:lpstr>Horizontal Pod Autoscaling</vt:lpstr>
      <vt:lpstr>Procedure to deploy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NordCloud</dc:title>
  <dc:creator>owner</dc:creator>
  <cp:lastModifiedBy>owner</cp:lastModifiedBy>
  <cp:revision>13</cp:revision>
  <dcterms:created xsi:type="dcterms:W3CDTF">2023-09-20T20:14:43Z</dcterms:created>
  <dcterms:modified xsi:type="dcterms:W3CDTF">2023-09-20T21:58:29Z</dcterms:modified>
</cp:coreProperties>
</file>