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70"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p:scale>
          <a:sx n="50" d="100"/>
          <a:sy n="50" d="100"/>
        </p:scale>
        <p:origin x="2016" y="6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7C3DE-8319-FF83-7269-82A27A8FA220}"/>
              </a:ext>
            </a:extLst>
          </p:cNvPr>
          <p:cNvSpPr>
            <a:spLocks noGrp="1"/>
          </p:cNvSpPr>
          <p:nvPr>
            <p:ph type="ctrTitle"/>
          </p:nvPr>
        </p:nvSpPr>
        <p:spPr/>
        <p:txBody>
          <a:bodyPr/>
          <a:lstStyle/>
          <a:p>
            <a:r>
              <a:rPr lang="en-US" b="1" dirty="0">
                <a:solidFill>
                  <a:srgbClr val="00B0F0"/>
                </a:solidFill>
              </a:rPr>
              <a:t>Smart water Fountains</a:t>
            </a:r>
            <a:endParaRPr lang="en-IN" b="1" dirty="0">
              <a:solidFill>
                <a:srgbClr val="00B0F0"/>
              </a:solidFill>
            </a:endParaRPr>
          </a:p>
        </p:txBody>
      </p:sp>
      <p:sp>
        <p:nvSpPr>
          <p:cNvPr id="3" name="Subtitle 2">
            <a:extLst>
              <a:ext uri="{FF2B5EF4-FFF2-40B4-BE49-F238E27FC236}">
                <a16:creationId xmlns:a16="http://schemas.microsoft.com/office/drawing/2014/main" id="{42BDB020-26CE-CA34-FB6B-04BA80A59514}"/>
              </a:ext>
            </a:extLst>
          </p:cNvPr>
          <p:cNvSpPr>
            <a:spLocks noGrp="1"/>
          </p:cNvSpPr>
          <p:nvPr>
            <p:ph type="subTitle" idx="1"/>
          </p:nvPr>
        </p:nvSpPr>
        <p:spPr/>
        <p:txBody>
          <a:bodyPr/>
          <a:lstStyle/>
          <a:p>
            <a:pPr algn="ctr"/>
            <a:r>
              <a:rPr lang="en-US" b="1" dirty="0">
                <a:solidFill>
                  <a:schemeClr val="tx1"/>
                </a:solidFill>
              </a:rPr>
              <a:t>Using IOT(Internet Of Things)</a:t>
            </a:r>
            <a:endParaRPr lang="en-IN" b="1" dirty="0">
              <a:solidFill>
                <a:schemeClr val="tx1"/>
              </a:solidFill>
            </a:endParaRPr>
          </a:p>
        </p:txBody>
      </p:sp>
    </p:spTree>
    <p:extLst>
      <p:ext uri="{BB962C8B-B14F-4D97-AF65-F5344CB8AC3E}">
        <p14:creationId xmlns:p14="http://schemas.microsoft.com/office/powerpoint/2010/main" val="3491090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7242-3735-88F7-3BCF-0CD74CFAA254}"/>
              </a:ext>
            </a:extLst>
          </p:cNvPr>
          <p:cNvSpPr>
            <a:spLocks noGrp="1"/>
          </p:cNvSpPr>
          <p:nvPr>
            <p:ph type="title"/>
          </p:nvPr>
        </p:nvSpPr>
        <p:spPr>
          <a:xfrm>
            <a:off x="626534" y="162560"/>
            <a:ext cx="8596668" cy="1320800"/>
          </a:xfrm>
        </p:spPr>
        <p:txBody>
          <a:bodyPr>
            <a:noAutofit/>
          </a:bodyPr>
          <a:lstStyle/>
          <a:p>
            <a:r>
              <a:rPr lang="en-US" sz="2400" b="1" dirty="0">
                <a:solidFill>
                  <a:srgbClr val="00B0F0"/>
                </a:solidFill>
              </a:rPr>
              <a:t>2.6 </a:t>
            </a:r>
            <a:r>
              <a:rPr lang="en-US" sz="2400" dirty="0">
                <a:solidFill>
                  <a:schemeClr val="bg2">
                    <a:lumMod val="10000"/>
                  </a:schemeClr>
                </a:solidFill>
              </a:rPr>
              <a:t>Risk Analysis: </a:t>
            </a:r>
            <a:br>
              <a:rPr lang="en-US" sz="2400" b="1" dirty="0">
                <a:solidFill>
                  <a:srgbClr val="00B0F0"/>
                </a:solidFill>
              </a:rPr>
            </a:br>
            <a:br>
              <a:rPr lang="en-US" sz="2400" b="1" dirty="0">
                <a:solidFill>
                  <a:srgbClr val="00B0F0"/>
                </a:solidFill>
              </a:rPr>
            </a:br>
            <a:r>
              <a:rPr lang="en-US" sz="2400" b="1" dirty="0">
                <a:solidFill>
                  <a:srgbClr val="00B0F0"/>
                </a:solidFill>
              </a:rPr>
              <a:t>2.6.1 </a:t>
            </a:r>
            <a:r>
              <a:rPr lang="en-US" sz="2400" dirty="0">
                <a:solidFill>
                  <a:srgbClr val="FF0000"/>
                </a:solidFill>
              </a:rPr>
              <a:t>Control Unit Block: </a:t>
            </a:r>
            <a:br>
              <a:rPr lang="en-US" sz="2400" b="1" dirty="0">
                <a:solidFill>
                  <a:srgbClr val="00B0F0"/>
                </a:solidFill>
              </a:rPr>
            </a:br>
            <a:r>
              <a:rPr lang="en-US" sz="2400" b="1" dirty="0">
                <a:solidFill>
                  <a:srgbClr val="00B0F0"/>
                </a:solidFill>
              </a:rPr>
              <a:t>                               One of the most challenging points in this project is the precise control of the control unit </a:t>
            </a:r>
            <a:br>
              <a:rPr lang="en-US" sz="2400" b="1" dirty="0">
                <a:solidFill>
                  <a:srgbClr val="00B0F0"/>
                </a:solidFill>
              </a:rPr>
            </a:br>
            <a:r>
              <a:rPr lang="en-US" sz="2400" b="1" dirty="0">
                <a:solidFill>
                  <a:srgbClr val="00B0F0"/>
                </a:solidFill>
              </a:rPr>
              <a:t>between different blocks. To react accurately and promptly based on the results from the </a:t>
            </a:r>
            <a:br>
              <a:rPr lang="en-US" sz="2400" b="1" dirty="0">
                <a:solidFill>
                  <a:srgbClr val="00B0F0"/>
                </a:solidFill>
              </a:rPr>
            </a:br>
            <a:r>
              <a:rPr lang="en-US" sz="2400" b="1" dirty="0">
                <a:solidFill>
                  <a:srgbClr val="00B0F0"/>
                </a:solidFill>
              </a:rPr>
              <a:t>sensors is the key. The control unit needs to accommodate the mechanical and the </a:t>
            </a:r>
            <a:br>
              <a:rPr lang="en-US" sz="2400" b="1" dirty="0">
                <a:solidFill>
                  <a:srgbClr val="00B0F0"/>
                </a:solidFill>
              </a:rPr>
            </a:br>
            <a:r>
              <a:rPr lang="en-US" sz="2400" b="1" dirty="0">
                <a:solidFill>
                  <a:srgbClr val="00B0F0"/>
                </a:solidFill>
              </a:rPr>
              <a:t>electrical part so that the pumps, draining system can work collaboratively smoothly. From </a:t>
            </a:r>
            <a:br>
              <a:rPr lang="en-US" sz="2400" b="1" dirty="0">
                <a:solidFill>
                  <a:srgbClr val="00B0F0"/>
                </a:solidFill>
              </a:rPr>
            </a:br>
            <a:r>
              <a:rPr lang="en-US" sz="2400" b="1" dirty="0">
                <a:solidFill>
                  <a:srgbClr val="00B0F0"/>
                </a:solidFill>
              </a:rPr>
              <a:t>acquiring the data from sensors, analyzing the data, communicating and displaying the data </a:t>
            </a:r>
            <a:br>
              <a:rPr lang="en-US" sz="2400" b="1" dirty="0">
                <a:solidFill>
                  <a:srgbClr val="00B0F0"/>
                </a:solidFill>
              </a:rPr>
            </a:br>
            <a:r>
              <a:rPr lang="en-US" sz="2400" b="1" dirty="0">
                <a:solidFill>
                  <a:srgbClr val="00B0F0"/>
                </a:solidFill>
              </a:rPr>
              <a:t>to users, and then sending signals to activate the corresponding actions(drain or add fresh </a:t>
            </a:r>
            <a:br>
              <a:rPr lang="en-US" sz="2400" b="1" dirty="0">
                <a:solidFill>
                  <a:srgbClr val="00B0F0"/>
                </a:solidFill>
              </a:rPr>
            </a:br>
            <a:r>
              <a:rPr lang="en-US" sz="2400" b="1" dirty="0">
                <a:solidFill>
                  <a:srgbClr val="00B0F0"/>
                </a:solidFill>
              </a:rPr>
              <a:t>water), these are all to be performed by the control unit. Thus, it is the block that brings the </a:t>
            </a:r>
            <a:br>
              <a:rPr lang="en-US" sz="2400" b="1" dirty="0">
                <a:solidFill>
                  <a:srgbClr val="00B0F0"/>
                </a:solidFill>
              </a:rPr>
            </a:br>
            <a:r>
              <a:rPr lang="en-US" sz="2400" b="1" dirty="0">
                <a:solidFill>
                  <a:srgbClr val="00B0F0"/>
                </a:solidFill>
              </a:rPr>
              <a:t>greatest risk.</a:t>
            </a:r>
            <a:br>
              <a:rPr lang="en-US" sz="2400" b="1" dirty="0">
                <a:solidFill>
                  <a:srgbClr val="00B0F0"/>
                </a:solidFill>
              </a:rPr>
            </a:br>
            <a:endParaRPr lang="en-IN" sz="2400" b="1" dirty="0">
              <a:solidFill>
                <a:srgbClr val="00B0F0"/>
              </a:solidFill>
            </a:endParaRPr>
          </a:p>
        </p:txBody>
      </p:sp>
    </p:spTree>
    <p:extLst>
      <p:ext uri="{BB962C8B-B14F-4D97-AF65-F5344CB8AC3E}">
        <p14:creationId xmlns:p14="http://schemas.microsoft.com/office/powerpoint/2010/main" val="248193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ECAF-63EB-3348-8E51-A38F6FCE5D80}"/>
              </a:ext>
            </a:extLst>
          </p:cNvPr>
          <p:cNvSpPr>
            <a:spLocks noGrp="1"/>
          </p:cNvSpPr>
          <p:nvPr>
            <p:ph type="title"/>
          </p:nvPr>
        </p:nvSpPr>
        <p:spPr>
          <a:xfrm>
            <a:off x="570654" y="289560"/>
            <a:ext cx="8596668" cy="1320800"/>
          </a:xfrm>
        </p:spPr>
        <p:txBody>
          <a:bodyPr>
            <a:normAutofit fontScale="90000"/>
          </a:bodyPr>
          <a:lstStyle/>
          <a:p>
            <a:r>
              <a:rPr lang="en-US" sz="2700" b="1" dirty="0">
                <a:solidFill>
                  <a:srgbClr val="00B0F0"/>
                </a:solidFill>
              </a:rPr>
              <a:t>2.6.2 </a:t>
            </a:r>
            <a:br>
              <a:rPr lang="en-US" sz="2700" b="1" dirty="0">
                <a:solidFill>
                  <a:srgbClr val="00B0F0"/>
                </a:solidFill>
              </a:rPr>
            </a:br>
            <a:r>
              <a:rPr lang="en-US" sz="2700" b="1" dirty="0">
                <a:solidFill>
                  <a:srgbClr val="FF0000"/>
                </a:solidFill>
              </a:rPr>
              <a:t>Mechanical Unit Block:</a:t>
            </a:r>
            <a:br>
              <a:rPr lang="en-US" sz="2700" b="1" dirty="0">
                <a:solidFill>
                  <a:srgbClr val="FF0000"/>
                </a:solidFill>
              </a:rPr>
            </a:br>
            <a:r>
              <a:rPr lang="en-US" sz="2700" b="1" dirty="0">
                <a:solidFill>
                  <a:srgbClr val="00B0F0"/>
                </a:solidFill>
              </a:rPr>
              <a:t> We will divide all the overall control unit functions into three parts: data retrieving, data </a:t>
            </a:r>
            <a:br>
              <a:rPr lang="en-US" sz="2700" b="1" dirty="0">
                <a:solidFill>
                  <a:srgbClr val="00B0F0"/>
                </a:solidFill>
              </a:rPr>
            </a:br>
            <a:r>
              <a:rPr lang="en-US" sz="2700" b="1" dirty="0">
                <a:solidFill>
                  <a:srgbClr val="00B0F0"/>
                </a:solidFill>
              </a:rPr>
              <a:t>manipulation, data delivering. Data retrieving is the logic used to read data from all sensors. </a:t>
            </a:r>
            <a:br>
              <a:rPr lang="en-US" sz="2700" b="1" dirty="0">
                <a:solidFill>
                  <a:srgbClr val="00B0F0"/>
                </a:solidFill>
              </a:rPr>
            </a:br>
            <a:r>
              <a:rPr lang="en-US" sz="2700" b="1" dirty="0">
                <a:solidFill>
                  <a:srgbClr val="00B0F0"/>
                </a:solidFill>
              </a:rPr>
              <a:t>Necessary algorithm is to be written to ensure successful and accurate data acquisition. </a:t>
            </a:r>
            <a:br>
              <a:rPr lang="en-US" sz="2700" b="1" dirty="0">
                <a:solidFill>
                  <a:srgbClr val="00B0F0"/>
                </a:solidFill>
              </a:rPr>
            </a:br>
            <a:r>
              <a:rPr lang="en-US" sz="2700" b="1" dirty="0">
                <a:solidFill>
                  <a:srgbClr val="00B0F0"/>
                </a:solidFill>
              </a:rPr>
              <a:t>Data manipulation is the process of calculating the water quality levels, and the formula to </a:t>
            </a:r>
            <a:br>
              <a:rPr lang="en-US" sz="2700" b="1" dirty="0">
                <a:solidFill>
                  <a:srgbClr val="00B0F0"/>
                </a:solidFill>
              </a:rPr>
            </a:br>
            <a:r>
              <a:rPr lang="en-US" sz="2700" b="1" dirty="0">
                <a:solidFill>
                  <a:srgbClr val="00B0F0"/>
                </a:solidFill>
              </a:rPr>
              <a:t>integrate all the data to produce a credible result. The data delivering is used to connect the </a:t>
            </a:r>
            <a:br>
              <a:rPr lang="en-US" sz="2700" b="1" dirty="0">
                <a:solidFill>
                  <a:srgbClr val="00B0F0"/>
                </a:solidFill>
              </a:rPr>
            </a:br>
            <a:r>
              <a:rPr lang="en-US" sz="2700" b="1" dirty="0">
                <a:solidFill>
                  <a:srgbClr val="00B0F0"/>
                </a:solidFill>
              </a:rPr>
              <a:t>control unit to the screen, displaying the necessary information as described above. This </a:t>
            </a:r>
            <a:br>
              <a:rPr lang="en-US" sz="2700" b="1" dirty="0">
                <a:solidFill>
                  <a:srgbClr val="00B0F0"/>
                </a:solidFill>
              </a:rPr>
            </a:br>
            <a:r>
              <a:rPr lang="en-US" sz="2700" b="1" dirty="0">
                <a:solidFill>
                  <a:srgbClr val="00B0F0"/>
                </a:solidFill>
              </a:rPr>
              <a:t>part will also be responsible for building the connection between the water fountain and the </a:t>
            </a:r>
            <a:br>
              <a:rPr lang="en-US" sz="2700" b="1" dirty="0">
                <a:solidFill>
                  <a:srgbClr val="00B0F0"/>
                </a:solidFill>
              </a:rPr>
            </a:br>
            <a:r>
              <a:rPr lang="en-US" sz="2700" b="1" dirty="0">
                <a:solidFill>
                  <a:srgbClr val="00B0F0"/>
                </a:solidFill>
              </a:rPr>
              <a:t>users’ phones through WIFI.</a:t>
            </a:r>
            <a:br>
              <a:rPr lang="en-US" sz="2700" b="1" dirty="0">
                <a:solidFill>
                  <a:srgbClr val="00B0F0"/>
                </a:solidFill>
              </a:rPr>
            </a:br>
            <a:br>
              <a:rPr lang="en-IN" dirty="0"/>
            </a:br>
            <a:endParaRPr lang="en-IN" dirty="0"/>
          </a:p>
        </p:txBody>
      </p:sp>
    </p:spTree>
    <p:extLst>
      <p:ext uri="{BB962C8B-B14F-4D97-AF65-F5344CB8AC3E}">
        <p14:creationId xmlns:p14="http://schemas.microsoft.com/office/powerpoint/2010/main" val="2399596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6BE8-7258-5DF2-C2EC-404C06198845}"/>
              </a:ext>
            </a:extLst>
          </p:cNvPr>
          <p:cNvSpPr>
            <a:spLocks noGrp="1"/>
          </p:cNvSpPr>
          <p:nvPr>
            <p:ph type="title"/>
          </p:nvPr>
        </p:nvSpPr>
        <p:spPr/>
        <p:txBody>
          <a:bodyPr>
            <a:normAutofit fontScale="90000"/>
          </a:bodyPr>
          <a:lstStyle/>
          <a:p>
            <a:r>
              <a:rPr lang="en-US" b="1" dirty="0">
                <a:solidFill>
                  <a:schemeClr val="bg2">
                    <a:lumMod val="10000"/>
                  </a:schemeClr>
                </a:solidFill>
              </a:rPr>
              <a:t>ADVANTAGES:</a:t>
            </a:r>
            <a:br>
              <a:rPr lang="en-US" b="1" dirty="0">
                <a:solidFill>
                  <a:schemeClr val="bg2">
                    <a:lumMod val="10000"/>
                  </a:schemeClr>
                </a:solidFill>
              </a:rPr>
            </a:br>
            <a:br>
              <a:rPr lang="en-US" b="1" dirty="0">
                <a:solidFill>
                  <a:schemeClr val="bg2">
                    <a:lumMod val="10000"/>
                  </a:schemeClr>
                </a:solidFill>
              </a:rPr>
            </a:br>
            <a:r>
              <a:rPr lang="en-US" b="1" dirty="0">
                <a:solidFill>
                  <a:srgbClr val="0070C0"/>
                </a:solidFill>
              </a:rPr>
              <a:t>*  </a:t>
            </a:r>
            <a:r>
              <a:rPr lang="en-US" dirty="0">
                <a:solidFill>
                  <a:srgbClr val="0070C0"/>
                </a:solidFill>
              </a:rPr>
              <a:t>Real-time </a:t>
            </a:r>
            <a:r>
              <a:rPr lang="en-US" dirty="0" err="1">
                <a:solidFill>
                  <a:srgbClr val="0070C0"/>
                </a:solidFill>
              </a:rPr>
              <a:t>analyasis</a:t>
            </a:r>
            <a:r>
              <a:rPr lang="en-US" dirty="0">
                <a:solidFill>
                  <a:srgbClr val="0070C0"/>
                </a:solidFill>
              </a:rPr>
              <a:t> of water consumption                                              </a:t>
            </a:r>
            <a:br>
              <a:rPr lang="en-US" dirty="0">
                <a:solidFill>
                  <a:srgbClr val="0070C0"/>
                </a:solidFill>
              </a:rPr>
            </a:br>
            <a:r>
              <a:rPr lang="en-US" dirty="0">
                <a:solidFill>
                  <a:srgbClr val="0070C0"/>
                </a:solidFill>
              </a:rPr>
              <a:t>*  Reduced Maintenance costs </a:t>
            </a:r>
            <a:br>
              <a:rPr lang="en-US" dirty="0">
                <a:solidFill>
                  <a:srgbClr val="0070C0"/>
                </a:solidFill>
              </a:rPr>
            </a:br>
            <a:r>
              <a:rPr lang="en-US" dirty="0">
                <a:solidFill>
                  <a:srgbClr val="0070C0"/>
                </a:solidFill>
              </a:rPr>
              <a:t>*  Better Communication among         </a:t>
            </a:r>
            <a:br>
              <a:rPr lang="en-US" dirty="0">
                <a:solidFill>
                  <a:srgbClr val="0070C0"/>
                </a:solidFill>
              </a:rPr>
            </a:br>
            <a:r>
              <a:rPr lang="en-US" dirty="0">
                <a:solidFill>
                  <a:srgbClr val="0070C0"/>
                </a:solidFill>
              </a:rPr>
              <a:t>   stakeholders </a:t>
            </a:r>
            <a:br>
              <a:rPr lang="en-US" dirty="0">
                <a:solidFill>
                  <a:srgbClr val="0070C0"/>
                </a:solidFill>
              </a:rPr>
            </a:br>
            <a:r>
              <a:rPr lang="en-US" dirty="0">
                <a:solidFill>
                  <a:srgbClr val="0070C0"/>
                </a:solidFill>
              </a:rPr>
              <a:t>*  Predicting Potential Failures </a:t>
            </a:r>
            <a:br>
              <a:rPr lang="en-US" dirty="0">
                <a:solidFill>
                  <a:srgbClr val="0070C0"/>
                </a:solidFill>
              </a:rPr>
            </a:br>
            <a:r>
              <a:rPr lang="en-US" dirty="0">
                <a:solidFill>
                  <a:srgbClr val="0070C0"/>
                </a:solidFill>
              </a:rPr>
              <a:t>*  Remote Monitoring </a:t>
            </a:r>
            <a:br>
              <a:rPr lang="en-US" dirty="0">
                <a:solidFill>
                  <a:srgbClr val="0070C0"/>
                </a:solidFill>
              </a:rPr>
            </a:br>
            <a:r>
              <a:rPr lang="en-US" dirty="0">
                <a:solidFill>
                  <a:srgbClr val="0070C0"/>
                </a:solidFill>
              </a:rPr>
              <a:t>*  End-to-end services </a:t>
            </a:r>
            <a:br>
              <a:rPr lang="en-US" dirty="0">
                <a:solidFill>
                  <a:srgbClr val="0070C0"/>
                </a:solidFill>
              </a:rPr>
            </a:br>
            <a:r>
              <a:rPr lang="en-US" dirty="0">
                <a:solidFill>
                  <a:srgbClr val="0070C0"/>
                </a:solidFill>
              </a:rPr>
              <a:t>*  Interactive Reports </a:t>
            </a:r>
            <a:endParaRPr lang="en-IN" dirty="0">
              <a:solidFill>
                <a:srgbClr val="0070C0"/>
              </a:solidFill>
            </a:endParaRPr>
          </a:p>
        </p:txBody>
      </p:sp>
    </p:spTree>
    <p:extLst>
      <p:ext uri="{BB962C8B-B14F-4D97-AF65-F5344CB8AC3E}">
        <p14:creationId xmlns:p14="http://schemas.microsoft.com/office/powerpoint/2010/main" val="3856024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CE9F-02C3-204C-AFD6-C88910187867}"/>
              </a:ext>
            </a:extLst>
          </p:cNvPr>
          <p:cNvSpPr>
            <a:spLocks noGrp="1"/>
          </p:cNvSpPr>
          <p:nvPr>
            <p:ph type="title"/>
          </p:nvPr>
        </p:nvSpPr>
        <p:spPr/>
        <p:txBody>
          <a:bodyPr>
            <a:normAutofit fontScale="90000"/>
          </a:bodyPr>
          <a:lstStyle/>
          <a:p>
            <a:r>
              <a:rPr lang="en-US" b="1" dirty="0">
                <a:solidFill>
                  <a:schemeClr val="accent3"/>
                </a:solidFill>
              </a:rPr>
              <a:t>Conclusion:</a:t>
            </a:r>
            <a:br>
              <a:rPr lang="en-US" dirty="0"/>
            </a:br>
            <a:r>
              <a:rPr lang="en-US" dirty="0"/>
              <a:t>           </a:t>
            </a:r>
            <a:br>
              <a:rPr lang="en-US" dirty="0"/>
            </a:br>
            <a:r>
              <a:rPr lang="en-US" b="1" dirty="0">
                <a:solidFill>
                  <a:schemeClr val="bg1">
                    <a:lumMod val="50000"/>
                  </a:schemeClr>
                </a:solidFill>
              </a:rPr>
              <a:t>             The smart water fountain  is a promising technology that has the potential to revolutionize the way we </a:t>
            </a:r>
            <a:r>
              <a:rPr lang="en-US" b="1" dirty="0" err="1">
                <a:solidFill>
                  <a:schemeClr val="bg1">
                    <a:lumMod val="50000"/>
                  </a:schemeClr>
                </a:solidFill>
              </a:rPr>
              <a:t>hydrate.By</a:t>
            </a:r>
            <a:r>
              <a:rPr lang="en-US" b="1" dirty="0">
                <a:solidFill>
                  <a:schemeClr val="bg1">
                    <a:lumMod val="50000"/>
                  </a:schemeClr>
                </a:solidFill>
              </a:rPr>
              <a:t> providing real-time data on water consumption and personalizing hydration  </a:t>
            </a:r>
            <a:r>
              <a:rPr lang="en-US" b="1" dirty="0" err="1">
                <a:solidFill>
                  <a:schemeClr val="bg1">
                    <a:lumMod val="50000"/>
                  </a:schemeClr>
                </a:solidFill>
              </a:rPr>
              <a:t>goals,the</a:t>
            </a:r>
            <a:r>
              <a:rPr lang="en-US" b="1" dirty="0">
                <a:solidFill>
                  <a:schemeClr val="bg1">
                    <a:lumMod val="50000"/>
                  </a:schemeClr>
                </a:solidFill>
              </a:rPr>
              <a:t> fountain can help </a:t>
            </a:r>
            <a:r>
              <a:rPr lang="en-US" b="1" dirty="0" err="1">
                <a:solidFill>
                  <a:schemeClr val="bg1">
                    <a:lumMod val="50000"/>
                  </a:schemeClr>
                </a:solidFill>
              </a:rPr>
              <a:t>individulas</a:t>
            </a:r>
            <a:r>
              <a:rPr lang="en-US" b="1" dirty="0">
                <a:solidFill>
                  <a:schemeClr val="bg1">
                    <a:lumMod val="50000"/>
                  </a:schemeClr>
                </a:solidFill>
              </a:rPr>
              <a:t> develop healthier habits and improve their overall </a:t>
            </a:r>
            <a:r>
              <a:rPr lang="en-US" b="1" dirty="0" err="1">
                <a:solidFill>
                  <a:schemeClr val="bg1">
                    <a:lumMod val="50000"/>
                  </a:schemeClr>
                </a:solidFill>
              </a:rPr>
              <a:t>well_being</a:t>
            </a:r>
            <a:r>
              <a:rPr lang="en-US" dirty="0"/>
              <a:t>.</a:t>
            </a:r>
            <a:endParaRPr lang="en-IN" dirty="0"/>
          </a:p>
        </p:txBody>
      </p:sp>
    </p:spTree>
    <p:extLst>
      <p:ext uri="{BB962C8B-B14F-4D97-AF65-F5344CB8AC3E}">
        <p14:creationId xmlns:p14="http://schemas.microsoft.com/office/powerpoint/2010/main" val="3171905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6804-EDEE-C449-E77F-A311C18AA6B3}"/>
              </a:ext>
            </a:extLst>
          </p:cNvPr>
          <p:cNvSpPr>
            <a:spLocks noGrp="1"/>
          </p:cNvSpPr>
          <p:nvPr>
            <p:ph type="title"/>
          </p:nvPr>
        </p:nvSpPr>
        <p:spPr>
          <a:xfrm>
            <a:off x="1066146" y="1986280"/>
            <a:ext cx="8596668" cy="1320800"/>
          </a:xfrm>
        </p:spPr>
        <p:txBody>
          <a:bodyPr>
            <a:noAutofit/>
          </a:bodyPr>
          <a:lstStyle/>
          <a:p>
            <a:r>
              <a:rPr lang="en-US" sz="11500" b="1" dirty="0">
                <a:solidFill>
                  <a:srgbClr val="FF0000"/>
                </a:solidFill>
                <a:effectLst>
                  <a:outerShdw blurRad="38100" dist="38100" dir="2700000" algn="tl">
                    <a:srgbClr val="000000">
                      <a:alpha val="43137"/>
                    </a:srgbClr>
                  </a:outerShdw>
                </a:effectLst>
              </a:rPr>
              <a:t>THANK YOU </a:t>
            </a:r>
            <a:endParaRPr lang="en-IN" sz="115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2426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4D87-9D91-0F64-D660-6150793229D0}"/>
              </a:ext>
            </a:extLst>
          </p:cNvPr>
          <p:cNvSpPr>
            <a:spLocks noGrp="1"/>
          </p:cNvSpPr>
          <p:nvPr>
            <p:ph type="title"/>
          </p:nvPr>
        </p:nvSpPr>
        <p:spPr>
          <a:xfrm>
            <a:off x="746160" y="1170039"/>
            <a:ext cx="8596668" cy="1320800"/>
          </a:xfrm>
        </p:spPr>
        <p:txBody>
          <a:bodyPr>
            <a:normAutofit fontScale="90000"/>
          </a:bodyPr>
          <a:lstStyle/>
          <a:p>
            <a:r>
              <a:rPr lang="en-US" b="1" dirty="0">
                <a:solidFill>
                  <a:schemeClr val="tx1">
                    <a:lumMod val="95000"/>
                    <a:lumOff val="5000"/>
                  </a:schemeClr>
                </a:solidFill>
              </a:rPr>
              <a:t>Team Members:</a:t>
            </a:r>
            <a:br>
              <a:rPr lang="en-US" dirty="0"/>
            </a:br>
            <a:br>
              <a:rPr lang="en-US" dirty="0"/>
            </a:br>
            <a:r>
              <a:rPr lang="en-US" dirty="0">
                <a:solidFill>
                  <a:schemeClr val="accent1">
                    <a:lumMod val="50000"/>
                  </a:schemeClr>
                </a:solidFill>
              </a:rPr>
              <a:t>1.Sainanthan.J(leader)</a:t>
            </a:r>
            <a:br>
              <a:rPr lang="en-US" dirty="0">
                <a:solidFill>
                  <a:schemeClr val="accent1">
                    <a:lumMod val="50000"/>
                  </a:schemeClr>
                </a:solidFill>
              </a:rPr>
            </a:br>
            <a:r>
              <a:rPr lang="en-US" dirty="0">
                <a:solidFill>
                  <a:schemeClr val="accent1">
                    <a:lumMod val="50000"/>
                  </a:schemeClr>
                </a:solidFill>
              </a:rPr>
              <a:t>2.Yogesh.A</a:t>
            </a:r>
            <a:br>
              <a:rPr lang="en-US" dirty="0">
                <a:solidFill>
                  <a:schemeClr val="accent1">
                    <a:lumMod val="50000"/>
                  </a:schemeClr>
                </a:solidFill>
              </a:rPr>
            </a:br>
            <a:r>
              <a:rPr lang="en-US" dirty="0">
                <a:solidFill>
                  <a:schemeClr val="accent1">
                    <a:lumMod val="50000"/>
                  </a:schemeClr>
                </a:solidFill>
              </a:rPr>
              <a:t>3.Raghul </a:t>
            </a:r>
            <a:r>
              <a:rPr lang="en-US" dirty="0" err="1">
                <a:solidFill>
                  <a:schemeClr val="accent1">
                    <a:lumMod val="50000"/>
                  </a:schemeClr>
                </a:solidFill>
              </a:rPr>
              <a:t>Prasath.S.M</a:t>
            </a:r>
            <a:br>
              <a:rPr lang="en-US" dirty="0">
                <a:solidFill>
                  <a:schemeClr val="accent1">
                    <a:lumMod val="50000"/>
                  </a:schemeClr>
                </a:solidFill>
              </a:rPr>
            </a:br>
            <a:r>
              <a:rPr lang="en-US" dirty="0">
                <a:solidFill>
                  <a:schemeClr val="accent1">
                    <a:lumMod val="50000"/>
                  </a:schemeClr>
                </a:solidFill>
              </a:rPr>
              <a:t>4</a:t>
            </a:r>
            <a:r>
              <a:rPr lang="en-US">
                <a:solidFill>
                  <a:schemeClr val="accent1">
                    <a:lumMod val="50000"/>
                  </a:schemeClr>
                </a:solidFill>
              </a:rPr>
              <a:t>.Sujith</a:t>
            </a:r>
            <a:br>
              <a:rPr lang="en-US" dirty="0">
                <a:solidFill>
                  <a:schemeClr val="accent1">
                    <a:lumMod val="50000"/>
                  </a:schemeClr>
                </a:solidFill>
              </a:rPr>
            </a:br>
            <a:r>
              <a:rPr lang="en-US" dirty="0">
                <a:solidFill>
                  <a:schemeClr val="accent1">
                    <a:lumMod val="50000"/>
                  </a:schemeClr>
                </a:solidFill>
              </a:rPr>
              <a:t>5</a:t>
            </a:r>
            <a:r>
              <a:rPr lang="en-US">
                <a:solidFill>
                  <a:schemeClr val="accent1">
                    <a:lumMod val="50000"/>
                  </a:schemeClr>
                </a:solidFill>
              </a:rPr>
              <a:t>.Soundharpandiyan</a:t>
            </a:r>
            <a:endParaRPr lang="en-IN" dirty="0">
              <a:solidFill>
                <a:schemeClr val="accent1">
                  <a:lumMod val="50000"/>
                </a:schemeClr>
              </a:solidFill>
            </a:endParaRPr>
          </a:p>
        </p:txBody>
      </p:sp>
    </p:spTree>
    <p:extLst>
      <p:ext uri="{BB962C8B-B14F-4D97-AF65-F5344CB8AC3E}">
        <p14:creationId xmlns:p14="http://schemas.microsoft.com/office/powerpoint/2010/main" val="366305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1212-D432-2864-315A-31DB22F9977E}"/>
              </a:ext>
            </a:extLst>
          </p:cNvPr>
          <p:cNvSpPr>
            <a:spLocks noGrp="1"/>
          </p:cNvSpPr>
          <p:nvPr>
            <p:ph type="title"/>
          </p:nvPr>
        </p:nvSpPr>
        <p:spPr/>
        <p:txBody>
          <a:bodyPr>
            <a:normAutofit fontScale="90000"/>
          </a:bodyPr>
          <a:lstStyle/>
          <a:p>
            <a:r>
              <a:rPr lang="en-US" b="1" dirty="0">
                <a:solidFill>
                  <a:schemeClr val="tx1">
                    <a:lumMod val="95000"/>
                    <a:lumOff val="5000"/>
                  </a:schemeClr>
                </a:solidFill>
              </a:rPr>
              <a:t>Contents :</a:t>
            </a:r>
            <a:br>
              <a:rPr lang="en-US" dirty="0"/>
            </a:br>
            <a:br>
              <a:rPr lang="en-US" dirty="0"/>
            </a:br>
            <a:r>
              <a:rPr lang="en-US" dirty="0">
                <a:solidFill>
                  <a:schemeClr val="accent4">
                    <a:lumMod val="75000"/>
                  </a:schemeClr>
                </a:solidFill>
              </a:rPr>
              <a:t>* IOT</a:t>
            </a:r>
            <a:br>
              <a:rPr lang="en-US" dirty="0">
                <a:solidFill>
                  <a:schemeClr val="accent4">
                    <a:lumMod val="75000"/>
                  </a:schemeClr>
                </a:solidFill>
              </a:rPr>
            </a:br>
            <a:r>
              <a:rPr lang="en-US" dirty="0">
                <a:solidFill>
                  <a:schemeClr val="accent4">
                    <a:lumMod val="75000"/>
                  </a:schemeClr>
                </a:solidFill>
              </a:rPr>
              <a:t>* Smart Water Fountains</a:t>
            </a:r>
            <a:br>
              <a:rPr lang="en-US" dirty="0">
                <a:solidFill>
                  <a:schemeClr val="accent4">
                    <a:lumMod val="75000"/>
                  </a:schemeClr>
                </a:solidFill>
              </a:rPr>
            </a:br>
            <a:r>
              <a:rPr lang="en-US" dirty="0">
                <a:solidFill>
                  <a:schemeClr val="accent4">
                    <a:lumMod val="75000"/>
                  </a:schemeClr>
                </a:solidFill>
              </a:rPr>
              <a:t>* Block Diagram </a:t>
            </a:r>
            <a:br>
              <a:rPr lang="en-US" dirty="0">
                <a:solidFill>
                  <a:schemeClr val="accent4">
                    <a:lumMod val="75000"/>
                  </a:schemeClr>
                </a:solidFill>
              </a:rPr>
            </a:br>
            <a:r>
              <a:rPr lang="en-US" dirty="0">
                <a:solidFill>
                  <a:schemeClr val="accent4">
                    <a:lumMod val="75000"/>
                  </a:schemeClr>
                </a:solidFill>
              </a:rPr>
              <a:t>* Advantages</a:t>
            </a:r>
            <a:br>
              <a:rPr lang="en-US" dirty="0">
                <a:solidFill>
                  <a:schemeClr val="accent4">
                    <a:lumMod val="75000"/>
                  </a:schemeClr>
                </a:solidFill>
              </a:rPr>
            </a:br>
            <a:r>
              <a:rPr lang="en-US" dirty="0">
                <a:solidFill>
                  <a:schemeClr val="accent4">
                    <a:lumMod val="75000"/>
                  </a:schemeClr>
                </a:solidFill>
              </a:rPr>
              <a:t>* Application </a:t>
            </a:r>
            <a:br>
              <a:rPr lang="en-US" dirty="0">
                <a:solidFill>
                  <a:schemeClr val="accent4">
                    <a:lumMod val="75000"/>
                  </a:schemeClr>
                </a:solidFill>
              </a:rPr>
            </a:br>
            <a:r>
              <a:rPr lang="en-US" dirty="0">
                <a:solidFill>
                  <a:schemeClr val="accent4">
                    <a:lumMod val="75000"/>
                  </a:schemeClr>
                </a:solidFill>
              </a:rPr>
              <a:t>* Conclusion </a:t>
            </a:r>
            <a:br>
              <a:rPr lang="en-US" dirty="0">
                <a:solidFill>
                  <a:schemeClr val="accent4">
                    <a:lumMod val="75000"/>
                  </a:schemeClr>
                </a:solidFill>
              </a:rPr>
            </a:br>
            <a:endParaRPr lang="en-IN" dirty="0">
              <a:solidFill>
                <a:schemeClr val="accent4">
                  <a:lumMod val="75000"/>
                </a:schemeClr>
              </a:solidFill>
            </a:endParaRPr>
          </a:p>
        </p:txBody>
      </p:sp>
    </p:spTree>
    <p:extLst>
      <p:ext uri="{BB962C8B-B14F-4D97-AF65-F5344CB8AC3E}">
        <p14:creationId xmlns:p14="http://schemas.microsoft.com/office/powerpoint/2010/main" val="1286969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0E1C6-3EA8-AC21-B71D-666039223194}"/>
              </a:ext>
            </a:extLst>
          </p:cNvPr>
          <p:cNvSpPr>
            <a:spLocks noGrp="1"/>
          </p:cNvSpPr>
          <p:nvPr>
            <p:ph type="title"/>
          </p:nvPr>
        </p:nvSpPr>
        <p:spPr/>
        <p:txBody>
          <a:bodyPr>
            <a:normAutofit fontScale="90000"/>
          </a:bodyPr>
          <a:lstStyle/>
          <a:p>
            <a:r>
              <a:rPr lang="en-US" sz="4400" dirty="0">
                <a:solidFill>
                  <a:schemeClr val="tx1">
                    <a:lumMod val="95000"/>
                    <a:lumOff val="5000"/>
                  </a:schemeClr>
                </a:solidFill>
              </a:rPr>
              <a:t>What is IOT ?</a:t>
            </a:r>
            <a:br>
              <a:rPr lang="en-US" dirty="0"/>
            </a:br>
            <a:br>
              <a:rPr lang="en-US" dirty="0"/>
            </a:br>
            <a:br>
              <a:rPr lang="en-US" dirty="0"/>
            </a:br>
            <a:r>
              <a:rPr lang="en-US" sz="4400" b="1" dirty="0">
                <a:solidFill>
                  <a:srgbClr val="00B0F0"/>
                </a:solidFill>
              </a:rPr>
              <a:t>-&gt;  </a:t>
            </a:r>
            <a:r>
              <a:rPr lang="en-US" i="1" dirty="0">
                <a:solidFill>
                  <a:schemeClr val="accent2">
                    <a:lumMod val="75000"/>
                  </a:schemeClr>
                </a:solidFill>
              </a:rPr>
              <a:t>The Internet of Things (IoT) is the network of physical objects or "things" embedded with electronics, software, sensors, and network connectivity, which enables these objects to collect and exchange data</a:t>
            </a:r>
            <a:r>
              <a:rPr lang="en-US" dirty="0"/>
              <a:t>.</a:t>
            </a:r>
            <a:endParaRPr lang="en-IN" dirty="0"/>
          </a:p>
        </p:txBody>
      </p:sp>
    </p:spTree>
    <p:extLst>
      <p:ext uri="{BB962C8B-B14F-4D97-AF65-F5344CB8AC3E}">
        <p14:creationId xmlns:p14="http://schemas.microsoft.com/office/powerpoint/2010/main" val="4002318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A5D4-3F9C-3528-4A5C-48232B3CA1AB}"/>
              </a:ext>
            </a:extLst>
          </p:cNvPr>
          <p:cNvSpPr>
            <a:spLocks noGrp="1"/>
          </p:cNvSpPr>
          <p:nvPr>
            <p:ph type="title"/>
          </p:nvPr>
        </p:nvSpPr>
        <p:spPr>
          <a:xfrm>
            <a:off x="677334" y="1012723"/>
            <a:ext cx="8596668" cy="1320800"/>
          </a:xfrm>
        </p:spPr>
        <p:txBody>
          <a:bodyPr>
            <a:normAutofit fontScale="90000"/>
          </a:bodyPr>
          <a:lstStyle/>
          <a:p>
            <a:r>
              <a:rPr lang="en-US" b="1" dirty="0">
                <a:solidFill>
                  <a:srgbClr val="00B0F0"/>
                </a:solidFill>
              </a:rPr>
              <a:t>Introduction :</a:t>
            </a:r>
            <a:br>
              <a:rPr lang="en-US" dirty="0"/>
            </a:br>
            <a:r>
              <a:rPr lang="en-US" dirty="0"/>
              <a:t>     </a:t>
            </a:r>
            <a:br>
              <a:rPr lang="en-US" dirty="0"/>
            </a:br>
            <a:endParaRPr lang="en-IN" dirty="0"/>
          </a:p>
        </p:txBody>
      </p:sp>
      <p:sp>
        <p:nvSpPr>
          <p:cNvPr id="4" name="TextBox 3">
            <a:extLst>
              <a:ext uri="{FF2B5EF4-FFF2-40B4-BE49-F238E27FC236}">
                <a16:creationId xmlns:a16="http://schemas.microsoft.com/office/drawing/2014/main" id="{D018ABE6-894F-56DC-B00A-F153EFD494A5}"/>
              </a:ext>
            </a:extLst>
          </p:cNvPr>
          <p:cNvSpPr txBox="1"/>
          <p:nvPr/>
        </p:nvSpPr>
        <p:spPr>
          <a:xfrm>
            <a:off x="677334" y="1930400"/>
            <a:ext cx="8397840" cy="4154984"/>
          </a:xfrm>
          <a:prstGeom prst="rect">
            <a:avLst/>
          </a:prstGeom>
          <a:noFill/>
        </p:spPr>
        <p:txBody>
          <a:bodyPr wrap="square">
            <a:spAutoFit/>
          </a:bodyPr>
          <a:lstStyle/>
          <a:p>
            <a:r>
              <a:rPr lang="en-US" sz="2400" dirty="0"/>
              <a:t>Smart water fountains represent a modern and technologically advanced approach to providing clean and accessible drinking water in various settings. These fountains are equipped with sensors, connectivity, and data processing capabilities, enabling features such as touchless operation, water quality monitoring, hydration tracking, and real-time maintenance alerts. They aim to enhance public health, promote sustainability, and improve the overall user experience by harnessing the power of IoT (Internet of Things) technology in the provision of potable water."</a:t>
            </a:r>
            <a:endParaRPr lang="en-IN" sz="2400" dirty="0"/>
          </a:p>
        </p:txBody>
      </p:sp>
    </p:spTree>
    <p:extLst>
      <p:ext uri="{BB962C8B-B14F-4D97-AF65-F5344CB8AC3E}">
        <p14:creationId xmlns:p14="http://schemas.microsoft.com/office/powerpoint/2010/main" val="195802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2858-C91D-684D-9575-6516956C183F}"/>
              </a:ext>
            </a:extLst>
          </p:cNvPr>
          <p:cNvSpPr>
            <a:spLocks noGrp="1"/>
          </p:cNvSpPr>
          <p:nvPr>
            <p:ph type="title"/>
          </p:nvPr>
        </p:nvSpPr>
        <p:spPr/>
        <p:txBody>
          <a:bodyPr>
            <a:noAutofit/>
          </a:bodyPr>
          <a:lstStyle/>
          <a:p>
            <a:r>
              <a:rPr lang="en-US" sz="2000" dirty="0"/>
              <a:t> </a:t>
            </a:r>
            <a:r>
              <a:rPr lang="en-US" sz="3200" b="1" dirty="0">
                <a:solidFill>
                  <a:schemeClr val="tx1">
                    <a:lumMod val="95000"/>
                    <a:lumOff val="5000"/>
                  </a:schemeClr>
                </a:solidFill>
              </a:rPr>
              <a:t>Objective:</a:t>
            </a:r>
            <a:br>
              <a:rPr lang="en-US" sz="2000" dirty="0"/>
            </a:br>
            <a:br>
              <a:rPr lang="en-US" sz="2000" dirty="0"/>
            </a:br>
            <a:r>
              <a:rPr lang="en-US" sz="2000" dirty="0">
                <a:solidFill>
                  <a:srgbClr val="00B0F0"/>
                </a:solidFill>
              </a:rPr>
              <a:t>Today, more people around the world have pets than ever before. According to American Pet Products Association's survey in 2020, 67% of U.S. households own a pet which is about 84.9 million homes. This proportion has been increased by 20% in thirty years [1]. Breakdown of the pet types, cats and dogs are the most popular animals, they contribute to about 80% of all pets. Same trend happens all over the world. On average, one in three households own a dog globally and about a quarter of households worldwide own a cat [2]. Both cats and dogs prefer flowing water. A source of fresh clean running water can encourage pets to drink. Drinking a certain amount of water daily plays an important role in long-term health for pets, especially cats. As a result, a water fountain is essential to most households having cats or dogs as pets. However, we can not ensure the water quality when we are away from home for several days. It can happen when pets have finished all remaining water in the water fountain, or water has been polluted somehow by the pet. These can cause the pet to be unwilling to drink water from the fountain.</a:t>
            </a:r>
            <a:endParaRPr lang="en-IN" sz="2000" dirty="0">
              <a:solidFill>
                <a:srgbClr val="00B0F0"/>
              </a:solidFill>
            </a:endParaRPr>
          </a:p>
        </p:txBody>
      </p:sp>
    </p:spTree>
    <p:extLst>
      <p:ext uri="{BB962C8B-B14F-4D97-AF65-F5344CB8AC3E}">
        <p14:creationId xmlns:p14="http://schemas.microsoft.com/office/powerpoint/2010/main" val="1226653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F9B1B-F510-FE26-A918-E364D00CF729}"/>
              </a:ext>
            </a:extLst>
          </p:cNvPr>
          <p:cNvSpPr>
            <a:spLocks noGrp="1"/>
          </p:cNvSpPr>
          <p:nvPr>
            <p:ph type="title"/>
          </p:nvPr>
        </p:nvSpPr>
        <p:spPr/>
        <p:txBody>
          <a:bodyPr/>
          <a:lstStyle/>
          <a:p>
            <a:r>
              <a:rPr lang="en-US" b="1" dirty="0">
                <a:solidFill>
                  <a:schemeClr val="tx1">
                    <a:lumMod val="95000"/>
                    <a:lumOff val="5000"/>
                  </a:schemeClr>
                </a:solidFill>
              </a:rPr>
              <a:t>Block diagram :</a:t>
            </a:r>
            <a:endParaRPr lang="en-IN" b="1" dirty="0">
              <a:solidFill>
                <a:schemeClr val="tx1">
                  <a:lumMod val="95000"/>
                  <a:lumOff val="5000"/>
                </a:schemeClr>
              </a:solidFill>
            </a:endParaRPr>
          </a:p>
        </p:txBody>
      </p:sp>
      <p:sp>
        <p:nvSpPr>
          <p:cNvPr id="3" name="Rectangle 2">
            <a:extLst>
              <a:ext uri="{FF2B5EF4-FFF2-40B4-BE49-F238E27FC236}">
                <a16:creationId xmlns:a16="http://schemas.microsoft.com/office/drawing/2014/main" id="{DC757AF1-B734-240B-694D-1EE68E507BAB}"/>
              </a:ext>
            </a:extLst>
          </p:cNvPr>
          <p:cNvSpPr/>
          <p:nvPr/>
        </p:nvSpPr>
        <p:spPr>
          <a:xfrm>
            <a:off x="1774722" y="1476477"/>
            <a:ext cx="2880852" cy="1219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i="1" dirty="0">
                <a:latin typeface="Arial Black" panose="020B0A04020102020204" pitchFamily="34" charset="0"/>
              </a:rPr>
              <a:t>Water Sensor</a:t>
            </a:r>
            <a:endParaRPr lang="en-IN" b="1" i="1" dirty="0">
              <a:latin typeface="Arial Black" panose="020B0A04020102020204" pitchFamily="34" charset="0"/>
            </a:endParaRPr>
          </a:p>
        </p:txBody>
      </p:sp>
      <p:sp>
        <p:nvSpPr>
          <p:cNvPr id="4" name="Rectangle: Rounded Corners 3">
            <a:extLst>
              <a:ext uri="{FF2B5EF4-FFF2-40B4-BE49-F238E27FC236}">
                <a16:creationId xmlns:a16="http://schemas.microsoft.com/office/drawing/2014/main" id="{760B8824-7FE7-2DB7-7AA4-85C4097AEF00}"/>
              </a:ext>
            </a:extLst>
          </p:cNvPr>
          <p:cNvSpPr/>
          <p:nvPr/>
        </p:nvSpPr>
        <p:spPr>
          <a:xfrm>
            <a:off x="1995948" y="3429000"/>
            <a:ext cx="2438400" cy="13208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i="1" dirty="0"/>
              <a:t>Arduino UNO R3</a:t>
            </a:r>
            <a:endParaRPr lang="en-IN" b="1" i="1" dirty="0"/>
          </a:p>
        </p:txBody>
      </p:sp>
      <p:sp>
        <p:nvSpPr>
          <p:cNvPr id="5" name="Rectangle: Rounded Corners 4">
            <a:extLst>
              <a:ext uri="{FF2B5EF4-FFF2-40B4-BE49-F238E27FC236}">
                <a16:creationId xmlns:a16="http://schemas.microsoft.com/office/drawing/2014/main" id="{FAC6B472-D2EE-EAB7-01DE-5B30A75236EF}"/>
              </a:ext>
            </a:extLst>
          </p:cNvPr>
          <p:cNvSpPr/>
          <p:nvPr/>
        </p:nvSpPr>
        <p:spPr>
          <a:xfrm>
            <a:off x="2531806" y="5614219"/>
            <a:ext cx="1366684" cy="101272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i="1" dirty="0"/>
              <a:t>Power supply</a:t>
            </a:r>
            <a:endParaRPr lang="en-IN" b="1" i="1" dirty="0"/>
          </a:p>
        </p:txBody>
      </p:sp>
      <p:sp>
        <p:nvSpPr>
          <p:cNvPr id="6" name="Oval 5">
            <a:extLst>
              <a:ext uri="{FF2B5EF4-FFF2-40B4-BE49-F238E27FC236}">
                <a16:creationId xmlns:a16="http://schemas.microsoft.com/office/drawing/2014/main" id="{571E1B79-B69D-FACF-84FC-F61CABB5194E}"/>
              </a:ext>
            </a:extLst>
          </p:cNvPr>
          <p:cNvSpPr/>
          <p:nvPr/>
        </p:nvSpPr>
        <p:spPr>
          <a:xfrm>
            <a:off x="5907007" y="3429000"/>
            <a:ext cx="1850647" cy="118970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i="1" dirty="0"/>
              <a:t>Servo motor</a:t>
            </a:r>
            <a:endParaRPr lang="en-IN" b="1" i="1" dirty="0"/>
          </a:p>
        </p:txBody>
      </p:sp>
      <p:sp>
        <p:nvSpPr>
          <p:cNvPr id="7" name="Rectangle: Rounded Corners 6">
            <a:extLst>
              <a:ext uri="{FF2B5EF4-FFF2-40B4-BE49-F238E27FC236}">
                <a16:creationId xmlns:a16="http://schemas.microsoft.com/office/drawing/2014/main" id="{D171E8D8-BCDB-BD99-EF9B-AFF85FF86BE5}"/>
              </a:ext>
            </a:extLst>
          </p:cNvPr>
          <p:cNvSpPr/>
          <p:nvPr/>
        </p:nvSpPr>
        <p:spPr>
          <a:xfrm>
            <a:off x="6096000" y="5614219"/>
            <a:ext cx="1524000" cy="1012723"/>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i="1" dirty="0"/>
              <a:t>Inlet</a:t>
            </a:r>
            <a:endParaRPr lang="en-IN" b="1" i="1" dirty="0"/>
          </a:p>
        </p:txBody>
      </p:sp>
      <p:cxnSp>
        <p:nvCxnSpPr>
          <p:cNvPr id="9" name="Straight Arrow Connector 8">
            <a:extLst>
              <a:ext uri="{FF2B5EF4-FFF2-40B4-BE49-F238E27FC236}">
                <a16:creationId xmlns:a16="http://schemas.microsoft.com/office/drawing/2014/main" id="{42078BB1-8580-5500-B5B3-641A19FF6721}"/>
              </a:ext>
            </a:extLst>
          </p:cNvPr>
          <p:cNvCxnSpPr>
            <a:cxnSpLocks/>
          </p:cNvCxnSpPr>
          <p:nvPr/>
        </p:nvCxnSpPr>
        <p:spPr>
          <a:xfrm flipV="1">
            <a:off x="3234812" y="4749800"/>
            <a:ext cx="0" cy="864419"/>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97CA8B51-B108-CF1D-B203-0ED096625D3C}"/>
              </a:ext>
            </a:extLst>
          </p:cNvPr>
          <p:cNvCxnSpPr>
            <a:stCxn id="4" idx="0"/>
          </p:cNvCxnSpPr>
          <p:nvPr/>
        </p:nvCxnSpPr>
        <p:spPr>
          <a:xfrm flipV="1">
            <a:off x="3215148" y="2695677"/>
            <a:ext cx="0" cy="733323"/>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6705ED08-C4A1-D09C-B9ED-4FF148FE4819}"/>
              </a:ext>
            </a:extLst>
          </p:cNvPr>
          <p:cNvCxnSpPr>
            <a:endCxn id="6" idx="0"/>
          </p:cNvCxnSpPr>
          <p:nvPr/>
        </p:nvCxnSpPr>
        <p:spPr>
          <a:xfrm>
            <a:off x="4655574" y="2086077"/>
            <a:ext cx="2176757" cy="1342923"/>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84ACEADF-770D-4D6C-29AE-C111315FF010}"/>
              </a:ext>
            </a:extLst>
          </p:cNvPr>
          <p:cNvCxnSpPr>
            <a:endCxn id="7" idx="0"/>
          </p:cNvCxnSpPr>
          <p:nvPr/>
        </p:nvCxnSpPr>
        <p:spPr>
          <a:xfrm>
            <a:off x="6858000" y="4618704"/>
            <a:ext cx="0" cy="9955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44126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4DD7-98B1-7525-0F1E-F5B5512B1284}"/>
              </a:ext>
            </a:extLst>
          </p:cNvPr>
          <p:cNvSpPr>
            <a:spLocks noGrp="1"/>
          </p:cNvSpPr>
          <p:nvPr>
            <p:ph type="title"/>
          </p:nvPr>
        </p:nvSpPr>
        <p:spPr>
          <a:xfrm>
            <a:off x="393291" y="255639"/>
            <a:ext cx="8684066" cy="1301136"/>
          </a:xfrm>
        </p:spPr>
        <p:txBody>
          <a:bodyPr>
            <a:noAutofit/>
          </a:bodyPr>
          <a:lstStyle/>
          <a:p>
            <a:r>
              <a:rPr lang="en-US" sz="2000" b="1" i="1" dirty="0">
                <a:solidFill>
                  <a:srgbClr val="FF0000"/>
                </a:solidFill>
              </a:rPr>
              <a:t>Sensor Unit </a:t>
            </a:r>
            <a:r>
              <a:rPr lang="en-US" sz="2000" b="1" i="1" dirty="0"/>
              <a:t>:</a:t>
            </a:r>
            <a:br>
              <a:rPr lang="en-US" sz="2000" dirty="0"/>
            </a:br>
            <a:br>
              <a:rPr lang="en-US" sz="2000" dirty="0"/>
            </a:br>
            <a:r>
              <a:rPr lang="en-US" sz="2000" dirty="0">
                <a:solidFill>
                  <a:schemeClr val="tx2">
                    <a:lumMod val="50000"/>
                  </a:schemeClr>
                </a:solidFill>
              </a:rPr>
              <a:t>This block contains the four sensors. The data acquired from the sensors will be transmitted </a:t>
            </a:r>
            <a:br>
              <a:rPr lang="en-US" sz="2000" dirty="0">
                <a:solidFill>
                  <a:schemeClr val="tx2">
                    <a:lumMod val="50000"/>
                  </a:schemeClr>
                </a:solidFill>
              </a:rPr>
            </a:br>
            <a:r>
              <a:rPr lang="en-US" sz="2000" dirty="0">
                <a:solidFill>
                  <a:schemeClr val="tx2">
                    <a:lumMod val="50000"/>
                  </a:schemeClr>
                </a:solidFill>
              </a:rPr>
              <a:t>to the control unit. Control unit will then have some logic designed to send corresponding </a:t>
            </a:r>
            <a:br>
              <a:rPr lang="en-US" sz="2000" dirty="0">
                <a:solidFill>
                  <a:schemeClr val="tx2">
                    <a:lumMod val="50000"/>
                  </a:schemeClr>
                </a:solidFill>
              </a:rPr>
            </a:br>
            <a:r>
              <a:rPr lang="en-US" sz="2000" dirty="0">
                <a:solidFill>
                  <a:schemeClr val="tx2">
                    <a:lumMod val="50000"/>
                  </a:schemeClr>
                </a:solidFill>
              </a:rPr>
              <a:t>signals to control other blocks of the water fountain. At the same time, the display screen on </a:t>
            </a:r>
            <a:br>
              <a:rPr lang="en-US" sz="2000" dirty="0">
                <a:solidFill>
                  <a:schemeClr val="tx2">
                    <a:lumMod val="50000"/>
                  </a:schemeClr>
                </a:solidFill>
              </a:rPr>
            </a:br>
            <a:r>
              <a:rPr lang="en-US" sz="2000" dirty="0">
                <a:solidFill>
                  <a:schemeClr val="tx2">
                    <a:lumMod val="50000"/>
                  </a:schemeClr>
                </a:solidFill>
              </a:rPr>
              <a:t>the water fountain will display the readings along with the determined water quality level and </a:t>
            </a:r>
            <a:br>
              <a:rPr lang="en-US" sz="2000" dirty="0">
                <a:solidFill>
                  <a:schemeClr val="tx2">
                    <a:lumMod val="50000"/>
                  </a:schemeClr>
                </a:solidFill>
              </a:rPr>
            </a:br>
            <a:r>
              <a:rPr lang="en-US" sz="2000" dirty="0">
                <a:solidFill>
                  <a:schemeClr val="tx2">
                    <a:lumMod val="50000"/>
                  </a:schemeClr>
                </a:solidFill>
              </a:rPr>
              <a:t>remaining water quantity.</a:t>
            </a:r>
            <a:br>
              <a:rPr lang="en-US" sz="2000" dirty="0">
                <a:solidFill>
                  <a:schemeClr val="tx2">
                    <a:lumMod val="50000"/>
                  </a:schemeClr>
                </a:solidFill>
              </a:rPr>
            </a:br>
            <a:r>
              <a:rPr lang="en-US" sz="2000" dirty="0">
                <a:solidFill>
                  <a:schemeClr val="tx2">
                    <a:lumMod val="50000"/>
                  </a:schemeClr>
                </a:solidFill>
              </a:rPr>
              <a:t>For the PH-value sensor, temperature sensor and conductivity sensor, values will be </a:t>
            </a:r>
            <a:br>
              <a:rPr lang="en-US" sz="2000" dirty="0">
                <a:solidFill>
                  <a:schemeClr val="tx2">
                    <a:lumMod val="50000"/>
                  </a:schemeClr>
                </a:solidFill>
              </a:rPr>
            </a:br>
            <a:r>
              <a:rPr lang="en-US" sz="2000" dirty="0">
                <a:solidFill>
                  <a:schemeClr val="tx2">
                    <a:lumMod val="50000"/>
                  </a:schemeClr>
                </a:solidFill>
              </a:rPr>
              <a:t>retrieved and calculated to determine the overall water quality level. When poor water quality </a:t>
            </a:r>
            <a:br>
              <a:rPr lang="en-US" sz="2000" dirty="0">
                <a:solidFill>
                  <a:schemeClr val="tx2">
                    <a:lumMod val="50000"/>
                  </a:schemeClr>
                </a:solidFill>
              </a:rPr>
            </a:br>
            <a:r>
              <a:rPr lang="en-US" sz="2000" dirty="0">
                <a:solidFill>
                  <a:schemeClr val="tx2">
                    <a:lumMod val="50000"/>
                  </a:schemeClr>
                </a:solidFill>
              </a:rPr>
              <a:t>is determined, the water replacement procedures will take place. The weight sensor </a:t>
            </a:r>
            <a:br>
              <a:rPr lang="en-US" sz="2000" dirty="0">
                <a:solidFill>
                  <a:schemeClr val="tx2">
                    <a:lumMod val="50000"/>
                  </a:schemeClr>
                </a:solidFill>
              </a:rPr>
            </a:br>
            <a:r>
              <a:rPr lang="en-US" sz="2000" dirty="0">
                <a:solidFill>
                  <a:schemeClr val="tx2">
                    <a:lumMod val="50000"/>
                  </a:schemeClr>
                </a:solidFill>
              </a:rPr>
              <a:t>readings will be used to determine the amount of fresh water left in the water tank</a:t>
            </a:r>
            <a:endParaRPr lang="en-IN" sz="2000" dirty="0">
              <a:solidFill>
                <a:schemeClr val="tx2">
                  <a:lumMod val="50000"/>
                </a:schemeClr>
              </a:solidFill>
            </a:endParaRPr>
          </a:p>
        </p:txBody>
      </p:sp>
    </p:spTree>
    <p:extLst>
      <p:ext uri="{BB962C8B-B14F-4D97-AF65-F5344CB8AC3E}">
        <p14:creationId xmlns:p14="http://schemas.microsoft.com/office/powerpoint/2010/main" val="297478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A2A9-1E00-9909-4B3C-07CE6806F07E}"/>
              </a:ext>
            </a:extLst>
          </p:cNvPr>
          <p:cNvSpPr>
            <a:spLocks noGrp="1"/>
          </p:cNvSpPr>
          <p:nvPr>
            <p:ph type="title"/>
          </p:nvPr>
        </p:nvSpPr>
        <p:spPr>
          <a:xfrm>
            <a:off x="618340" y="560439"/>
            <a:ext cx="8596668" cy="1320800"/>
          </a:xfrm>
        </p:spPr>
        <p:txBody>
          <a:bodyPr>
            <a:noAutofit/>
          </a:bodyPr>
          <a:lstStyle/>
          <a:p>
            <a:r>
              <a:rPr lang="en-US" sz="1600" b="1" dirty="0"/>
              <a:t>1.1 </a:t>
            </a:r>
            <a:r>
              <a:rPr lang="en-US" sz="1600" dirty="0"/>
              <a:t> </a:t>
            </a:r>
            <a:r>
              <a:rPr lang="en-US" sz="1600" b="1" i="1" dirty="0">
                <a:solidFill>
                  <a:schemeClr val="bg2">
                    <a:lumMod val="10000"/>
                  </a:schemeClr>
                </a:solidFill>
              </a:rPr>
              <a:t>Temperature Sensor:</a:t>
            </a:r>
            <a:br>
              <a:rPr lang="en-US" sz="1600" dirty="0"/>
            </a:br>
            <a:r>
              <a:rPr lang="en-US" sz="1600" i="1" dirty="0">
                <a:solidFill>
                  <a:schemeClr val="accent5">
                    <a:lumMod val="60000"/>
                    <a:lumOff val="40000"/>
                  </a:schemeClr>
                </a:solidFill>
              </a:rPr>
              <a:t>A water-proof temperature sensor is going to be used. Part number from </a:t>
            </a:r>
            <a:r>
              <a:rPr lang="en-US" sz="1600" i="1" dirty="0" err="1">
                <a:solidFill>
                  <a:schemeClr val="accent5">
                    <a:lumMod val="60000"/>
                    <a:lumOff val="40000"/>
                  </a:schemeClr>
                </a:solidFill>
              </a:rPr>
              <a:t>sparkfun</a:t>
            </a:r>
            <a:r>
              <a:rPr lang="en-US" sz="1600" i="1" dirty="0">
                <a:solidFill>
                  <a:schemeClr val="accent5">
                    <a:lumMod val="60000"/>
                    <a:lumOff val="40000"/>
                  </a:schemeClr>
                </a:solidFill>
              </a:rPr>
              <a:t> is: </a:t>
            </a:r>
            <a:br>
              <a:rPr lang="en-US" sz="1600" i="1" dirty="0">
                <a:solidFill>
                  <a:schemeClr val="accent5">
                    <a:lumMod val="60000"/>
                    <a:lumOff val="40000"/>
                  </a:schemeClr>
                </a:solidFill>
              </a:rPr>
            </a:br>
            <a:r>
              <a:rPr lang="en-US" sz="1600" i="1" dirty="0">
                <a:solidFill>
                  <a:schemeClr val="accent5">
                    <a:lumMod val="60000"/>
                    <a:lumOff val="40000"/>
                  </a:schemeClr>
                </a:solidFill>
              </a:rPr>
              <a:t>DS18B20 [6]. This temperature sensor is compatible with a relatively wide range of power </a:t>
            </a:r>
            <a:br>
              <a:rPr lang="en-US" sz="1600" i="1" dirty="0">
                <a:solidFill>
                  <a:schemeClr val="accent5">
                    <a:lumMod val="60000"/>
                    <a:lumOff val="40000"/>
                  </a:schemeClr>
                </a:solidFill>
              </a:rPr>
            </a:br>
            <a:r>
              <a:rPr lang="en-US" sz="1600" i="1" dirty="0">
                <a:solidFill>
                  <a:schemeClr val="accent5">
                    <a:lumMod val="60000"/>
                    <a:lumOff val="40000"/>
                  </a:schemeClr>
                </a:solidFill>
              </a:rPr>
              <a:t>supply from 3.0V to 5.5V. The measured temperature ranges from -55 to +125 </a:t>
            </a:r>
            <a:r>
              <a:rPr lang="en-US" sz="1600" i="1" dirty="0" err="1">
                <a:solidFill>
                  <a:schemeClr val="accent5">
                    <a:lumMod val="60000"/>
                    <a:lumOff val="40000"/>
                  </a:schemeClr>
                </a:solidFill>
              </a:rPr>
              <a:t>celsius</a:t>
            </a:r>
            <a:r>
              <a:rPr lang="en-US" sz="1600" i="1" dirty="0">
                <a:solidFill>
                  <a:schemeClr val="accent5">
                    <a:lumMod val="60000"/>
                    <a:lumOff val="40000"/>
                  </a:schemeClr>
                </a:solidFill>
              </a:rPr>
              <a:t> </a:t>
            </a:r>
            <a:br>
              <a:rPr lang="en-US" sz="1600" i="1" dirty="0">
                <a:solidFill>
                  <a:schemeClr val="accent5">
                    <a:lumMod val="60000"/>
                    <a:lumOff val="40000"/>
                  </a:schemeClr>
                </a:solidFill>
              </a:rPr>
            </a:br>
            <a:r>
              <a:rPr lang="en-US" sz="1600" i="1" dirty="0">
                <a:solidFill>
                  <a:schemeClr val="accent5">
                    <a:lumMod val="60000"/>
                    <a:lumOff val="40000"/>
                  </a:schemeClr>
                </a:solidFill>
              </a:rPr>
              <a:t>degrees. Between -10 to + 85 degrees, the accuracy is up to +-0.5 degrees. This sensor can </a:t>
            </a:r>
            <a:br>
              <a:rPr lang="en-US" sz="1600" i="1" dirty="0">
                <a:solidFill>
                  <a:schemeClr val="accent5">
                    <a:lumMod val="60000"/>
                    <a:lumOff val="40000"/>
                  </a:schemeClr>
                </a:solidFill>
              </a:rPr>
            </a:br>
            <a:r>
              <a:rPr lang="en-US" sz="1600" i="1" dirty="0">
                <a:solidFill>
                  <a:schemeClr val="accent5">
                    <a:lumMod val="60000"/>
                    <a:lumOff val="40000"/>
                  </a:schemeClr>
                </a:solidFill>
              </a:rPr>
              <a:t>fulfill all requirements needed for this project.</a:t>
            </a:r>
            <a:br>
              <a:rPr lang="en-US" sz="1600" dirty="0"/>
            </a:br>
            <a:br>
              <a:rPr lang="en-US" sz="1600" dirty="0"/>
            </a:br>
            <a:r>
              <a:rPr lang="en-US" sz="1600" b="1" dirty="0"/>
              <a:t>1.2</a:t>
            </a:r>
            <a:r>
              <a:rPr lang="en-US" sz="1600" dirty="0"/>
              <a:t>  </a:t>
            </a:r>
            <a:r>
              <a:rPr lang="en-US" sz="1600" b="1" i="1" dirty="0">
                <a:solidFill>
                  <a:schemeClr val="tx2">
                    <a:lumMod val="50000"/>
                  </a:schemeClr>
                </a:solidFill>
              </a:rPr>
              <a:t>PH-sensor</a:t>
            </a:r>
            <a:r>
              <a:rPr lang="en-US" sz="1600" dirty="0"/>
              <a:t>:</a:t>
            </a:r>
            <a:br>
              <a:rPr lang="en-US" sz="1600" dirty="0"/>
            </a:br>
            <a:r>
              <a:rPr lang="en-US" sz="1600" i="1" dirty="0">
                <a:solidFill>
                  <a:schemeClr val="accent5">
                    <a:lumMod val="60000"/>
                    <a:lumOff val="40000"/>
                  </a:schemeClr>
                </a:solidFill>
              </a:rPr>
              <a:t>PH value is a valued indicator of water quality. This PH-sensor[7] works with 5V voltage, </a:t>
            </a:r>
            <a:br>
              <a:rPr lang="en-US" sz="1600" i="1" dirty="0">
                <a:solidFill>
                  <a:schemeClr val="accent5">
                    <a:lumMod val="60000"/>
                    <a:lumOff val="40000"/>
                  </a:schemeClr>
                </a:solidFill>
              </a:rPr>
            </a:br>
            <a:r>
              <a:rPr lang="en-US" sz="1600" i="1" dirty="0">
                <a:solidFill>
                  <a:schemeClr val="accent5">
                    <a:lumMod val="60000"/>
                    <a:lumOff val="40000"/>
                  </a:schemeClr>
                </a:solidFill>
              </a:rPr>
              <a:t>which is also compatible with the temperature sensor. It can 6measure the PH value from 0 </a:t>
            </a:r>
            <a:br>
              <a:rPr lang="en-US" sz="1600" i="1" dirty="0">
                <a:solidFill>
                  <a:schemeClr val="accent5">
                    <a:lumMod val="60000"/>
                    <a:lumOff val="40000"/>
                  </a:schemeClr>
                </a:solidFill>
              </a:rPr>
            </a:br>
            <a:r>
              <a:rPr lang="en-US" sz="1600" i="1" dirty="0">
                <a:solidFill>
                  <a:schemeClr val="accent5">
                    <a:lumMod val="60000"/>
                    <a:lumOff val="40000"/>
                  </a:schemeClr>
                </a:solidFill>
              </a:rPr>
              <a:t>to 14 with an accuracy of +- 0.1 at the temperature of 25 degrees. </a:t>
            </a:r>
            <a:br>
              <a:rPr lang="en-US" sz="1600" dirty="0"/>
            </a:br>
            <a:br>
              <a:rPr lang="en-US" sz="1600" dirty="0"/>
            </a:br>
            <a:r>
              <a:rPr lang="en-US" sz="1600" b="1" dirty="0"/>
              <a:t>1.3</a:t>
            </a:r>
            <a:r>
              <a:rPr lang="en-US" sz="1600" dirty="0"/>
              <a:t>  </a:t>
            </a:r>
            <a:r>
              <a:rPr lang="en-US" sz="1600" b="1" i="1" dirty="0">
                <a:solidFill>
                  <a:schemeClr val="tx2">
                    <a:lumMod val="50000"/>
                  </a:schemeClr>
                </a:solidFill>
              </a:rPr>
              <a:t>Conductivity sensor:</a:t>
            </a:r>
            <a:br>
              <a:rPr lang="en-US" sz="1600" dirty="0"/>
            </a:br>
            <a:r>
              <a:rPr lang="en-US" sz="1600" dirty="0">
                <a:solidFill>
                  <a:schemeClr val="accent5">
                    <a:lumMod val="60000"/>
                    <a:lumOff val="40000"/>
                  </a:schemeClr>
                </a:solidFill>
              </a:rPr>
              <a:t>Conductivity sensor is also part of the water quality assessment. The input voltage is from </a:t>
            </a:r>
            <a:br>
              <a:rPr lang="en-US" sz="1600" dirty="0">
                <a:solidFill>
                  <a:schemeClr val="accent5">
                    <a:lumMod val="60000"/>
                    <a:lumOff val="40000"/>
                  </a:schemeClr>
                </a:solidFill>
              </a:rPr>
            </a:br>
            <a:r>
              <a:rPr lang="en-US" sz="1600" dirty="0">
                <a:solidFill>
                  <a:schemeClr val="accent5">
                    <a:lumMod val="60000"/>
                    <a:lumOff val="40000"/>
                  </a:schemeClr>
                </a:solidFill>
              </a:rPr>
              <a:t>3.0 to 5.0V. The error is small, +-5%F.S. The measurement value ranges from 0 to 20 </a:t>
            </a:r>
            <a:br>
              <a:rPr lang="en-US" sz="1600" dirty="0">
                <a:solidFill>
                  <a:schemeClr val="accent5">
                    <a:lumMod val="60000"/>
                    <a:lumOff val="40000"/>
                  </a:schemeClr>
                </a:solidFill>
              </a:rPr>
            </a:br>
            <a:r>
              <a:rPr lang="en-US" sz="1600" dirty="0" err="1">
                <a:solidFill>
                  <a:schemeClr val="accent5">
                    <a:lumMod val="60000"/>
                    <a:lumOff val="40000"/>
                  </a:schemeClr>
                </a:solidFill>
              </a:rPr>
              <a:t>ms</a:t>
            </a:r>
            <a:r>
              <a:rPr lang="en-US" sz="1600" dirty="0">
                <a:solidFill>
                  <a:schemeClr val="accent5">
                    <a:lumMod val="60000"/>
                    <a:lumOff val="40000"/>
                  </a:schemeClr>
                </a:solidFill>
              </a:rPr>
              <a:t>/cm which is enough for water quality monitoring. [8]</a:t>
            </a:r>
            <a:br>
              <a:rPr lang="en-US" sz="1600" dirty="0">
                <a:solidFill>
                  <a:schemeClr val="accent5">
                    <a:lumMod val="60000"/>
                    <a:lumOff val="40000"/>
                  </a:schemeClr>
                </a:solidFill>
              </a:rPr>
            </a:br>
            <a:br>
              <a:rPr lang="en-US" sz="1600" dirty="0"/>
            </a:br>
            <a:r>
              <a:rPr lang="en-US" sz="1600" b="1" dirty="0"/>
              <a:t>1.4 </a:t>
            </a:r>
            <a:r>
              <a:rPr lang="en-US" sz="1600" dirty="0"/>
              <a:t> </a:t>
            </a:r>
            <a:r>
              <a:rPr lang="en-US" sz="1600" b="1" i="1" dirty="0">
                <a:solidFill>
                  <a:schemeClr val="tx2">
                    <a:lumMod val="50000"/>
                  </a:schemeClr>
                </a:solidFill>
              </a:rPr>
              <a:t>Liquid Level Sensor</a:t>
            </a:r>
            <a:r>
              <a:rPr lang="en-US" sz="1600" dirty="0"/>
              <a:t>:</a:t>
            </a:r>
            <a:br>
              <a:rPr lang="en-US" sz="1600" dirty="0"/>
            </a:br>
            <a:r>
              <a:rPr lang="en-US" sz="1600" dirty="0">
                <a:solidFill>
                  <a:schemeClr val="accent5">
                    <a:lumMod val="60000"/>
                    <a:lumOff val="40000"/>
                  </a:schemeClr>
                </a:solidFill>
              </a:rPr>
              <a:t>This sensor [9] is responsible for reflecting how much freshwater is left in the water tank. </a:t>
            </a:r>
            <a:br>
              <a:rPr lang="en-US" sz="1600" dirty="0"/>
            </a:br>
            <a:r>
              <a:rPr lang="en-US" sz="1600" dirty="0">
                <a:solidFill>
                  <a:schemeClr val="accent5">
                    <a:lumMod val="60000"/>
                    <a:lumOff val="40000"/>
                  </a:schemeClr>
                </a:solidFill>
              </a:rPr>
              <a:t>When the water level is low, fresh water will be pumped to the water tank to ensure the </a:t>
            </a:r>
            <a:br>
              <a:rPr lang="en-US" sz="1600" dirty="0">
                <a:solidFill>
                  <a:schemeClr val="accent5">
                    <a:lumMod val="60000"/>
                    <a:lumOff val="40000"/>
                  </a:schemeClr>
                </a:solidFill>
              </a:rPr>
            </a:br>
            <a:r>
              <a:rPr lang="en-US" sz="1600" dirty="0">
                <a:solidFill>
                  <a:schemeClr val="accent5">
                    <a:lumMod val="60000"/>
                    <a:lumOff val="40000"/>
                  </a:schemeClr>
                </a:solidFill>
              </a:rPr>
              <a:t>water fountain keeps running with freshwater. This sensor is 0.5 Watts. For water level from</a:t>
            </a:r>
            <a:br>
              <a:rPr lang="en-US" sz="1600" dirty="0">
                <a:solidFill>
                  <a:schemeClr val="accent5">
                    <a:lumMod val="60000"/>
                    <a:lumOff val="40000"/>
                  </a:schemeClr>
                </a:solidFill>
              </a:rPr>
            </a:br>
            <a:r>
              <a:rPr lang="en-US" sz="1600" dirty="0">
                <a:solidFill>
                  <a:schemeClr val="accent5">
                    <a:lumMod val="60000"/>
                    <a:lumOff val="40000"/>
                  </a:schemeClr>
                </a:solidFill>
              </a:rPr>
              <a:t>0 to 9 inches, the corresponding sensor outputs readings from 0 to 1.6. From that, the </a:t>
            </a:r>
            <a:br>
              <a:rPr lang="en-US" sz="1600" dirty="0">
                <a:solidFill>
                  <a:schemeClr val="accent5">
                    <a:lumMod val="60000"/>
                    <a:lumOff val="40000"/>
                  </a:schemeClr>
                </a:solidFill>
              </a:rPr>
            </a:br>
            <a:r>
              <a:rPr lang="en-US" sz="1600" dirty="0">
                <a:solidFill>
                  <a:schemeClr val="accent5">
                    <a:lumMod val="60000"/>
                    <a:lumOff val="40000"/>
                  </a:schemeClr>
                </a:solidFill>
              </a:rPr>
              <a:t>quantity of freshwater </a:t>
            </a:r>
            <a:endParaRPr lang="en-IN" sz="1600" dirty="0">
              <a:solidFill>
                <a:schemeClr val="accent5">
                  <a:lumMod val="60000"/>
                  <a:lumOff val="40000"/>
                </a:schemeClr>
              </a:solidFill>
            </a:endParaRPr>
          </a:p>
        </p:txBody>
      </p:sp>
    </p:spTree>
    <p:extLst>
      <p:ext uri="{BB962C8B-B14F-4D97-AF65-F5344CB8AC3E}">
        <p14:creationId xmlns:p14="http://schemas.microsoft.com/office/powerpoint/2010/main" val="15603445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TotalTime>
  <Words>1274</Words>
  <Application>Microsoft Office PowerPoint</Application>
  <PresentationFormat>Widescreen</PresentationFormat>
  <Paragraphs>21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Trebuchet MS</vt:lpstr>
      <vt:lpstr>Wingdings 3</vt:lpstr>
      <vt:lpstr>Facet</vt:lpstr>
      <vt:lpstr>Smart water Fountains</vt:lpstr>
      <vt:lpstr>Team Members:  1.Sainanthan.J(leader) 2.Yogesh.A 3.Raghul Prasath.S.M 4.Sujith 5.Soundharpandiyan</vt:lpstr>
      <vt:lpstr>Contents :  * IOT * Smart Water Fountains * Block Diagram  * Advantages * Application  * Conclusion  </vt:lpstr>
      <vt:lpstr>What is IOT ?   -&gt;  The Internet of Things (IoT) is the network of physical objects or "things" embedded with electronics, software, sensors, and network connectivity, which enables these objects to collect and exchange data.</vt:lpstr>
      <vt:lpstr>Introduction :       </vt:lpstr>
      <vt:lpstr> Objective:  Today, more people around the world have pets than ever before. According to American Pet Products Association's survey in 2020, 67% of U.S. households own a pet which is about 84.9 million homes. This proportion has been increased by 20% in thirty years [1]. Breakdown of the pet types, cats and dogs are the most popular animals, they contribute to about 80% of all pets. Same trend happens all over the world. On average, one in three households own a dog globally and about a quarter of households worldwide own a cat [2]. Both cats and dogs prefer flowing water. A source of fresh clean running water can encourage pets to drink. Drinking a certain amount of water daily plays an important role in long-term health for pets, especially cats. As a result, a water fountain is essential to most households having cats or dogs as pets. However, we can not ensure the water quality when we are away from home for several days. It can happen when pets have finished all remaining water in the water fountain, or water has been polluted somehow by the pet. These can cause the pet to be unwilling to drink water from the fountain.</vt:lpstr>
      <vt:lpstr>Block diagram :</vt:lpstr>
      <vt:lpstr>Sensor Unit :  This block contains the four sensors. The data acquired from the sensors will be transmitted  to the control unit. Control unit will then have some logic designed to send corresponding  signals to control other blocks of the water fountain. At the same time, the display screen on  the water fountain will display the readings along with the determined water quality level and  remaining water quantity. For the PH-value sensor, temperature sensor and conductivity sensor, values will be  retrieved and calculated to determine the overall water quality level. When poor water quality  is determined, the water replacement procedures will take place. The weight sensor  readings will be used to determine the amount of fresh water left in the water tank</vt:lpstr>
      <vt:lpstr>1.1  Temperature Sensor: A water-proof temperature sensor is going to be used. Part number from sparkfun is:  DS18B20 [6]. This temperature sensor is compatible with a relatively wide range of power  supply from 3.0V to 5.5V. The measured temperature ranges from -55 to +125 celsius  degrees. Between -10 to + 85 degrees, the accuracy is up to +-0.5 degrees. This sensor can  fulfill all requirements needed for this project.  1.2  PH-sensor: PH value is a valued indicator of water quality. This PH-sensor[7] works with 5V voltage,  which is also compatible with the temperature sensor. It can 6measure the PH value from 0  to 14 with an accuracy of +- 0.1 at the temperature of 25 degrees.   1.3  Conductivity sensor: Conductivity sensor is also part of the water quality assessment. The input voltage is from  3.0 to 5.0V. The error is small, +-5%F.S. The measurement value ranges from 0 to 20  ms/cm which is enough for water quality monitoring. [8]  1.4  Liquid Level Sensor: This sensor [9] is responsible for reflecting how much freshwater is left in the water tank.  When the water level is low, fresh water will be pumped to the water tank to ensure the  water fountain keeps running with freshwater. This sensor is 0.5 Watts. For water level from 0 to 9 inches, the corresponding sensor outputs readings from 0 to 1.6. From that, the  quantity of freshwater </vt:lpstr>
      <vt:lpstr>2.6 Risk Analysis:   2.6.1 Control Unit Block:                                 One of the most challenging points in this project is the precise control of the control unit  between different blocks. To react accurately and promptly based on the results from the  sensors is the key. The control unit needs to accommodate the mechanical and the  electrical part so that the pumps, draining system can work collaboratively smoothly. From  acquiring the data from sensors, analyzing the data, communicating and displaying the data  to users, and then sending signals to activate the corresponding actions(drain or add fresh  water), these are all to be performed by the control unit. Thus, it is the block that brings the  greatest risk. </vt:lpstr>
      <vt:lpstr>2.6.2  Mechanical Unit Block:  We will divide all the overall control unit functions into three parts: data retrieving, data  manipulation, data delivering. Data retrieving is the logic used to read data from all sensors.  Necessary algorithm is to be written to ensure successful and accurate data acquisition.  Data manipulation is the process of calculating the water quality levels, and the formula to  integrate all the data to produce a credible result. The data delivering is used to connect the  control unit to the screen, displaying the necessary information as described above. This  part will also be responsible for building the connection between the water fountain and the  users’ phones through WIFI.  </vt:lpstr>
      <vt:lpstr>ADVANTAGES:  *  Real-time analyasis of water consumption                                               *  Reduced Maintenance costs  *  Better Communication among             stakeholders  *  Predicting Potential Failures  *  Remote Monitoring  *  End-to-end services  *  Interactive Reports </vt:lpstr>
      <vt:lpstr>Conclusion:                          The smart water fountain  is a promising technology that has the potential to revolutionize the way we hydrate.By providing real-time data on water consumption and personalizing hydration  goals,the fountain can help individulas develop healthier habits and improve their overall well_being.</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Fountains</dc:title>
  <dc:creator>Dachina Moorthi</dc:creator>
  <cp:lastModifiedBy>Dachina Moorthi</cp:lastModifiedBy>
  <cp:revision>1</cp:revision>
  <dcterms:created xsi:type="dcterms:W3CDTF">2023-09-27T16:33:41Z</dcterms:created>
  <dcterms:modified xsi:type="dcterms:W3CDTF">2023-09-27T18:11:53Z</dcterms:modified>
</cp:coreProperties>
</file>