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8" r:id="rId2"/>
    <p:sldId id="303" r:id="rId3"/>
    <p:sldId id="301" r:id="rId4"/>
    <p:sldId id="275" r:id="rId5"/>
    <p:sldId id="278" r:id="rId6"/>
    <p:sldId id="304" r:id="rId7"/>
    <p:sldId id="279" r:id="rId8"/>
    <p:sldId id="305" r:id="rId9"/>
    <p:sldId id="282" r:id="rId10"/>
    <p:sldId id="281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00" r:id="rId19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73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024">
          <p15:clr>
            <a:srgbClr val="A4A3A4"/>
          </p15:clr>
        </p15:guide>
        <p15:guide id="7" pos="5378">
          <p15:clr>
            <a:srgbClr val="A4A3A4"/>
          </p15:clr>
        </p15:guide>
        <p15:guide id="8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4" autoAdjust="0"/>
    <p:restoredTop sz="94626" autoAdjust="0"/>
  </p:normalViewPr>
  <p:slideViewPr>
    <p:cSldViewPr snapToObjects="1" showGuides="1">
      <p:cViewPr>
        <p:scale>
          <a:sx n="75" d="100"/>
          <a:sy n="75" d="100"/>
        </p:scale>
        <p:origin x="1440" y="54"/>
      </p:cViewPr>
      <p:guideLst>
        <p:guide orient="horz" pos="2440"/>
        <p:guide orient="horz" pos="1008"/>
        <p:guide orient="horz" pos="720"/>
        <p:guide orient="horz" pos="2736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29.06.2020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29.06.2020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 18" descr="Master_OvGU_weis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00.00.2009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OVGU Präsentation</a:t>
            </a:r>
            <a:endParaRPr lang="de-DE" sz="800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Master_OvGU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5496" y="5334000"/>
            <a:ext cx="8460431" cy="990600"/>
          </a:xfrm>
          <a:prstGeom prst="rect">
            <a:avLst/>
          </a:prstGeom>
        </p:spPr>
        <p:txBody>
          <a:bodyPr wrap="square" tIns="50800"/>
          <a:lstStyle/>
          <a:p>
            <a:pPr marL="533400" lvl="0" defTabSz="838200">
              <a:defRPr/>
            </a:pPr>
            <a:r>
              <a:rPr lang="en-US" sz="3600" b="1" spc="-95" dirty="0">
                <a:solidFill>
                  <a:schemeClr val="bg1"/>
                </a:solidFill>
                <a:latin typeface="Times New Roman"/>
                <a:cs typeface="Times New Roman"/>
              </a:rPr>
              <a:t>Advanced </a:t>
            </a:r>
            <a:r>
              <a:rPr lang="en-US" sz="3600" b="1" spc="-90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3600" b="1" spc="-80" dirty="0" smtClean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0" y="1412776"/>
            <a:ext cx="8537574" cy="4320480"/>
          </a:xfrm>
        </p:spPr>
        <p:txBody>
          <a:bodyPr/>
          <a:lstStyle/>
          <a:p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5052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files are read into text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and later combined into one file along with its Genre information, author name, book name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35052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our features are relevant to fictions,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and words stemming is avoided, as every word and token carries information , rather all the words, punctuations,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taken into consideration to generate various level features.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25 features are extracted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document level</a:t>
            </a:r>
            <a:endPara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</a:t>
            </a:r>
            <a:r>
              <a:rPr lang="en-US" b="0" dirty="0" smtClean="0"/>
              <a:t>etailed </a:t>
            </a:r>
            <a:r>
              <a:rPr lang="en-US" b="0" dirty="0"/>
              <a:t>explanation how each feature is </a:t>
            </a:r>
            <a:r>
              <a:rPr lang="en-US" b="0" dirty="0" smtClean="0"/>
              <a:t>generated</a:t>
            </a:r>
            <a:endParaRPr lang="en-US" b="0" dirty="0"/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57971271"/>
              </p:ext>
            </p:extLst>
          </p:nvPr>
        </p:nvGraphicFramePr>
        <p:xfrm>
          <a:off x="107504" y="1268760"/>
          <a:ext cx="8928992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98">
                  <a:extLst>
                    <a:ext uri="{9D8B030D-6E8A-4147-A177-3AD203B41FA5}">
                      <a16:colId xmlns:a16="http://schemas.microsoft.com/office/drawing/2014/main" val="252285564"/>
                    </a:ext>
                  </a:extLst>
                </a:gridCol>
                <a:gridCol w="6976194">
                  <a:extLst>
                    <a:ext uri="{9D8B030D-6E8A-4147-A177-3AD203B41FA5}">
                      <a16:colId xmlns:a16="http://schemas.microsoft.com/office/drawing/2014/main" val="756703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Reading ease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used two formulas namely FRE (</a:t>
                      </a:r>
                      <a:r>
                        <a:rPr lang="en-US" sz="17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Flesch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Reading Ease) and SMOG Grading.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FRE= 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206.835-(1.015* Average Sentence Length) – (84.6 * average word length in syllable)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SMOG=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3+ (Polysyllable Count)^(1/2) </a:t>
                      </a:r>
                      <a:r>
                        <a:rPr lang="en-IN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5940"/>
                  </a:ext>
                </a:extLst>
              </a:tr>
              <a:tr h="12072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Complexity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Diversity: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 of unique tokens/ No. of tokens </a:t>
                      </a:r>
                    </a:p>
                    <a:p>
                      <a:r>
                        <a:rPr lang="en-IN" sz="17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Density: </a:t>
                      </a:r>
                    </a:p>
                    <a:p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this part, POS tagging was used to count occurrence of each and later normalized to number of words in a document. 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  <a:r>
                        <a:rPr lang="en-IN" sz="17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Style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(Ratio of personal pronouns, Possessive pronouns preposition , colons and Hyphens, Interjection and punctuation Subordination Conjunction) Calculated using POS tagging and using Counter from Collections library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COUNTRY SIDE/ URBAN SETTING 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 of quotes and Total no. of characters in each book is explored – using POS tagging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No. of characters, Proper nouns are counted once.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9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Features </a:t>
            </a:r>
            <a:r>
              <a:rPr lang="en-US" b="0" dirty="0"/>
              <a:t>relevant to Fictions books 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98907803"/>
              </p:ext>
            </p:extLst>
          </p:nvPr>
        </p:nvGraphicFramePr>
        <p:xfrm>
          <a:off x="107504" y="1340768"/>
          <a:ext cx="8856984" cy="47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230">
                  <a:extLst>
                    <a:ext uri="{9D8B030D-6E8A-4147-A177-3AD203B41FA5}">
                      <a16:colId xmlns:a16="http://schemas.microsoft.com/office/drawing/2014/main" val="252285564"/>
                    </a:ext>
                  </a:extLst>
                </a:gridCol>
                <a:gridCol w="6276754">
                  <a:extLst>
                    <a:ext uri="{9D8B030D-6E8A-4147-A177-3AD203B41FA5}">
                      <a16:colId xmlns:a16="http://schemas.microsoft.com/office/drawing/2014/main" val="756703545"/>
                    </a:ext>
                  </a:extLst>
                </a:gridCol>
              </a:tblGrid>
              <a:tr h="348355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10959"/>
                  </a:ext>
                </a:extLst>
              </a:tr>
              <a:tr h="1231172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LEVEL RATIO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ratio are calculated as-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Adverb Adjective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Adjective Noun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Adjective pronoun ratio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76343"/>
                  </a:ext>
                </a:extLst>
              </a:tr>
              <a:tr h="9407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SENTENCE LEVEL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sentence length in document is explored using number of sentences divided by total number of words in a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Complexity can be calculated using usage of clauses in a sentences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5940"/>
                  </a:ext>
                </a:extLst>
              </a:tr>
              <a:tr h="1941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Library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Textblob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used to get sentiment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Polarity is a is a floating-point number that lies in the range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[-1,1]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 1 means positive and -1 means negative.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Subjectivity is refers to how some one’s is shaped by personal opinions and feelings Subjectivity is represented as a floating-point value which lies in the range of [0,1].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10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0" y="1143000"/>
            <a:ext cx="8537574" cy="4590256"/>
          </a:xfrm>
        </p:spPr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3505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Features scores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library, such as chi square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based classifiers.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Feature importance on Original dataset 	 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Feature importance on Balanced dataset </a:t>
            </a:r>
            <a:endParaRPr lang="de-DE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ADDITIONAL FEATURES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07" y="3140968"/>
            <a:ext cx="4423197" cy="324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103135"/>
            <a:ext cx="4392488" cy="33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0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0" y="1052736"/>
            <a:ext cx="8537574" cy="1368152"/>
          </a:xfrm>
        </p:spPr>
        <p:txBody>
          <a:bodyPr/>
          <a:lstStyle/>
          <a:p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Dataset</a:t>
            </a:r>
          </a:p>
          <a:p>
            <a:pPr marL="35052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balancing dataset using oversampling technique.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SMOTE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BorderlineSMOTE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explored </a:t>
            </a:r>
            <a:endPara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06938"/>
            <a:ext cx="4370785" cy="2839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06938"/>
            <a:ext cx="4161655" cy="2869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1511" y="2991439"/>
            <a:ext cx="3406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</a:rPr>
              <a:t>Fig: Oversampling using SMOTE </a:t>
            </a:r>
            <a:endParaRPr lang="en-IN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788024" y="2991438"/>
            <a:ext cx="4211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</a:rPr>
              <a:t>Fig: </a:t>
            </a:r>
            <a:r>
              <a:rPr lang="en-US" sz="1400" b="1" dirty="0">
                <a:latin typeface="Times New Roman" panose="02020603050405020304" pitchFamily="18" charset="0"/>
              </a:rPr>
              <a:t>Oversampling using </a:t>
            </a:r>
            <a:r>
              <a:rPr lang="en-US" sz="1400" b="1" dirty="0" err="1">
                <a:latin typeface="Times New Roman" panose="02020603050405020304" pitchFamily="18" charset="0"/>
              </a:rPr>
              <a:t>BorderLineSMOTE</a:t>
            </a:r>
            <a:r>
              <a:rPr lang="en-US" sz="1400" b="1" dirty="0">
                <a:latin typeface="Times New Roman" panose="02020603050405020304" pitchFamily="18" charset="0"/>
              </a:rPr>
              <a:t>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25320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0" y="1101378"/>
            <a:ext cx="9144000" cy="207611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35052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Linear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was the method which was preferred on the basis of metric score,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f1_weighted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similar way in balanced dataset (SMOTE) and also in the original dataset.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tuning of hyper parameters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combinations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C: [100], kernel: [‘linear’] and gamma: [0.001]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0" y="3519996"/>
            <a:ext cx="4236896" cy="3072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64437"/>
            <a:ext cx="4536504" cy="29660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3608" y="3239398"/>
            <a:ext cx="2736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 smtClean="0">
                <a:latin typeface="Times New Roman" panose="02020603050405020304" pitchFamily="18" charset="0"/>
              </a:rPr>
              <a:t>Fig: Model </a:t>
            </a:r>
            <a:r>
              <a:rPr lang="en-IN" sz="1100" b="1" dirty="0">
                <a:latin typeface="Times New Roman" panose="02020603050405020304" pitchFamily="18" charset="0"/>
              </a:rPr>
              <a:t>selection – Original </a:t>
            </a:r>
            <a:r>
              <a:rPr lang="en-IN" sz="1100" b="1" dirty="0" smtClean="0">
                <a:latin typeface="Times New Roman" panose="02020603050405020304" pitchFamily="18" charset="0"/>
              </a:rPr>
              <a:t>dataset</a:t>
            </a:r>
            <a:endParaRPr lang="en-IN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5819187" y="3283839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 smtClean="0"/>
              <a:t>Fig: Balanced </a:t>
            </a:r>
            <a:r>
              <a:rPr lang="en-IN" sz="1100" b="1" dirty="0"/>
              <a:t>Dataset 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15161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08941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IN" sz="160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we have used the cross fold=5.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With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micro_f1 score that takes care of balanced dataset was 0.90 and that of the original dataset was 0.71.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dataset is used for testing and for cross validation, 80% with the 5 folds.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use the evaluating measures like Micro-f1, confusion matrix to compare our model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recognized that classifiers work well when each class is fairly represented in the training data.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with 99% negative events and 1% positive events, a model could be 99% accurate, predicting all instances as negative, though, being useless.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/>
          </a:p>
        </p:txBody>
      </p:sp>
      <p:sp>
        <p:nvSpPr>
          <p:cNvPr id="3" name="Titel 8"/>
          <p:cNvSpPr txBox="1">
            <a:spLocks/>
          </p:cNvSpPr>
          <p:nvPr/>
        </p:nvSpPr>
        <p:spPr>
          <a:xfrm>
            <a:off x="3" y="777141"/>
            <a:ext cx="8537574" cy="457200"/>
          </a:xfrm>
          <a:prstGeom prst="rect">
            <a:avLst/>
          </a:prstGeom>
        </p:spPr>
        <p:txBody>
          <a:bodyPr/>
          <a:lstStyle>
            <a:lvl1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pPr marL="533400">
              <a:lnSpc>
                <a:spcPct val="100000"/>
              </a:lnSpc>
            </a:pPr>
            <a:r>
              <a:rPr lang="de-DE" sz="2400" b="1" dirty="0">
                <a:solidFill>
                  <a:schemeClr val="accent1"/>
                </a:solidFill>
                <a:latin typeface="Lucida Sans Unicode"/>
              </a:rPr>
              <a:t>EVALUATION</a:t>
            </a:r>
            <a:endParaRPr lang="de-DE" sz="2400" b="1" dirty="0">
              <a:solidFill>
                <a:schemeClr val="accent1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800211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90872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Micro-F1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to compute micro-averaged precision and micro-averaged recall over all the samples and then combine the two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that is responsible for Balanced dataset is 0.90 and that of the original dataset is 0.71.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68960"/>
            <a:ext cx="4353602" cy="3539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66" y="2870104"/>
            <a:ext cx="4464722" cy="3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23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d 5" descr="Master_OvGU_1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971600" y="2680320"/>
            <a:ext cx="7344816" cy="604664"/>
          </a:xfrm>
        </p:spPr>
        <p:txBody>
          <a:bodyPr/>
          <a:lstStyle/>
          <a:p>
            <a:r>
              <a:rPr lang="de-DE" sz="4000" dirty="0" smtClean="0"/>
              <a:t>THANK YOU SO MUCH!</a:t>
            </a:r>
            <a:endParaRPr lang="de-DE"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Bild 2" descr="Master_OvGU_1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1484784"/>
            <a:ext cx="374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u="sng" spc="-5" dirty="0" smtClean="0">
                <a:latin typeface="Times New Roman"/>
                <a:cs typeface="Times New Roman"/>
              </a:rPr>
              <a:t>Group Members</a:t>
            </a:r>
            <a:r>
              <a:rPr lang="en-US" sz="3600" b="1" spc="-5" dirty="0" smtClean="0">
                <a:latin typeface="Times New Roman"/>
                <a:cs typeface="Times New Roman"/>
              </a:rPr>
              <a:t>:</a:t>
            </a:r>
          </a:p>
          <a:p>
            <a:endParaRPr lang="en-US" sz="3600" b="1" spc="-5" dirty="0" smtClean="0">
              <a:latin typeface="Times New Roman"/>
              <a:cs typeface="Times New Roman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spc="-5" dirty="0" err="1" smtClean="0">
                <a:latin typeface="Times New Roman"/>
                <a:cs typeface="Times New Roman"/>
              </a:rPr>
              <a:t>Ramanpreet</a:t>
            </a:r>
            <a:r>
              <a:rPr lang="en-US" sz="2800" spc="-5" dirty="0" smtClean="0">
                <a:latin typeface="Times New Roman"/>
                <a:cs typeface="Times New Roman"/>
              </a:rPr>
              <a:t> Kaur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spc="-5" dirty="0" smtClean="0">
                <a:latin typeface="Times New Roman"/>
                <a:cs typeface="Times New Roman"/>
              </a:rPr>
              <a:t>Gracy </a:t>
            </a:r>
            <a:r>
              <a:rPr lang="en-US" sz="2800" spc="-5" dirty="0">
                <a:latin typeface="Times New Roman"/>
                <a:cs typeface="Times New Roman"/>
              </a:rPr>
              <a:t>Jason </a:t>
            </a:r>
            <a:r>
              <a:rPr lang="en-US" sz="2800" spc="-5" dirty="0" smtClean="0">
                <a:latin typeface="Times New Roman"/>
                <a:cs typeface="Times New Roman"/>
              </a:rPr>
              <a:t>Joseph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spc="-5" dirty="0" err="1" smtClean="0">
                <a:latin typeface="Times New Roman"/>
                <a:cs typeface="Times New Roman"/>
              </a:rPr>
              <a:t>Saiyudh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err="1" smtClean="0">
                <a:latin typeface="Times New Roman"/>
                <a:cs typeface="Times New Roman"/>
              </a:rPr>
              <a:t>Mannan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spc="-5" dirty="0" err="1" smtClean="0">
                <a:latin typeface="Times New Roman"/>
                <a:cs typeface="Times New Roman"/>
              </a:rPr>
              <a:t>Azima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Islam </a:t>
            </a:r>
            <a:r>
              <a:rPr lang="en-US" sz="2800" spc="-5" dirty="0" err="1" smtClean="0">
                <a:latin typeface="Times New Roman"/>
                <a:cs typeface="Times New Roman"/>
              </a:rPr>
              <a:t>Fariha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spc="-5" dirty="0" smtClean="0">
                <a:latin typeface="Times New Roman"/>
                <a:cs typeface="Times New Roman"/>
              </a:rPr>
              <a:t>Shweta</a:t>
            </a:r>
            <a:r>
              <a:rPr lang="en-US" sz="2800" spc="22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Pandey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823520" y="2536180"/>
            <a:ext cx="3312368" cy="879376"/>
          </a:xfrm>
          <a:prstGeom prst="rect">
            <a:avLst/>
          </a:prstGeom>
        </p:spPr>
        <p:txBody>
          <a:bodyPr wrap="square" tIns="50800"/>
          <a:lstStyle/>
          <a:p>
            <a:pPr marL="533400" lvl="0" defTabSz="838200">
              <a:defRPr/>
            </a:pPr>
            <a:r>
              <a:rPr lang="en-US" sz="3600" b="1" spc="-95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Group 15</a:t>
            </a:r>
            <a:endParaRPr lang="en-US" sz="3600" b="1" spc="-8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68760"/>
            <a:ext cx="8892478" cy="1205880"/>
          </a:xfrm>
        </p:spPr>
        <p:txBody>
          <a:bodyPr/>
          <a:lstStyle/>
          <a:p>
            <a:r>
              <a:rPr lang="en-US" sz="2000" spc="-5" dirty="0" smtClean="0">
                <a:latin typeface="Times New Roman"/>
                <a:cs typeface="Times New Roman"/>
              </a:rPr>
              <a:t>‘Supervised </a:t>
            </a:r>
            <a:r>
              <a:rPr lang="en-US" sz="2000" spc="-5" dirty="0">
                <a:latin typeface="Times New Roman"/>
                <a:cs typeface="Times New Roman"/>
              </a:rPr>
              <a:t>Genre </a:t>
            </a:r>
            <a:r>
              <a:rPr lang="en-US" sz="2000" spc="-5" dirty="0" smtClean="0">
                <a:latin typeface="Times New Roman"/>
                <a:cs typeface="Times New Roman"/>
              </a:rPr>
              <a:t>identification’ </a:t>
            </a:r>
            <a:r>
              <a:rPr lang="en-US" sz="2000" spc="-5" dirty="0">
                <a:latin typeface="Times New Roman"/>
                <a:cs typeface="Times New Roman"/>
              </a:rPr>
              <a:t>is a  </a:t>
            </a:r>
            <a:r>
              <a:rPr lang="en-US" sz="2000" dirty="0" smtClean="0">
                <a:latin typeface="Times New Roman"/>
                <a:cs typeface="Times New Roman"/>
              </a:rPr>
              <a:t>problem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ur </a:t>
            </a:r>
            <a:r>
              <a:rPr lang="en-US" sz="2000" spc="-5" dirty="0">
                <a:latin typeface="Times New Roman"/>
                <a:cs typeface="Times New Roman"/>
              </a:rPr>
              <a:t>goal is to </a:t>
            </a:r>
            <a:r>
              <a:rPr lang="en-US" sz="2000" dirty="0">
                <a:latin typeface="Times New Roman"/>
                <a:cs typeface="Times New Roman"/>
              </a:rPr>
              <a:t>extract </a:t>
            </a:r>
            <a:r>
              <a:rPr lang="en-US" sz="2000" spc="-5" dirty="0">
                <a:latin typeface="Times New Roman"/>
                <a:cs typeface="Times New Roman"/>
              </a:rPr>
              <a:t>the features which are  relevant to fiction books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r>
              <a:rPr lang="en-US" sz="2000" spc="-5" dirty="0" smtClean="0">
                <a:latin typeface="Times New Roman"/>
                <a:cs typeface="Times New Roman"/>
              </a:rPr>
              <a:t>To investigate </a:t>
            </a:r>
            <a:r>
              <a:rPr lang="en-US" sz="2000" spc="-5" dirty="0">
                <a:latin typeface="Times New Roman"/>
                <a:cs typeface="Times New Roman"/>
              </a:rPr>
              <a:t>which supervised  machine learning methods are best suited to solve </a:t>
            </a:r>
            <a:r>
              <a:rPr lang="en-US" sz="2000" spc="-5" dirty="0" smtClean="0">
                <a:latin typeface="Times New Roman"/>
                <a:cs typeface="Times New Roman"/>
              </a:rPr>
              <a:t>it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&amp; PROBLEM STATEMENT</a:t>
            </a:r>
            <a:endParaRPr lang="de-DE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8D0E68F-A976-47B3-BE6B-2F099EE876E9}"/>
              </a:ext>
            </a:extLst>
          </p:cNvPr>
          <p:cNvSpPr/>
          <p:nvPr/>
        </p:nvSpPr>
        <p:spPr>
          <a:xfrm>
            <a:off x="524374" y="2636912"/>
            <a:ext cx="7864050" cy="38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2430016"/>
          </a:xfrm>
          <a:prstGeom prst="rect">
            <a:avLst/>
          </a:prstGeom>
        </p:spPr>
        <p:txBody>
          <a:bodyPr/>
          <a:lstStyle/>
          <a:p>
            <a:pPr marL="241300" marR="266700" indent="-229235"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While data exploration, from these 996 books we  found that two books are empty and one book has barely  30 words</a:t>
            </a:r>
          </a:p>
          <a:p>
            <a:pPr marL="241300" marR="266700" indent="-229235"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Each book is an html file and ‘</a:t>
            </a:r>
            <a:r>
              <a:rPr lang="en-US" spc="-5" dirty="0" err="1" smtClean="0">
                <a:latin typeface="Times New Roman"/>
                <a:cs typeface="Times New Roman"/>
              </a:rPr>
              <a:t>BeautifulSoup</a:t>
            </a:r>
            <a:r>
              <a:rPr lang="en-US" spc="-5" dirty="0" smtClean="0">
                <a:latin typeface="Times New Roman"/>
                <a:cs typeface="Times New Roman"/>
              </a:rPr>
              <a:t>’ library </a:t>
            </a:r>
            <a:r>
              <a:rPr lang="en-US" spc="-5" dirty="0">
                <a:latin typeface="Times New Roman"/>
                <a:cs typeface="Times New Roman"/>
              </a:rPr>
              <a:t>is used to read the HTML data</a:t>
            </a:r>
          </a:p>
          <a:p>
            <a:pPr marL="241300" marR="266700" indent="-229235"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There were imbalance classes. </a:t>
            </a:r>
          </a:p>
          <a:p>
            <a:pPr marL="241300" marR="266700" indent="-229235"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Scatter plot has been  provided to show the dataset imbalance.</a:t>
            </a:r>
          </a:p>
          <a:p>
            <a:pPr marL="241300" marR="266700" indent="-229235">
              <a:spcBef>
                <a:spcPts val="6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endParaRPr lang="en-US" spc="-5" dirty="0">
              <a:latin typeface="Times New Roman"/>
              <a:cs typeface="Times New Roman"/>
            </a:endParaRP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Porblems we came across with the dataset:</a:t>
            </a:r>
            <a:endParaRPr lang="de-DE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BBACAD99-E0C5-42FC-B2DB-16B2568E6B3F}"/>
              </a:ext>
            </a:extLst>
          </p:cNvPr>
          <p:cNvSpPr/>
          <p:nvPr/>
        </p:nvSpPr>
        <p:spPr>
          <a:xfrm>
            <a:off x="1430394" y="3429000"/>
            <a:ext cx="5805902" cy="328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4806280"/>
          </a:xfrm>
        </p:spPr>
        <p:txBody>
          <a:bodyPr/>
          <a:lstStyle/>
          <a:p>
            <a:pPr marL="350520" indent="0">
              <a:buNone/>
            </a:pPr>
            <a:r>
              <a:rPr lang="de-DE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WORDCLOUD exploratory analysis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FASTTEXT (method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CONCEPT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83" y="1528192"/>
            <a:ext cx="4087869" cy="218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362" y="3836509"/>
            <a:ext cx="4092590" cy="21847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238328"/>
          </a:xfrm>
        </p:spPr>
        <p:txBody>
          <a:bodyPr/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TFIDF-Term frequency-inverse document frequency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CONCEPT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95" y="1143000"/>
            <a:ext cx="4619307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581128"/>
            <a:ext cx="8246902" cy="16240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Features </a:t>
            </a:r>
            <a:r>
              <a:rPr lang="en-US" b="0" dirty="0"/>
              <a:t>relevant to Fictions books 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00168579"/>
              </p:ext>
            </p:extLst>
          </p:nvPr>
        </p:nvGraphicFramePr>
        <p:xfrm>
          <a:off x="390400" y="1124744"/>
          <a:ext cx="8286056" cy="54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705">
                  <a:extLst>
                    <a:ext uri="{9D8B030D-6E8A-4147-A177-3AD203B41FA5}">
                      <a16:colId xmlns:a16="http://schemas.microsoft.com/office/drawing/2014/main" val="252285564"/>
                    </a:ext>
                  </a:extLst>
                </a:gridCol>
                <a:gridCol w="4894351">
                  <a:extLst>
                    <a:ext uri="{9D8B030D-6E8A-4147-A177-3AD203B41FA5}">
                      <a16:colId xmlns:a16="http://schemas.microsoft.com/office/drawing/2014/main" val="756703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Reading ease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Flesch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Reading ease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Smog Reading ease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5940"/>
                  </a:ext>
                </a:extLst>
              </a:tr>
              <a:tr h="21320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Complexity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Diversity: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No. of unique tokens/ No. of tokens </a:t>
                      </a:r>
                    </a:p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Density: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Noun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Verb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Adverb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Adjective Ratio </a:t>
                      </a: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Style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Personal Pronoun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Possessive Pronoun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Preposition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Hyphen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Interjection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Punctuation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Conjunction </a:t>
                      </a: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9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Features </a:t>
            </a:r>
            <a:r>
              <a:rPr lang="en-US" b="0" dirty="0"/>
              <a:t>relevant to Fictions books 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05089138"/>
              </p:ext>
            </p:extLst>
          </p:nvPr>
        </p:nvGraphicFramePr>
        <p:xfrm>
          <a:off x="604838" y="1268760"/>
          <a:ext cx="8143626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404">
                  <a:extLst>
                    <a:ext uri="{9D8B030D-6E8A-4147-A177-3AD203B41FA5}">
                      <a16:colId xmlns:a16="http://schemas.microsoft.com/office/drawing/2014/main" val="252285564"/>
                    </a:ext>
                  </a:extLst>
                </a:gridCol>
                <a:gridCol w="4810222">
                  <a:extLst>
                    <a:ext uri="{9D8B030D-6E8A-4147-A177-3AD203B41FA5}">
                      <a16:colId xmlns:a16="http://schemas.microsoft.com/office/drawing/2014/main" val="756703545"/>
                    </a:ext>
                  </a:extLst>
                </a:gridCol>
              </a:tblGrid>
              <a:tr h="42029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10959"/>
                  </a:ext>
                </a:extLst>
              </a:tr>
              <a:tr h="725443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Country side/ Urban setting</a:t>
                      </a:r>
                      <a:endParaRPr lang="en-IN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Quotes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Characters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5940"/>
                  </a:ext>
                </a:extLst>
              </a:tr>
              <a:tr h="1209072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Level Ratio </a:t>
                      </a:r>
                      <a:endParaRPr lang="en-IN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Adverb Adjective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Adjective Noun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Adjective Pronoun Ratio 	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5359"/>
                  </a:ext>
                </a:extLst>
              </a:tr>
              <a:tr h="656353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Sentiment 	</a:t>
                      </a:r>
                      <a:endParaRPr lang="en-IN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Subjectivity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Polarity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92"/>
                  </a:ext>
                </a:extLst>
              </a:tr>
              <a:tr h="10363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Sentence Level Complexity 	</a:t>
                      </a:r>
                    </a:p>
                    <a:p>
                      <a:endParaRPr lang="en-IN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Sentence Length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Sentence Complexity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35211"/>
                  </a:ext>
                </a:extLst>
              </a:tr>
              <a:tr h="12090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Additional 	</a:t>
                      </a:r>
                    </a:p>
                    <a:p>
                      <a:endParaRPr lang="en-IN" sz="20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 Count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Punctuation Ratio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Syllable count 	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0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8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-5134" y="1772816"/>
            <a:ext cx="8537574" cy="3240360"/>
          </a:xfrm>
        </p:spPr>
        <p:txBody>
          <a:bodyPr/>
          <a:lstStyle/>
          <a:p>
            <a:pPr marL="35052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model selection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marL="35052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" y="811560"/>
            <a:ext cx="8537574" cy="457200"/>
          </a:xfrm>
        </p:spPr>
        <p:txBody>
          <a:bodyPr/>
          <a:lstStyle/>
          <a:p>
            <a:r>
              <a:rPr lang="de-DE" dirty="0" smtClean="0"/>
              <a:t>METHODS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Ovgu_Allgemein_potx</Template>
  <TotalTime>105</TotalTime>
  <Words>962</Words>
  <Application>Microsoft Office PowerPoint</Application>
  <PresentationFormat>On-screen Show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Lucida Grande</vt:lpstr>
      <vt:lpstr>Lucida Grande CY</vt:lpstr>
      <vt:lpstr>Lucida Sans Unicode</vt:lpstr>
      <vt:lpstr>Symbol</vt:lpstr>
      <vt:lpstr>Times New Roman</vt:lpstr>
      <vt:lpstr>Wingdings</vt:lpstr>
      <vt:lpstr>ヒラギノ角ゴ Pro W3</vt:lpstr>
      <vt:lpstr>Ovgu_Allgemein</vt:lpstr>
      <vt:lpstr>PowerPoint Presentation</vt:lpstr>
      <vt:lpstr>PowerPoint Presentation</vt:lpstr>
      <vt:lpstr>MOTIVATION &amp; PROBLEM STATEMENT</vt:lpstr>
      <vt:lpstr>Porblems we came across with the dataset:</vt:lpstr>
      <vt:lpstr>CONCEPT</vt:lpstr>
      <vt:lpstr>CONCEPT</vt:lpstr>
      <vt:lpstr>Features relevant to Fictions books </vt:lpstr>
      <vt:lpstr>Features relevant to Fictions books </vt:lpstr>
      <vt:lpstr>METHODS</vt:lpstr>
      <vt:lpstr>IMPLEMENTATION</vt:lpstr>
      <vt:lpstr>Detailed explanation how each feature is generated</vt:lpstr>
      <vt:lpstr>Features relevant to Fictions books </vt:lpstr>
      <vt:lpstr>ADDITIONAL FEATURES</vt:lpstr>
      <vt:lpstr>PowerPoint Presentation</vt:lpstr>
      <vt:lpstr>EVALUATION</vt:lpstr>
      <vt:lpstr>PowerPoint Presentation</vt:lpstr>
      <vt:lpstr>PowerPoint Presentation</vt:lpstr>
      <vt:lpstr>THANK YOU SO MUCH!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Gracy Joseph</dc:creator>
  <cp:lastModifiedBy>Gracy Joseph</cp:lastModifiedBy>
  <cp:revision>15</cp:revision>
  <cp:lastPrinted>2009-04-03T10:08:54Z</cp:lastPrinted>
  <dcterms:created xsi:type="dcterms:W3CDTF">2020-06-29T15:01:12Z</dcterms:created>
  <dcterms:modified xsi:type="dcterms:W3CDTF">2020-06-29T16:46:49Z</dcterms:modified>
</cp:coreProperties>
</file>