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E3746E-2E69-45F7-9C1E-41B053C3C0A4}">
  <a:tblStyle styleId="{A6E3746E-2E69-45F7-9C1E-41B053C3C0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1E4E4DB-FFFB-4FA0-AC9F-0932DB6B717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60" cy="496332"/>
          </a:xfrm>
          <a:prstGeom prst="rect">
            <a:avLst/>
          </a:prstGeom>
          <a:noFill/>
          <a:ln>
            <a:noFill/>
          </a:ln>
        </p:spPr>
        <p:txBody>
          <a:bodyPr anchorCtr="0" anchor="t" bIns="45850" lIns="91700" spcFirstLastPara="1" rIns="91700" wrap="square" tIns="45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60" cy="496332"/>
          </a:xfrm>
          <a:prstGeom prst="rect">
            <a:avLst/>
          </a:prstGeom>
          <a:noFill/>
          <a:ln>
            <a:noFill/>
          </a:ln>
        </p:spPr>
        <p:txBody>
          <a:bodyPr anchorCtr="0" anchor="t" bIns="45850" lIns="91700" spcFirstLastPara="1" rIns="91700" wrap="square" tIns="458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850" lIns="91700" spcFirstLastPara="1" rIns="91700" wrap="square" tIns="458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3"/>
            <a:ext cx="2945660" cy="496332"/>
          </a:xfrm>
          <a:prstGeom prst="rect">
            <a:avLst/>
          </a:prstGeom>
          <a:noFill/>
          <a:ln>
            <a:noFill/>
          </a:ln>
        </p:spPr>
        <p:txBody>
          <a:bodyPr anchorCtr="0" anchor="b" bIns="45850" lIns="91700" spcFirstLastPara="1" rIns="91700" wrap="square" tIns="45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3"/>
            <a:ext cx="2945660" cy="496332"/>
          </a:xfrm>
          <a:prstGeom prst="rect">
            <a:avLst/>
          </a:prstGeom>
          <a:noFill/>
          <a:ln>
            <a:noFill/>
          </a:ln>
        </p:spPr>
        <p:txBody>
          <a:bodyPr anchorCtr="0" anchor="b" bIns="45850" lIns="91700" spcFirstLastPara="1" rIns="91700" wrap="square" tIns="4585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79768" y="4715153"/>
            <a:ext cx="5438140" cy="4466987"/>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50443" y="9428583"/>
            <a:ext cx="2945660" cy="496332"/>
          </a:xfrm>
          <a:prstGeom prst="rect">
            <a:avLst/>
          </a:prstGeom>
          <a:noFill/>
          <a:ln>
            <a:noFill/>
          </a:ln>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814bb7a5_0_11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10814bb7a5_0_119:notes"/>
          <p:cNvSpPr txBox="1"/>
          <p:nvPr>
            <p:ph idx="1" type="body"/>
          </p:nvPr>
        </p:nvSpPr>
        <p:spPr>
          <a:xfrm>
            <a:off x="679768" y="4715153"/>
            <a:ext cx="5438100" cy="4467000"/>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192" name="Google Shape;192;g110814bb7a5_0_119:notes"/>
          <p:cNvSpPr txBox="1"/>
          <p:nvPr>
            <p:ph idx="12" type="sldNum"/>
          </p:nvPr>
        </p:nvSpPr>
        <p:spPr>
          <a:xfrm>
            <a:off x="3850443" y="9428583"/>
            <a:ext cx="2945700" cy="496200"/>
          </a:xfrm>
          <a:prstGeom prst="rect">
            <a:avLst/>
          </a:prstGeom>
          <a:noFill/>
          <a:ln>
            <a:noFill/>
          </a:ln>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814bb7a5_0_2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814bb7a5_0_27: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480"/>
              </a:spcBef>
              <a:spcAft>
                <a:spcPts val="0"/>
              </a:spcAft>
              <a:buClr>
                <a:schemeClr val="dk1"/>
              </a:buClr>
              <a:buSzPts val="1100"/>
              <a:buFont typeface="Arial"/>
              <a:buNone/>
            </a:pPr>
            <a:r>
              <a:t/>
            </a:r>
            <a:endParaRPr sz="1000"/>
          </a:p>
        </p:txBody>
      </p:sp>
      <p:sp>
        <p:nvSpPr>
          <p:cNvPr id="204" name="Google Shape;204;g110814bb7a5_0_27: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notes"/>
          <p:cNvSpPr txBox="1"/>
          <p:nvPr>
            <p:ph idx="1" type="body"/>
          </p:nvPr>
        </p:nvSpPr>
        <p:spPr>
          <a:xfrm>
            <a:off x="679768" y="4715153"/>
            <a:ext cx="5438140" cy="4466987"/>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13" name="Google Shape;213;p2:notes"/>
          <p:cNvSpPr txBox="1"/>
          <p:nvPr>
            <p:ph idx="12" type="sldNum"/>
          </p:nvPr>
        </p:nvSpPr>
        <p:spPr>
          <a:xfrm>
            <a:off x="3850443" y="9428583"/>
            <a:ext cx="2945660" cy="496332"/>
          </a:xfrm>
          <a:prstGeom prst="rect">
            <a:avLst/>
          </a:prstGeom>
          <a:noFill/>
          <a:ln>
            <a:noFill/>
          </a:ln>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4bb7a5_1_16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0814bb7a5_1_161: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27" name="Google Shape;227;g110814bb7a5_1_161: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0814bb7a5_1_17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0814bb7a5_1_172: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36" name="Google Shape;236;g110814bb7a5_1_172: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0814bb7a5_1_9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0814bb7a5_1_99: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45" name="Google Shape;245;g110814bb7a5_1_99: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814bb7a5_1_10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814bb7a5_1_107: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54" name="Google Shape;254;g110814bb7a5_1_107: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814bb7a5_1_115: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0814bb7a5_1_115: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63" name="Google Shape;263;g110814bb7a5_1_115: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0814bb7a5_1_12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0814bb7a5_1_123: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72" name="Google Shape;272;g110814bb7a5_1_123: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0814bb7a5_1_13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0814bb7a5_1_131: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81" name="Google Shape;281;g110814bb7a5_1_131: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0814bb7a5_0_1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0814bb7a5_0_17: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107" name="Google Shape;107;g110814bb7a5_0_17: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814bb7a5_1_1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814bb7a5_1_10: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290" name="Google Shape;290;g110814bb7a5_1_10: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814bb7a5_1_56: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814bb7a5_1_56: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Clr>
                <a:schemeClr val="dk1"/>
              </a:buClr>
              <a:buSzPts val="1100"/>
              <a:buFont typeface="Arial"/>
              <a:buNone/>
            </a:pPr>
            <a:r>
              <a:t/>
            </a:r>
            <a:endParaRPr/>
          </a:p>
        </p:txBody>
      </p:sp>
      <p:sp>
        <p:nvSpPr>
          <p:cNvPr id="300" name="Google Shape;300;g110814bb7a5_1_56: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0814bb7a5_1_64: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0814bb7a5_1_64: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09" name="Google Shape;309;g110814bb7a5_1_64: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814bb7a5_1_8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814bb7a5_1_80: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18" name="Google Shape;318;g110814bb7a5_1_80: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0814bb7a5_1_7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0814bb7a5_1_72: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27" name="Google Shape;327;g110814bb7a5_1_72: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814bb7a5_1_8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814bb7a5_1_88: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36" name="Google Shape;336;g110814bb7a5_1_88: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0814bb7a5_1_17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0814bb7a5_1_179: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45" name="Google Shape;345;g110814bb7a5_1_179: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0814bb7a5_1_18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0814bb7a5_1_187: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54" name="Google Shape;354;g110814bb7a5_1_187: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0814bb7a5_1_14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0814bb7a5_1_143: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63" name="Google Shape;363;g110814bb7a5_1_143: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0814bb7a5_1_154: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0814bb7a5_1_154: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79" name="Google Shape;379;g110814bb7a5_1_154: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0814bb7a5_0_6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0814bb7a5_0_63: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sz="1000"/>
          </a:p>
        </p:txBody>
      </p:sp>
      <p:sp>
        <p:nvSpPr>
          <p:cNvPr id="118" name="Google Shape;118;g110814bb7a5_0_63: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0814bb7a5_1_194: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0814bb7a5_1_194: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88" name="Google Shape;388;g110814bb7a5_1_194: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notes"/>
          <p:cNvSpPr txBox="1"/>
          <p:nvPr>
            <p:ph idx="1" type="body"/>
          </p:nvPr>
        </p:nvSpPr>
        <p:spPr>
          <a:xfrm>
            <a:off x="679768" y="4715153"/>
            <a:ext cx="5438140" cy="4466987"/>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396" name="Google Shape;396;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0814bb7a5_0_215: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406" name="Google Shape;406;g110814bb7a5_0_215: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0814bb7a5_0_55: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0814bb7a5_0_55: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480"/>
              </a:spcBef>
              <a:spcAft>
                <a:spcPts val="0"/>
              </a:spcAft>
              <a:buClr>
                <a:schemeClr val="dk1"/>
              </a:buClr>
              <a:buSzPts val="1100"/>
              <a:buFont typeface="Arial"/>
              <a:buNone/>
            </a:pPr>
            <a:r>
              <a:t/>
            </a:r>
            <a:endParaRPr sz="1000">
              <a:solidFill>
                <a:srgbClr val="292929"/>
              </a:solidFill>
              <a:highlight>
                <a:srgbClr val="FFFFFF"/>
              </a:highlight>
            </a:endParaRPr>
          </a:p>
        </p:txBody>
      </p:sp>
      <p:sp>
        <p:nvSpPr>
          <p:cNvPr id="127" name="Google Shape;127;g110814bb7a5_0_55: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0814bb7a5_0_17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0814bb7a5_0_170: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480"/>
              </a:spcBef>
              <a:spcAft>
                <a:spcPts val="0"/>
              </a:spcAft>
              <a:buNone/>
            </a:pPr>
            <a:r>
              <a:t/>
            </a:r>
            <a:endParaRPr sz="1000">
              <a:solidFill>
                <a:srgbClr val="292929"/>
              </a:solidFill>
              <a:highlight>
                <a:srgbClr val="FFFFFF"/>
              </a:highlight>
            </a:endParaRPr>
          </a:p>
        </p:txBody>
      </p:sp>
      <p:sp>
        <p:nvSpPr>
          <p:cNvPr id="138" name="Google Shape;138;g110814bb7a5_0_170: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814bb7a5_0_185: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0814bb7a5_0_185: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480"/>
              </a:spcBef>
              <a:spcAft>
                <a:spcPts val="0"/>
              </a:spcAft>
              <a:buClr>
                <a:schemeClr val="dk1"/>
              </a:buClr>
              <a:buSzPts val="1100"/>
              <a:buFont typeface="Arial"/>
              <a:buNone/>
            </a:pPr>
            <a:r>
              <a:t/>
            </a:r>
            <a:endParaRPr sz="1000"/>
          </a:p>
        </p:txBody>
      </p:sp>
      <p:sp>
        <p:nvSpPr>
          <p:cNvPr id="147" name="Google Shape;147;g110814bb7a5_0_185: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0814bb7a5_0_8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0814bb7a5_0_88: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480"/>
              </a:spcBef>
              <a:spcAft>
                <a:spcPts val="0"/>
              </a:spcAft>
              <a:buNone/>
            </a:pPr>
            <a:r>
              <a:t/>
            </a:r>
            <a:endParaRPr sz="1000">
              <a:solidFill>
                <a:srgbClr val="292929"/>
              </a:solidFill>
              <a:highlight>
                <a:srgbClr val="FFFFFF"/>
              </a:highlight>
            </a:endParaRPr>
          </a:p>
        </p:txBody>
      </p:sp>
      <p:sp>
        <p:nvSpPr>
          <p:cNvPr id="158" name="Google Shape;158;g110814bb7a5_0_88: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0814bb7a5_0_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0814bb7a5_0_1:notes"/>
          <p:cNvSpPr txBox="1"/>
          <p:nvPr>
            <p:ph idx="1" type="body"/>
          </p:nvPr>
        </p:nvSpPr>
        <p:spPr>
          <a:xfrm>
            <a:off x="679768" y="4715153"/>
            <a:ext cx="5438100" cy="4467000"/>
          </a:xfrm>
          <a:prstGeom prst="rect">
            <a:avLst/>
          </a:prstGeom>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167" name="Google Shape;167;g110814bb7a5_0_1:notes"/>
          <p:cNvSpPr txBox="1"/>
          <p:nvPr>
            <p:ph idx="12" type="sldNum"/>
          </p:nvPr>
        </p:nvSpPr>
        <p:spPr>
          <a:xfrm>
            <a:off x="3850443" y="9428583"/>
            <a:ext cx="2945700" cy="496200"/>
          </a:xfrm>
          <a:prstGeom prst="rect">
            <a:avLst/>
          </a:prstGeom>
        </p:spPr>
        <p:txBody>
          <a:bodyPr anchorCtr="0" anchor="b" bIns="45850" lIns="91700" spcFirstLastPara="1" rIns="91700" wrap="square" tIns="458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3:notes"/>
          <p:cNvSpPr txBox="1"/>
          <p:nvPr>
            <p:ph idx="1" type="body"/>
          </p:nvPr>
        </p:nvSpPr>
        <p:spPr>
          <a:xfrm>
            <a:off x="679768" y="4715153"/>
            <a:ext cx="5438140" cy="4466987"/>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
        <p:nvSpPr>
          <p:cNvPr id="176" name="Google Shape;176;p3:notes"/>
          <p:cNvSpPr txBox="1"/>
          <p:nvPr>
            <p:ph idx="12" type="sldNum"/>
          </p:nvPr>
        </p:nvSpPr>
        <p:spPr>
          <a:xfrm>
            <a:off x="3850443" y="9428583"/>
            <a:ext cx="2945660" cy="496332"/>
          </a:xfrm>
          <a:prstGeom prst="rect">
            <a:avLst/>
          </a:prstGeom>
          <a:noFill/>
          <a:ln>
            <a:noFill/>
          </a:ln>
        </p:spPr>
        <p:txBody>
          <a:bodyPr anchorCtr="0" anchor="b" bIns="45850" lIns="91700" spcFirstLastPara="1" rIns="91700" wrap="square" tIns="458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2"/>
          <p:cNvSpPr/>
          <p:nvPr/>
        </p:nvSpPr>
        <p:spPr>
          <a:xfrm>
            <a:off x="1835696" y="2492896"/>
            <a:ext cx="7308304" cy="144016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txBox="1"/>
          <p:nvPr>
            <p:ph type="ctrTitle"/>
          </p:nvPr>
        </p:nvSpPr>
        <p:spPr>
          <a:xfrm>
            <a:off x="1691680" y="2492896"/>
            <a:ext cx="7452320" cy="1470025"/>
          </a:xfrm>
          <a:prstGeom prst="rect">
            <a:avLst/>
          </a:prstGeom>
          <a:noFill/>
          <a:ln>
            <a:noFill/>
          </a:ln>
        </p:spPr>
        <p:txBody>
          <a:bodyPr anchorCtr="0" anchor="ctr" bIns="45700" lIns="1080000" spcFirstLastPara="1" rIns="324000" wrap="square" tIns="45700">
            <a:normAutofit/>
          </a:bodyPr>
          <a:lstStyle>
            <a:lvl1pPr lvl="0" algn="r">
              <a:spcBef>
                <a:spcPts val="0"/>
              </a:spcBef>
              <a:spcAft>
                <a:spcPts val="0"/>
              </a:spcAft>
              <a:buClr>
                <a:schemeClr val="lt1"/>
              </a:buClr>
              <a:buSzPts val="4000"/>
              <a:buFont typeface="Calibri"/>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p:nvPr/>
        </p:nvSpPr>
        <p:spPr>
          <a:xfrm>
            <a:off x="577787" y="2236625"/>
            <a:ext cx="1977989" cy="19844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2"/>
          <p:cNvSpPr txBox="1"/>
          <p:nvPr>
            <p:ph idx="1" type="subTitle"/>
          </p:nvPr>
        </p:nvSpPr>
        <p:spPr>
          <a:xfrm>
            <a:off x="2779712" y="3980656"/>
            <a:ext cx="6400800" cy="1752600"/>
          </a:xfrm>
          <a:prstGeom prst="rect">
            <a:avLst/>
          </a:prstGeom>
          <a:noFill/>
          <a:ln>
            <a:noFill/>
          </a:ln>
        </p:spPr>
        <p:txBody>
          <a:bodyPr anchorCtr="0" anchor="t" bIns="45700" lIns="91425" spcFirstLastPara="1" rIns="324000" wrap="square" tIns="45700">
            <a:normAutofit/>
          </a:bodyPr>
          <a:lstStyle>
            <a:lvl1pPr lvl="0" algn="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INF_SIGN_web.jpg" id="20" name="Google Shape;20;p2"/>
          <p:cNvPicPr preferRelativeResize="0"/>
          <p:nvPr/>
        </p:nvPicPr>
        <p:blipFill rotWithShape="1">
          <a:blip r:embed="rId2">
            <a:alphaModFix/>
          </a:blip>
          <a:srcRect b="0" l="0" r="0" t="0"/>
          <a:stretch/>
        </p:blipFill>
        <p:spPr>
          <a:xfrm>
            <a:off x="4932040" y="260648"/>
            <a:ext cx="3922470" cy="648072"/>
          </a:xfrm>
          <a:prstGeom prst="rect">
            <a:avLst/>
          </a:prstGeom>
          <a:noFill/>
          <a:ln>
            <a:noFill/>
          </a:ln>
        </p:spPr>
      </p:pic>
      <p:pic>
        <p:nvPicPr>
          <p:cNvPr descr="M:\Material\VisLayout\new Vis-Logo\vis-logo_heller_rand_heller_hintergrund.jpg" id="21" name="Google Shape;21;p2"/>
          <p:cNvPicPr preferRelativeResize="0"/>
          <p:nvPr/>
        </p:nvPicPr>
        <p:blipFill rotWithShape="1">
          <a:blip r:embed="rId3">
            <a:alphaModFix/>
          </a:blip>
          <a:srcRect b="0" l="0" r="0" t="0"/>
          <a:stretch/>
        </p:blipFill>
        <p:spPr>
          <a:xfrm>
            <a:off x="35496" y="2348880"/>
            <a:ext cx="2160240" cy="1595015"/>
          </a:xfrm>
          <a:prstGeom prst="rect">
            <a:avLst/>
          </a:prstGeom>
          <a:noFill/>
          <a:ln>
            <a:noFill/>
          </a:ln>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0" y="0"/>
            <a:ext cx="9144000" cy="836712"/>
          </a:xfrm>
          <a:prstGeom prst="rect">
            <a:avLst/>
          </a:prstGeom>
          <a:solidFill>
            <a:srgbClr val="366092"/>
          </a:solid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4732338" y="2171701"/>
            <a:ext cx="5851525" cy="2057400"/>
          </a:xfrm>
          <a:prstGeom prst="rect">
            <a:avLst/>
          </a:prstGeom>
          <a:solidFill>
            <a:srgbClr val="366092"/>
          </a:solid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2" name="Shape 22"/>
        <p:cNvGrpSpPr/>
        <p:nvPr/>
      </p:nvGrpSpPr>
      <p:grpSpPr>
        <a:xfrm>
          <a:off x="0" y="0"/>
          <a:ext cx="0" cy="0"/>
          <a:chOff x="0" y="0"/>
          <a:chExt cx="0" cy="0"/>
        </a:xfrm>
      </p:grpSpPr>
      <p:pic>
        <p:nvPicPr>
          <p:cNvPr descr="M:\Material\VisLayout\new Vis-Logo\vis-logo_heller_rand_heller_hintergrund.jpg" id="23" name="Google Shape;23;p3"/>
          <p:cNvPicPr preferRelativeResize="0"/>
          <p:nvPr/>
        </p:nvPicPr>
        <p:blipFill rotWithShape="1">
          <a:blip r:embed="rId2">
            <a:alphaModFix/>
          </a:blip>
          <a:srcRect b="0" l="0" r="0" t="0"/>
          <a:stretch/>
        </p:blipFill>
        <p:spPr>
          <a:xfrm>
            <a:off x="88759" y="6093296"/>
            <a:ext cx="1026857" cy="758180"/>
          </a:xfrm>
          <a:prstGeom prst="rect">
            <a:avLst/>
          </a:prstGeom>
          <a:noFill/>
          <a:ln>
            <a:noFill/>
          </a:ln>
        </p:spPr>
      </p:pic>
      <p:grpSp>
        <p:nvGrpSpPr>
          <p:cNvPr id="24" name="Google Shape;24;p3"/>
          <p:cNvGrpSpPr/>
          <p:nvPr/>
        </p:nvGrpSpPr>
        <p:grpSpPr>
          <a:xfrm>
            <a:off x="1134361" y="6317638"/>
            <a:ext cx="8046151" cy="586660"/>
            <a:chOff x="1134361" y="6317638"/>
            <a:chExt cx="8046151" cy="586660"/>
          </a:xfrm>
        </p:grpSpPr>
        <p:sp>
          <p:nvSpPr>
            <p:cNvPr id="25" name="Google Shape;25;p3"/>
            <p:cNvSpPr/>
            <p:nvPr/>
          </p:nvSpPr>
          <p:spPr>
            <a:xfrm>
              <a:off x="1134361" y="6317638"/>
              <a:ext cx="8046151" cy="567746"/>
            </a:xfrm>
            <a:custGeom>
              <a:rect b="b" l="l" r="r" t="t"/>
              <a:pathLst>
                <a:path extrusionOk="0" h="810849" w="8046151">
                  <a:moveTo>
                    <a:pt x="7" y="805627"/>
                  </a:moveTo>
                  <a:cubicBezTo>
                    <a:pt x="-2868" y="673670"/>
                    <a:pt x="832360" y="70449"/>
                    <a:pt x="8028899" y="0"/>
                  </a:cubicBezTo>
                  <a:cubicBezTo>
                    <a:pt x="8031007" y="240102"/>
                    <a:pt x="8035225" y="-62003"/>
                    <a:pt x="8035225" y="382933"/>
                  </a:cubicBezTo>
                  <a:cubicBezTo>
                    <a:pt x="8035225" y="827869"/>
                    <a:pt x="8031008" y="583273"/>
                    <a:pt x="8046151" y="791745"/>
                  </a:cubicBezTo>
                  <a:cubicBezTo>
                    <a:pt x="6646563" y="827688"/>
                    <a:pt x="2682055" y="801000"/>
                    <a:pt x="7" y="805627"/>
                  </a:cubicBezTo>
                  <a:close/>
                </a:path>
              </a:pathLst>
            </a:cu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sp>
          <p:nvSpPr>
            <p:cNvPr id="26" name="Google Shape;26;p3"/>
            <p:cNvSpPr/>
            <p:nvPr/>
          </p:nvSpPr>
          <p:spPr>
            <a:xfrm rot="-2441368">
              <a:off x="1394831" y="6494638"/>
              <a:ext cx="69091" cy="4403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3"/>
            <p:cNvSpPr/>
            <p:nvPr/>
          </p:nvSpPr>
          <p:spPr>
            <a:xfrm rot="-2441368">
              <a:off x="1559397" y="6494638"/>
              <a:ext cx="69091" cy="4403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3"/>
            <p:cNvSpPr/>
            <p:nvPr/>
          </p:nvSpPr>
          <p:spPr>
            <a:xfrm rot="-2441368">
              <a:off x="1734320" y="6494638"/>
              <a:ext cx="69091" cy="4403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
            <p:cNvSpPr/>
            <p:nvPr/>
          </p:nvSpPr>
          <p:spPr>
            <a:xfrm rot="-2441368">
              <a:off x="1912831" y="6494638"/>
              <a:ext cx="69091" cy="4403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0" name="Google Shape;30;p3"/>
          <p:cNvSpPr txBox="1"/>
          <p:nvPr>
            <p:ph idx="1" type="body"/>
          </p:nvPr>
        </p:nvSpPr>
        <p:spPr>
          <a:xfrm>
            <a:off x="467544" y="980728"/>
            <a:ext cx="8229600" cy="511256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17365D"/>
              </a:buClr>
              <a:buSzPts val="2400"/>
              <a:buFont typeface="Arial"/>
              <a:buChar char="•"/>
              <a:defRPr sz="2400">
                <a:latin typeface="Calibri"/>
                <a:ea typeface="Calibri"/>
                <a:cs typeface="Calibri"/>
                <a:sym typeface="Calibri"/>
              </a:defRPr>
            </a:lvl1pPr>
            <a:lvl2pPr indent="-355600" lvl="1" marL="914400" algn="l">
              <a:spcBef>
                <a:spcPts val="400"/>
              </a:spcBef>
              <a:spcAft>
                <a:spcPts val="0"/>
              </a:spcAft>
              <a:buClr>
                <a:srgbClr val="17365D"/>
              </a:buClr>
              <a:buSzPts val="2000"/>
              <a:buFont typeface="Noto Sans Symbols"/>
              <a:buChar char="▪"/>
              <a:defRPr sz="2000">
                <a:latin typeface="Calibri"/>
                <a:ea typeface="Calibri"/>
                <a:cs typeface="Calibri"/>
                <a:sym typeface="Calibri"/>
              </a:defRPr>
            </a:lvl2pPr>
            <a:lvl3pPr indent="-355600" lvl="2" marL="1371600" algn="l">
              <a:spcBef>
                <a:spcPts val="400"/>
              </a:spcBef>
              <a:spcAft>
                <a:spcPts val="0"/>
              </a:spcAft>
              <a:buClr>
                <a:srgbClr val="17365D"/>
              </a:buClr>
              <a:buSzPts val="2000"/>
              <a:buFont typeface="Calibri"/>
              <a:buChar char="‐"/>
              <a:defRPr sz="2000">
                <a:latin typeface="Calibri"/>
                <a:ea typeface="Calibri"/>
                <a:cs typeface="Calibri"/>
                <a:sym typeface="Calibri"/>
              </a:defRPr>
            </a:lvl3pPr>
            <a:lvl4pPr indent="-355600" lvl="3" marL="1828800" algn="l">
              <a:spcBef>
                <a:spcPts val="400"/>
              </a:spcBef>
              <a:spcAft>
                <a:spcPts val="0"/>
              </a:spcAft>
              <a:buClr>
                <a:srgbClr val="17365D"/>
              </a:buClr>
              <a:buSzPts val="2000"/>
              <a:buFont typeface="Calibri"/>
              <a:buChar char="‐"/>
              <a:defRPr sz="2000">
                <a:latin typeface="Calibri"/>
                <a:ea typeface="Calibri"/>
                <a:cs typeface="Calibri"/>
                <a:sym typeface="Calibri"/>
              </a:defRPr>
            </a:lvl4pPr>
            <a:lvl5pPr indent="-355600" lvl="4" marL="2286000" algn="l">
              <a:spcBef>
                <a:spcPts val="400"/>
              </a:spcBef>
              <a:spcAft>
                <a:spcPts val="0"/>
              </a:spcAft>
              <a:buClr>
                <a:srgbClr val="17365D"/>
              </a:buClr>
              <a:buSzPts val="2000"/>
              <a:buFont typeface="Calibri"/>
              <a:buChar char="‐"/>
              <a:defRPr sz="20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
          <p:cNvSpPr txBox="1"/>
          <p:nvPr>
            <p:ph idx="10" type="dt"/>
          </p:nvPr>
        </p:nvSpPr>
        <p:spPr>
          <a:xfrm>
            <a:off x="7482800" y="6448251"/>
            <a:ext cx="9361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3347864" y="6448251"/>
            <a:ext cx="410445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441764" y="6453336"/>
            <a:ext cx="7109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chemeClr val="lt1"/>
                </a:solidFill>
                <a:latin typeface="Calibri"/>
                <a:ea typeface="Calibri"/>
                <a:cs typeface="Calibri"/>
                <a:sym typeface="Calibri"/>
              </a:defRPr>
            </a:lvl1pPr>
            <a:lvl2pPr indent="0" lvl="1" marL="0" algn="ctr">
              <a:spcBef>
                <a:spcPts val="0"/>
              </a:spcBef>
              <a:buNone/>
              <a:defRPr b="0" i="0" sz="1000" u="none" cap="none" strike="noStrike">
                <a:solidFill>
                  <a:schemeClr val="lt1"/>
                </a:solidFill>
                <a:latin typeface="Calibri"/>
                <a:ea typeface="Calibri"/>
                <a:cs typeface="Calibri"/>
                <a:sym typeface="Calibri"/>
              </a:defRPr>
            </a:lvl2pPr>
            <a:lvl3pPr indent="0" lvl="2" marL="0" algn="ctr">
              <a:spcBef>
                <a:spcPts val="0"/>
              </a:spcBef>
              <a:buNone/>
              <a:defRPr b="0" i="0" sz="1000" u="none" cap="none" strike="noStrike">
                <a:solidFill>
                  <a:schemeClr val="lt1"/>
                </a:solidFill>
                <a:latin typeface="Calibri"/>
                <a:ea typeface="Calibri"/>
                <a:cs typeface="Calibri"/>
                <a:sym typeface="Calibri"/>
              </a:defRPr>
            </a:lvl3pPr>
            <a:lvl4pPr indent="0" lvl="3" marL="0" algn="ctr">
              <a:spcBef>
                <a:spcPts val="0"/>
              </a:spcBef>
              <a:buNone/>
              <a:defRPr b="0" i="0" sz="1000" u="none" cap="none" strike="noStrike">
                <a:solidFill>
                  <a:schemeClr val="lt1"/>
                </a:solidFill>
                <a:latin typeface="Calibri"/>
                <a:ea typeface="Calibri"/>
                <a:cs typeface="Calibri"/>
                <a:sym typeface="Calibri"/>
              </a:defRPr>
            </a:lvl4pPr>
            <a:lvl5pPr indent="0" lvl="4" marL="0" algn="ctr">
              <a:spcBef>
                <a:spcPts val="0"/>
              </a:spcBef>
              <a:buNone/>
              <a:defRPr b="0" i="0" sz="1000" u="none" cap="none" strike="noStrike">
                <a:solidFill>
                  <a:schemeClr val="lt1"/>
                </a:solidFill>
                <a:latin typeface="Calibri"/>
                <a:ea typeface="Calibri"/>
                <a:cs typeface="Calibri"/>
                <a:sym typeface="Calibri"/>
              </a:defRPr>
            </a:lvl5pPr>
            <a:lvl6pPr indent="0" lvl="5" marL="0" algn="ctr">
              <a:spcBef>
                <a:spcPts val="0"/>
              </a:spcBef>
              <a:buNone/>
              <a:defRPr b="0" i="0" sz="1000" u="none" cap="none" strike="noStrike">
                <a:solidFill>
                  <a:schemeClr val="lt1"/>
                </a:solidFill>
                <a:latin typeface="Calibri"/>
                <a:ea typeface="Calibri"/>
                <a:cs typeface="Calibri"/>
                <a:sym typeface="Calibri"/>
              </a:defRPr>
            </a:lvl6pPr>
            <a:lvl7pPr indent="0" lvl="6" marL="0" algn="ctr">
              <a:spcBef>
                <a:spcPts val="0"/>
              </a:spcBef>
              <a:buNone/>
              <a:defRPr b="0" i="0" sz="1000" u="none" cap="none" strike="noStrike">
                <a:solidFill>
                  <a:schemeClr val="lt1"/>
                </a:solidFill>
                <a:latin typeface="Calibri"/>
                <a:ea typeface="Calibri"/>
                <a:cs typeface="Calibri"/>
                <a:sym typeface="Calibri"/>
              </a:defRPr>
            </a:lvl7pPr>
            <a:lvl8pPr indent="0" lvl="7" marL="0" algn="ctr">
              <a:spcBef>
                <a:spcPts val="0"/>
              </a:spcBef>
              <a:buNone/>
              <a:defRPr b="0" i="0" sz="1000" u="none" cap="none" strike="noStrike">
                <a:solidFill>
                  <a:schemeClr val="lt1"/>
                </a:solidFill>
                <a:latin typeface="Calibri"/>
                <a:ea typeface="Calibri"/>
                <a:cs typeface="Calibri"/>
                <a:sym typeface="Calibri"/>
              </a:defRPr>
            </a:lvl8pPr>
            <a:lvl9pPr indent="0" lvl="8" marL="0" algn="ctr">
              <a:spcBef>
                <a:spcPts val="0"/>
              </a:spcBef>
              <a:buNone/>
              <a:defRPr b="0" i="0" sz="10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4" name="Google Shape;34;p3"/>
          <p:cNvSpPr/>
          <p:nvPr/>
        </p:nvSpPr>
        <p:spPr>
          <a:xfrm>
            <a:off x="8388424" y="6245630"/>
            <a:ext cx="45719" cy="6397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3"/>
          <p:cNvSpPr/>
          <p:nvPr/>
        </p:nvSpPr>
        <p:spPr>
          <a:xfrm>
            <a:off x="7452320" y="6245630"/>
            <a:ext cx="45719" cy="6397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3"/>
          <p:cNvSpPr txBox="1"/>
          <p:nvPr>
            <p:ph type="title"/>
          </p:nvPr>
        </p:nvSpPr>
        <p:spPr>
          <a:xfrm>
            <a:off x="36512" y="-27384"/>
            <a:ext cx="9144000" cy="6206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p:nvPr/>
        </p:nvSpPr>
        <p:spPr>
          <a:xfrm>
            <a:off x="0" y="0"/>
            <a:ext cx="9144022" cy="620203"/>
          </a:xfrm>
          <a:custGeom>
            <a:rect b="b" l="l" r="r" t="t"/>
            <a:pathLst>
              <a:path extrusionOk="0" h="620203" w="9144022">
                <a:moveTo>
                  <a:pt x="0" y="0"/>
                </a:moveTo>
                <a:lnTo>
                  <a:pt x="9144000" y="0"/>
                </a:lnTo>
                <a:lnTo>
                  <a:pt x="9144000" y="401844"/>
                </a:lnTo>
                <a:cubicBezTo>
                  <a:pt x="9149301" y="524988"/>
                  <a:pt x="8224299" y="616328"/>
                  <a:pt x="7116417" y="620203"/>
                </a:cubicBezTo>
                <a:lnTo>
                  <a:pt x="0" y="616529"/>
                </a:lnTo>
                <a:lnTo>
                  <a:pt x="0" y="0"/>
                </a:lnTo>
                <a:close/>
              </a:path>
            </a:pathLst>
          </a:cu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8" name="Shape 38"/>
        <p:cNvGrpSpPr/>
        <p:nvPr/>
      </p:nvGrpSpPr>
      <p:grpSpPr>
        <a:xfrm>
          <a:off x="0" y="0"/>
          <a:ext cx="0" cy="0"/>
          <a:chOff x="0" y="0"/>
          <a:chExt cx="0" cy="0"/>
        </a:xfrm>
      </p:grpSpPr>
      <p:sp>
        <p:nvSpPr>
          <p:cNvPr id="39" name="Google Shape;39;p4"/>
          <p:cNvSpPr txBox="1"/>
          <p:nvPr>
            <p:ph type="title"/>
          </p:nvPr>
        </p:nvSpPr>
        <p:spPr>
          <a:xfrm>
            <a:off x="722313" y="4406900"/>
            <a:ext cx="7772400" cy="1362075"/>
          </a:xfrm>
          <a:prstGeom prst="rect">
            <a:avLst/>
          </a:prstGeom>
          <a:solidFill>
            <a:srgbClr val="366092"/>
          </a:solid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0" y="0"/>
            <a:ext cx="9144000" cy="836712"/>
          </a:xfrm>
          <a:prstGeom prst="rect">
            <a:avLst/>
          </a:prstGeom>
          <a:solidFill>
            <a:srgbClr val="366092"/>
          </a:solid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0" y="0"/>
            <a:ext cx="9144000" cy="836712"/>
          </a:xfrm>
          <a:prstGeom prst="rect">
            <a:avLst/>
          </a:prstGeom>
          <a:solidFill>
            <a:srgbClr val="366092"/>
          </a:solid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0" y="0"/>
            <a:ext cx="9144000" cy="836712"/>
          </a:xfrm>
          <a:prstGeom prst="rect">
            <a:avLst/>
          </a:prstGeom>
          <a:solidFill>
            <a:srgbClr val="366092"/>
          </a:solid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69" name="Shape 69"/>
        <p:cNvGrpSpPr/>
        <p:nvPr/>
      </p:nvGrpSpPr>
      <p:grpSpPr>
        <a:xfrm>
          <a:off x="0" y="0"/>
          <a:ext cx="0" cy="0"/>
          <a:chOff x="0" y="0"/>
          <a:chExt cx="0" cy="0"/>
        </a:xfrm>
      </p:grpSpPr>
      <p:sp>
        <p:nvSpPr>
          <p:cNvPr id="70" name="Google Shape;70;p9"/>
          <p:cNvSpPr txBox="1"/>
          <p:nvPr>
            <p:ph type="title"/>
          </p:nvPr>
        </p:nvSpPr>
        <p:spPr>
          <a:xfrm>
            <a:off x="457200" y="273050"/>
            <a:ext cx="3008313" cy="1162050"/>
          </a:xfrm>
          <a:prstGeom prst="rect">
            <a:avLst/>
          </a:prstGeom>
          <a:solidFill>
            <a:srgbClr val="366092"/>
          </a:solid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1792288" y="4800600"/>
            <a:ext cx="5486400" cy="566738"/>
          </a:xfrm>
          <a:prstGeom prst="rect">
            <a:avLst/>
          </a:prstGeom>
          <a:solidFill>
            <a:srgbClr val="366092"/>
          </a:solid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792288" y="612775"/>
            <a:ext cx="5486400" cy="4114800"/>
          </a:xfrm>
          <a:prstGeom prst="rect">
            <a:avLst/>
          </a:prstGeom>
          <a:noFill/>
          <a:ln>
            <a:noFill/>
          </a:ln>
        </p:spPr>
      </p:sp>
      <p:sp>
        <p:nvSpPr>
          <p:cNvPr id="79" name="Google Shape;79;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836712"/>
          </a:xfrm>
          <a:prstGeom prst="rect">
            <a:avLst/>
          </a:prstGeom>
          <a:solidFill>
            <a:srgbClr val="366092"/>
          </a:solid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archive.ics.uci.edu/ml/datasets/CNNpred%3A+CNN-based+stock+market+prediction+using+a+diverse+set+of+variab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towardsdatascience.com/sequence-models-and-recurrent-neural-networks-rnns-62cadeb4f1e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160061" y="2492896"/>
            <a:ext cx="7983940" cy="1470025"/>
          </a:xfrm>
          <a:prstGeom prst="rect">
            <a:avLst/>
          </a:prstGeom>
          <a:noFill/>
          <a:ln>
            <a:noFill/>
          </a:ln>
        </p:spPr>
        <p:txBody>
          <a:bodyPr anchorCtr="0" anchor="ctr" bIns="45700" lIns="1080000" spcFirstLastPara="1" rIns="324000" wrap="square" tIns="45700">
            <a:normAutofit/>
          </a:bodyPr>
          <a:lstStyle/>
          <a:p>
            <a:pPr indent="0" lvl="0" marL="0" rtl="0" algn="r">
              <a:spcBef>
                <a:spcPts val="0"/>
              </a:spcBef>
              <a:spcAft>
                <a:spcPts val="0"/>
              </a:spcAft>
              <a:buClr>
                <a:schemeClr val="lt1"/>
              </a:buClr>
              <a:buSzPts val="4000"/>
              <a:buFont typeface="Calibri"/>
              <a:buNone/>
            </a:pPr>
            <a:r>
              <a:rPr lang="de-DE"/>
              <a:t>Understanding Deep Learning on stock data</a:t>
            </a:r>
            <a:endParaRPr/>
          </a:p>
        </p:txBody>
      </p:sp>
      <p:sp>
        <p:nvSpPr>
          <p:cNvPr id="101" name="Google Shape;101;p13"/>
          <p:cNvSpPr txBox="1"/>
          <p:nvPr>
            <p:ph idx="1" type="subTitle"/>
          </p:nvPr>
        </p:nvSpPr>
        <p:spPr>
          <a:xfrm>
            <a:off x="2779712" y="3980656"/>
            <a:ext cx="6400800" cy="1752600"/>
          </a:xfrm>
          <a:prstGeom prst="rect">
            <a:avLst/>
          </a:prstGeom>
          <a:noFill/>
          <a:ln>
            <a:noFill/>
          </a:ln>
        </p:spPr>
        <p:txBody>
          <a:bodyPr anchorCtr="0" anchor="t" bIns="45700" lIns="91425" spcFirstLastPara="1" rIns="324000" wrap="square" tIns="45700">
            <a:normAutofit fontScale="62500" lnSpcReduction="20000"/>
          </a:bodyPr>
          <a:lstStyle/>
          <a:p>
            <a:pPr indent="0" lvl="0" marL="0" rtl="0" algn="r">
              <a:spcBef>
                <a:spcPts val="0"/>
              </a:spcBef>
              <a:spcAft>
                <a:spcPts val="0"/>
              </a:spcAft>
              <a:buClr>
                <a:srgbClr val="888888"/>
              </a:buClr>
              <a:buSzPct val="100000"/>
              <a:buNone/>
            </a:pPr>
            <a:r>
              <a:t/>
            </a:r>
            <a:endParaRPr sz="1500"/>
          </a:p>
          <a:p>
            <a:pPr indent="0" lvl="0" marL="0" rtl="0" algn="r">
              <a:spcBef>
                <a:spcPts val="187"/>
              </a:spcBef>
              <a:spcAft>
                <a:spcPts val="0"/>
              </a:spcAft>
              <a:buClr>
                <a:srgbClr val="888888"/>
              </a:buClr>
              <a:buSzPct val="100000"/>
              <a:buNone/>
            </a:pPr>
            <a:r>
              <a:t/>
            </a:r>
            <a:endParaRPr sz="1500"/>
          </a:p>
          <a:p>
            <a:pPr indent="0" lvl="0" marL="0" rtl="0" algn="r">
              <a:spcBef>
                <a:spcPts val="187"/>
              </a:spcBef>
              <a:spcAft>
                <a:spcPts val="0"/>
              </a:spcAft>
              <a:buClr>
                <a:srgbClr val="888888"/>
              </a:buClr>
              <a:buSzPct val="100000"/>
              <a:buNone/>
            </a:pPr>
            <a:r>
              <a:t/>
            </a:r>
            <a:endParaRPr sz="1500"/>
          </a:p>
          <a:p>
            <a:pPr indent="0" lvl="0" marL="0" rtl="0" algn="r">
              <a:spcBef>
                <a:spcPts val="175"/>
              </a:spcBef>
              <a:spcAft>
                <a:spcPts val="0"/>
              </a:spcAft>
              <a:buClr>
                <a:srgbClr val="888888"/>
              </a:buClr>
              <a:buSzPct val="100000"/>
              <a:buNone/>
            </a:pPr>
            <a:r>
              <a:t/>
            </a:r>
            <a:endParaRPr sz="1400"/>
          </a:p>
          <a:p>
            <a:pPr indent="0" lvl="0" marL="0" rtl="0" algn="r">
              <a:spcBef>
                <a:spcPts val="387"/>
              </a:spcBef>
              <a:spcAft>
                <a:spcPts val="0"/>
              </a:spcAft>
              <a:buClr>
                <a:srgbClr val="888888"/>
              </a:buClr>
              <a:buSzPct val="100000"/>
              <a:buNone/>
            </a:pPr>
            <a:r>
              <a:rPr lang="de-DE" sz="3100"/>
              <a:t>DKE| Fakultät für Informatik </a:t>
            </a:r>
            <a:endParaRPr/>
          </a:p>
          <a:p>
            <a:pPr indent="0" lvl="0" marL="0" rtl="0" algn="r">
              <a:spcBef>
                <a:spcPts val="387"/>
              </a:spcBef>
              <a:spcAft>
                <a:spcPts val="0"/>
              </a:spcAft>
              <a:buClr>
                <a:srgbClr val="888888"/>
              </a:buClr>
              <a:buSzPct val="100000"/>
              <a:buNone/>
            </a:pPr>
            <a:r>
              <a:rPr lang="de-DE" sz="3100"/>
              <a:t>Mathematics and Numeric of Deep Neural Networks for Physical Simulations</a:t>
            </a:r>
            <a:endParaRPr/>
          </a:p>
          <a:p>
            <a:pPr indent="0" lvl="0" marL="0" rtl="0" algn="r">
              <a:spcBef>
                <a:spcPts val="387"/>
              </a:spcBef>
              <a:spcAft>
                <a:spcPts val="0"/>
              </a:spcAft>
              <a:buClr>
                <a:srgbClr val="888888"/>
              </a:buClr>
              <a:buSzPct val="100000"/>
              <a:buNone/>
            </a:pPr>
            <a:r>
              <a:rPr b="1" lang="de-DE" sz="3100"/>
              <a:t>Otto-von-Guericke-Universität Magdeburg</a:t>
            </a:r>
            <a:endParaRPr/>
          </a:p>
          <a:p>
            <a:pPr indent="0" lvl="0" marL="0" rtl="0" algn="r">
              <a:spcBef>
                <a:spcPts val="400"/>
              </a:spcBef>
              <a:spcAft>
                <a:spcPts val="0"/>
              </a:spcAft>
              <a:buClr>
                <a:srgbClr val="888888"/>
              </a:buClr>
              <a:buSzPct val="100000"/>
              <a:buNone/>
            </a:pPr>
            <a:r>
              <a:t/>
            </a:r>
            <a:endParaRPr/>
          </a:p>
        </p:txBody>
      </p:sp>
      <p:sp>
        <p:nvSpPr>
          <p:cNvPr id="102" name="Google Shape;102;p13"/>
          <p:cNvSpPr/>
          <p:nvPr/>
        </p:nvSpPr>
        <p:spPr>
          <a:xfrm>
            <a:off x="122831" y="2388358"/>
            <a:ext cx="2074459" cy="1842448"/>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3"/>
          <p:cNvSpPr txBox="1"/>
          <p:nvPr/>
        </p:nvSpPr>
        <p:spPr>
          <a:xfrm>
            <a:off x="122825" y="4525900"/>
            <a:ext cx="2956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2000">
                <a:solidFill>
                  <a:srgbClr val="888888"/>
                </a:solidFill>
                <a:latin typeface="Calibri"/>
                <a:ea typeface="Calibri"/>
                <a:cs typeface="Calibri"/>
                <a:sym typeface="Calibri"/>
              </a:rPr>
              <a:t>Presented by:</a:t>
            </a:r>
            <a:endParaRPr b="1" sz="2000">
              <a:solidFill>
                <a:srgbClr val="888888"/>
              </a:solidFill>
              <a:latin typeface="Calibri"/>
              <a:ea typeface="Calibri"/>
              <a:cs typeface="Calibri"/>
              <a:sym typeface="Calibri"/>
            </a:endParaRPr>
          </a:p>
          <a:p>
            <a:pPr indent="0" lvl="0" marL="0" rtl="0" algn="l">
              <a:spcBef>
                <a:spcPts val="0"/>
              </a:spcBef>
              <a:spcAft>
                <a:spcPts val="0"/>
              </a:spcAft>
              <a:buNone/>
            </a:pPr>
            <a:r>
              <a:rPr lang="de-DE" sz="2000">
                <a:solidFill>
                  <a:srgbClr val="888888"/>
                </a:solidFill>
                <a:latin typeface="Calibri"/>
                <a:ea typeface="Calibri"/>
                <a:cs typeface="Calibri"/>
                <a:sym typeface="Calibri"/>
              </a:rPr>
              <a:t>Saiyudh Mannan - 225982 </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de-DE" sz="2000">
                <a:solidFill>
                  <a:srgbClr val="888888"/>
                </a:solidFill>
                <a:latin typeface="Calibri"/>
                <a:ea typeface="Calibri"/>
                <a:cs typeface="Calibri"/>
                <a:sym typeface="Calibri"/>
              </a:rPr>
              <a:t>Gracy Joseph - 225968</a:t>
            </a:r>
            <a:endParaRPr sz="20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0" type="dt"/>
          </p:nvPr>
        </p:nvSpPr>
        <p:spPr>
          <a:xfrm>
            <a:off x="7482800" y="6448251"/>
            <a:ext cx="93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25/01/2022</a:t>
            </a:r>
            <a:endParaRPr/>
          </a:p>
          <a:p>
            <a:pPr indent="0" lvl="0" marL="0" rtl="0" algn="l">
              <a:spcBef>
                <a:spcPts val="0"/>
              </a:spcBef>
              <a:spcAft>
                <a:spcPts val="0"/>
              </a:spcAft>
              <a:buNone/>
            </a:pPr>
            <a:r>
              <a:t/>
            </a:r>
            <a:endParaRPr/>
          </a:p>
        </p:txBody>
      </p:sp>
      <p:sp>
        <p:nvSpPr>
          <p:cNvPr id="195" name="Google Shape;195;p22"/>
          <p:cNvSpPr txBox="1"/>
          <p:nvPr>
            <p:ph idx="11" type="ftr"/>
          </p:nvPr>
        </p:nvSpPr>
        <p:spPr>
          <a:xfrm>
            <a:off x="3347864" y="6448251"/>
            <a:ext cx="4104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
        <p:nvSpPr>
          <p:cNvPr id="196" name="Google Shape;196;p22"/>
          <p:cNvSpPr txBox="1"/>
          <p:nvPr>
            <p:ph idx="12" type="sldNum"/>
          </p:nvPr>
        </p:nvSpPr>
        <p:spPr>
          <a:xfrm>
            <a:off x="8441764" y="6453336"/>
            <a:ext cx="711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a:p>
          <a:p>
            <a:pPr indent="0" lvl="0" marL="0" rtl="0" algn="ctr">
              <a:spcBef>
                <a:spcPts val="0"/>
              </a:spcBef>
              <a:spcAft>
                <a:spcPts val="0"/>
              </a:spcAft>
              <a:buNone/>
            </a:pPr>
            <a:r>
              <a:t/>
            </a:r>
            <a:endParaRPr/>
          </a:p>
        </p:txBody>
      </p:sp>
      <p:sp>
        <p:nvSpPr>
          <p:cNvPr id="197" name="Google Shape;197;p22"/>
          <p:cNvSpPr txBox="1"/>
          <p:nvPr>
            <p:ph type="title"/>
          </p:nvPr>
        </p:nvSpPr>
        <p:spPr>
          <a:xfrm>
            <a:off x="36512" y="-27384"/>
            <a:ext cx="9144000" cy="620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b="1" lang="de-DE"/>
              <a:t>Synopsis</a:t>
            </a:r>
            <a:endParaRPr b="1"/>
          </a:p>
        </p:txBody>
      </p:sp>
      <p:sp>
        <p:nvSpPr>
          <p:cNvPr id="198" name="Google Shape;198;p22"/>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9" name="Google Shape;199;p22"/>
          <p:cNvPicPr preferRelativeResize="0"/>
          <p:nvPr/>
        </p:nvPicPr>
        <p:blipFill>
          <a:blip r:embed="rId3">
            <a:alphaModFix/>
          </a:blip>
          <a:stretch>
            <a:fillRect/>
          </a:stretch>
        </p:blipFill>
        <p:spPr>
          <a:xfrm>
            <a:off x="237050" y="1571624"/>
            <a:ext cx="8753300" cy="4702225"/>
          </a:xfrm>
          <a:prstGeom prst="rect">
            <a:avLst/>
          </a:prstGeom>
          <a:noFill/>
          <a:ln cap="flat" cmpd="sng" w="9525">
            <a:solidFill>
              <a:schemeClr val="dk2"/>
            </a:solidFill>
            <a:prstDash val="solid"/>
            <a:round/>
            <a:headEnd len="sm" w="sm" type="none"/>
            <a:tailEnd len="sm" w="sm" type="none"/>
          </a:ln>
          <a:effectLst>
            <a:outerShdw blurRad="414338" rotWithShape="0" algn="bl" dir="17220000" dist="19050">
              <a:srgbClr val="000000">
                <a:alpha val="17000"/>
              </a:srgbClr>
            </a:outerShdw>
          </a:effectLst>
        </p:spPr>
      </p:pic>
      <p:sp>
        <p:nvSpPr>
          <p:cNvPr id="200" name="Google Shape;200;p22"/>
          <p:cNvSpPr txBox="1"/>
          <p:nvPr/>
        </p:nvSpPr>
        <p:spPr>
          <a:xfrm>
            <a:off x="46950" y="683775"/>
            <a:ext cx="9050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2300">
                <a:latin typeface="Georgia"/>
                <a:ea typeface="Georgia"/>
                <a:cs typeface="Georgia"/>
                <a:sym typeface="Georgia"/>
              </a:rPr>
              <a:t>TCN architecture with minimal tuning outperforms canonical recurrent architectures </a:t>
            </a:r>
            <a:endParaRPr b="1" sz="2300">
              <a:latin typeface="Georgia"/>
              <a:ea typeface="Georgia"/>
              <a:cs typeface="Georgia"/>
              <a:sym typeface="Georgia"/>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207" name="Google Shape;207;p23"/>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480"/>
              </a:spcBef>
              <a:spcAft>
                <a:spcPts val="0"/>
              </a:spcAft>
              <a:buNone/>
            </a:pPr>
            <a:r>
              <a:rPr b="1" lang="de-DE"/>
              <a:t>W</a:t>
            </a:r>
            <a:r>
              <a:rPr b="1" lang="de-DE"/>
              <a:t>hich architecture should one use?</a:t>
            </a:r>
            <a:endParaRPr b="1"/>
          </a:p>
        </p:txBody>
      </p:sp>
      <p:graphicFrame>
        <p:nvGraphicFramePr>
          <p:cNvPr id="208" name="Google Shape;208;p23"/>
          <p:cNvGraphicFramePr/>
          <p:nvPr/>
        </p:nvGraphicFramePr>
        <p:xfrm>
          <a:off x="280650" y="832975"/>
          <a:ext cx="3000000" cy="3000000"/>
        </p:xfrm>
        <a:graphic>
          <a:graphicData uri="http://schemas.openxmlformats.org/drawingml/2006/table">
            <a:tbl>
              <a:tblPr>
                <a:noFill/>
                <a:tableStyleId>{A6E3746E-2E69-45F7-9C1E-41B053C3C0A4}</a:tableStyleId>
              </a:tblPr>
              <a:tblGrid>
                <a:gridCol w="2535850"/>
                <a:gridCol w="3116150"/>
                <a:gridCol w="3087750"/>
              </a:tblGrid>
              <a:tr h="884350">
                <a:tc>
                  <a:txBody>
                    <a:bodyPr/>
                    <a:lstStyle/>
                    <a:p>
                      <a:pPr indent="0" lvl="0" marL="0" rtl="0" algn="l">
                        <a:spcBef>
                          <a:spcPts val="0"/>
                        </a:spcBef>
                        <a:spcAft>
                          <a:spcPts val="0"/>
                        </a:spcAft>
                        <a:buNone/>
                      </a:pPr>
                      <a:r>
                        <a:t/>
                      </a:r>
                      <a:endParaRPr sz="1300">
                        <a:latin typeface="Georgia"/>
                        <a:ea typeface="Georgia"/>
                        <a:cs typeface="Georgia"/>
                        <a:sym typeface="Georgia"/>
                      </a:endParaRPr>
                    </a:p>
                  </a:txBody>
                  <a:tcPr marT="91425" marB="91425" marR="91425" marL="91425"/>
                </a:tc>
                <a:tc>
                  <a:txBody>
                    <a:bodyPr/>
                    <a:lstStyle/>
                    <a:p>
                      <a:pPr indent="0" lvl="0" marL="0" rtl="0" algn="ctr">
                        <a:spcBef>
                          <a:spcPts val="0"/>
                        </a:spcBef>
                        <a:spcAft>
                          <a:spcPts val="0"/>
                        </a:spcAft>
                        <a:buNone/>
                      </a:pPr>
                      <a:r>
                        <a:rPr b="1" lang="de-DE" sz="2100" u="sng">
                          <a:latin typeface="Georgia"/>
                          <a:ea typeface="Georgia"/>
                          <a:cs typeface="Georgia"/>
                          <a:sym typeface="Georgia"/>
                        </a:rPr>
                        <a:t>RNNs</a:t>
                      </a:r>
                      <a:r>
                        <a:rPr b="1" lang="de-DE" sz="1900">
                          <a:latin typeface="Georgia"/>
                          <a:ea typeface="Georgia"/>
                          <a:cs typeface="Georgia"/>
                          <a:sym typeface="Georgia"/>
                        </a:rPr>
                        <a:t> </a:t>
                      </a:r>
                      <a:endParaRPr b="1" sz="1900">
                        <a:latin typeface="Georgia"/>
                        <a:ea typeface="Georgia"/>
                        <a:cs typeface="Georgia"/>
                        <a:sym typeface="Georgia"/>
                      </a:endParaRPr>
                    </a:p>
                    <a:p>
                      <a:pPr indent="0" lvl="0" marL="0" rtl="0" algn="ctr">
                        <a:spcBef>
                          <a:spcPts val="0"/>
                        </a:spcBef>
                        <a:spcAft>
                          <a:spcPts val="0"/>
                        </a:spcAft>
                        <a:buNone/>
                      </a:pPr>
                      <a:r>
                        <a:rPr b="1" lang="de-DE" sz="1900">
                          <a:latin typeface="Georgia"/>
                          <a:ea typeface="Georgia"/>
                          <a:cs typeface="Georgia"/>
                          <a:sym typeface="Georgia"/>
                        </a:rPr>
                        <a:t>LSTM and GRU</a:t>
                      </a:r>
                      <a:endParaRPr b="1" sz="1900">
                        <a:latin typeface="Georgia"/>
                        <a:ea typeface="Georgia"/>
                        <a:cs typeface="Georgia"/>
                        <a:sym typeface="Georgia"/>
                      </a:endParaRPr>
                    </a:p>
                  </a:txBody>
                  <a:tcPr marT="91425" marB="91425" marR="91425" marL="91425"/>
                </a:tc>
                <a:tc>
                  <a:txBody>
                    <a:bodyPr/>
                    <a:lstStyle/>
                    <a:p>
                      <a:pPr indent="0" lvl="0" marL="0" rtl="0" algn="ctr">
                        <a:spcBef>
                          <a:spcPts val="0"/>
                        </a:spcBef>
                        <a:spcAft>
                          <a:spcPts val="0"/>
                        </a:spcAft>
                        <a:buNone/>
                      </a:pPr>
                      <a:r>
                        <a:rPr b="1" lang="de-DE" sz="2100" u="sng">
                          <a:latin typeface="Georgia"/>
                          <a:ea typeface="Georgia"/>
                          <a:cs typeface="Georgia"/>
                          <a:sym typeface="Georgia"/>
                        </a:rPr>
                        <a:t>CNNs</a:t>
                      </a:r>
                      <a:endParaRPr b="1" sz="2100" u="sng">
                        <a:latin typeface="Georgia"/>
                        <a:ea typeface="Georgia"/>
                        <a:cs typeface="Georgia"/>
                        <a:sym typeface="Georgia"/>
                      </a:endParaRPr>
                    </a:p>
                    <a:p>
                      <a:pPr indent="0" lvl="0" marL="0" rtl="0" algn="ctr">
                        <a:spcBef>
                          <a:spcPts val="0"/>
                        </a:spcBef>
                        <a:spcAft>
                          <a:spcPts val="0"/>
                        </a:spcAft>
                        <a:buNone/>
                      </a:pPr>
                      <a:r>
                        <a:rPr b="1" lang="de-DE" sz="1900">
                          <a:latin typeface="Georgia"/>
                          <a:ea typeface="Georgia"/>
                          <a:cs typeface="Georgia"/>
                          <a:sym typeface="Georgia"/>
                        </a:rPr>
                        <a:t>TCN</a:t>
                      </a:r>
                      <a:endParaRPr b="1" sz="1900">
                        <a:latin typeface="Georgia"/>
                        <a:ea typeface="Georgia"/>
                        <a:cs typeface="Georgia"/>
                        <a:sym typeface="Georgia"/>
                      </a:endParaRPr>
                    </a:p>
                  </a:txBody>
                  <a:tcPr marT="91425" marB="91425" marR="91425" marL="91425"/>
                </a:tc>
              </a:tr>
              <a:tr h="745700">
                <a:tc>
                  <a:txBody>
                    <a:bodyPr/>
                    <a:lstStyle/>
                    <a:p>
                      <a:pPr indent="0" lvl="0" marL="0" rtl="0" algn="l">
                        <a:spcBef>
                          <a:spcPts val="0"/>
                        </a:spcBef>
                        <a:spcAft>
                          <a:spcPts val="0"/>
                        </a:spcAft>
                        <a:buNone/>
                      </a:pPr>
                      <a:r>
                        <a:rPr b="1" lang="de-DE" sz="1900">
                          <a:latin typeface="Georgia"/>
                          <a:ea typeface="Georgia"/>
                          <a:cs typeface="Georgia"/>
                          <a:sym typeface="Georgia"/>
                        </a:rPr>
                        <a:t>Parallelism</a:t>
                      </a:r>
                      <a:endParaRPr b="1"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s</a:t>
                      </a:r>
                      <a:r>
                        <a:rPr lang="de-DE" sz="1900">
                          <a:latin typeface="Georgia"/>
                          <a:ea typeface="Georgia"/>
                          <a:cs typeface="Georgia"/>
                          <a:sym typeface="Georgia"/>
                        </a:rPr>
                        <a:t>equentially</a:t>
                      </a:r>
                      <a:endParaRPr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solidFill>
                            <a:schemeClr val="dk1"/>
                          </a:solidFill>
                          <a:latin typeface="Georgia"/>
                          <a:ea typeface="Georgia"/>
                          <a:cs typeface="Georgia"/>
                          <a:sym typeface="Georgia"/>
                        </a:rPr>
                        <a:t>long input sequence can be processed as a whole</a:t>
                      </a:r>
                      <a:endParaRPr sz="1900">
                        <a:latin typeface="Georgia"/>
                        <a:ea typeface="Georgia"/>
                        <a:cs typeface="Georgia"/>
                        <a:sym typeface="Georgia"/>
                      </a:endParaRPr>
                    </a:p>
                  </a:txBody>
                  <a:tcPr marT="91425" marB="91425" marR="91425" marL="91425" anchor="ctr"/>
                </a:tc>
              </a:tr>
              <a:tr h="772325">
                <a:tc>
                  <a:txBody>
                    <a:bodyPr/>
                    <a:lstStyle/>
                    <a:p>
                      <a:pPr indent="0" lvl="0" marL="0" rtl="0" algn="l">
                        <a:spcBef>
                          <a:spcPts val="0"/>
                        </a:spcBef>
                        <a:spcAft>
                          <a:spcPts val="0"/>
                        </a:spcAft>
                        <a:buNone/>
                      </a:pPr>
                      <a:r>
                        <a:rPr b="1" lang="de-DE" sz="1900">
                          <a:latin typeface="Georgia"/>
                          <a:ea typeface="Georgia"/>
                          <a:cs typeface="Georgia"/>
                          <a:sym typeface="Georgia"/>
                        </a:rPr>
                        <a:t>Flexible receptive field size</a:t>
                      </a:r>
                      <a:endParaRPr b="1"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not as easier as TCN to adapt to different domains</a:t>
                      </a:r>
                      <a:endParaRPr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 better control of the model’s memory size</a:t>
                      </a:r>
                      <a:endParaRPr sz="1900">
                        <a:latin typeface="Georgia"/>
                        <a:ea typeface="Georgia"/>
                        <a:cs typeface="Georgia"/>
                        <a:sym typeface="Georgia"/>
                      </a:endParaRPr>
                    </a:p>
                  </a:txBody>
                  <a:tcPr marT="91425" marB="91425" marR="91425" marL="91425" anchor="ctr"/>
                </a:tc>
              </a:tr>
              <a:tr h="1051525">
                <a:tc>
                  <a:txBody>
                    <a:bodyPr/>
                    <a:lstStyle/>
                    <a:p>
                      <a:pPr indent="0" lvl="0" marL="0" rtl="0" algn="l">
                        <a:spcBef>
                          <a:spcPts val="0"/>
                        </a:spcBef>
                        <a:spcAft>
                          <a:spcPts val="0"/>
                        </a:spcAft>
                        <a:buNone/>
                      </a:pPr>
                      <a:r>
                        <a:rPr b="1" lang="de-DE" sz="1900">
                          <a:latin typeface="Georgia"/>
                          <a:ea typeface="Georgia"/>
                          <a:cs typeface="Georgia"/>
                          <a:sym typeface="Georgia"/>
                        </a:rPr>
                        <a:t>Stable gradients</a:t>
                      </a:r>
                      <a:endParaRPr b="1"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major issue of vanishing gradients</a:t>
                      </a:r>
                      <a:endParaRPr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a</a:t>
                      </a:r>
                      <a:r>
                        <a:rPr lang="de-DE" sz="1900">
                          <a:latin typeface="Georgia"/>
                          <a:ea typeface="Georgia"/>
                          <a:cs typeface="Georgia"/>
                          <a:sym typeface="Georgia"/>
                        </a:rPr>
                        <a:t>voids the problem of exploding/vanishing gradients</a:t>
                      </a:r>
                      <a:endParaRPr sz="1900">
                        <a:latin typeface="Georgia"/>
                        <a:ea typeface="Georgia"/>
                        <a:cs typeface="Georgia"/>
                        <a:sym typeface="Georgia"/>
                      </a:endParaRPr>
                    </a:p>
                  </a:txBody>
                  <a:tcPr marT="91425" marB="91425" marR="91425" marL="91425" anchor="ctr"/>
                </a:tc>
              </a:tr>
              <a:tr h="1079350">
                <a:tc>
                  <a:txBody>
                    <a:bodyPr/>
                    <a:lstStyle/>
                    <a:p>
                      <a:pPr indent="0" lvl="0" marL="0" rtl="0" algn="l">
                        <a:spcBef>
                          <a:spcPts val="0"/>
                        </a:spcBef>
                        <a:spcAft>
                          <a:spcPts val="0"/>
                        </a:spcAft>
                        <a:buNone/>
                      </a:pPr>
                      <a:r>
                        <a:rPr b="1" lang="de-DE" sz="1900">
                          <a:latin typeface="Georgia"/>
                          <a:ea typeface="Georgia"/>
                          <a:cs typeface="Georgia"/>
                          <a:sym typeface="Georgia"/>
                        </a:rPr>
                        <a:t>Low memory requirement for training</a:t>
                      </a:r>
                      <a:endParaRPr b="1"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can u</a:t>
                      </a:r>
                      <a:r>
                        <a:rPr lang="de-DE" sz="1900">
                          <a:latin typeface="Georgia"/>
                          <a:ea typeface="Georgia"/>
                          <a:cs typeface="Georgia"/>
                          <a:sym typeface="Georgia"/>
                        </a:rPr>
                        <a:t>se up a lot of memory to store the partial results for their multiple cell gates</a:t>
                      </a:r>
                      <a:endParaRPr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less memory usage</a:t>
                      </a:r>
                      <a:endParaRPr sz="1900">
                        <a:latin typeface="Georgia"/>
                        <a:ea typeface="Georgia"/>
                        <a:cs typeface="Georgia"/>
                        <a:sym typeface="Georgia"/>
                      </a:endParaRPr>
                    </a:p>
                  </a:txBody>
                  <a:tcPr marT="91425" marB="91425" marR="91425" marL="91425" anchor="ctr"/>
                </a:tc>
              </a:tr>
              <a:tr h="850400">
                <a:tc>
                  <a:txBody>
                    <a:bodyPr/>
                    <a:lstStyle/>
                    <a:p>
                      <a:pPr indent="0" lvl="0" marL="0" rtl="0" algn="l">
                        <a:spcBef>
                          <a:spcPts val="0"/>
                        </a:spcBef>
                        <a:spcAft>
                          <a:spcPts val="0"/>
                        </a:spcAft>
                        <a:buNone/>
                      </a:pPr>
                      <a:r>
                        <a:rPr b="1" lang="de-DE" sz="1900">
                          <a:latin typeface="Georgia"/>
                          <a:ea typeface="Georgia"/>
                          <a:cs typeface="Georgia"/>
                          <a:sym typeface="Georgia"/>
                        </a:rPr>
                        <a:t>Variable length inputs</a:t>
                      </a:r>
                      <a:endParaRPr b="1"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s</a:t>
                      </a:r>
                      <a:r>
                        <a:rPr lang="de-DE" sz="1900">
                          <a:latin typeface="Georgia"/>
                          <a:ea typeface="Georgia"/>
                          <a:cs typeface="Georgia"/>
                          <a:sym typeface="Georgia"/>
                        </a:rPr>
                        <a:t>equential data of arbitrary length</a:t>
                      </a:r>
                      <a:endParaRPr sz="1900">
                        <a:latin typeface="Georgia"/>
                        <a:ea typeface="Georgia"/>
                        <a:cs typeface="Georgia"/>
                        <a:sym typeface="Georgia"/>
                      </a:endParaRPr>
                    </a:p>
                  </a:txBody>
                  <a:tcPr marT="91425" marB="91425" marR="91425" marL="91425" anchor="ctr"/>
                </a:tc>
                <a:tc>
                  <a:txBody>
                    <a:bodyPr/>
                    <a:lstStyle/>
                    <a:p>
                      <a:pPr indent="0" lvl="0" marL="0" rtl="0" algn="ctr">
                        <a:spcBef>
                          <a:spcPts val="0"/>
                        </a:spcBef>
                        <a:spcAft>
                          <a:spcPts val="0"/>
                        </a:spcAft>
                        <a:buNone/>
                      </a:pPr>
                      <a:r>
                        <a:rPr lang="de-DE" sz="1900">
                          <a:latin typeface="Georgia"/>
                          <a:ea typeface="Georgia"/>
                          <a:cs typeface="Georgia"/>
                          <a:sym typeface="Georgia"/>
                        </a:rPr>
                        <a:t>take in inputs of arbitrary lengths</a:t>
                      </a:r>
                      <a:endParaRPr sz="1900">
                        <a:latin typeface="Georgia"/>
                        <a:ea typeface="Georgia"/>
                        <a:cs typeface="Georgia"/>
                        <a:sym typeface="Georgia"/>
                      </a:endParaRPr>
                    </a:p>
                  </a:txBody>
                  <a:tcPr marT="91425" marB="91425" marR="91425" marL="91425" anchor="ctr"/>
                </a:tc>
              </a:tr>
            </a:tbl>
          </a:graphicData>
        </a:graphic>
      </p:graphicFrame>
      <p:sp>
        <p:nvSpPr>
          <p:cNvPr id="209" name="Google Shape;209;p23"/>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idx="1" type="body"/>
          </p:nvPr>
        </p:nvSpPr>
        <p:spPr>
          <a:xfrm>
            <a:off x="467544" y="980728"/>
            <a:ext cx="8447856" cy="51125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de-DE">
                <a:latin typeface="Georgia"/>
                <a:ea typeface="Georgia"/>
                <a:cs typeface="Georgia"/>
                <a:sym typeface="Georgia"/>
              </a:rPr>
              <a:t>CNNpred: CNN-based stock market prediction using a diverse set of variables Data Set[⁵]</a:t>
            </a:r>
            <a:endParaRPr>
              <a:latin typeface="Georgia"/>
              <a:ea typeface="Georgia"/>
              <a:cs typeface="Georgia"/>
              <a:sym typeface="Georgia"/>
            </a:endParaRPr>
          </a:p>
          <a:p>
            <a:pPr indent="0" lvl="0" marL="0" rtl="0" algn="l">
              <a:spcBef>
                <a:spcPts val="480"/>
              </a:spcBef>
              <a:spcAft>
                <a:spcPts val="0"/>
              </a:spcAft>
              <a:buSzPts val="2400"/>
              <a:buNone/>
            </a:pPr>
            <a:r>
              <a:t/>
            </a:r>
            <a:endParaRPr b="1">
              <a:latin typeface="Georgia"/>
              <a:ea typeface="Georgia"/>
              <a:cs typeface="Georgia"/>
              <a:sym typeface="Georgia"/>
            </a:endParaRPr>
          </a:p>
          <a:p>
            <a:pPr indent="0" lvl="0" marL="0" rtl="0" algn="l">
              <a:spcBef>
                <a:spcPts val="480"/>
              </a:spcBef>
              <a:spcAft>
                <a:spcPts val="0"/>
              </a:spcAft>
              <a:buSzPts val="2400"/>
              <a:buNone/>
            </a:pPr>
            <a:r>
              <a:t/>
            </a:r>
            <a:endParaRPr b="1">
              <a:latin typeface="Georgia"/>
              <a:ea typeface="Georgia"/>
              <a:cs typeface="Georgia"/>
              <a:sym typeface="Georgia"/>
            </a:endParaRPr>
          </a:p>
          <a:p>
            <a:pPr indent="0" lvl="0" marL="0" rtl="0" algn="l">
              <a:spcBef>
                <a:spcPts val="480"/>
              </a:spcBef>
              <a:spcAft>
                <a:spcPts val="0"/>
              </a:spcAft>
              <a:buSzPts val="2400"/>
              <a:buNone/>
            </a:pPr>
            <a:br>
              <a:rPr lang="de-DE">
                <a:latin typeface="Georgia"/>
                <a:ea typeface="Georgia"/>
                <a:cs typeface="Georgia"/>
                <a:sym typeface="Georgia"/>
              </a:rPr>
            </a:br>
            <a:endParaRPr>
              <a:latin typeface="Georgia"/>
              <a:ea typeface="Georgia"/>
              <a:cs typeface="Georgia"/>
              <a:sym typeface="Georgia"/>
            </a:endParaRPr>
          </a:p>
          <a:p>
            <a:pPr indent="-190500" lvl="0" marL="342900" rtl="0" algn="l">
              <a:spcBef>
                <a:spcPts val="480"/>
              </a:spcBef>
              <a:spcAft>
                <a:spcPts val="0"/>
              </a:spcAft>
              <a:buClr>
                <a:srgbClr val="17365D"/>
              </a:buClr>
              <a:buSzPts val="2400"/>
              <a:buFont typeface="Arial"/>
              <a:buNone/>
            </a:pPr>
            <a:r>
              <a:t/>
            </a:r>
            <a:endParaRPr>
              <a:latin typeface="Georgia"/>
              <a:ea typeface="Georgia"/>
              <a:cs typeface="Georgia"/>
              <a:sym typeface="Georgia"/>
            </a:endParaRPr>
          </a:p>
          <a:p>
            <a:pPr indent="-190500" lvl="0" marL="342900" rtl="0" algn="l">
              <a:spcBef>
                <a:spcPts val="480"/>
              </a:spcBef>
              <a:spcAft>
                <a:spcPts val="0"/>
              </a:spcAft>
              <a:buClr>
                <a:srgbClr val="17365D"/>
              </a:buClr>
              <a:buSzPts val="2400"/>
              <a:buFont typeface="Arial"/>
              <a:buNone/>
            </a:pPr>
            <a:r>
              <a:t/>
            </a:r>
            <a:endParaRPr>
              <a:latin typeface="Georgia"/>
              <a:ea typeface="Georgia"/>
              <a:cs typeface="Georgia"/>
              <a:sym typeface="Georgia"/>
            </a:endParaRPr>
          </a:p>
          <a:p>
            <a:pPr indent="-190500" lvl="0" marL="342900" rtl="0" algn="l">
              <a:spcBef>
                <a:spcPts val="480"/>
              </a:spcBef>
              <a:spcAft>
                <a:spcPts val="0"/>
              </a:spcAft>
              <a:buClr>
                <a:srgbClr val="17365D"/>
              </a:buClr>
              <a:buSzPts val="2400"/>
              <a:buFont typeface="Arial"/>
              <a:buNone/>
            </a:pPr>
            <a:r>
              <a:t/>
            </a:r>
            <a:endParaRPr>
              <a:latin typeface="Georgia"/>
              <a:ea typeface="Georgia"/>
              <a:cs typeface="Georgia"/>
              <a:sym typeface="Georgia"/>
            </a:endParaRPr>
          </a:p>
          <a:p>
            <a:pPr indent="0" lvl="0" marL="0" rtl="0" algn="l">
              <a:spcBef>
                <a:spcPts val="280"/>
              </a:spcBef>
              <a:spcAft>
                <a:spcPts val="0"/>
              </a:spcAft>
              <a:buSzPts val="1400"/>
              <a:buNone/>
            </a:pPr>
            <a:r>
              <a:t/>
            </a:r>
            <a:endParaRPr b="1" sz="1400">
              <a:solidFill>
                <a:srgbClr val="123654"/>
              </a:solidFill>
              <a:latin typeface="Georgia"/>
              <a:ea typeface="Georgia"/>
              <a:cs typeface="Georgia"/>
              <a:sym typeface="Georgia"/>
            </a:endParaRPr>
          </a:p>
          <a:p>
            <a:pPr indent="0" lvl="0" marL="0" rtl="0" algn="l">
              <a:spcBef>
                <a:spcPts val="280"/>
              </a:spcBef>
              <a:spcAft>
                <a:spcPts val="0"/>
              </a:spcAft>
              <a:buSzPts val="1400"/>
              <a:buNone/>
            </a:pPr>
            <a:r>
              <a:rPr b="1" lang="de-DE" sz="1400">
                <a:solidFill>
                  <a:srgbClr val="123654"/>
                </a:solidFill>
                <a:latin typeface="Georgia"/>
                <a:ea typeface="Georgia"/>
                <a:cs typeface="Georgia"/>
                <a:sym typeface="Georgia"/>
              </a:rPr>
              <a:t>Features:</a:t>
            </a:r>
            <a:endParaRPr b="1" sz="1400">
              <a:solidFill>
                <a:srgbClr val="123654"/>
              </a:solidFill>
              <a:latin typeface="Georgia"/>
              <a:ea typeface="Georgia"/>
              <a:cs typeface="Georgia"/>
              <a:sym typeface="Georgia"/>
            </a:endParaRPr>
          </a:p>
          <a:p>
            <a:pPr indent="0" lvl="0" marL="0" rtl="0" algn="l">
              <a:spcBef>
                <a:spcPts val="360"/>
              </a:spcBef>
              <a:spcAft>
                <a:spcPts val="0"/>
              </a:spcAft>
              <a:buSzPts val="1800"/>
              <a:buNone/>
            </a:pPr>
            <a:r>
              <a:rPr lang="de-DE" sz="1800">
                <a:latin typeface="Georgia"/>
                <a:ea typeface="Georgia"/>
                <a:cs typeface="Georgia"/>
                <a:sym typeface="Georgia"/>
              </a:rPr>
              <a:t>S&amp;P 500, NASDAQ Composite, Dow Jones Industrial Average, RUSSELL 2000, and NYSE</a:t>
            </a:r>
            <a:endParaRPr sz="1800">
              <a:latin typeface="Georgia"/>
              <a:ea typeface="Georgia"/>
              <a:cs typeface="Georgia"/>
              <a:sym typeface="Georgia"/>
            </a:endParaRPr>
          </a:p>
        </p:txBody>
      </p:sp>
      <p:sp>
        <p:nvSpPr>
          <p:cNvPr id="216" name="Google Shape;216;p24"/>
          <p:cNvSpPr txBox="1"/>
          <p:nvPr>
            <p:ph idx="10" type="dt"/>
          </p:nvPr>
        </p:nvSpPr>
        <p:spPr>
          <a:xfrm>
            <a:off x="7482800" y="6448251"/>
            <a:ext cx="9361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25/01/2022</a:t>
            </a:r>
            <a:endParaRPr/>
          </a:p>
          <a:p>
            <a:pPr indent="0" lvl="0" marL="0" rtl="0" algn="l">
              <a:spcBef>
                <a:spcPts val="0"/>
              </a:spcBef>
              <a:spcAft>
                <a:spcPts val="0"/>
              </a:spcAft>
              <a:buNone/>
            </a:pPr>
            <a:r>
              <a:t/>
            </a:r>
            <a:endParaRPr/>
          </a:p>
        </p:txBody>
      </p:sp>
      <p:sp>
        <p:nvSpPr>
          <p:cNvPr id="217" name="Google Shape;217;p24"/>
          <p:cNvSpPr txBox="1"/>
          <p:nvPr>
            <p:ph idx="11" type="ftr"/>
          </p:nvPr>
        </p:nvSpPr>
        <p:spPr>
          <a:xfrm>
            <a:off x="3347864" y="6448251"/>
            <a:ext cx="410445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
        <p:nvSpPr>
          <p:cNvPr id="218" name="Google Shape;218;p24"/>
          <p:cNvSpPr txBox="1"/>
          <p:nvPr>
            <p:ph idx="12" type="sldNum"/>
          </p:nvPr>
        </p:nvSpPr>
        <p:spPr>
          <a:xfrm>
            <a:off x="8441764" y="6453336"/>
            <a:ext cx="7109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a:p>
          <a:p>
            <a:pPr indent="0" lvl="0" marL="0" rtl="0" algn="ctr">
              <a:spcBef>
                <a:spcPts val="0"/>
              </a:spcBef>
              <a:spcAft>
                <a:spcPts val="0"/>
              </a:spcAft>
              <a:buNone/>
            </a:pPr>
            <a:r>
              <a:t/>
            </a:r>
            <a:endParaRPr/>
          </a:p>
        </p:txBody>
      </p:sp>
      <p:sp>
        <p:nvSpPr>
          <p:cNvPr id="219" name="Google Shape;219;p24"/>
          <p:cNvSpPr txBox="1"/>
          <p:nvPr>
            <p:ph type="title"/>
          </p:nvPr>
        </p:nvSpPr>
        <p:spPr>
          <a:xfrm>
            <a:off x="36512" y="-27384"/>
            <a:ext cx="9144000" cy="6206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b="1" lang="de-DE"/>
              <a:t>Dataset</a:t>
            </a:r>
            <a:endParaRPr b="1"/>
          </a:p>
        </p:txBody>
      </p:sp>
      <p:graphicFrame>
        <p:nvGraphicFramePr>
          <p:cNvPr id="220" name="Google Shape;220;p24"/>
          <p:cNvGraphicFramePr/>
          <p:nvPr/>
        </p:nvGraphicFramePr>
        <p:xfrm>
          <a:off x="467544" y="3998907"/>
          <a:ext cx="3000000" cy="3000000"/>
        </p:xfrm>
        <a:graphic>
          <a:graphicData uri="http://schemas.openxmlformats.org/drawingml/2006/table">
            <a:tbl>
              <a:tblPr>
                <a:noFill/>
                <a:tableStyleId>{91E4E4DB-FFFB-4FA0-AC9F-0932DB6B717E}</a:tableStyleId>
              </a:tblPr>
              <a:tblGrid>
                <a:gridCol w="3403000"/>
                <a:gridCol w="2577225"/>
              </a:tblGrid>
              <a:tr h="702350">
                <a:tc>
                  <a:txBody>
                    <a:bodyPr/>
                    <a:lstStyle/>
                    <a:p>
                      <a:pPr indent="0" lvl="0" marL="0" marR="0" rtl="0" algn="l">
                        <a:spcBef>
                          <a:spcPts val="0"/>
                        </a:spcBef>
                        <a:spcAft>
                          <a:spcPts val="0"/>
                        </a:spcAft>
                        <a:buNone/>
                      </a:pPr>
                      <a:r>
                        <a:rPr b="1" lang="de-DE" sz="1700" u="none" cap="none" strike="noStrike">
                          <a:solidFill>
                            <a:srgbClr val="123654"/>
                          </a:solidFill>
                          <a:latin typeface="Arial"/>
                          <a:ea typeface="Arial"/>
                          <a:cs typeface="Arial"/>
                          <a:sym typeface="Arial"/>
                        </a:rPr>
                        <a:t>Number of Attributes:</a:t>
                      </a:r>
                      <a:endParaRPr sz="1700">
                        <a:solidFill>
                          <a:srgbClr val="123654"/>
                        </a:solidFill>
                        <a:latin typeface="Arial"/>
                        <a:ea typeface="Arial"/>
                        <a:cs typeface="Arial"/>
                        <a:sym typeface="Aria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EEFF"/>
                    </a:solidFill>
                  </a:tcPr>
                </a:tc>
                <a:tc>
                  <a:txBody>
                    <a:bodyPr/>
                    <a:lstStyle/>
                    <a:p>
                      <a:pPr indent="0" lvl="0" marL="0" marR="0" rtl="0" algn="l">
                        <a:spcBef>
                          <a:spcPts val="0"/>
                        </a:spcBef>
                        <a:spcAft>
                          <a:spcPts val="0"/>
                        </a:spcAft>
                        <a:buNone/>
                      </a:pPr>
                      <a:r>
                        <a:rPr b="1" lang="de-DE" sz="1700">
                          <a:solidFill>
                            <a:srgbClr val="123654"/>
                          </a:solidFill>
                          <a:latin typeface="Arial"/>
                          <a:ea typeface="Arial"/>
                          <a:cs typeface="Arial"/>
                          <a:sym typeface="Arial"/>
                        </a:rPr>
                        <a:t>8</a:t>
                      </a:r>
                      <a:r>
                        <a:rPr b="1" lang="de-DE" sz="1700">
                          <a:solidFill>
                            <a:srgbClr val="123654"/>
                          </a:solidFill>
                        </a:rPr>
                        <a:t>2</a:t>
                      </a:r>
                      <a:endParaRPr sz="1700"/>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21" name="Google Shape;221;p24"/>
          <p:cNvGraphicFramePr/>
          <p:nvPr/>
        </p:nvGraphicFramePr>
        <p:xfrm>
          <a:off x="467544" y="2252644"/>
          <a:ext cx="3000000" cy="3000000"/>
        </p:xfrm>
        <a:graphic>
          <a:graphicData uri="http://schemas.openxmlformats.org/drawingml/2006/table">
            <a:tbl>
              <a:tblPr>
                <a:noFill/>
                <a:tableStyleId>{91E4E4DB-FFFB-4FA0-AC9F-0932DB6B717E}</a:tableStyleId>
              </a:tblPr>
              <a:tblGrid>
                <a:gridCol w="3403000"/>
                <a:gridCol w="3130925"/>
              </a:tblGrid>
              <a:tr h="594550">
                <a:tc>
                  <a:txBody>
                    <a:bodyPr/>
                    <a:lstStyle/>
                    <a:p>
                      <a:pPr indent="0" lvl="0" marL="0" marR="0" rtl="0" algn="l">
                        <a:spcBef>
                          <a:spcPts val="0"/>
                        </a:spcBef>
                        <a:spcAft>
                          <a:spcPts val="0"/>
                        </a:spcAft>
                        <a:buNone/>
                      </a:pPr>
                      <a:r>
                        <a:rPr b="1" lang="de-DE" sz="1700">
                          <a:solidFill>
                            <a:srgbClr val="123654"/>
                          </a:solidFill>
                          <a:latin typeface="Arial"/>
                          <a:ea typeface="Arial"/>
                          <a:cs typeface="Arial"/>
                          <a:sym typeface="Arial"/>
                        </a:rPr>
                        <a:t>Data Set Characteristics:  </a:t>
                      </a:r>
                      <a:endParaRPr sz="1700">
                        <a:solidFill>
                          <a:srgbClr val="123654"/>
                        </a:solidFill>
                        <a:latin typeface="Arial"/>
                        <a:ea typeface="Arial"/>
                        <a:cs typeface="Arial"/>
                        <a:sym typeface="Aria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EEFF"/>
                    </a:solidFill>
                  </a:tcPr>
                </a:tc>
                <a:tc>
                  <a:txBody>
                    <a:bodyPr/>
                    <a:lstStyle/>
                    <a:p>
                      <a:pPr indent="0" lvl="0" marL="0" marR="0" rtl="0" algn="l">
                        <a:spcBef>
                          <a:spcPts val="0"/>
                        </a:spcBef>
                        <a:spcAft>
                          <a:spcPts val="0"/>
                        </a:spcAft>
                        <a:buNone/>
                      </a:pPr>
                      <a:r>
                        <a:rPr b="1" lang="de-DE" sz="1700">
                          <a:solidFill>
                            <a:srgbClr val="123654"/>
                          </a:solidFill>
                        </a:rPr>
                        <a:t>Sequential, Time-Series</a:t>
                      </a:r>
                      <a:endParaRPr b="1" sz="1700"/>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22" name="Google Shape;222;p24"/>
          <p:cNvGraphicFramePr/>
          <p:nvPr/>
        </p:nvGraphicFramePr>
        <p:xfrm>
          <a:off x="467544" y="3098044"/>
          <a:ext cx="3000000" cy="3000000"/>
        </p:xfrm>
        <a:graphic>
          <a:graphicData uri="http://schemas.openxmlformats.org/drawingml/2006/table">
            <a:tbl>
              <a:tblPr>
                <a:noFill/>
                <a:tableStyleId>{91E4E4DB-FFFB-4FA0-AC9F-0932DB6B717E}</a:tableStyleId>
              </a:tblPr>
              <a:tblGrid>
                <a:gridCol w="3403000"/>
                <a:gridCol w="2431000"/>
              </a:tblGrid>
              <a:tr h="650000">
                <a:tc>
                  <a:txBody>
                    <a:bodyPr/>
                    <a:lstStyle/>
                    <a:p>
                      <a:pPr indent="0" lvl="0" marL="0" marR="0" rtl="0" algn="l">
                        <a:spcBef>
                          <a:spcPts val="0"/>
                        </a:spcBef>
                        <a:spcAft>
                          <a:spcPts val="0"/>
                        </a:spcAft>
                        <a:buNone/>
                      </a:pPr>
                      <a:r>
                        <a:rPr b="1" lang="de-DE" sz="1700">
                          <a:solidFill>
                            <a:srgbClr val="123654"/>
                          </a:solidFill>
                          <a:latin typeface="Arial"/>
                          <a:ea typeface="Arial"/>
                          <a:cs typeface="Arial"/>
                          <a:sym typeface="Arial"/>
                        </a:rPr>
                        <a:t>Number of Instances:</a:t>
                      </a:r>
                      <a:endParaRPr sz="1700">
                        <a:solidFill>
                          <a:srgbClr val="123654"/>
                        </a:solidFill>
                        <a:latin typeface="Arial"/>
                        <a:ea typeface="Arial"/>
                        <a:cs typeface="Arial"/>
                        <a:sym typeface="Aria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EEFF"/>
                    </a:solidFill>
                  </a:tcPr>
                </a:tc>
                <a:tc>
                  <a:txBody>
                    <a:bodyPr/>
                    <a:lstStyle/>
                    <a:p>
                      <a:pPr indent="0" lvl="0" marL="0" marR="0" rtl="0" algn="l">
                        <a:spcBef>
                          <a:spcPts val="0"/>
                        </a:spcBef>
                        <a:spcAft>
                          <a:spcPts val="0"/>
                        </a:spcAft>
                        <a:buNone/>
                      </a:pPr>
                      <a:r>
                        <a:rPr b="1" lang="de-DE" sz="1700">
                          <a:solidFill>
                            <a:srgbClr val="123654"/>
                          </a:solidFill>
                        </a:rPr>
                        <a:t>8915</a:t>
                      </a:r>
                      <a:endParaRPr b="1" sz="1700"/>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23" name="Google Shape;223;p24"/>
          <p:cNvSpPr/>
          <p:nvPr/>
        </p:nvSpPr>
        <p:spPr>
          <a:xfrm>
            <a:off x="36512" y="6163158"/>
            <a:ext cx="1178139" cy="68119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305800" y="967025"/>
            <a:ext cx="8642100" cy="5112600"/>
          </a:xfrm>
          <a:prstGeom prst="rect">
            <a:avLst/>
          </a:prstGeom>
        </p:spPr>
        <p:txBody>
          <a:bodyPr anchorCtr="0" anchor="t" bIns="45700" lIns="91425" spcFirstLastPara="1" rIns="91425" wrap="square" tIns="45700">
            <a:noAutofit/>
          </a:bodyPr>
          <a:lstStyle/>
          <a:p>
            <a:pPr indent="0" lvl="0" marL="0" rtl="0" algn="l">
              <a:lnSpc>
                <a:spcPct val="80000"/>
              </a:lnSpc>
              <a:spcBef>
                <a:spcPts val="480"/>
              </a:spcBef>
              <a:spcAft>
                <a:spcPts val="0"/>
              </a:spcAft>
              <a:buSzPts val="852"/>
              <a:buNone/>
            </a:pPr>
            <a:r>
              <a:rPr b="1" lang="de-DE" sz="2060">
                <a:latin typeface="Georgia"/>
                <a:ea typeface="Georgia"/>
                <a:cs typeface="Georgia"/>
                <a:sym typeface="Georgia"/>
              </a:rPr>
              <a:t>Missing values:</a:t>
            </a:r>
            <a:endParaRPr b="1" sz="2060">
              <a:latin typeface="Georgia"/>
              <a:ea typeface="Georgia"/>
              <a:cs typeface="Georgia"/>
              <a:sym typeface="Georgia"/>
            </a:endParaRPr>
          </a:p>
          <a:p>
            <a:pPr indent="0" lvl="0" marL="0" rtl="0" algn="l">
              <a:lnSpc>
                <a:spcPct val="80000"/>
              </a:lnSpc>
              <a:spcBef>
                <a:spcPts val="480"/>
              </a:spcBef>
              <a:spcAft>
                <a:spcPts val="0"/>
              </a:spcAft>
              <a:buSzPts val="852"/>
              <a:buNone/>
            </a:pPr>
            <a:r>
              <a:t/>
            </a:r>
            <a:endParaRPr b="1" sz="2060">
              <a:latin typeface="Georgia"/>
              <a:ea typeface="Georgia"/>
              <a:cs typeface="Georgia"/>
              <a:sym typeface="Georgia"/>
            </a:endParaRPr>
          </a:p>
          <a:p>
            <a:pPr indent="-359410" lvl="0" marL="457200" rtl="0" algn="l">
              <a:lnSpc>
                <a:spcPct val="80000"/>
              </a:lnSpc>
              <a:spcBef>
                <a:spcPts val="480"/>
              </a:spcBef>
              <a:spcAft>
                <a:spcPts val="0"/>
              </a:spcAft>
              <a:buSzPts val="2060"/>
              <a:buFont typeface="Georgia"/>
              <a:buChar char="•"/>
            </a:pPr>
            <a:r>
              <a:rPr lang="de-DE" sz="2060">
                <a:latin typeface="Georgia"/>
                <a:ea typeface="Georgia"/>
                <a:cs typeface="Georgia"/>
                <a:sym typeface="Georgia"/>
              </a:rPr>
              <a:t>37.5% of instances in dataset had missing values </a:t>
            </a:r>
            <a:endParaRPr sz="2060">
              <a:latin typeface="Georgia"/>
              <a:ea typeface="Georgia"/>
              <a:cs typeface="Georgia"/>
              <a:sym typeface="Georgia"/>
            </a:endParaRPr>
          </a:p>
          <a:p>
            <a:pPr indent="-359410" lvl="0" marL="457200" rtl="0" algn="l">
              <a:lnSpc>
                <a:spcPct val="80000"/>
              </a:lnSpc>
              <a:spcBef>
                <a:spcPts val="0"/>
              </a:spcBef>
              <a:spcAft>
                <a:spcPts val="0"/>
              </a:spcAft>
              <a:buSzPts val="2060"/>
              <a:buFont typeface="Georgia"/>
              <a:buChar char="•"/>
            </a:pPr>
            <a:r>
              <a:rPr lang="de-DE" sz="2060">
                <a:latin typeface="Georgia"/>
                <a:ea typeface="Georgia"/>
                <a:cs typeface="Georgia"/>
                <a:sym typeface="Georgia"/>
              </a:rPr>
              <a:t>forward fill </a:t>
            </a:r>
            <a:endParaRPr sz="2060">
              <a:latin typeface="Georgia"/>
              <a:ea typeface="Georgia"/>
              <a:cs typeface="Georgia"/>
              <a:sym typeface="Georgia"/>
            </a:endParaRPr>
          </a:p>
          <a:p>
            <a:pPr indent="-359410" lvl="0" marL="457200" rtl="0" algn="l">
              <a:lnSpc>
                <a:spcPct val="80000"/>
              </a:lnSpc>
              <a:spcBef>
                <a:spcPts val="0"/>
              </a:spcBef>
              <a:spcAft>
                <a:spcPts val="0"/>
              </a:spcAft>
              <a:buSzPts val="2060"/>
              <a:buFont typeface="Georgia"/>
              <a:buChar char="•"/>
            </a:pPr>
            <a:r>
              <a:rPr lang="de-DE" sz="2060">
                <a:latin typeface="Georgia"/>
                <a:ea typeface="Georgia"/>
                <a:cs typeface="Georgia"/>
                <a:sym typeface="Georgia"/>
              </a:rPr>
              <a:t>zero fill </a:t>
            </a:r>
            <a:endParaRPr sz="2060">
              <a:latin typeface="Georgia"/>
              <a:ea typeface="Georgia"/>
              <a:cs typeface="Georgia"/>
              <a:sym typeface="Georgia"/>
            </a:endParaRPr>
          </a:p>
          <a:p>
            <a:pPr indent="0" lvl="0" marL="0" rtl="0" algn="l">
              <a:lnSpc>
                <a:spcPct val="80000"/>
              </a:lnSpc>
              <a:spcBef>
                <a:spcPts val="480"/>
              </a:spcBef>
              <a:spcAft>
                <a:spcPts val="0"/>
              </a:spcAft>
              <a:buSzPts val="852"/>
              <a:buNone/>
            </a:pPr>
            <a:r>
              <a:t/>
            </a:r>
            <a:endParaRPr sz="2060">
              <a:latin typeface="Georgia"/>
              <a:ea typeface="Georgia"/>
              <a:cs typeface="Georgia"/>
              <a:sym typeface="Georgia"/>
            </a:endParaRPr>
          </a:p>
          <a:p>
            <a:pPr indent="0" lvl="0" marL="0" rtl="0" algn="l">
              <a:lnSpc>
                <a:spcPct val="80000"/>
              </a:lnSpc>
              <a:spcBef>
                <a:spcPts val="480"/>
              </a:spcBef>
              <a:spcAft>
                <a:spcPts val="0"/>
              </a:spcAft>
              <a:buSzPts val="852"/>
              <a:buNone/>
            </a:pPr>
            <a:r>
              <a:rPr b="1" lang="de-DE" sz="2060">
                <a:latin typeface="Georgia"/>
                <a:ea typeface="Georgia"/>
                <a:cs typeface="Georgia"/>
                <a:sym typeface="Georgia"/>
              </a:rPr>
              <a:t>Feature Scaling:</a:t>
            </a:r>
            <a:endParaRPr b="1" sz="2060">
              <a:latin typeface="Georgia"/>
              <a:ea typeface="Georgia"/>
              <a:cs typeface="Georgia"/>
              <a:sym typeface="Georgia"/>
            </a:endParaRPr>
          </a:p>
          <a:p>
            <a:pPr indent="0" lvl="0" marL="0" rtl="0" algn="l">
              <a:lnSpc>
                <a:spcPct val="80000"/>
              </a:lnSpc>
              <a:spcBef>
                <a:spcPts val="480"/>
              </a:spcBef>
              <a:spcAft>
                <a:spcPts val="0"/>
              </a:spcAft>
              <a:buSzPts val="852"/>
              <a:buNone/>
            </a:pPr>
            <a:r>
              <a:t/>
            </a:r>
            <a:endParaRPr b="1" sz="2060">
              <a:latin typeface="Georgia"/>
              <a:ea typeface="Georgia"/>
              <a:cs typeface="Georgia"/>
              <a:sym typeface="Georgia"/>
            </a:endParaRPr>
          </a:p>
          <a:p>
            <a:pPr indent="-359410" lvl="0" marL="457200" rtl="0" algn="l">
              <a:lnSpc>
                <a:spcPct val="80000"/>
              </a:lnSpc>
              <a:spcBef>
                <a:spcPts val="480"/>
              </a:spcBef>
              <a:spcAft>
                <a:spcPts val="0"/>
              </a:spcAft>
              <a:buSzPts val="2060"/>
              <a:buFont typeface="Georgia"/>
              <a:buChar char="•"/>
            </a:pPr>
            <a:r>
              <a:rPr lang="de-DE" sz="2060">
                <a:latin typeface="Georgia"/>
                <a:ea typeface="Georgia"/>
                <a:cs typeface="Georgia"/>
                <a:sym typeface="Georgia"/>
              </a:rPr>
              <a:t>Normalized 82 features </a:t>
            </a:r>
            <a:endParaRPr sz="2060">
              <a:latin typeface="Georgia"/>
              <a:ea typeface="Georgia"/>
              <a:cs typeface="Georgia"/>
              <a:sym typeface="Georgia"/>
            </a:endParaRPr>
          </a:p>
          <a:p>
            <a:pPr indent="-359410" lvl="0" marL="457200" rtl="0" algn="l">
              <a:lnSpc>
                <a:spcPct val="80000"/>
              </a:lnSpc>
              <a:spcBef>
                <a:spcPts val="0"/>
              </a:spcBef>
              <a:spcAft>
                <a:spcPts val="0"/>
              </a:spcAft>
              <a:buSzPts val="2060"/>
              <a:buFont typeface="Georgia"/>
              <a:buChar char="•"/>
            </a:pPr>
            <a:r>
              <a:rPr lang="de-DE" sz="2060">
                <a:latin typeface="Georgia"/>
                <a:ea typeface="Georgia"/>
                <a:cs typeface="Georgia"/>
                <a:sym typeface="Georgia"/>
              </a:rPr>
              <a:t>Standardized the features following Hoseinzade and Haratizadeh ³,⁴</a:t>
            </a:r>
            <a:endParaRPr sz="2060">
              <a:latin typeface="Georgia"/>
              <a:ea typeface="Georgia"/>
              <a:cs typeface="Georgia"/>
              <a:sym typeface="Georgia"/>
            </a:endParaRPr>
          </a:p>
          <a:p>
            <a:pPr indent="0" lvl="0" marL="457200" rtl="0" algn="l">
              <a:lnSpc>
                <a:spcPct val="80000"/>
              </a:lnSpc>
              <a:spcBef>
                <a:spcPts val="480"/>
              </a:spcBef>
              <a:spcAft>
                <a:spcPts val="0"/>
              </a:spcAft>
              <a:buSzPts val="852"/>
              <a:buNone/>
            </a:pPr>
            <a:r>
              <a:t/>
            </a:r>
            <a:endParaRPr sz="2060">
              <a:latin typeface="Georgia"/>
              <a:ea typeface="Georgia"/>
              <a:cs typeface="Georgia"/>
              <a:sym typeface="Georgia"/>
            </a:endParaRPr>
          </a:p>
          <a:p>
            <a:pPr indent="0" lvl="0" marL="0" rtl="0" algn="l">
              <a:lnSpc>
                <a:spcPct val="80000"/>
              </a:lnSpc>
              <a:spcBef>
                <a:spcPts val="480"/>
              </a:spcBef>
              <a:spcAft>
                <a:spcPts val="0"/>
              </a:spcAft>
              <a:buSzPts val="852"/>
              <a:buNone/>
            </a:pPr>
            <a:r>
              <a:rPr b="1" lang="de-DE" sz="2060">
                <a:latin typeface="Georgia"/>
                <a:ea typeface="Georgia"/>
                <a:cs typeface="Georgia"/>
                <a:sym typeface="Georgia"/>
              </a:rPr>
              <a:t>Feature Set:</a:t>
            </a:r>
            <a:endParaRPr b="1" sz="2060">
              <a:latin typeface="Georgia"/>
              <a:ea typeface="Georgia"/>
              <a:cs typeface="Georgia"/>
              <a:sym typeface="Georgia"/>
            </a:endParaRPr>
          </a:p>
          <a:p>
            <a:pPr indent="0" lvl="0" marL="0" rtl="0" algn="l">
              <a:lnSpc>
                <a:spcPct val="80000"/>
              </a:lnSpc>
              <a:spcBef>
                <a:spcPts val="480"/>
              </a:spcBef>
              <a:spcAft>
                <a:spcPts val="0"/>
              </a:spcAft>
              <a:buSzPts val="852"/>
              <a:buNone/>
            </a:pPr>
            <a:r>
              <a:t/>
            </a:r>
            <a:endParaRPr b="1" sz="2060">
              <a:latin typeface="Georgia"/>
              <a:ea typeface="Georgia"/>
              <a:cs typeface="Georgia"/>
              <a:sym typeface="Georgia"/>
            </a:endParaRPr>
          </a:p>
          <a:p>
            <a:pPr indent="-359410" lvl="0" marL="457200" rtl="0" algn="l">
              <a:lnSpc>
                <a:spcPct val="80000"/>
              </a:lnSpc>
              <a:spcBef>
                <a:spcPts val="480"/>
              </a:spcBef>
              <a:spcAft>
                <a:spcPts val="0"/>
              </a:spcAft>
              <a:buSzPts val="2060"/>
              <a:buFont typeface="Georgia"/>
              <a:buChar char="•"/>
            </a:pPr>
            <a:r>
              <a:rPr lang="de-DE" sz="2060">
                <a:latin typeface="Georgia"/>
                <a:ea typeface="Georgia"/>
                <a:cs typeface="Georgia"/>
                <a:sym typeface="Georgia"/>
              </a:rPr>
              <a:t>We considered three different feature sets: a </a:t>
            </a:r>
            <a:r>
              <a:rPr i="1" lang="de-DE" sz="2060">
                <a:latin typeface="Georgia"/>
                <a:ea typeface="Georgia"/>
                <a:cs typeface="Georgia"/>
                <a:sym typeface="Georgia"/>
              </a:rPr>
              <a:t>full </a:t>
            </a:r>
            <a:r>
              <a:rPr lang="de-DE" sz="2060">
                <a:latin typeface="Georgia"/>
                <a:ea typeface="Georgia"/>
                <a:cs typeface="Georgia"/>
                <a:sym typeface="Georgia"/>
              </a:rPr>
              <a:t>feature set with 82 total features</a:t>
            </a:r>
            <a:endParaRPr sz="2060">
              <a:latin typeface="Georgia"/>
              <a:ea typeface="Georgia"/>
              <a:cs typeface="Georgia"/>
              <a:sym typeface="Georgia"/>
            </a:endParaRPr>
          </a:p>
          <a:p>
            <a:pPr indent="-359410" lvl="0" marL="457200" rtl="0" algn="l">
              <a:lnSpc>
                <a:spcPct val="80000"/>
              </a:lnSpc>
              <a:spcBef>
                <a:spcPts val="0"/>
              </a:spcBef>
              <a:spcAft>
                <a:spcPts val="0"/>
              </a:spcAft>
              <a:buSzPts val="2060"/>
              <a:buFont typeface="Georgia"/>
              <a:buChar char="•"/>
            </a:pPr>
            <a:r>
              <a:rPr lang="de-DE" sz="2060">
                <a:latin typeface="Georgia"/>
                <a:ea typeface="Georgia"/>
                <a:cs typeface="Georgia"/>
                <a:sym typeface="Georgia"/>
              </a:rPr>
              <a:t>a reduced </a:t>
            </a:r>
            <a:r>
              <a:rPr i="1" lang="de-DE" sz="2060">
                <a:latin typeface="Georgia"/>
                <a:ea typeface="Georgia"/>
                <a:cs typeface="Georgia"/>
                <a:sym typeface="Georgia"/>
              </a:rPr>
              <a:t>PCA </a:t>
            </a:r>
            <a:r>
              <a:rPr lang="de-DE" sz="2060">
                <a:latin typeface="Georgia"/>
                <a:ea typeface="Georgia"/>
                <a:cs typeface="Georgia"/>
                <a:sym typeface="Georgia"/>
              </a:rPr>
              <a:t>feature set comprising 30 principal components explaining 90.7% variance of the original dataset</a:t>
            </a:r>
            <a:endParaRPr sz="2060">
              <a:latin typeface="Georgia"/>
              <a:ea typeface="Georgia"/>
              <a:cs typeface="Georgia"/>
              <a:sym typeface="Georgia"/>
            </a:endParaRPr>
          </a:p>
          <a:p>
            <a:pPr indent="0" lvl="0" marL="0" rtl="0" algn="l">
              <a:lnSpc>
                <a:spcPct val="80000"/>
              </a:lnSpc>
              <a:spcBef>
                <a:spcPts val="480"/>
              </a:spcBef>
              <a:spcAft>
                <a:spcPts val="0"/>
              </a:spcAft>
              <a:buSzPts val="852"/>
              <a:buNone/>
            </a:pPr>
            <a:r>
              <a:t/>
            </a:r>
            <a:endParaRPr sz="2060">
              <a:latin typeface="Georgia"/>
              <a:ea typeface="Georgia"/>
              <a:cs typeface="Georgia"/>
              <a:sym typeface="Georgia"/>
            </a:endParaRPr>
          </a:p>
        </p:txBody>
      </p:sp>
      <p:sp>
        <p:nvSpPr>
          <p:cNvPr id="230" name="Google Shape;230;p25"/>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231" name="Google Shape;231;p25"/>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Preprocessing and Design choices </a:t>
            </a:r>
            <a:endParaRPr b="1"/>
          </a:p>
        </p:txBody>
      </p:sp>
      <p:sp>
        <p:nvSpPr>
          <p:cNvPr id="232" name="Google Shape;232;p25"/>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idx="1" type="body"/>
          </p:nvPr>
        </p:nvSpPr>
        <p:spPr>
          <a:xfrm>
            <a:off x="467544" y="980728"/>
            <a:ext cx="8229600" cy="51126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b="1" lang="de-DE">
                <a:latin typeface="Georgia"/>
                <a:ea typeface="Georgia"/>
                <a:cs typeface="Georgia"/>
                <a:sym typeface="Georgia"/>
              </a:rPr>
              <a:t>Data Split</a:t>
            </a:r>
            <a:r>
              <a:rPr b="1" lang="de-DE">
                <a:latin typeface="Georgia"/>
                <a:ea typeface="Georgia"/>
                <a:cs typeface="Georgia"/>
                <a:sym typeface="Georgia"/>
              </a:rPr>
              <a:t>:</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Cross Validation 80:10:10 [Train: Test: Validation]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[1395:  173 : 156  instances]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For 2D ,3D CNN we did not shuffle but aggregated the whole date to avoid cheating(using future data or same data from different markets to estimate predictions in another dataset or market.)</a:t>
            </a:r>
            <a:endParaRPr>
              <a:latin typeface="Georgia"/>
              <a:ea typeface="Georgia"/>
              <a:cs typeface="Georgia"/>
              <a:sym typeface="Georgia"/>
            </a:endParaRPr>
          </a:p>
          <a:p>
            <a:pPr indent="0" lvl="0" marL="0" rtl="0" algn="l">
              <a:spcBef>
                <a:spcPts val="480"/>
              </a:spcBef>
              <a:spcAft>
                <a:spcPts val="0"/>
              </a:spcAft>
              <a:buNone/>
            </a:pPr>
            <a:r>
              <a:rPr b="1" lang="de-DE">
                <a:latin typeface="Georgia"/>
                <a:ea typeface="Georgia"/>
                <a:cs typeface="Georgia"/>
                <a:sym typeface="Georgia"/>
              </a:rPr>
              <a:t>Evaluation metrics: </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Accuracy</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macro-average F1 </a:t>
            </a:r>
            <a:endParaRPr>
              <a:latin typeface="Georgia"/>
              <a:ea typeface="Georgia"/>
              <a:cs typeface="Georgia"/>
              <a:sym typeface="Georgia"/>
            </a:endParaRPr>
          </a:p>
        </p:txBody>
      </p:sp>
      <p:sp>
        <p:nvSpPr>
          <p:cNvPr id="239" name="Google Shape;239;p26"/>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240" name="Google Shape;240;p26"/>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Preprocessing and Design choices [continued]</a:t>
            </a:r>
            <a:endParaRPr b="1"/>
          </a:p>
        </p:txBody>
      </p:sp>
      <p:sp>
        <p:nvSpPr>
          <p:cNvPr id="241" name="Google Shape;241;p26"/>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248" name="Google Shape;248;p27"/>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700"/>
              <a:t>Time series data exploration based on close price vs year[DJI]</a:t>
            </a:r>
            <a:endParaRPr b="1" sz="2700"/>
          </a:p>
        </p:txBody>
      </p:sp>
      <p:pic>
        <p:nvPicPr>
          <p:cNvPr id="249" name="Google Shape;249;p27"/>
          <p:cNvPicPr preferRelativeResize="0"/>
          <p:nvPr/>
        </p:nvPicPr>
        <p:blipFill>
          <a:blip r:embed="rId3">
            <a:alphaModFix/>
          </a:blip>
          <a:stretch>
            <a:fillRect/>
          </a:stretch>
        </p:blipFill>
        <p:spPr>
          <a:xfrm>
            <a:off x="64925" y="1045376"/>
            <a:ext cx="8934749" cy="5235225"/>
          </a:xfrm>
          <a:prstGeom prst="rect">
            <a:avLst/>
          </a:prstGeom>
          <a:noFill/>
          <a:ln cap="flat" cmpd="sng" w="9525">
            <a:solidFill>
              <a:schemeClr val="dk2"/>
            </a:solidFill>
            <a:prstDash val="solid"/>
            <a:round/>
            <a:headEnd len="sm" w="sm" type="none"/>
            <a:tailEnd len="sm" w="sm" type="none"/>
          </a:ln>
        </p:spPr>
      </p:pic>
      <p:sp>
        <p:nvSpPr>
          <p:cNvPr id="250" name="Google Shape;250;p27"/>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257" name="Google Shape;257;p28"/>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500"/>
              <a:t>Time series data exploration based on close price vs year[NASDAQ]</a:t>
            </a:r>
            <a:endParaRPr b="1" sz="2500"/>
          </a:p>
        </p:txBody>
      </p:sp>
      <p:pic>
        <p:nvPicPr>
          <p:cNvPr id="258" name="Google Shape;258;p28"/>
          <p:cNvPicPr preferRelativeResize="0"/>
          <p:nvPr/>
        </p:nvPicPr>
        <p:blipFill>
          <a:blip r:embed="rId3">
            <a:alphaModFix/>
          </a:blip>
          <a:stretch>
            <a:fillRect/>
          </a:stretch>
        </p:blipFill>
        <p:spPr>
          <a:xfrm>
            <a:off x="163250" y="898075"/>
            <a:ext cx="8847749" cy="5265075"/>
          </a:xfrm>
          <a:prstGeom prst="rect">
            <a:avLst/>
          </a:prstGeom>
          <a:noFill/>
          <a:ln cap="flat" cmpd="sng" w="9525">
            <a:solidFill>
              <a:schemeClr val="dk2"/>
            </a:solidFill>
            <a:prstDash val="solid"/>
            <a:round/>
            <a:headEnd len="sm" w="sm" type="none"/>
            <a:tailEnd len="sm" w="sm" type="none"/>
          </a:ln>
        </p:spPr>
      </p:pic>
      <p:sp>
        <p:nvSpPr>
          <p:cNvPr id="259" name="Google Shape;259;p28"/>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266" name="Google Shape;266;p29"/>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600"/>
              <a:t>Time series data exploration based on close price vs year[NYSE]</a:t>
            </a:r>
            <a:endParaRPr b="1" sz="2600"/>
          </a:p>
        </p:txBody>
      </p:sp>
      <p:pic>
        <p:nvPicPr>
          <p:cNvPr id="267" name="Google Shape;267;p29"/>
          <p:cNvPicPr preferRelativeResize="0"/>
          <p:nvPr/>
        </p:nvPicPr>
        <p:blipFill>
          <a:blip r:embed="rId3">
            <a:alphaModFix/>
          </a:blip>
          <a:stretch>
            <a:fillRect/>
          </a:stretch>
        </p:blipFill>
        <p:spPr>
          <a:xfrm>
            <a:off x="108400" y="978125"/>
            <a:ext cx="8807000" cy="5099475"/>
          </a:xfrm>
          <a:prstGeom prst="rect">
            <a:avLst/>
          </a:prstGeom>
          <a:noFill/>
          <a:ln cap="flat" cmpd="sng" w="9525">
            <a:solidFill>
              <a:schemeClr val="dk2"/>
            </a:solidFill>
            <a:prstDash val="solid"/>
            <a:round/>
            <a:headEnd len="sm" w="sm" type="none"/>
            <a:tailEnd len="sm" w="sm" type="none"/>
          </a:ln>
        </p:spPr>
      </p:pic>
      <p:sp>
        <p:nvSpPr>
          <p:cNvPr id="268" name="Google Shape;268;p29"/>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275" name="Google Shape;275;p30"/>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600"/>
              <a:t>Time series data exploration based on close price vs year[Russel]</a:t>
            </a:r>
            <a:endParaRPr b="1" sz="2600"/>
          </a:p>
        </p:txBody>
      </p:sp>
      <p:sp>
        <p:nvSpPr>
          <p:cNvPr id="276" name="Google Shape;276;p30"/>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7" name="Google Shape;277;p30"/>
          <p:cNvPicPr preferRelativeResize="0"/>
          <p:nvPr/>
        </p:nvPicPr>
        <p:blipFill>
          <a:blip r:embed="rId3">
            <a:alphaModFix/>
          </a:blip>
          <a:stretch>
            <a:fillRect/>
          </a:stretch>
        </p:blipFill>
        <p:spPr>
          <a:xfrm>
            <a:off x="36500" y="1046000"/>
            <a:ext cx="9014725" cy="5117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284" name="Google Shape;284;p31"/>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500"/>
              <a:t>Time series data exploration based on close price vs year[S&amp;P 500]</a:t>
            </a:r>
            <a:endParaRPr b="1" sz="2500"/>
          </a:p>
        </p:txBody>
      </p:sp>
      <p:sp>
        <p:nvSpPr>
          <p:cNvPr id="285" name="Google Shape;285;p31"/>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6" name="Google Shape;286;p31"/>
          <p:cNvPicPr preferRelativeResize="0"/>
          <p:nvPr/>
        </p:nvPicPr>
        <p:blipFill>
          <a:blip r:embed="rId3">
            <a:alphaModFix/>
          </a:blip>
          <a:stretch>
            <a:fillRect/>
          </a:stretch>
        </p:blipFill>
        <p:spPr>
          <a:xfrm>
            <a:off x="112700" y="939800"/>
            <a:ext cx="8987299" cy="5223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idx="1" type="body"/>
          </p:nvPr>
        </p:nvSpPr>
        <p:spPr>
          <a:xfrm>
            <a:off x="467550" y="1285525"/>
            <a:ext cx="8229600" cy="48777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b="1" lang="de-DE">
                <a:latin typeface="Georgia"/>
                <a:ea typeface="Georgia"/>
                <a:cs typeface="Georgia"/>
                <a:sym typeface="Georgia"/>
              </a:rPr>
              <a:t>Recent works:</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C</a:t>
            </a:r>
            <a:r>
              <a:rPr lang="de-DE">
                <a:latin typeface="Georgia"/>
                <a:ea typeface="Georgia"/>
                <a:cs typeface="Georgia"/>
                <a:sym typeface="Georgia"/>
              </a:rPr>
              <a:t>ombining the desirable aspects of RNN and CNN architectures</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Convolutional LSTM¹, Quasi-RNN model⁶, dilated RNN⁷</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Multiple thorough evaluations of RNN architectures on representative sequence modeling tasks</a:t>
            </a:r>
            <a:r>
              <a:rPr lang="de-DE">
                <a:latin typeface="Georgia"/>
                <a:ea typeface="Georgia"/>
                <a:cs typeface="Georgia"/>
                <a:sym typeface="Georgia"/>
              </a:rPr>
              <a:t>⁸</a:t>
            </a:r>
            <a:endParaRPr>
              <a:latin typeface="Georgia"/>
              <a:ea typeface="Georgia"/>
              <a:cs typeface="Georgia"/>
              <a:sym typeface="Georgia"/>
            </a:endParaRPr>
          </a:p>
          <a:p>
            <a:pPr indent="0" lvl="0" marL="0" rtl="0" algn="l">
              <a:spcBef>
                <a:spcPts val="480"/>
              </a:spcBef>
              <a:spcAft>
                <a:spcPts val="0"/>
              </a:spcAft>
              <a:buNone/>
            </a:pPr>
            <a:r>
              <a:t/>
            </a:r>
            <a:endParaRPr>
              <a:latin typeface="Georgia"/>
              <a:ea typeface="Georgia"/>
              <a:cs typeface="Georgia"/>
              <a:sym typeface="Georgia"/>
            </a:endParaRPr>
          </a:p>
          <a:p>
            <a:pPr indent="0" lvl="0" marL="0" rtl="0" algn="l">
              <a:spcBef>
                <a:spcPts val="480"/>
              </a:spcBef>
              <a:spcAft>
                <a:spcPts val="0"/>
              </a:spcAft>
              <a:buNone/>
            </a:pPr>
            <a:r>
              <a:rPr b="1" lang="de-DE">
                <a:latin typeface="Georgia"/>
                <a:ea typeface="Georgia"/>
                <a:cs typeface="Georgia"/>
                <a:sym typeface="Georgia"/>
              </a:rPr>
              <a:t>Current paper:</a:t>
            </a:r>
            <a:endParaRPr b="1">
              <a:latin typeface="Georgia"/>
              <a:ea typeface="Georgia"/>
              <a:cs typeface="Georgia"/>
              <a:sym typeface="Georgia"/>
            </a:endParaRPr>
          </a:p>
          <a:p>
            <a:pPr indent="0" lvl="0" marL="0" rtl="0" algn="l">
              <a:spcBef>
                <a:spcPts val="480"/>
              </a:spcBef>
              <a:spcAft>
                <a:spcPts val="0"/>
              </a:spcAft>
              <a:buNone/>
            </a:pPr>
            <a:r>
              <a:rPr lang="de-DE">
                <a:latin typeface="Georgia"/>
                <a:ea typeface="Georgia"/>
                <a:cs typeface="Georgia"/>
                <a:sym typeface="Georgia"/>
              </a:rPr>
              <a:t>Focussed on a comparison of generic convolutional (TCN)² and recurrent architectures (LSTM and GRU)²</a:t>
            </a:r>
            <a:endParaRPr>
              <a:latin typeface="Georgia"/>
              <a:ea typeface="Georgia"/>
              <a:cs typeface="Georgia"/>
              <a:sym typeface="Georgia"/>
            </a:endParaRPr>
          </a:p>
        </p:txBody>
      </p:sp>
      <p:sp>
        <p:nvSpPr>
          <p:cNvPr id="110" name="Google Shape;110;p14"/>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111" name="Google Shape;111;p14"/>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Recent Works &amp; Study</a:t>
            </a:r>
            <a:endParaRPr b="1"/>
          </a:p>
        </p:txBody>
      </p:sp>
      <p:sp>
        <p:nvSpPr>
          <p:cNvPr id="112" name="Google Shape;112;p14"/>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4"/>
          <p:cNvSpPr txBox="1"/>
          <p:nvPr>
            <p:ph idx="10" type="dt"/>
          </p:nvPr>
        </p:nvSpPr>
        <p:spPr>
          <a:xfrm>
            <a:off x="7482800" y="6448251"/>
            <a:ext cx="93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27/01/2022</a:t>
            </a:r>
            <a:endParaRPr/>
          </a:p>
          <a:p>
            <a:pPr indent="0" lvl="0" marL="0" rtl="0" algn="l">
              <a:spcBef>
                <a:spcPts val="0"/>
              </a:spcBef>
              <a:spcAft>
                <a:spcPts val="0"/>
              </a:spcAft>
              <a:buNone/>
            </a:pPr>
            <a:r>
              <a:t/>
            </a:r>
            <a:endParaRPr/>
          </a:p>
        </p:txBody>
      </p:sp>
      <p:sp>
        <p:nvSpPr>
          <p:cNvPr id="114" name="Google Shape;114;p14"/>
          <p:cNvSpPr txBox="1"/>
          <p:nvPr>
            <p:ph idx="11" type="ftr"/>
          </p:nvPr>
        </p:nvSpPr>
        <p:spPr>
          <a:xfrm>
            <a:off x="3347864" y="6448251"/>
            <a:ext cx="4104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idx="1" type="body"/>
          </p:nvPr>
        </p:nvSpPr>
        <p:spPr>
          <a:xfrm>
            <a:off x="467546" y="980725"/>
            <a:ext cx="2403600" cy="5112600"/>
          </a:xfrm>
          <a:prstGeom prst="rect">
            <a:avLst/>
          </a:prstGeom>
        </p:spPr>
        <p:txBody>
          <a:bodyPr anchorCtr="0" anchor="t" bIns="45700" lIns="91425" spcFirstLastPara="1" rIns="91425" wrap="square" tIns="45700">
            <a:normAutofit/>
          </a:bodyPr>
          <a:lstStyle/>
          <a:p>
            <a:pPr indent="-381000" lvl="0" marL="457200" rtl="0" algn="l">
              <a:spcBef>
                <a:spcPts val="480"/>
              </a:spcBef>
              <a:spcAft>
                <a:spcPts val="0"/>
              </a:spcAft>
              <a:buSzPts val="2400"/>
              <a:buFont typeface="Georgia"/>
              <a:buAutoNum type="arabicPeriod"/>
            </a:pPr>
            <a:r>
              <a:rPr lang="de-DE">
                <a:latin typeface="Georgia"/>
                <a:ea typeface="Georgia"/>
                <a:cs typeface="Georgia"/>
                <a:sym typeface="Georgia"/>
              </a:rPr>
              <a:t>DJI,</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de-DE">
                <a:latin typeface="Georgia"/>
                <a:ea typeface="Georgia"/>
                <a:cs typeface="Georgia"/>
                <a:sym typeface="Georgia"/>
              </a:rPr>
              <a:t>NASDAQ</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de-DE">
                <a:latin typeface="Georgia"/>
                <a:ea typeface="Georgia"/>
                <a:cs typeface="Georgia"/>
                <a:sym typeface="Georgia"/>
              </a:rPr>
              <a:t>RUSSEL</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de-DE">
                <a:latin typeface="Georgia"/>
                <a:ea typeface="Georgia"/>
                <a:cs typeface="Georgia"/>
                <a:sym typeface="Georgia"/>
              </a:rPr>
              <a:t>S&amp;P 500</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de-DE">
                <a:latin typeface="Georgia"/>
                <a:ea typeface="Georgia"/>
                <a:cs typeface="Georgia"/>
                <a:sym typeface="Georgia"/>
              </a:rPr>
              <a:t>NYSE</a:t>
            </a:r>
            <a:endParaRPr>
              <a:latin typeface="Georgia"/>
              <a:ea typeface="Georgia"/>
              <a:cs typeface="Georgia"/>
              <a:sym typeface="Georgia"/>
            </a:endParaRPr>
          </a:p>
        </p:txBody>
      </p:sp>
      <p:sp>
        <p:nvSpPr>
          <p:cNvPr id="293" name="Google Shape;293;p32"/>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294" name="Google Shape;294;p32"/>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de-DE" sz="2600"/>
              <a:t>Correlation matrix of features</a:t>
            </a:r>
            <a:endParaRPr b="1" sz="2600"/>
          </a:p>
        </p:txBody>
      </p:sp>
      <p:pic>
        <p:nvPicPr>
          <p:cNvPr id="295" name="Google Shape;295;p32"/>
          <p:cNvPicPr preferRelativeResize="0"/>
          <p:nvPr/>
        </p:nvPicPr>
        <p:blipFill>
          <a:blip r:embed="rId3">
            <a:alphaModFix/>
          </a:blip>
          <a:stretch>
            <a:fillRect/>
          </a:stretch>
        </p:blipFill>
        <p:spPr>
          <a:xfrm>
            <a:off x="2344100" y="669525"/>
            <a:ext cx="6647525" cy="5728600"/>
          </a:xfrm>
          <a:prstGeom prst="rect">
            <a:avLst/>
          </a:prstGeom>
          <a:noFill/>
          <a:ln>
            <a:noFill/>
          </a:ln>
        </p:spPr>
      </p:pic>
      <p:sp>
        <p:nvSpPr>
          <p:cNvPr id="296" name="Google Shape;296;p32"/>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303" name="Google Shape;303;p33"/>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Feature Selection w.r.t to labels[DJI]</a:t>
            </a:r>
            <a:endParaRPr b="1"/>
          </a:p>
        </p:txBody>
      </p:sp>
      <p:pic>
        <p:nvPicPr>
          <p:cNvPr id="304" name="Google Shape;304;p33"/>
          <p:cNvPicPr preferRelativeResize="0"/>
          <p:nvPr/>
        </p:nvPicPr>
        <p:blipFill>
          <a:blip r:embed="rId3">
            <a:alphaModFix/>
          </a:blip>
          <a:stretch>
            <a:fillRect/>
          </a:stretch>
        </p:blipFill>
        <p:spPr>
          <a:xfrm>
            <a:off x="114300" y="854937"/>
            <a:ext cx="8915400" cy="5308212"/>
          </a:xfrm>
          <a:prstGeom prst="rect">
            <a:avLst/>
          </a:prstGeom>
          <a:noFill/>
          <a:ln cap="flat" cmpd="sng" w="9525">
            <a:solidFill>
              <a:schemeClr val="dk2"/>
            </a:solidFill>
            <a:prstDash val="solid"/>
            <a:round/>
            <a:headEnd len="sm" w="sm" type="none"/>
            <a:tailEnd len="sm" w="sm" type="none"/>
          </a:ln>
        </p:spPr>
      </p:pic>
      <p:sp>
        <p:nvSpPr>
          <p:cNvPr id="305" name="Google Shape;305;p33"/>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12" name="Google Shape;312;p34"/>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Feature Selection w.r.t to labels[NASDAQ]</a:t>
            </a:r>
            <a:endParaRPr b="1"/>
          </a:p>
        </p:txBody>
      </p:sp>
      <p:pic>
        <p:nvPicPr>
          <p:cNvPr id="313" name="Google Shape;313;p34"/>
          <p:cNvPicPr preferRelativeResize="0"/>
          <p:nvPr/>
        </p:nvPicPr>
        <p:blipFill>
          <a:blip r:embed="rId3">
            <a:alphaModFix/>
          </a:blip>
          <a:stretch>
            <a:fillRect/>
          </a:stretch>
        </p:blipFill>
        <p:spPr>
          <a:xfrm>
            <a:off x="114300" y="841000"/>
            <a:ext cx="8915400" cy="5322150"/>
          </a:xfrm>
          <a:prstGeom prst="rect">
            <a:avLst/>
          </a:prstGeom>
          <a:noFill/>
          <a:ln cap="flat" cmpd="sng" w="9525">
            <a:solidFill>
              <a:schemeClr val="dk2"/>
            </a:solidFill>
            <a:prstDash val="solid"/>
            <a:round/>
            <a:headEnd len="sm" w="sm" type="none"/>
            <a:tailEnd len="sm" w="sm" type="none"/>
          </a:ln>
        </p:spPr>
      </p:pic>
      <p:sp>
        <p:nvSpPr>
          <p:cNvPr id="314" name="Google Shape;314;p34"/>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21" name="Google Shape;321;p35"/>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Feature Selection w.r.t to labels[NYSE]</a:t>
            </a:r>
            <a:endParaRPr b="1"/>
          </a:p>
        </p:txBody>
      </p:sp>
      <p:sp>
        <p:nvSpPr>
          <p:cNvPr id="322" name="Google Shape;322;p35"/>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23" name="Google Shape;323;p35"/>
          <p:cNvPicPr preferRelativeResize="0"/>
          <p:nvPr/>
        </p:nvPicPr>
        <p:blipFill>
          <a:blip r:embed="rId3">
            <a:alphaModFix/>
          </a:blip>
          <a:stretch>
            <a:fillRect/>
          </a:stretch>
        </p:blipFill>
        <p:spPr>
          <a:xfrm>
            <a:off x="36500" y="1275216"/>
            <a:ext cx="9107499" cy="462255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30" name="Google Shape;330;p36"/>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Feature Selection w.r.t to labels[Russel]</a:t>
            </a:r>
            <a:endParaRPr b="1"/>
          </a:p>
        </p:txBody>
      </p:sp>
      <p:sp>
        <p:nvSpPr>
          <p:cNvPr id="331" name="Google Shape;331;p36"/>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2" name="Google Shape;332;p36"/>
          <p:cNvPicPr preferRelativeResize="0"/>
          <p:nvPr/>
        </p:nvPicPr>
        <p:blipFill>
          <a:blip r:embed="rId3">
            <a:alphaModFix/>
          </a:blip>
          <a:stretch>
            <a:fillRect/>
          </a:stretch>
        </p:blipFill>
        <p:spPr>
          <a:xfrm>
            <a:off x="38100" y="1089575"/>
            <a:ext cx="9026850" cy="5161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39" name="Google Shape;339;p37"/>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Feature Selection w.r.t to labels[S&amp;P 500]</a:t>
            </a:r>
            <a:endParaRPr b="1"/>
          </a:p>
        </p:txBody>
      </p:sp>
      <p:sp>
        <p:nvSpPr>
          <p:cNvPr id="340" name="Google Shape;340;p37"/>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41" name="Google Shape;341;p37"/>
          <p:cNvPicPr preferRelativeResize="0"/>
          <p:nvPr/>
        </p:nvPicPr>
        <p:blipFill>
          <a:blip r:embed="rId3">
            <a:alphaModFix/>
          </a:blip>
          <a:stretch>
            <a:fillRect/>
          </a:stretch>
        </p:blipFill>
        <p:spPr>
          <a:xfrm>
            <a:off x="114300" y="1185877"/>
            <a:ext cx="8915400" cy="5080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idx="1" type="body"/>
          </p:nvPr>
        </p:nvSpPr>
        <p:spPr>
          <a:xfrm>
            <a:off x="188825" y="700900"/>
            <a:ext cx="8846700" cy="5626800"/>
          </a:xfrm>
          <a:prstGeom prst="rect">
            <a:avLst/>
          </a:prstGeom>
        </p:spPr>
        <p:txBody>
          <a:bodyPr anchorCtr="0" anchor="t" bIns="45700" lIns="91425" spcFirstLastPara="1" rIns="91425" wrap="square" tIns="45700">
            <a:normAutofit lnSpcReduction="10000"/>
          </a:bodyPr>
          <a:lstStyle/>
          <a:p>
            <a:pPr indent="-381000" lvl="0" marL="457200" rtl="0" algn="l">
              <a:spcBef>
                <a:spcPts val="480"/>
              </a:spcBef>
              <a:spcAft>
                <a:spcPts val="0"/>
              </a:spcAft>
              <a:buSzPts val="2400"/>
              <a:buFont typeface="Georgia"/>
              <a:buAutoNum type="arabicParenR"/>
            </a:pPr>
            <a:r>
              <a:rPr b="1" lang="de-DE">
                <a:latin typeface="Georgia"/>
                <a:ea typeface="Georgia"/>
                <a:cs typeface="Georgia"/>
                <a:sym typeface="Georgia"/>
              </a:rPr>
              <a:t>Feedforward NN </a:t>
            </a:r>
            <a:endParaRPr b="1">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two hidden layers 64 and 32 respectively with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ending with sigmoid layer for prediction</a:t>
            </a:r>
            <a:endParaRPr>
              <a:latin typeface="Georgia"/>
              <a:ea typeface="Georgia"/>
              <a:cs typeface="Georgia"/>
              <a:sym typeface="Georgia"/>
            </a:endParaRPr>
          </a:p>
          <a:p>
            <a:pPr indent="0" lvl="0" marL="457200" rtl="0" algn="l">
              <a:spcBef>
                <a:spcPts val="480"/>
              </a:spcBef>
              <a:spcAft>
                <a:spcPts val="0"/>
              </a:spcAft>
              <a:buNone/>
            </a:pPr>
            <a:r>
              <a:t/>
            </a:r>
            <a:endParaRPr>
              <a:latin typeface="Georgia"/>
              <a:ea typeface="Georgia"/>
              <a:cs typeface="Georgia"/>
              <a:sym typeface="Georgia"/>
            </a:endParaRPr>
          </a:p>
          <a:p>
            <a:pPr indent="0" lvl="0" marL="0" rtl="0" algn="l">
              <a:spcBef>
                <a:spcPts val="480"/>
              </a:spcBef>
              <a:spcAft>
                <a:spcPts val="0"/>
              </a:spcAft>
              <a:buNone/>
            </a:pPr>
            <a:r>
              <a:rPr b="1" lang="de-DE">
                <a:latin typeface="Georgia"/>
                <a:ea typeface="Georgia"/>
                <a:cs typeface="Georgia"/>
                <a:sym typeface="Georgia"/>
              </a:rPr>
              <a:t>2) 2D- CNN </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Conv Layer with filter size x number of features and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2 Conv Layer with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max pooling of 3x1 and 2x1 used respectively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ending with sigmoid layer for prediction </a:t>
            </a:r>
            <a:endParaRPr>
              <a:latin typeface="Georgia"/>
              <a:ea typeface="Georgia"/>
              <a:cs typeface="Georgia"/>
              <a:sym typeface="Georgia"/>
            </a:endParaRPr>
          </a:p>
          <a:p>
            <a:pPr indent="0" lvl="0" marL="457200" rtl="0" algn="l">
              <a:spcBef>
                <a:spcPts val="480"/>
              </a:spcBef>
              <a:spcAft>
                <a:spcPts val="0"/>
              </a:spcAft>
              <a:buNone/>
            </a:pPr>
            <a:r>
              <a:t/>
            </a:r>
            <a:endParaRPr>
              <a:latin typeface="Georgia"/>
              <a:ea typeface="Georgia"/>
              <a:cs typeface="Georgia"/>
              <a:sym typeface="Georgia"/>
            </a:endParaRPr>
          </a:p>
          <a:p>
            <a:pPr indent="0" lvl="0" marL="0" rtl="0" algn="l">
              <a:spcBef>
                <a:spcPts val="480"/>
              </a:spcBef>
              <a:spcAft>
                <a:spcPts val="0"/>
              </a:spcAft>
              <a:buNone/>
            </a:pPr>
            <a:r>
              <a:rPr b="1" lang="de-DE">
                <a:latin typeface="Georgia"/>
                <a:ea typeface="Georgia"/>
                <a:cs typeface="Georgia"/>
                <a:sym typeface="Georgia"/>
              </a:rPr>
              <a:t>3) 3D- CNN </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Conv Layer with 1x1 filter and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Conv Layer x number of markets and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max pool 2x1 Conv Layer with filter 3x1, max pool 2x1</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ending with a sigmoid layer for prediction </a:t>
            </a:r>
            <a:endParaRPr>
              <a:latin typeface="Georgia"/>
              <a:ea typeface="Georgia"/>
              <a:cs typeface="Georgia"/>
              <a:sym typeface="Georgia"/>
            </a:endParaRPr>
          </a:p>
        </p:txBody>
      </p:sp>
      <p:sp>
        <p:nvSpPr>
          <p:cNvPr id="348" name="Google Shape;348;p38"/>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349" name="Google Shape;349;p38"/>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NN Descriptions in brief </a:t>
            </a:r>
            <a:endParaRPr b="1"/>
          </a:p>
        </p:txBody>
      </p:sp>
      <p:sp>
        <p:nvSpPr>
          <p:cNvPr id="350" name="Google Shape;350;p38"/>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idx="1" type="body"/>
          </p:nvPr>
        </p:nvSpPr>
        <p:spPr>
          <a:xfrm>
            <a:off x="457194" y="1258553"/>
            <a:ext cx="8229600" cy="51126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b="1" lang="de-DE">
                <a:latin typeface="Georgia"/>
                <a:ea typeface="Georgia"/>
                <a:cs typeface="Georgia"/>
                <a:sym typeface="Georgia"/>
              </a:rPr>
              <a:t>4) LSTM</a:t>
            </a:r>
            <a:r>
              <a:rPr lang="de-DE">
                <a:latin typeface="Georgia"/>
                <a:ea typeface="Georgia"/>
                <a:cs typeface="Georgia"/>
                <a:sym typeface="Georgia"/>
              </a:rPr>
              <a:t> </a:t>
            </a:r>
            <a:endParaRPr>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two LSTM layers with 128 and 64 neurons with leaky RELU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ending with sigmoid for </a:t>
            </a:r>
            <a:r>
              <a:rPr lang="de-DE">
                <a:latin typeface="Georgia"/>
                <a:ea typeface="Georgia"/>
                <a:cs typeface="Georgia"/>
                <a:sym typeface="Georgia"/>
              </a:rPr>
              <a:t>prediction</a:t>
            </a:r>
            <a:r>
              <a:rPr lang="de-DE">
                <a:latin typeface="Georgia"/>
                <a:ea typeface="Georgia"/>
                <a:cs typeface="Georgia"/>
                <a:sym typeface="Georgia"/>
              </a:rPr>
              <a:t> </a:t>
            </a:r>
            <a:endParaRPr>
              <a:latin typeface="Georgia"/>
              <a:ea typeface="Georgia"/>
              <a:cs typeface="Georgia"/>
              <a:sym typeface="Georgia"/>
            </a:endParaRPr>
          </a:p>
          <a:p>
            <a:pPr indent="0" lvl="0" marL="0" rtl="0" algn="l">
              <a:spcBef>
                <a:spcPts val="480"/>
              </a:spcBef>
              <a:spcAft>
                <a:spcPts val="0"/>
              </a:spcAft>
              <a:buNone/>
            </a:pPr>
            <a:r>
              <a:rPr b="1" lang="de-DE">
                <a:latin typeface="Georgia"/>
                <a:ea typeface="Georgia"/>
                <a:cs typeface="Georgia"/>
                <a:sym typeface="Georgia"/>
              </a:rPr>
              <a:t>5) TCN </a:t>
            </a:r>
            <a:endParaRPr b="1">
              <a:latin typeface="Georgia"/>
              <a:ea typeface="Georgia"/>
              <a:cs typeface="Georgia"/>
              <a:sym typeface="Georgia"/>
            </a:endParaRPr>
          </a:p>
          <a:p>
            <a:pPr indent="-381000" lvl="0" marL="457200" rtl="0" algn="l">
              <a:spcBef>
                <a:spcPts val="480"/>
              </a:spcBef>
              <a:spcAft>
                <a:spcPts val="0"/>
              </a:spcAft>
              <a:buSzPts val="2400"/>
              <a:buFont typeface="Georgia"/>
              <a:buChar char="•"/>
            </a:pPr>
            <a:r>
              <a:rPr lang="de-DE">
                <a:latin typeface="Georgia"/>
                <a:ea typeface="Georgia"/>
                <a:cs typeface="Georgia"/>
                <a:sym typeface="Georgia"/>
              </a:rPr>
              <a:t>Input followed by custom TCN from TCN library </a:t>
            </a:r>
            <a:endParaRPr>
              <a:latin typeface="Georgia"/>
              <a:ea typeface="Georgia"/>
              <a:cs typeface="Georgia"/>
              <a:sym typeface="Georgia"/>
            </a:endParaRPr>
          </a:p>
          <a:p>
            <a:pPr indent="-381000" lvl="0" marL="457200" rtl="0" algn="l">
              <a:spcBef>
                <a:spcPts val="0"/>
              </a:spcBef>
              <a:spcAft>
                <a:spcPts val="0"/>
              </a:spcAft>
              <a:buSzPts val="2400"/>
              <a:buFont typeface="Georgia"/>
              <a:buChar char="•"/>
            </a:pPr>
            <a:r>
              <a:rPr lang="de-DE">
                <a:latin typeface="Georgia"/>
                <a:ea typeface="Georgia"/>
                <a:cs typeface="Georgia"/>
                <a:sym typeface="Georgia"/>
              </a:rPr>
              <a:t>ending with sigmoid for prediction </a:t>
            </a:r>
            <a:endParaRPr>
              <a:latin typeface="Georgia"/>
              <a:ea typeface="Georgia"/>
              <a:cs typeface="Georgia"/>
              <a:sym typeface="Georgia"/>
            </a:endParaRPr>
          </a:p>
        </p:txBody>
      </p:sp>
      <p:sp>
        <p:nvSpPr>
          <p:cNvPr id="357" name="Google Shape;357;p39"/>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358" name="Google Shape;358;p39"/>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NN Descriptions in brief [continued]</a:t>
            </a:r>
            <a:endParaRPr b="1"/>
          </a:p>
        </p:txBody>
      </p:sp>
      <p:sp>
        <p:nvSpPr>
          <p:cNvPr id="359" name="Google Shape;359;p39"/>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366" name="Google Shape;366;p40"/>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de-DE" sz="2700"/>
              <a:t>F1 Measure and Accuracy [Feedforward NN,2D CNN,LSTM,TCN]</a:t>
            </a:r>
            <a:endParaRPr b="1" sz="2700"/>
          </a:p>
        </p:txBody>
      </p:sp>
      <p:pic>
        <p:nvPicPr>
          <p:cNvPr id="367" name="Google Shape;367;p40"/>
          <p:cNvPicPr preferRelativeResize="0"/>
          <p:nvPr/>
        </p:nvPicPr>
        <p:blipFill>
          <a:blip r:embed="rId3">
            <a:alphaModFix/>
          </a:blip>
          <a:stretch>
            <a:fillRect/>
          </a:stretch>
        </p:blipFill>
        <p:spPr>
          <a:xfrm>
            <a:off x="412050" y="593325"/>
            <a:ext cx="4032025" cy="3143225"/>
          </a:xfrm>
          <a:prstGeom prst="rect">
            <a:avLst/>
          </a:prstGeom>
          <a:noFill/>
          <a:ln>
            <a:noFill/>
          </a:ln>
        </p:spPr>
      </p:pic>
      <p:pic>
        <p:nvPicPr>
          <p:cNvPr id="368" name="Google Shape;368;p40"/>
          <p:cNvPicPr preferRelativeResize="0"/>
          <p:nvPr/>
        </p:nvPicPr>
        <p:blipFill>
          <a:blip r:embed="rId4">
            <a:alphaModFix/>
          </a:blip>
          <a:stretch>
            <a:fillRect/>
          </a:stretch>
        </p:blipFill>
        <p:spPr>
          <a:xfrm>
            <a:off x="4572000" y="593328"/>
            <a:ext cx="4032025" cy="3143222"/>
          </a:xfrm>
          <a:prstGeom prst="rect">
            <a:avLst/>
          </a:prstGeom>
          <a:noFill/>
          <a:ln>
            <a:noFill/>
          </a:ln>
        </p:spPr>
      </p:pic>
      <p:pic>
        <p:nvPicPr>
          <p:cNvPr id="369" name="Google Shape;369;p40"/>
          <p:cNvPicPr preferRelativeResize="0"/>
          <p:nvPr/>
        </p:nvPicPr>
        <p:blipFill>
          <a:blip r:embed="rId5">
            <a:alphaModFix/>
          </a:blip>
          <a:stretch>
            <a:fillRect/>
          </a:stretch>
        </p:blipFill>
        <p:spPr>
          <a:xfrm>
            <a:off x="4608700" y="3505200"/>
            <a:ext cx="4032025" cy="3309650"/>
          </a:xfrm>
          <a:prstGeom prst="rect">
            <a:avLst/>
          </a:prstGeom>
          <a:noFill/>
          <a:ln>
            <a:noFill/>
          </a:ln>
        </p:spPr>
      </p:pic>
      <p:sp>
        <p:nvSpPr>
          <p:cNvPr id="370" name="Google Shape;370;p40"/>
          <p:cNvSpPr txBox="1"/>
          <p:nvPr/>
        </p:nvSpPr>
        <p:spPr>
          <a:xfrm rot="-5400000">
            <a:off x="-813100" y="1737175"/>
            <a:ext cx="2145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1700"/>
              <a:t>Feedforward NN</a:t>
            </a:r>
            <a:endParaRPr b="1" sz="1700"/>
          </a:p>
        </p:txBody>
      </p:sp>
      <p:sp>
        <p:nvSpPr>
          <p:cNvPr id="371" name="Google Shape;371;p40"/>
          <p:cNvSpPr txBox="1"/>
          <p:nvPr/>
        </p:nvSpPr>
        <p:spPr>
          <a:xfrm rot="5400000">
            <a:off x="7724475" y="1637125"/>
            <a:ext cx="2145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1700"/>
              <a:t>2D CNN</a:t>
            </a:r>
            <a:endParaRPr b="1" sz="1700"/>
          </a:p>
        </p:txBody>
      </p:sp>
      <p:sp>
        <p:nvSpPr>
          <p:cNvPr id="372" name="Google Shape;372;p40"/>
          <p:cNvSpPr txBox="1"/>
          <p:nvPr/>
        </p:nvSpPr>
        <p:spPr>
          <a:xfrm rot="-5400000">
            <a:off x="-794875" y="4586150"/>
            <a:ext cx="2145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1700"/>
              <a:t>LSTM</a:t>
            </a:r>
            <a:endParaRPr b="1" sz="1700"/>
          </a:p>
        </p:txBody>
      </p:sp>
      <p:sp>
        <p:nvSpPr>
          <p:cNvPr id="373" name="Google Shape;373;p40"/>
          <p:cNvSpPr txBox="1"/>
          <p:nvPr/>
        </p:nvSpPr>
        <p:spPr>
          <a:xfrm rot="5400000">
            <a:off x="7724475" y="4608925"/>
            <a:ext cx="2145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1700"/>
              <a:t>TCN</a:t>
            </a:r>
            <a:endParaRPr b="1" sz="1700"/>
          </a:p>
        </p:txBody>
      </p:sp>
      <p:sp>
        <p:nvSpPr>
          <p:cNvPr id="374" name="Google Shape;374;p40"/>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5" name="Google Shape;375;p40"/>
          <p:cNvPicPr preferRelativeResize="0"/>
          <p:nvPr/>
        </p:nvPicPr>
        <p:blipFill>
          <a:blip r:embed="rId6">
            <a:alphaModFix/>
          </a:blip>
          <a:stretch>
            <a:fillRect/>
          </a:stretch>
        </p:blipFill>
        <p:spPr>
          <a:xfrm>
            <a:off x="420850" y="3505200"/>
            <a:ext cx="4032025" cy="330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1"/>
          <p:cNvSpPr txBox="1"/>
          <p:nvPr>
            <p:ph idx="1" type="body"/>
          </p:nvPr>
        </p:nvSpPr>
        <p:spPr>
          <a:xfrm>
            <a:off x="467544" y="980728"/>
            <a:ext cx="8229600" cy="51126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de-DE">
                <a:latin typeface="Georgia"/>
                <a:ea typeface="Georgia"/>
                <a:cs typeface="Georgia"/>
                <a:sym typeface="Georgia"/>
              </a:rPr>
              <a:t>W</a:t>
            </a:r>
            <a:r>
              <a:rPr lang="de-DE">
                <a:latin typeface="Georgia"/>
                <a:ea typeface="Georgia"/>
                <a:cs typeface="Georgia"/>
                <a:sym typeface="Georgia"/>
              </a:rPr>
              <a:t>e observe that TCN performed better than Feedforward and LSTM but got outperformed by 2D_CNN.</a:t>
            </a:r>
            <a:endParaRPr>
              <a:latin typeface="Georgia"/>
              <a:ea typeface="Georgia"/>
              <a:cs typeface="Georgia"/>
              <a:sym typeface="Georgia"/>
            </a:endParaRPr>
          </a:p>
          <a:p>
            <a:pPr indent="0" lvl="0" marL="0" rtl="0" algn="l">
              <a:spcBef>
                <a:spcPts val="480"/>
              </a:spcBef>
              <a:spcAft>
                <a:spcPts val="0"/>
              </a:spcAft>
              <a:buNone/>
            </a:pPr>
            <a:r>
              <a:t/>
            </a:r>
            <a:endParaRPr>
              <a:latin typeface="Georgia"/>
              <a:ea typeface="Georgia"/>
              <a:cs typeface="Georgia"/>
              <a:sym typeface="Georgia"/>
            </a:endParaRPr>
          </a:p>
          <a:p>
            <a:pPr indent="0" lvl="0" marL="0" rtl="0" algn="l">
              <a:spcBef>
                <a:spcPts val="480"/>
              </a:spcBef>
              <a:spcAft>
                <a:spcPts val="0"/>
              </a:spcAft>
              <a:buNone/>
            </a:pPr>
            <a:r>
              <a:rPr lang="de-DE">
                <a:latin typeface="Georgia"/>
                <a:ea typeface="Georgia"/>
                <a:cs typeface="Georgia"/>
                <a:sym typeface="Georgia"/>
              </a:rPr>
              <a:t>some possible reasons could be, </a:t>
            </a:r>
            <a:endParaRPr>
              <a:latin typeface="Georgia"/>
              <a:ea typeface="Georgia"/>
              <a:cs typeface="Georgia"/>
              <a:sym typeface="Georgia"/>
            </a:endParaRPr>
          </a:p>
          <a:p>
            <a:pPr indent="-381000" lvl="0" marL="457200" rtl="0" algn="l">
              <a:spcBef>
                <a:spcPts val="480"/>
              </a:spcBef>
              <a:spcAft>
                <a:spcPts val="0"/>
              </a:spcAft>
              <a:buSzPts val="2400"/>
              <a:buFont typeface="Georgia"/>
              <a:buAutoNum type="arabicParenR"/>
            </a:pPr>
            <a:r>
              <a:rPr lang="de-DE">
                <a:latin typeface="Georgia"/>
                <a:ea typeface="Georgia"/>
                <a:cs typeface="Georgia"/>
                <a:sym typeface="Georgia"/>
              </a:rPr>
              <a:t>lack of randomization</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arenR"/>
            </a:pPr>
            <a:r>
              <a:rPr lang="de-DE">
                <a:latin typeface="Georgia"/>
                <a:ea typeface="Georgia"/>
                <a:cs typeface="Georgia"/>
                <a:sym typeface="Georgia"/>
              </a:rPr>
              <a:t>low number of epochs </a:t>
            </a:r>
            <a:endParaRPr>
              <a:latin typeface="Georgia"/>
              <a:ea typeface="Georgia"/>
              <a:cs typeface="Georgia"/>
              <a:sym typeface="Georgia"/>
            </a:endParaRPr>
          </a:p>
          <a:p>
            <a:pPr indent="-381000" lvl="0" marL="457200" rtl="0" algn="l">
              <a:spcBef>
                <a:spcPts val="0"/>
              </a:spcBef>
              <a:spcAft>
                <a:spcPts val="0"/>
              </a:spcAft>
              <a:buSzPts val="2400"/>
              <a:buFont typeface="Georgia"/>
              <a:buAutoNum type="arabicParenR"/>
            </a:pPr>
            <a:r>
              <a:rPr lang="de-DE">
                <a:latin typeface="Georgia"/>
                <a:ea typeface="Georgia"/>
                <a:cs typeface="Georgia"/>
                <a:sym typeface="Georgia"/>
              </a:rPr>
              <a:t>model not complex enough as we are using the most basic of models </a:t>
            </a:r>
            <a:endParaRPr>
              <a:latin typeface="Georgia"/>
              <a:ea typeface="Georgia"/>
              <a:cs typeface="Georgia"/>
              <a:sym typeface="Georgia"/>
            </a:endParaRPr>
          </a:p>
          <a:p>
            <a:pPr indent="0" lvl="0" marL="457200" rtl="0" algn="l">
              <a:spcBef>
                <a:spcPts val="480"/>
              </a:spcBef>
              <a:spcAft>
                <a:spcPts val="0"/>
              </a:spcAft>
              <a:buNone/>
            </a:pPr>
            <a:r>
              <a:rPr lang="de-DE">
                <a:latin typeface="Georgia"/>
                <a:ea typeface="Georgia"/>
                <a:cs typeface="Georgia"/>
                <a:sym typeface="Georgia"/>
              </a:rPr>
              <a:t> </a:t>
            </a:r>
            <a:endParaRPr>
              <a:latin typeface="Georgia"/>
              <a:ea typeface="Georgia"/>
              <a:cs typeface="Georgia"/>
              <a:sym typeface="Georgia"/>
            </a:endParaRPr>
          </a:p>
        </p:txBody>
      </p:sp>
      <p:sp>
        <p:nvSpPr>
          <p:cNvPr id="382" name="Google Shape;382;p41"/>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383" name="Google Shape;383;p41"/>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Evaluation over F1 measure and Accuracy</a:t>
            </a:r>
            <a:endParaRPr b="1"/>
          </a:p>
        </p:txBody>
      </p:sp>
      <p:sp>
        <p:nvSpPr>
          <p:cNvPr id="384" name="Google Shape;384;p41"/>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idx="1" type="body"/>
          </p:nvPr>
        </p:nvSpPr>
        <p:spPr>
          <a:xfrm>
            <a:off x="467550" y="1028300"/>
            <a:ext cx="8229600" cy="4942500"/>
          </a:xfrm>
          <a:prstGeom prst="rect">
            <a:avLst/>
          </a:prstGeom>
        </p:spPr>
        <p:txBody>
          <a:bodyPr anchorCtr="0" anchor="t" bIns="45700" lIns="91425" spcFirstLastPara="1" rIns="91425" wrap="square" tIns="45700">
            <a:normAutofit/>
          </a:bodyPr>
          <a:lstStyle/>
          <a:p>
            <a:pPr indent="-381000" lvl="0" marL="457200" rtl="0" algn="l">
              <a:spcBef>
                <a:spcPts val="480"/>
              </a:spcBef>
              <a:spcAft>
                <a:spcPts val="0"/>
              </a:spcAft>
              <a:buClr>
                <a:srgbClr val="292929"/>
              </a:buClr>
              <a:buSzPts val="2400"/>
              <a:buFont typeface="Georgia"/>
              <a:buChar char="-"/>
            </a:pPr>
            <a:r>
              <a:rPr lang="de-DE">
                <a:solidFill>
                  <a:srgbClr val="292929"/>
                </a:solidFill>
                <a:highlight>
                  <a:srgbClr val="FFFFFF"/>
                </a:highlight>
                <a:latin typeface="Georgia"/>
                <a:ea typeface="Georgia"/>
                <a:cs typeface="Georgia"/>
                <a:sym typeface="Georgia"/>
              </a:rPr>
              <a:t>Deep learning</a:t>
            </a:r>
            <a:r>
              <a:rPr lang="de-DE">
                <a:solidFill>
                  <a:srgbClr val="292929"/>
                </a:solidFill>
                <a:highlight>
                  <a:srgbClr val="FFFFFF"/>
                </a:highlight>
                <a:latin typeface="Georgia"/>
                <a:ea typeface="Georgia"/>
                <a:cs typeface="Georgia"/>
                <a:sym typeface="Georgia"/>
              </a:rPr>
              <a:t> models that input or output sequences of data</a:t>
            </a:r>
            <a:endParaRPr>
              <a:solidFill>
                <a:srgbClr val="292929"/>
              </a:solidFill>
              <a:highlight>
                <a:srgbClr val="FFFFFF"/>
              </a:highlight>
              <a:latin typeface="Georgia"/>
              <a:ea typeface="Georgia"/>
              <a:cs typeface="Georgia"/>
              <a:sym typeface="Georgia"/>
            </a:endParaRPr>
          </a:p>
          <a:p>
            <a:pPr indent="-381000" lvl="0" marL="457200" rtl="0" algn="l">
              <a:spcBef>
                <a:spcPts val="0"/>
              </a:spcBef>
              <a:spcAft>
                <a:spcPts val="0"/>
              </a:spcAft>
              <a:buClr>
                <a:srgbClr val="292929"/>
              </a:buClr>
              <a:buSzPts val="2400"/>
              <a:buFont typeface="Georgia"/>
              <a:buChar char="-"/>
            </a:pPr>
            <a:r>
              <a:rPr lang="de-DE">
                <a:solidFill>
                  <a:srgbClr val="292929"/>
                </a:solidFill>
                <a:highlight>
                  <a:srgbClr val="FFFFFF"/>
                </a:highlight>
                <a:latin typeface="Georgia"/>
                <a:ea typeface="Georgia"/>
                <a:cs typeface="Georgia"/>
                <a:sym typeface="Georgia"/>
              </a:rPr>
              <a:t>Time series observation from the sequence of discrete-time of successive intervals</a:t>
            </a:r>
            <a:endParaRPr>
              <a:solidFill>
                <a:srgbClr val="292929"/>
              </a:solidFill>
              <a:highlight>
                <a:srgbClr val="FFFFFF"/>
              </a:highlight>
              <a:latin typeface="Georgia"/>
              <a:ea typeface="Georgia"/>
              <a:cs typeface="Georgia"/>
              <a:sym typeface="Georgia"/>
            </a:endParaRPr>
          </a:p>
          <a:p>
            <a:pPr indent="-381000" lvl="0" marL="457200" rtl="0" algn="l">
              <a:spcBef>
                <a:spcPts val="0"/>
              </a:spcBef>
              <a:spcAft>
                <a:spcPts val="0"/>
              </a:spcAft>
              <a:buClr>
                <a:srgbClr val="292929"/>
              </a:buClr>
              <a:buSzPts val="2400"/>
              <a:buFont typeface="Georgia"/>
              <a:buChar char="-"/>
            </a:pPr>
            <a:r>
              <a:rPr lang="de-DE">
                <a:solidFill>
                  <a:srgbClr val="292929"/>
                </a:solidFill>
                <a:highlight>
                  <a:srgbClr val="FFFFFF"/>
                </a:highlight>
                <a:latin typeface="Georgia"/>
                <a:ea typeface="Georgia"/>
                <a:cs typeface="Georgia"/>
                <a:sym typeface="Georgia"/>
              </a:rPr>
              <a:t>Seq models have to deal with input and output sequences of different lengths </a:t>
            </a:r>
            <a:endParaRPr>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t/>
            </a:r>
            <a:endParaRPr b="1">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b="1" lang="de-DE">
                <a:solidFill>
                  <a:srgbClr val="292929"/>
                </a:solidFill>
                <a:highlight>
                  <a:srgbClr val="FFFFFF"/>
                </a:highlight>
                <a:latin typeface="Georgia"/>
                <a:ea typeface="Georgia"/>
                <a:cs typeface="Georgia"/>
                <a:sym typeface="Georgia"/>
              </a:rPr>
              <a:t>Applications of Sequence Models</a:t>
            </a:r>
            <a:endParaRPr b="1">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a:solidFill>
                  <a:srgbClr val="292929"/>
                </a:solidFill>
                <a:highlight>
                  <a:srgbClr val="FFFFFF"/>
                </a:highlight>
                <a:latin typeface="Georgia"/>
                <a:ea typeface="Georgia"/>
                <a:cs typeface="Georgia"/>
                <a:sym typeface="Georgia"/>
              </a:rPr>
              <a:t>1. Stock Data Analysis</a:t>
            </a:r>
            <a:endParaRPr>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a:solidFill>
                  <a:srgbClr val="292929"/>
                </a:solidFill>
                <a:highlight>
                  <a:srgbClr val="FFFFFF"/>
                </a:highlight>
                <a:latin typeface="Georgia"/>
                <a:ea typeface="Georgia"/>
                <a:cs typeface="Georgia"/>
                <a:sym typeface="Georgia"/>
              </a:rPr>
              <a:t>2. Trajectories of physical systems </a:t>
            </a:r>
            <a:endParaRPr>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a:solidFill>
                  <a:srgbClr val="292929"/>
                </a:solidFill>
                <a:highlight>
                  <a:srgbClr val="FFFFFF"/>
                </a:highlight>
                <a:latin typeface="Georgia"/>
                <a:ea typeface="Georgia"/>
                <a:cs typeface="Georgia"/>
                <a:sym typeface="Georgia"/>
              </a:rPr>
              <a:t>3. Forecasting</a:t>
            </a:r>
            <a:endParaRPr>
              <a:solidFill>
                <a:srgbClr val="292929"/>
              </a:solidFill>
              <a:highlight>
                <a:srgbClr val="FFFFFF"/>
              </a:highlight>
              <a:latin typeface="Georgia"/>
              <a:ea typeface="Georgia"/>
              <a:cs typeface="Georgia"/>
              <a:sym typeface="Georgia"/>
            </a:endParaRPr>
          </a:p>
        </p:txBody>
      </p:sp>
      <p:sp>
        <p:nvSpPr>
          <p:cNvPr id="121" name="Google Shape;121;p15"/>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122" name="Google Shape;122;p15"/>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Time series Sequential model</a:t>
            </a:r>
            <a:endParaRPr b="1"/>
          </a:p>
        </p:txBody>
      </p:sp>
      <p:sp>
        <p:nvSpPr>
          <p:cNvPr id="123" name="Google Shape;123;p15"/>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idx="1" type="body"/>
          </p:nvPr>
        </p:nvSpPr>
        <p:spPr>
          <a:xfrm>
            <a:off x="457194" y="1282478"/>
            <a:ext cx="8229600" cy="5112600"/>
          </a:xfrm>
          <a:prstGeom prst="rect">
            <a:avLst/>
          </a:prstGeom>
        </p:spPr>
        <p:txBody>
          <a:bodyPr anchorCtr="0" anchor="t" bIns="45700" lIns="91425" spcFirstLastPara="1" rIns="91425" wrap="square" tIns="45700">
            <a:normAutofit/>
          </a:bodyPr>
          <a:lstStyle/>
          <a:p>
            <a:pPr indent="457200" lvl="0" marL="0" rtl="0" algn="l">
              <a:spcBef>
                <a:spcPts val="480"/>
              </a:spcBef>
              <a:spcAft>
                <a:spcPts val="0"/>
              </a:spcAft>
              <a:buNone/>
            </a:pPr>
            <a:r>
              <a:rPr lang="de-DE">
                <a:latin typeface="Georgia"/>
                <a:ea typeface="Georgia"/>
                <a:cs typeface="Georgia"/>
                <a:sym typeface="Georgia"/>
              </a:rPr>
              <a:t>The experimental results indicated that TCN models substantially was outperformed by </a:t>
            </a:r>
            <a:r>
              <a:rPr lang="de-DE">
                <a:latin typeface="Georgia"/>
                <a:ea typeface="Georgia"/>
                <a:cs typeface="Georgia"/>
                <a:sym typeface="Georgia"/>
              </a:rPr>
              <a:t>2D_CNN but performed better than Feedforward and LSTM.</a:t>
            </a:r>
            <a:endParaRPr>
              <a:latin typeface="Georgia"/>
              <a:ea typeface="Georgia"/>
              <a:cs typeface="Georgia"/>
              <a:sym typeface="Georgia"/>
            </a:endParaRPr>
          </a:p>
          <a:p>
            <a:pPr indent="0" lvl="0" marL="0" rtl="0" algn="l">
              <a:spcBef>
                <a:spcPts val="480"/>
              </a:spcBef>
              <a:spcAft>
                <a:spcPts val="0"/>
              </a:spcAft>
              <a:buNone/>
            </a:pPr>
            <a:r>
              <a:t/>
            </a:r>
            <a:endParaRPr>
              <a:latin typeface="Georgia"/>
              <a:ea typeface="Georgia"/>
              <a:cs typeface="Georgia"/>
              <a:sym typeface="Georgia"/>
            </a:endParaRPr>
          </a:p>
          <a:p>
            <a:pPr indent="457200" lvl="0" marL="0" rtl="0" algn="l">
              <a:spcBef>
                <a:spcPts val="480"/>
              </a:spcBef>
              <a:spcAft>
                <a:spcPts val="0"/>
              </a:spcAft>
              <a:buNone/>
            </a:pPr>
            <a:r>
              <a:rPr lang="de-DE">
                <a:latin typeface="Georgia"/>
                <a:ea typeface="Georgia"/>
                <a:cs typeface="Georgia"/>
                <a:sym typeface="Georgia"/>
              </a:rPr>
              <a:t>A simple convolutional architecture is more effective across sequence modeling on stock data than recurrent architectures.</a:t>
            </a:r>
            <a:endParaRPr>
              <a:latin typeface="Georgia"/>
              <a:ea typeface="Georgia"/>
              <a:cs typeface="Georgia"/>
              <a:sym typeface="Georgia"/>
            </a:endParaRPr>
          </a:p>
        </p:txBody>
      </p:sp>
      <p:sp>
        <p:nvSpPr>
          <p:cNvPr id="391" name="Google Shape;391;p42"/>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392" name="Google Shape;392;p42"/>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Conclusion</a:t>
            </a:r>
            <a:endParaRPr b="1"/>
          </a:p>
        </p:txBody>
      </p:sp>
      <p:sp>
        <p:nvSpPr>
          <p:cNvPr id="393" name="Google Shape;393;p42"/>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idx="1" type="body"/>
          </p:nvPr>
        </p:nvSpPr>
        <p:spPr>
          <a:xfrm>
            <a:off x="139075" y="828325"/>
            <a:ext cx="8919600" cy="5351700"/>
          </a:xfrm>
          <a:prstGeom prst="rect">
            <a:avLst/>
          </a:prstGeom>
          <a:noFill/>
          <a:ln>
            <a:noFill/>
          </a:ln>
        </p:spPr>
        <p:txBody>
          <a:bodyPr anchorCtr="0" anchor="t" bIns="45700" lIns="91425" spcFirstLastPara="1" rIns="91425" wrap="square" tIns="45700">
            <a:normAutofit/>
          </a:bodyPr>
          <a:lstStyle/>
          <a:p>
            <a:pPr indent="-374650" lvl="0" marL="457200" rtl="0" algn="l">
              <a:spcBef>
                <a:spcPts val="333"/>
              </a:spcBef>
              <a:spcAft>
                <a:spcPts val="0"/>
              </a:spcAft>
              <a:buSzPts val="2300"/>
              <a:buAutoNum type="arabicPeriod"/>
            </a:pPr>
            <a:r>
              <a:rPr lang="de-DE" sz="2300"/>
              <a:t>Shi, Xingjian, Chen, Zhourong, Wang, Hao, Yeung, Dit-Yan, Wong, Wai-Kin, and Woo, Wang-chun. Convolutional LSTM network: A machine learning approach for precipitation nowcasting. In NIPS, 2015</a:t>
            </a:r>
            <a:endParaRPr sz="2300"/>
          </a:p>
          <a:p>
            <a:pPr indent="-374650" lvl="0" marL="457200" rtl="0" algn="l">
              <a:spcBef>
                <a:spcPts val="0"/>
              </a:spcBef>
              <a:spcAft>
                <a:spcPts val="0"/>
              </a:spcAft>
              <a:buSzPts val="2300"/>
              <a:buAutoNum type="arabicPeriod"/>
            </a:pPr>
            <a:r>
              <a:rPr lang="de-DE" sz="2300"/>
              <a:t>S. Bai, J. Z. Kolter, and V. Koltun. An empirical evaluation of generic convolutional and recurrent networks for sequence modeling. arXiv preprint arXiv:1803.01271, 2018</a:t>
            </a:r>
            <a:endParaRPr sz="2300"/>
          </a:p>
          <a:p>
            <a:pPr indent="-374650" lvl="0" marL="457200" rtl="0" algn="l">
              <a:spcBef>
                <a:spcPts val="0"/>
              </a:spcBef>
              <a:spcAft>
                <a:spcPts val="0"/>
              </a:spcAft>
              <a:buSzPts val="2300"/>
              <a:buAutoNum type="arabicPeriod"/>
            </a:pPr>
            <a:r>
              <a:rPr lang="de-DE" sz="2300"/>
              <a:t>Ehsan Hoseinzade and Saman Haratizadeh. Cnnpred: Cnn-based stock market prediction using several data sources. </a:t>
            </a:r>
            <a:r>
              <a:rPr i="1" lang="de-DE" sz="2300"/>
              <a:t>arXiv preprint arXiv:1810.08923</a:t>
            </a:r>
            <a:r>
              <a:rPr lang="de-DE" sz="2300"/>
              <a:t>, 2018. </a:t>
            </a:r>
            <a:endParaRPr sz="2300"/>
          </a:p>
          <a:p>
            <a:pPr indent="-374650" lvl="0" marL="457200" rtl="0" algn="l">
              <a:spcBef>
                <a:spcPts val="0"/>
              </a:spcBef>
              <a:spcAft>
                <a:spcPts val="0"/>
              </a:spcAft>
              <a:buSzPts val="2300"/>
              <a:buAutoNum type="arabicPeriod"/>
            </a:pPr>
            <a:r>
              <a:rPr lang="de-DE" sz="2300"/>
              <a:t>Ehsan Hoseinzade and Saman Haratizadeh. Cnnpred: Cnn-based stock market prediction using a diverse set of variables. </a:t>
            </a:r>
            <a:r>
              <a:rPr i="1" lang="de-DE" sz="2300"/>
              <a:t>Expert Systems with Applications</a:t>
            </a:r>
            <a:r>
              <a:rPr lang="de-DE" sz="2300"/>
              <a:t>, 129:273–285, 2019.</a:t>
            </a:r>
            <a:endParaRPr sz="1200">
              <a:latin typeface="Arial"/>
              <a:ea typeface="Arial"/>
              <a:cs typeface="Arial"/>
              <a:sym typeface="Arial"/>
            </a:endParaRPr>
          </a:p>
          <a:p>
            <a:pPr indent="-374650" lvl="0" marL="457200" rtl="0" algn="l">
              <a:spcBef>
                <a:spcPts val="0"/>
              </a:spcBef>
              <a:spcAft>
                <a:spcPts val="0"/>
              </a:spcAft>
              <a:buSzPts val="2300"/>
              <a:buAutoNum type="arabicPeriod"/>
            </a:pPr>
            <a:r>
              <a:rPr lang="de-DE" sz="2300" u="sng">
                <a:solidFill>
                  <a:schemeClr val="hlink"/>
                </a:solidFill>
                <a:hlinkClick r:id="rId3"/>
              </a:rPr>
              <a:t>https://archive.ics.uci.edu/ml/datasets/CNNpred%3A+CNN-based+stock+market+prediction+using+a+diverse+set+of+variables</a:t>
            </a:r>
            <a:endParaRPr sz="2300"/>
          </a:p>
        </p:txBody>
      </p:sp>
      <p:sp>
        <p:nvSpPr>
          <p:cNvPr id="399" name="Google Shape;399;p43"/>
          <p:cNvSpPr txBox="1"/>
          <p:nvPr>
            <p:ph idx="10" type="dt"/>
          </p:nvPr>
        </p:nvSpPr>
        <p:spPr>
          <a:xfrm>
            <a:off x="7482800" y="6448251"/>
            <a:ext cx="9361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27/01/2022</a:t>
            </a:r>
            <a:endParaRPr/>
          </a:p>
          <a:p>
            <a:pPr indent="0" lvl="0" marL="0" rtl="0" algn="l">
              <a:spcBef>
                <a:spcPts val="0"/>
              </a:spcBef>
              <a:spcAft>
                <a:spcPts val="0"/>
              </a:spcAft>
              <a:buNone/>
            </a:pPr>
            <a:r>
              <a:t/>
            </a:r>
            <a:endParaRPr/>
          </a:p>
        </p:txBody>
      </p:sp>
      <p:sp>
        <p:nvSpPr>
          <p:cNvPr id="400" name="Google Shape;400;p43"/>
          <p:cNvSpPr txBox="1"/>
          <p:nvPr>
            <p:ph idx="11" type="ftr"/>
          </p:nvPr>
        </p:nvSpPr>
        <p:spPr>
          <a:xfrm>
            <a:off x="3347864" y="6448251"/>
            <a:ext cx="410445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
        <p:nvSpPr>
          <p:cNvPr id="401" name="Google Shape;401;p43"/>
          <p:cNvSpPr txBox="1"/>
          <p:nvPr>
            <p:ph idx="12" type="sldNum"/>
          </p:nvPr>
        </p:nvSpPr>
        <p:spPr>
          <a:xfrm>
            <a:off x="8441764" y="6453336"/>
            <a:ext cx="7109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a:p>
          <a:p>
            <a:pPr indent="0" lvl="0" marL="0" rtl="0" algn="ctr">
              <a:spcBef>
                <a:spcPts val="0"/>
              </a:spcBef>
              <a:spcAft>
                <a:spcPts val="0"/>
              </a:spcAft>
              <a:buNone/>
            </a:pPr>
            <a:r>
              <a:t/>
            </a:r>
            <a:endParaRPr/>
          </a:p>
        </p:txBody>
      </p:sp>
      <p:sp>
        <p:nvSpPr>
          <p:cNvPr id="402" name="Google Shape;402;p43"/>
          <p:cNvSpPr txBox="1"/>
          <p:nvPr>
            <p:ph type="title"/>
          </p:nvPr>
        </p:nvSpPr>
        <p:spPr>
          <a:xfrm>
            <a:off x="36512" y="-27384"/>
            <a:ext cx="9144000" cy="6206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b="1" lang="de-DE"/>
              <a:t>References</a:t>
            </a:r>
            <a:endParaRPr b="1"/>
          </a:p>
        </p:txBody>
      </p:sp>
      <p:sp>
        <p:nvSpPr>
          <p:cNvPr id="403" name="Google Shape;403;p43"/>
          <p:cNvSpPr/>
          <p:nvPr/>
        </p:nvSpPr>
        <p:spPr>
          <a:xfrm>
            <a:off x="36512" y="6163158"/>
            <a:ext cx="1178139" cy="68119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idx="1" type="body"/>
          </p:nvPr>
        </p:nvSpPr>
        <p:spPr>
          <a:xfrm>
            <a:off x="467544" y="980728"/>
            <a:ext cx="8229600" cy="51126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33"/>
              </a:spcBef>
              <a:spcAft>
                <a:spcPts val="0"/>
              </a:spcAft>
              <a:buNone/>
            </a:pPr>
            <a:r>
              <a:rPr lang="de-DE" sz="2300"/>
              <a:t>6.	</a:t>
            </a:r>
            <a:r>
              <a:rPr lang="de-DE" sz="2300"/>
              <a:t>Bradbury, James, Merity, Stephen, Xiong, Caiming, and Socher, Richard. Quasi-recurrent neural networks. In ICLR, 2017.</a:t>
            </a:r>
            <a:endParaRPr sz="2300"/>
          </a:p>
          <a:p>
            <a:pPr indent="0" lvl="0" marL="0" rtl="0" algn="l">
              <a:spcBef>
                <a:spcPts val="333"/>
              </a:spcBef>
              <a:spcAft>
                <a:spcPts val="0"/>
              </a:spcAft>
              <a:buNone/>
            </a:pPr>
            <a:r>
              <a:rPr lang="de-DE" sz="2300"/>
              <a:t>7.	</a:t>
            </a:r>
            <a:r>
              <a:rPr lang="de-DE" sz="2300"/>
              <a:t>Chang, Shiyu, Zhang, Yang, Han, Wei, Yu, Mo, Guo, Xiaoxiao, Tan, Wei, Cui, Xiaodong, Witbrock, Michael J., HasegawaJohnson, Mark A., and Huang, Thomas S. Dilated recurrent neural networks. In NIPS, 2017.</a:t>
            </a:r>
            <a:endParaRPr sz="2300"/>
          </a:p>
          <a:p>
            <a:pPr indent="0" lvl="0" marL="0" rtl="0" algn="l">
              <a:spcBef>
                <a:spcPts val="333"/>
              </a:spcBef>
              <a:spcAft>
                <a:spcPts val="0"/>
              </a:spcAft>
              <a:buNone/>
            </a:pPr>
            <a:r>
              <a:rPr lang="de-DE" sz="2300"/>
              <a:t>8.	Yin, Wenpeng, Kann, Katharina, Yu, Mo, and Schutze, Hinrich. ¨ Comparative study of CNN and RNN for natural language processing. arXiv:1702.01923, 2017. </a:t>
            </a:r>
            <a:endParaRPr sz="2300"/>
          </a:p>
          <a:p>
            <a:pPr indent="0" lvl="0" marL="0" rtl="0" algn="l">
              <a:spcBef>
                <a:spcPts val="333"/>
              </a:spcBef>
              <a:spcAft>
                <a:spcPts val="0"/>
              </a:spcAft>
              <a:buNone/>
            </a:pPr>
            <a:r>
              <a:rPr lang="de-DE" sz="2300"/>
              <a:t>9.	LSTM: </a:t>
            </a:r>
            <a:r>
              <a:rPr lang="de-DE" sz="2300" u="sng">
                <a:solidFill>
                  <a:schemeClr val="hlink"/>
                </a:solidFill>
                <a:hlinkClick r:id="rId3"/>
              </a:rPr>
              <a:t>https://towardsdatascience.com/sequence-models-and-recurrent-neural-networks-rnns-62cadeb4f1e1</a:t>
            </a:r>
            <a:endParaRPr sz="2300"/>
          </a:p>
          <a:p>
            <a:pPr indent="0" lvl="0" marL="0" rtl="0" algn="l">
              <a:spcBef>
                <a:spcPts val="333"/>
              </a:spcBef>
              <a:spcAft>
                <a:spcPts val="0"/>
              </a:spcAft>
              <a:buNone/>
            </a:pPr>
            <a:r>
              <a:t/>
            </a:r>
            <a:endParaRPr sz="2300"/>
          </a:p>
          <a:p>
            <a:pPr indent="0" lvl="0" marL="0" rtl="0" algn="l">
              <a:spcBef>
                <a:spcPts val="333"/>
              </a:spcBef>
              <a:spcAft>
                <a:spcPts val="0"/>
              </a:spcAft>
              <a:buNone/>
            </a:pPr>
            <a:r>
              <a:t/>
            </a:r>
            <a:endParaRPr sz="2300"/>
          </a:p>
          <a:p>
            <a:pPr indent="0" lvl="0" marL="0" rtl="0" algn="l">
              <a:spcBef>
                <a:spcPts val="333"/>
              </a:spcBef>
              <a:spcAft>
                <a:spcPts val="0"/>
              </a:spcAft>
              <a:buSzPts val="1800"/>
              <a:buNone/>
            </a:pPr>
            <a:r>
              <a:t/>
            </a:r>
            <a:endParaRPr sz="2300"/>
          </a:p>
        </p:txBody>
      </p:sp>
      <p:sp>
        <p:nvSpPr>
          <p:cNvPr id="409" name="Google Shape;409;p44"/>
          <p:cNvSpPr txBox="1"/>
          <p:nvPr>
            <p:ph idx="10" type="dt"/>
          </p:nvPr>
        </p:nvSpPr>
        <p:spPr>
          <a:xfrm>
            <a:off x="7482800" y="6448251"/>
            <a:ext cx="93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27/01/2022</a:t>
            </a:r>
            <a:endParaRPr/>
          </a:p>
          <a:p>
            <a:pPr indent="0" lvl="0" marL="0" rtl="0" algn="l">
              <a:spcBef>
                <a:spcPts val="0"/>
              </a:spcBef>
              <a:spcAft>
                <a:spcPts val="0"/>
              </a:spcAft>
              <a:buNone/>
            </a:pPr>
            <a:r>
              <a:t/>
            </a:r>
            <a:endParaRPr/>
          </a:p>
        </p:txBody>
      </p:sp>
      <p:sp>
        <p:nvSpPr>
          <p:cNvPr id="410" name="Google Shape;410;p44"/>
          <p:cNvSpPr txBox="1"/>
          <p:nvPr>
            <p:ph idx="11" type="ftr"/>
          </p:nvPr>
        </p:nvSpPr>
        <p:spPr>
          <a:xfrm>
            <a:off x="3347864" y="6448251"/>
            <a:ext cx="4104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
        <p:nvSpPr>
          <p:cNvPr id="411" name="Google Shape;411;p44"/>
          <p:cNvSpPr txBox="1"/>
          <p:nvPr>
            <p:ph idx="12" type="sldNum"/>
          </p:nvPr>
        </p:nvSpPr>
        <p:spPr>
          <a:xfrm>
            <a:off x="8441764" y="6453336"/>
            <a:ext cx="711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a:p>
          <a:p>
            <a:pPr indent="0" lvl="0" marL="0" rtl="0" algn="ctr">
              <a:spcBef>
                <a:spcPts val="0"/>
              </a:spcBef>
              <a:spcAft>
                <a:spcPts val="0"/>
              </a:spcAft>
              <a:buNone/>
            </a:pPr>
            <a:r>
              <a:t/>
            </a:r>
            <a:endParaRPr/>
          </a:p>
        </p:txBody>
      </p:sp>
      <p:sp>
        <p:nvSpPr>
          <p:cNvPr id="412" name="Google Shape;412;p44"/>
          <p:cNvSpPr txBox="1"/>
          <p:nvPr>
            <p:ph type="title"/>
          </p:nvPr>
        </p:nvSpPr>
        <p:spPr>
          <a:xfrm>
            <a:off x="36512" y="-27384"/>
            <a:ext cx="9144000" cy="620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b="1" lang="de-DE"/>
              <a:t>References</a:t>
            </a:r>
            <a:endParaRPr b="1"/>
          </a:p>
        </p:txBody>
      </p:sp>
      <p:sp>
        <p:nvSpPr>
          <p:cNvPr id="413" name="Google Shape;413;p44"/>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idx="1" type="body"/>
          </p:nvPr>
        </p:nvSpPr>
        <p:spPr>
          <a:xfrm>
            <a:off x="457200" y="691525"/>
            <a:ext cx="8229600" cy="5668500"/>
          </a:xfrm>
          <a:prstGeom prst="rect">
            <a:avLst/>
          </a:prstGeom>
        </p:spPr>
        <p:txBody>
          <a:bodyPr anchorCtr="0" anchor="t" bIns="45700" lIns="91425" spcFirstLastPara="1" rIns="91425" wrap="square" tIns="45700">
            <a:noAutofit/>
          </a:bodyPr>
          <a:lstStyle/>
          <a:p>
            <a:pPr indent="0" lvl="0" marL="0" rtl="0" algn="just">
              <a:spcBef>
                <a:spcPts val="480"/>
              </a:spcBef>
              <a:spcAft>
                <a:spcPts val="0"/>
              </a:spcAft>
              <a:buNone/>
            </a:pPr>
            <a:r>
              <a:rPr lang="de-DE" sz="1900">
                <a:highlight>
                  <a:srgbClr val="FFFFFF"/>
                </a:highlight>
                <a:latin typeface="Georgia"/>
                <a:ea typeface="Georgia"/>
                <a:cs typeface="Georgia"/>
                <a:sym typeface="Georgia"/>
              </a:rPr>
              <a:t>- </a:t>
            </a:r>
            <a:r>
              <a:rPr lang="de-DE" sz="1900">
                <a:highlight>
                  <a:srgbClr val="FFFFFF"/>
                </a:highlight>
                <a:latin typeface="Georgia"/>
                <a:ea typeface="Georgia"/>
                <a:cs typeface="Georgia"/>
                <a:sym typeface="Georgia"/>
              </a:rPr>
              <a:t>variant of the conventional feedforward artificial neural networks</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rPr lang="de-DE" sz="1900">
                <a:highlight>
                  <a:srgbClr val="FFFFFF"/>
                </a:highlight>
                <a:latin typeface="Georgia"/>
                <a:ea typeface="Georgia"/>
                <a:cs typeface="Georgia"/>
                <a:sym typeface="Georgia"/>
              </a:rPr>
              <a:t>- work for time series data or data that involves sequences</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rPr lang="de-DE" sz="1900">
                <a:highlight>
                  <a:srgbClr val="FFFFFF"/>
                </a:highlight>
                <a:latin typeface="Georgia"/>
                <a:ea typeface="Georgia"/>
                <a:cs typeface="Georgia"/>
                <a:sym typeface="Georgia"/>
              </a:rPr>
              <a:t>- has theoretical ability to retain information through sequences of unlimited length</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500">
              <a:latin typeface="Georgia"/>
              <a:ea typeface="Georgia"/>
              <a:cs typeface="Georgia"/>
              <a:sym typeface="Georgia"/>
            </a:endParaRPr>
          </a:p>
          <a:p>
            <a:pPr indent="0" lvl="0" marL="0" rtl="0" algn="just">
              <a:spcBef>
                <a:spcPts val="480"/>
              </a:spcBef>
              <a:spcAft>
                <a:spcPts val="0"/>
              </a:spcAft>
              <a:buNone/>
            </a:pPr>
            <a:r>
              <a:t/>
            </a:r>
            <a:endParaRPr sz="1500">
              <a:latin typeface="Georgia"/>
              <a:ea typeface="Georgia"/>
              <a:cs typeface="Georgia"/>
              <a:sym typeface="Georgia"/>
            </a:endParaRPr>
          </a:p>
          <a:p>
            <a:pPr indent="0" lvl="0" marL="0" rtl="0" algn="just">
              <a:spcBef>
                <a:spcPts val="480"/>
              </a:spcBef>
              <a:spcAft>
                <a:spcPts val="0"/>
              </a:spcAft>
              <a:buNone/>
            </a:pPr>
            <a:r>
              <a:rPr lang="de-DE" sz="2000">
                <a:latin typeface="Georgia"/>
                <a:ea typeface="Georgia"/>
                <a:cs typeface="Georgia"/>
                <a:sym typeface="Georgia"/>
              </a:rPr>
              <a:t>- </a:t>
            </a:r>
            <a:r>
              <a:rPr lang="de-DE" sz="2000">
                <a:latin typeface="Georgia"/>
                <a:ea typeface="Georgia"/>
                <a:cs typeface="Georgia"/>
                <a:sym typeface="Georgia"/>
              </a:rPr>
              <a:t>RNNs have feedback in the hidden layer</a:t>
            </a:r>
            <a:endParaRPr sz="2000">
              <a:highlight>
                <a:srgbClr val="FFFFFF"/>
              </a:highlight>
              <a:latin typeface="Georgia"/>
              <a:ea typeface="Georgia"/>
              <a:cs typeface="Georgia"/>
              <a:sym typeface="Georgia"/>
            </a:endParaRPr>
          </a:p>
          <a:p>
            <a:pPr indent="0" lvl="0" marL="0" rtl="0" algn="just">
              <a:spcBef>
                <a:spcPts val="480"/>
              </a:spcBef>
              <a:spcAft>
                <a:spcPts val="0"/>
              </a:spcAft>
              <a:buNone/>
            </a:pPr>
            <a:r>
              <a:rPr lang="de-DE" sz="2000">
                <a:latin typeface="Georgia"/>
                <a:ea typeface="Georgia"/>
                <a:cs typeface="Georgia"/>
                <a:sym typeface="Georgia"/>
              </a:rPr>
              <a:t>- during the next iteration, the data from the previous layer is also included in the computation </a:t>
            </a:r>
            <a:endParaRPr sz="2000">
              <a:latin typeface="Georgia"/>
              <a:ea typeface="Georgia"/>
              <a:cs typeface="Georgia"/>
              <a:sym typeface="Georgia"/>
            </a:endParaRPr>
          </a:p>
          <a:p>
            <a:pPr indent="0" lvl="0" marL="0" rtl="0" algn="just">
              <a:spcBef>
                <a:spcPts val="480"/>
              </a:spcBef>
              <a:spcAft>
                <a:spcPts val="0"/>
              </a:spcAft>
              <a:buNone/>
            </a:pPr>
            <a:r>
              <a:t/>
            </a:r>
            <a:endParaRPr sz="2000">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a:p>
            <a:pPr indent="0" lvl="0" marL="0" rtl="0" algn="just">
              <a:spcBef>
                <a:spcPts val="480"/>
              </a:spcBef>
              <a:spcAft>
                <a:spcPts val="0"/>
              </a:spcAft>
              <a:buNone/>
            </a:pPr>
            <a:r>
              <a:t/>
            </a:r>
            <a:endParaRPr sz="1900">
              <a:highlight>
                <a:srgbClr val="FFFFFF"/>
              </a:highlight>
              <a:latin typeface="Georgia"/>
              <a:ea typeface="Georgia"/>
              <a:cs typeface="Georgia"/>
              <a:sym typeface="Georgia"/>
            </a:endParaRPr>
          </a:p>
        </p:txBody>
      </p:sp>
      <p:sp>
        <p:nvSpPr>
          <p:cNvPr id="130" name="Google Shape;130;p16"/>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131" name="Google Shape;131;p16"/>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Recurrent Neural Network </a:t>
            </a:r>
            <a:endParaRPr b="1"/>
          </a:p>
        </p:txBody>
      </p:sp>
      <p:sp>
        <p:nvSpPr>
          <p:cNvPr id="132" name="Google Shape;132;p16"/>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p16"/>
          <p:cNvPicPr preferRelativeResize="0"/>
          <p:nvPr/>
        </p:nvPicPr>
        <p:blipFill>
          <a:blip r:embed="rId3">
            <a:alphaModFix/>
          </a:blip>
          <a:stretch>
            <a:fillRect/>
          </a:stretch>
        </p:blipFill>
        <p:spPr>
          <a:xfrm>
            <a:off x="520949" y="2246650"/>
            <a:ext cx="8164425" cy="2688083"/>
          </a:xfrm>
          <a:prstGeom prst="rect">
            <a:avLst/>
          </a:prstGeom>
          <a:noFill/>
          <a:ln cap="flat" cmpd="sng" w="9525">
            <a:solidFill>
              <a:schemeClr val="dk2"/>
            </a:solidFill>
            <a:prstDash val="solid"/>
            <a:round/>
            <a:headEnd len="sm" w="sm" type="none"/>
            <a:tailEnd len="sm" w="sm" type="none"/>
          </a:ln>
        </p:spPr>
      </p:pic>
      <p:sp>
        <p:nvSpPr>
          <p:cNvPr id="134" name="Google Shape;134;p16"/>
          <p:cNvSpPr txBox="1"/>
          <p:nvPr/>
        </p:nvSpPr>
        <p:spPr>
          <a:xfrm>
            <a:off x="1905200" y="6053125"/>
            <a:ext cx="7068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latin typeface="Calibri"/>
                <a:ea typeface="Calibri"/>
                <a:cs typeface="Calibri"/>
                <a:sym typeface="Calibri"/>
              </a:rPr>
              <a:t>Source: https://commons.wikimedia.org/wiki/File:Recurrent_neural_network_unfold.svg</a:t>
            </a:r>
            <a:endParaRPr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 type="body"/>
          </p:nvPr>
        </p:nvSpPr>
        <p:spPr>
          <a:xfrm>
            <a:off x="457200" y="824050"/>
            <a:ext cx="8511600" cy="5339100"/>
          </a:xfrm>
          <a:prstGeom prst="rect">
            <a:avLst/>
          </a:prstGeom>
        </p:spPr>
        <p:txBody>
          <a:bodyPr anchorCtr="0" anchor="t" bIns="45700" lIns="91425" spcFirstLastPara="1" rIns="91425" wrap="square" tIns="45700">
            <a:noAutofit/>
          </a:bodyPr>
          <a:lstStyle/>
          <a:p>
            <a:pPr indent="-361950" lvl="0" marL="457200" rtl="0" algn="l">
              <a:spcBef>
                <a:spcPts val="48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specialized for sequential data</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used in the field of Natural Language Processing</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used in time series predictions</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takes historical information for computation</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backpropagation is done at each point in time</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b="1" lang="de-DE" sz="2100">
                <a:solidFill>
                  <a:srgbClr val="292929"/>
                </a:solidFill>
                <a:highlight>
                  <a:srgbClr val="FFFFFF"/>
                </a:highlight>
                <a:latin typeface="Georgia"/>
                <a:ea typeface="Georgia"/>
                <a:cs typeface="Georgia"/>
                <a:sym typeface="Georgia"/>
              </a:rPr>
              <a:t>LSTM (Long Short-Term Memory)⁹</a:t>
            </a:r>
            <a:endParaRPr b="1" sz="2100">
              <a:solidFill>
                <a:srgbClr val="292929"/>
              </a:solidFill>
              <a:highlight>
                <a:srgbClr val="FFFFFF"/>
              </a:highlight>
              <a:latin typeface="Georgia"/>
              <a:ea typeface="Georgia"/>
              <a:cs typeface="Georgia"/>
              <a:sym typeface="Georgia"/>
            </a:endParaRPr>
          </a:p>
          <a:p>
            <a:pPr indent="-361950" lvl="0" marL="457200" rtl="0" algn="l">
              <a:spcBef>
                <a:spcPts val="48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to overcome vanishing gradient problem</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can capture long-range dependencies</a:t>
            </a:r>
            <a:endParaRPr sz="21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gating mechanism allowed the network to learn the conditions</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sz="2100">
                <a:solidFill>
                  <a:srgbClr val="292929"/>
                </a:solidFill>
                <a:highlight>
                  <a:srgbClr val="FFFFFF"/>
                </a:highlight>
                <a:latin typeface="Georgia"/>
                <a:ea typeface="Georgia"/>
                <a:cs typeface="Georgia"/>
                <a:sym typeface="Georgia"/>
              </a:rPr>
              <a:t>e.g.: Apple’s Siri and Google’s voice search</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b="1" lang="de-DE" sz="2100">
                <a:solidFill>
                  <a:srgbClr val="292929"/>
                </a:solidFill>
                <a:highlight>
                  <a:srgbClr val="FFFFFF"/>
                </a:highlight>
                <a:latin typeface="Georgia"/>
                <a:ea typeface="Georgia"/>
                <a:cs typeface="Georgia"/>
                <a:sym typeface="Georgia"/>
              </a:rPr>
              <a:t>How does LSTM work:</a:t>
            </a:r>
            <a:endParaRPr b="1" sz="2100">
              <a:solidFill>
                <a:srgbClr val="292929"/>
              </a:solidFill>
              <a:highlight>
                <a:srgbClr val="FFFFFF"/>
              </a:highlight>
              <a:latin typeface="Georgia"/>
              <a:ea typeface="Georgia"/>
              <a:cs typeface="Georgia"/>
              <a:sym typeface="Georgia"/>
            </a:endParaRPr>
          </a:p>
          <a:p>
            <a:pPr indent="-361950" lvl="0" marL="457200" rtl="0" algn="l">
              <a:spcBef>
                <a:spcPts val="480"/>
              </a:spcBef>
              <a:spcAft>
                <a:spcPts val="0"/>
              </a:spcAft>
              <a:buClr>
                <a:srgbClr val="292929"/>
              </a:buClr>
              <a:buSzPts val="2100"/>
              <a:buFont typeface="Georgia"/>
              <a:buChar char="-"/>
            </a:pPr>
            <a:r>
              <a:rPr lang="de-DE" sz="2100">
                <a:solidFill>
                  <a:srgbClr val="292929"/>
                </a:solidFill>
                <a:highlight>
                  <a:srgbClr val="FFFFFF"/>
                </a:highlight>
                <a:latin typeface="Georgia"/>
                <a:ea typeface="Georgia"/>
                <a:cs typeface="Georgia"/>
                <a:sym typeface="Georgia"/>
              </a:rPr>
              <a:t>a cell state is passed to the next time step</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sz="2100">
                <a:solidFill>
                  <a:srgbClr val="292929"/>
                </a:solidFill>
                <a:highlight>
                  <a:srgbClr val="FFFFFF"/>
                </a:highlight>
                <a:latin typeface="Georgia"/>
                <a:ea typeface="Georgia"/>
                <a:cs typeface="Georgia"/>
                <a:sym typeface="Georgia"/>
              </a:rPr>
              <a:t>  -	the data from the previous layer is also included in the omputation</a:t>
            </a:r>
            <a:endParaRPr sz="2100">
              <a:solidFill>
                <a:srgbClr val="292929"/>
              </a:solidFill>
              <a:highlight>
                <a:srgbClr val="FFFFFF"/>
              </a:highlight>
              <a:latin typeface="Georgia"/>
              <a:ea typeface="Georgia"/>
              <a:cs typeface="Georgia"/>
              <a:sym typeface="Georgia"/>
            </a:endParaRPr>
          </a:p>
          <a:p>
            <a:pPr indent="0" lvl="0" marL="457200" rtl="0" algn="l">
              <a:spcBef>
                <a:spcPts val="480"/>
              </a:spcBef>
              <a:spcAft>
                <a:spcPts val="0"/>
              </a:spcAft>
              <a:buNone/>
            </a:pPr>
            <a:r>
              <a:t/>
            </a:r>
            <a:endParaRPr sz="2100">
              <a:solidFill>
                <a:srgbClr val="292929"/>
              </a:solidFill>
              <a:highlight>
                <a:srgbClr val="FFFFFF"/>
              </a:highlight>
              <a:latin typeface="Georgia"/>
              <a:ea typeface="Georgia"/>
              <a:cs typeface="Georgia"/>
              <a:sym typeface="Georgia"/>
            </a:endParaRPr>
          </a:p>
          <a:p>
            <a:pPr indent="0" lvl="0" marL="457200" rtl="0" algn="l">
              <a:spcBef>
                <a:spcPts val="480"/>
              </a:spcBef>
              <a:spcAft>
                <a:spcPts val="0"/>
              </a:spcAft>
              <a:buNone/>
            </a:pPr>
            <a:r>
              <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t/>
            </a:r>
            <a:endParaRPr sz="2100">
              <a:solidFill>
                <a:srgbClr val="292929"/>
              </a:solidFill>
              <a:highlight>
                <a:srgbClr val="FFFFFF"/>
              </a:highlight>
              <a:latin typeface="Georgia"/>
              <a:ea typeface="Georgia"/>
              <a:cs typeface="Georgia"/>
              <a:sym typeface="Georgia"/>
            </a:endParaRPr>
          </a:p>
          <a:p>
            <a:pPr indent="0" lvl="0" marL="0" rtl="0" algn="l">
              <a:spcBef>
                <a:spcPts val="480"/>
              </a:spcBef>
              <a:spcAft>
                <a:spcPts val="0"/>
              </a:spcAft>
              <a:buNone/>
            </a:pPr>
            <a:r>
              <a:t/>
            </a:r>
            <a:endParaRPr sz="2100">
              <a:solidFill>
                <a:srgbClr val="292929"/>
              </a:solidFill>
              <a:highlight>
                <a:srgbClr val="FFFFFF"/>
              </a:highlight>
              <a:latin typeface="Georgia"/>
              <a:ea typeface="Georgia"/>
              <a:cs typeface="Georgia"/>
              <a:sym typeface="Georgia"/>
            </a:endParaRPr>
          </a:p>
        </p:txBody>
      </p:sp>
      <p:sp>
        <p:nvSpPr>
          <p:cNvPr id="141" name="Google Shape;141;p17"/>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142" name="Google Shape;142;p17"/>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Recurrent Neural Network on sequential data²</a:t>
            </a:r>
            <a:endParaRPr b="1"/>
          </a:p>
        </p:txBody>
      </p:sp>
      <p:sp>
        <p:nvSpPr>
          <p:cNvPr id="143" name="Google Shape;143;p17"/>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 type="body"/>
          </p:nvPr>
        </p:nvSpPr>
        <p:spPr>
          <a:xfrm>
            <a:off x="101100" y="593325"/>
            <a:ext cx="8978400" cy="54999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de-DE" sz="1900">
                <a:solidFill>
                  <a:srgbClr val="202122"/>
                </a:solidFill>
                <a:highlight>
                  <a:srgbClr val="FFFFFF"/>
                </a:highlight>
                <a:latin typeface="Georgia"/>
                <a:ea typeface="Georgia"/>
                <a:cs typeface="Georgia"/>
                <a:sym typeface="Georgia"/>
              </a:rPr>
              <a:t>- </a:t>
            </a:r>
            <a:r>
              <a:rPr lang="de-DE" sz="1900">
                <a:solidFill>
                  <a:srgbClr val="202122"/>
                </a:solidFill>
                <a:highlight>
                  <a:srgbClr val="FFFFFF"/>
                </a:highlight>
                <a:latin typeface="Georgia"/>
                <a:ea typeface="Georgia"/>
                <a:cs typeface="Georgia"/>
                <a:sym typeface="Georgia"/>
              </a:rPr>
              <a:t>formed by a stack of distinct layers that transform the input volume into an output volume </a:t>
            </a:r>
            <a:endParaRPr sz="1900">
              <a:solidFill>
                <a:srgbClr val="202122"/>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sz="1900">
                <a:solidFill>
                  <a:srgbClr val="202122"/>
                </a:solidFill>
                <a:highlight>
                  <a:srgbClr val="FFFFFF"/>
                </a:highlight>
                <a:latin typeface="Georgia"/>
                <a:ea typeface="Georgia"/>
                <a:cs typeface="Georgia"/>
                <a:sym typeface="Georgia"/>
              </a:rPr>
              <a:t>- </a:t>
            </a:r>
            <a:r>
              <a:rPr lang="de-DE" sz="1900">
                <a:solidFill>
                  <a:srgbClr val="202122"/>
                </a:solidFill>
                <a:highlight>
                  <a:srgbClr val="FFFFFF"/>
                </a:highlight>
                <a:latin typeface="Georgia"/>
                <a:ea typeface="Georgia"/>
                <a:cs typeface="Georgia"/>
                <a:sym typeface="Georgia"/>
              </a:rPr>
              <a:t>applied to analyze visual imagery</a:t>
            </a:r>
            <a:endParaRPr sz="1900">
              <a:solidFill>
                <a:srgbClr val="202122"/>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sz="1900">
                <a:solidFill>
                  <a:srgbClr val="202122"/>
                </a:solidFill>
                <a:highlight>
                  <a:srgbClr val="FFFFFF"/>
                </a:highlight>
                <a:latin typeface="Georgia"/>
                <a:ea typeface="Georgia"/>
                <a:cs typeface="Georgia"/>
                <a:sym typeface="Georgia"/>
              </a:rPr>
              <a:t>- </a:t>
            </a:r>
            <a:r>
              <a:rPr lang="de-DE" sz="1900">
                <a:solidFill>
                  <a:srgbClr val="202122"/>
                </a:solidFill>
                <a:highlight>
                  <a:srgbClr val="FFFFFF"/>
                </a:highlight>
                <a:latin typeface="Georgia"/>
                <a:ea typeface="Georgia"/>
                <a:cs typeface="Georgia"/>
                <a:sym typeface="Georgia"/>
              </a:rPr>
              <a:t>connectivity pattern between neurons resembles the organization of the animal visual cortex</a:t>
            </a:r>
            <a:endParaRPr sz="1900">
              <a:solidFill>
                <a:srgbClr val="202122"/>
              </a:solidFill>
              <a:highlight>
                <a:srgbClr val="FFFFFF"/>
              </a:highlight>
              <a:latin typeface="Georgia"/>
              <a:ea typeface="Georgia"/>
              <a:cs typeface="Georgia"/>
              <a:sym typeface="Georgia"/>
            </a:endParaRPr>
          </a:p>
          <a:p>
            <a:pPr indent="0" lvl="0" marL="0" rtl="0" algn="l">
              <a:spcBef>
                <a:spcPts val="480"/>
              </a:spcBef>
              <a:spcAft>
                <a:spcPts val="0"/>
              </a:spcAft>
              <a:buNone/>
            </a:pPr>
            <a:r>
              <a:rPr lang="de-DE" sz="1900">
                <a:solidFill>
                  <a:srgbClr val="202122"/>
                </a:solidFill>
                <a:highlight>
                  <a:srgbClr val="FFFFFF"/>
                </a:highlight>
                <a:latin typeface="Georgia"/>
                <a:ea typeface="Georgia"/>
                <a:cs typeface="Georgia"/>
                <a:sym typeface="Georgia"/>
              </a:rPr>
              <a:t>- use convolution in place of general matrix multiplication in at least one of their layers</a:t>
            </a:r>
            <a:endParaRPr sz="1900">
              <a:solidFill>
                <a:srgbClr val="202122"/>
              </a:solidFill>
              <a:highlight>
                <a:srgbClr val="FFFFFF"/>
              </a:highlight>
              <a:latin typeface="Georgia"/>
              <a:ea typeface="Georgia"/>
              <a:cs typeface="Georgia"/>
              <a:sym typeface="Georgia"/>
            </a:endParaRPr>
          </a:p>
        </p:txBody>
      </p:sp>
      <p:sp>
        <p:nvSpPr>
          <p:cNvPr id="150" name="Google Shape;150;p18"/>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151" name="Google Shape;151;p18"/>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de-DE"/>
              <a:t>Convolutional Neural Network</a:t>
            </a:r>
            <a:endParaRPr b="1"/>
          </a:p>
        </p:txBody>
      </p:sp>
      <p:sp>
        <p:nvSpPr>
          <p:cNvPr id="152" name="Google Shape;152;p18"/>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p18"/>
          <p:cNvPicPr preferRelativeResize="0"/>
          <p:nvPr/>
        </p:nvPicPr>
        <p:blipFill>
          <a:blip r:embed="rId3">
            <a:alphaModFix/>
          </a:blip>
          <a:stretch>
            <a:fillRect/>
          </a:stretch>
        </p:blipFill>
        <p:spPr>
          <a:xfrm>
            <a:off x="101100" y="2849250"/>
            <a:ext cx="8943799" cy="3604076"/>
          </a:xfrm>
          <a:prstGeom prst="rect">
            <a:avLst/>
          </a:prstGeom>
          <a:noFill/>
          <a:ln cap="flat" cmpd="sng" w="9525">
            <a:solidFill>
              <a:schemeClr val="dk2"/>
            </a:solidFill>
            <a:prstDash val="solid"/>
            <a:round/>
            <a:headEnd len="sm" w="sm" type="none"/>
            <a:tailEnd len="sm" w="sm" type="none"/>
          </a:ln>
        </p:spPr>
      </p:pic>
      <p:sp>
        <p:nvSpPr>
          <p:cNvPr id="154" name="Google Shape;154;p18"/>
          <p:cNvSpPr txBox="1"/>
          <p:nvPr/>
        </p:nvSpPr>
        <p:spPr>
          <a:xfrm>
            <a:off x="2769675" y="6534900"/>
            <a:ext cx="5672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900">
                <a:solidFill>
                  <a:schemeClr val="lt1"/>
                </a:solidFill>
                <a:latin typeface="Calibri"/>
                <a:ea typeface="Calibri"/>
                <a:cs typeface="Calibri"/>
                <a:sym typeface="Calibri"/>
              </a:rPr>
              <a:t>Source: </a:t>
            </a:r>
            <a:r>
              <a:rPr lang="de-DE" sz="900">
                <a:solidFill>
                  <a:schemeClr val="lt1"/>
                </a:solidFill>
              </a:rPr>
              <a:t>https://www.analyticsvidhya.com/blog/2020/10/what-is-the-convolutional-neural-network-architecture/</a:t>
            </a:r>
            <a:endParaRPr sz="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idx="1" type="body"/>
          </p:nvPr>
        </p:nvSpPr>
        <p:spPr>
          <a:xfrm>
            <a:off x="493700" y="988900"/>
            <a:ext cx="8229600" cy="4770600"/>
          </a:xfrm>
          <a:prstGeom prst="rect">
            <a:avLst/>
          </a:prstGeom>
        </p:spPr>
        <p:txBody>
          <a:bodyPr anchorCtr="0" anchor="t" bIns="45700" lIns="91425" spcFirstLastPara="1" rIns="91425" wrap="square" tIns="45700">
            <a:normAutofit lnSpcReduction="10000"/>
          </a:bodyPr>
          <a:lstStyle/>
          <a:p>
            <a:pPr indent="0" lvl="0" marL="0" rtl="0" algn="l">
              <a:spcBef>
                <a:spcPts val="480"/>
              </a:spcBef>
              <a:spcAft>
                <a:spcPts val="0"/>
              </a:spcAft>
              <a:buNone/>
            </a:pPr>
            <a:r>
              <a:rPr lang="de-DE">
                <a:highlight>
                  <a:srgbClr val="FFFFFF"/>
                </a:highlight>
                <a:latin typeface="Georgia"/>
                <a:ea typeface="Georgia"/>
                <a:cs typeface="Georgia"/>
                <a:sym typeface="Georgia"/>
              </a:rPr>
              <a:t>- </a:t>
            </a:r>
            <a:r>
              <a:rPr lang="de-DE">
                <a:highlight>
                  <a:srgbClr val="FFFFFF"/>
                </a:highlight>
                <a:latin typeface="Georgia"/>
                <a:ea typeface="Georgia"/>
                <a:cs typeface="Georgia"/>
                <a:sym typeface="Georgia"/>
              </a:rPr>
              <a:t>can reach state-of-the-art accuracy</a:t>
            </a:r>
            <a:endParaRPr>
              <a:highlight>
                <a:srgbClr val="FFFFFF"/>
              </a:highlight>
              <a:latin typeface="Georgia"/>
              <a:ea typeface="Georgia"/>
              <a:cs typeface="Georgia"/>
              <a:sym typeface="Georgia"/>
            </a:endParaRPr>
          </a:p>
          <a:p>
            <a:pPr indent="0" lvl="0" marL="0" rtl="0" algn="l">
              <a:spcBef>
                <a:spcPts val="480"/>
              </a:spcBef>
              <a:spcAft>
                <a:spcPts val="0"/>
              </a:spcAft>
              <a:buNone/>
            </a:pPr>
            <a:r>
              <a:rPr lang="de-DE">
                <a:highlight>
                  <a:srgbClr val="FFFFFF"/>
                </a:highlight>
                <a:latin typeface="Georgia"/>
                <a:ea typeface="Georgia"/>
                <a:cs typeface="Georgia"/>
                <a:sym typeface="Georgia"/>
              </a:rPr>
              <a:t>- </a:t>
            </a:r>
            <a:r>
              <a:rPr lang="de-DE">
                <a:highlight>
                  <a:srgbClr val="FFFFFF"/>
                </a:highlight>
                <a:latin typeface="Georgia"/>
                <a:ea typeface="Georgia"/>
                <a:cs typeface="Georgia"/>
                <a:sym typeface="Georgia"/>
              </a:rPr>
              <a:t>has a backpropagation path different from the temporal direction of the sequence</a:t>
            </a:r>
            <a:endParaRPr>
              <a:highlight>
                <a:srgbClr val="FFFFFF"/>
              </a:highlight>
              <a:latin typeface="Georgia"/>
              <a:ea typeface="Georgia"/>
              <a:cs typeface="Georgia"/>
              <a:sym typeface="Georgia"/>
            </a:endParaRPr>
          </a:p>
          <a:p>
            <a:pPr indent="0" lvl="0" marL="0" rtl="0" algn="l">
              <a:spcBef>
                <a:spcPts val="480"/>
              </a:spcBef>
              <a:spcAft>
                <a:spcPts val="0"/>
              </a:spcAft>
              <a:buNone/>
            </a:pPr>
            <a:r>
              <a:rPr lang="de-DE">
                <a:highlight>
                  <a:srgbClr val="FFFFFF"/>
                </a:highlight>
                <a:latin typeface="Georgia"/>
                <a:ea typeface="Georgia"/>
                <a:cs typeface="Georgia"/>
                <a:sym typeface="Georgia"/>
              </a:rPr>
              <a:t> </a:t>
            </a:r>
            <a:endParaRPr>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b="1" lang="de-DE" u="sng">
                <a:latin typeface="Georgia"/>
                <a:ea typeface="Georgia"/>
                <a:cs typeface="Georgia"/>
                <a:sym typeface="Georgia"/>
              </a:rPr>
              <a:t>TCN</a:t>
            </a:r>
            <a:endParaRPr b="1" u="sng">
              <a:latin typeface="Georgia"/>
              <a:ea typeface="Georgia"/>
              <a:cs typeface="Georgia"/>
              <a:sym typeface="Georgia"/>
            </a:endParaRPr>
          </a:p>
          <a:p>
            <a:pPr indent="0" lvl="0" marL="0" rtl="0" algn="l">
              <a:lnSpc>
                <a:spcPct val="115000"/>
              </a:lnSpc>
              <a:spcBef>
                <a:spcPts val="0"/>
              </a:spcBef>
              <a:spcAft>
                <a:spcPts val="0"/>
              </a:spcAft>
              <a:buNone/>
            </a:pPr>
            <a:r>
              <a:rPr lang="de-DE">
                <a:latin typeface="Georgia"/>
                <a:ea typeface="Georgia"/>
                <a:cs typeface="Georgia"/>
                <a:sym typeface="Georgia"/>
              </a:rPr>
              <a:t>- memory characteristics: Longer memory than LSTM</a:t>
            </a:r>
            <a:endParaRPr>
              <a:latin typeface="Georgia"/>
              <a:ea typeface="Georgia"/>
              <a:cs typeface="Georgia"/>
              <a:sym typeface="Georgia"/>
            </a:endParaRPr>
          </a:p>
          <a:p>
            <a:pPr indent="0" lvl="0" marL="0" rtl="0" algn="l">
              <a:lnSpc>
                <a:spcPct val="115000"/>
              </a:lnSpc>
              <a:spcBef>
                <a:spcPts val="0"/>
              </a:spcBef>
              <a:spcAft>
                <a:spcPts val="0"/>
              </a:spcAft>
              <a:buNone/>
            </a:pPr>
            <a:r>
              <a:rPr lang="de-DE">
                <a:latin typeface="Georgia"/>
                <a:ea typeface="Georgia"/>
                <a:cs typeface="Georgia"/>
                <a:sym typeface="Georgia"/>
              </a:rPr>
              <a:t>- more accuracy</a:t>
            </a:r>
            <a:endParaRPr>
              <a:latin typeface="Georgia"/>
              <a:ea typeface="Georgia"/>
              <a:cs typeface="Georgia"/>
              <a:sym typeface="Georgia"/>
            </a:endParaRPr>
          </a:p>
          <a:p>
            <a:pPr indent="0" lvl="0" marL="0" rtl="0" algn="l">
              <a:lnSpc>
                <a:spcPct val="115000"/>
              </a:lnSpc>
              <a:spcBef>
                <a:spcPts val="0"/>
              </a:spcBef>
              <a:spcAft>
                <a:spcPts val="0"/>
              </a:spcAft>
              <a:buNone/>
            </a:pPr>
            <a:r>
              <a:rPr lang="de-DE">
                <a:latin typeface="Georgia"/>
                <a:ea typeface="Georgia"/>
                <a:cs typeface="Georgia"/>
                <a:sym typeface="Georgia"/>
              </a:rPr>
              <a:t>- comparatively easier to train</a:t>
            </a:r>
            <a:endParaRPr>
              <a:latin typeface="Georgia"/>
              <a:ea typeface="Georgia"/>
              <a:cs typeface="Georgia"/>
              <a:sym typeface="Georgia"/>
            </a:endParaRPr>
          </a:p>
          <a:p>
            <a:pPr indent="0" lvl="0" marL="0" rtl="0" algn="l">
              <a:spcBef>
                <a:spcPts val="480"/>
              </a:spcBef>
              <a:spcAft>
                <a:spcPts val="0"/>
              </a:spcAft>
              <a:buNone/>
            </a:pPr>
            <a:r>
              <a:rPr lang="de-DE">
                <a:highlight>
                  <a:srgbClr val="FFFFFF"/>
                </a:highlight>
                <a:latin typeface="Georgia"/>
                <a:ea typeface="Georgia"/>
                <a:cs typeface="Georgia"/>
                <a:sym typeface="Georgia"/>
              </a:rPr>
              <a:t>- the TCN is causal (no information leakage from the future to the past) </a:t>
            </a:r>
            <a:endParaRPr>
              <a:highlight>
                <a:srgbClr val="FFFFFF"/>
              </a:highlight>
              <a:latin typeface="Georgia"/>
              <a:ea typeface="Georgia"/>
              <a:cs typeface="Georgia"/>
              <a:sym typeface="Georgia"/>
            </a:endParaRPr>
          </a:p>
          <a:p>
            <a:pPr indent="0" lvl="0" marL="0" rtl="0" algn="l">
              <a:spcBef>
                <a:spcPts val="480"/>
              </a:spcBef>
              <a:spcAft>
                <a:spcPts val="0"/>
              </a:spcAft>
              <a:buClr>
                <a:schemeClr val="dk1"/>
              </a:buClr>
              <a:buSzPts val="1100"/>
              <a:buFont typeface="Arial"/>
              <a:buNone/>
            </a:pPr>
            <a:r>
              <a:rPr lang="de-DE">
                <a:highlight>
                  <a:srgbClr val="FFFFFF"/>
                </a:highlight>
                <a:latin typeface="Georgia"/>
                <a:ea typeface="Georgia"/>
                <a:cs typeface="Georgia"/>
                <a:sym typeface="Georgia"/>
              </a:rPr>
              <a:t>- can map any sequence to an output sequence of the same length</a:t>
            </a:r>
            <a:endParaRPr>
              <a:latin typeface="Georgia"/>
              <a:ea typeface="Georgia"/>
              <a:cs typeface="Georgia"/>
              <a:sym typeface="Georgia"/>
            </a:endParaRPr>
          </a:p>
        </p:txBody>
      </p:sp>
      <p:sp>
        <p:nvSpPr>
          <p:cNvPr id="161" name="Google Shape;161;p19"/>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None/>
            </a:pPr>
            <a:r>
              <a:t/>
            </a:r>
            <a:endParaRPr/>
          </a:p>
        </p:txBody>
      </p:sp>
      <p:sp>
        <p:nvSpPr>
          <p:cNvPr id="162" name="Google Shape;162;p19"/>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Convolutional Network</a:t>
            </a:r>
            <a:r>
              <a:rPr b="1" lang="de-DE"/>
              <a:t> on sequential data²</a:t>
            </a:r>
            <a:endParaRPr b="1"/>
          </a:p>
        </p:txBody>
      </p:sp>
      <p:sp>
        <p:nvSpPr>
          <p:cNvPr id="163" name="Google Shape;163;p19"/>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467544" y="980728"/>
            <a:ext cx="8229600" cy="5112600"/>
          </a:xfrm>
          <a:prstGeom prst="rect">
            <a:avLst/>
          </a:prstGeom>
        </p:spPr>
        <p:txBody>
          <a:bodyPr anchorCtr="0" anchor="t" bIns="45700" lIns="91425" spcFirstLastPara="1" rIns="91425" wrap="square" tIns="45700">
            <a:normAutofit/>
          </a:bodyPr>
          <a:lstStyle/>
          <a:p>
            <a:pPr indent="0" lvl="0" marL="0" rtl="0" algn="l">
              <a:lnSpc>
                <a:spcPct val="115000"/>
              </a:lnSpc>
              <a:spcBef>
                <a:spcPts val="600"/>
              </a:spcBef>
              <a:spcAft>
                <a:spcPts val="0"/>
              </a:spcAft>
              <a:buClr>
                <a:schemeClr val="dk1"/>
              </a:buClr>
              <a:buSzPts val="1100"/>
              <a:buFont typeface="Arial"/>
              <a:buNone/>
            </a:pPr>
            <a:r>
              <a:rPr b="1" lang="de-DE">
                <a:latin typeface="Georgia"/>
                <a:ea typeface="Georgia"/>
                <a:cs typeface="Georgia"/>
                <a:sym typeface="Georgia"/>
              </a:rPr>
              <a:t>Paper:</a:t>
            </a:r>
            <a:endParaRPr b="1">
              <a:latin typeface="Georgia"/>
              <a:ea typeface="Georgia"/>
              <a:cs typeface="Georgia"/>
              <a:sym typeface="Georgia"/>
            </a:endParaRPr>
          </a:p>
          <a:p>
            <a:pPr indent="0" lvl="0" marL="0" rtl="0" algn="l">
              <a:lnSpc>
                <a:spcPct val="115000"/>
              </a:lnSpc>
              <a:spcBef>
                <a:spcPts val="600"/>
              </a:spcBef>
              <a:spcAft>
                <a:spcPts val="0"/>
              </a:spcAft>
              <a:buClr>
                <a:schemeClr val="dk1"/>
              </a:buClr>
              <a:buSzPts val="1100"/>
              <a:buFont typeface="Arial"/>
              <a:buNone/>
            </a:pPr>
            <a:r>
              <a:rPr b="1" lang="de-DE">
                <a:latin typeface="Georgia"/>
                <a:ea typeface="Georgia"/>
                <a:cs typeface="Georgia"/>
                <a:sym typeface="Georgia"/>
              </a:rPr>
              <a:t>An Empirical Evaluation of Generic Convolutional and Recurrent Networks for Sequence Modeling²</a:t>
            </a:r>
            <a:endParaRPr b="1">
              <a:latin typeface="Georgia"/>
              <a:ea typeface="Georgia"/>
              <a:cs typeface="Georgia"/>
              <a:sym typeface="Georgia"/>
            </a:endParaRPr>
          </a:p>
          <a:p>
            <a:pPr indent="0" lvl="0" marL="0" rtl="0" algn="l">
              <a:spcBef>
                <a:spcPts val="480"/>
              </a:spcBef>
              <a:spcAft>
                <a:spcPts val="0"/>
              </a:spcAft>
              <a:buNone/>
            </a:pPr>
            <a:r>
              <a:rPr lang="de-DE" sz="1600">
                <a:latin typeface="Georgia"/>
                <a:ea typeface="Georgia"/>
                <a:cs typeface="Georgia"/>
                <a:sym typeface="Georgia"/>
              </a:rPr>
              <a:t>(Authors: Shaojie Bai, J. Zico Kolter, Vladlen Koltun)</a:t>
            </a:r>
            <a:endParaRPr sz="1600">
              <a:latin typeface="Georgia"/>
              <a:ea typeface="Georgia"/>
              <a:cs typeface="Georgia"/>
              <a:sym typeface="Georgia"/>
            </a:endParaRPr>
          </a:p>
          <a:p>
            <a:pPr indent="0" lvl="0" marL="0" rtl="0" algn="l">
              <a:spcBef>
                <a:spcPts val="480"/>
              </a:spcBef>
              <a:spcAft>
                <a:spcPts val="0"/>
              </a:spcAft>
              <a:buNone/>
            </a:pPr>
            <a:r>
              <a:t/>
            </a:r>
            <a:endParaRPr sz="1600">
              <a:latin typeface="Georgia"/>
              <a:ea typeface="Georgia"/>
              <a:cs typeface="Georgia"/>
              <a:sym typeface="Georgia"/>
            </a:endParaRPr>
          </a:p>
          <a:p>
            <a:pPr indent="0" lvl="0" marL="0" rtl="0" algn="l">
              <a:lnSpc>
                <a:spcPct val="115000"/>
              </a:lnSpc>
              <a:spcBef>
                <a:spcPts val="0"/>
              </a:spcBef>
              <a:spcAft>
                <a:spcPts val="0"/>
              </a:spcAft>
              <a:buNone/>
            </a:pPr>
            <a:r>
              <a:rPr lang="de-DE">
                <a:latin typeface="Georgia"/>
                <a:ea typeface="Georgia"/>
                <a:cs typeface="Georgia"/>
                <a:sym typeface="Georgia"/>
              </a:rPr>
              <a:t>- </a:t>
            </a:r>
            <a:r>
              <a:rPr lang="de-DE">
                <a:latin typeface="Georgia"/>
                <a:ea typeface="Georgia"/>
                <a:cs typeface="Georgia"/>
                <a:sym typeface="Georgia"/>
              </a:rPr>
              <a:t>Sequence modeling  focusses on recurrent networks</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de-DE">
                <a:latin typeface="Georgia"/>
                <a:ea typeface="Georgia"/>
                <a:cs typeface="Georgia"/>
                <a:sym typeface="Georgia"/>
              </a:rPr>
              <a:t>- Conducted a systematic evaluation of generic convolutional and recurrent architectures for sequence modeling</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de-DE">
                <a:latin typeface="Georgia"/>
                <a:ea typeface="Georgia"/>
                <a:cs typeface="Georgia"/>
                <a:sym typeface="Georgia"/>
              </a:rPr>
              <a:t>- Architecture temporal convolutional network (TCN) was compared to LSTMs and GRUs</a:t>
            </a:r>
            <a:endParaRPr>
              <a:latin typeface="Georgia"/>
              <a:ea typeface="Georgia"/>
              <a:cs typeface="Georgia"/>
              <a:sym typeface="Georgia"/>
            </a:endParaRPr>
          </a:p>
          <a:p>
            <a:pPr indent="0" lvl="0" marL="0" rtl="0" algn="l">
              <a:lnSpc>
                <a:spcPct val="115000"/>
              </a:lnSpc>
              <a:spcBef>
                <a:spcPts val="0"/>
              </a:spcBef>
              <a:spcAft>
                <a:spcPts val="0"/>
              </a:spcAft>
              <a:buNone/>
            </a:pPr>
            <a:r>
              <a:rPr lang="de-DE">
                <a:latin typeface="Georgia"/>
                <a:ea typeface="Georgia"/>
                <a:cs typeface="Georgia"/>
                <a:sym typeface="Georgia"/>
              </a:rPr>
              <a:t>- Model evaluation across a broad range of standard tasks</a:t>
            </a:r>
            <a:endParaRPr>
              <a:latin typeface="Georgia"/>
              <a:ea typeface="Georgia"/>
              <a:cs typeface="Georgia"/>
              <a:sym typeface="Georgia"/>
            </a:endParaRPr>
          </a:p>
        </p:txBody>
      </p:sp>
      <p:sp>
        <p:nvSpPr>
          <p:cNvPr id="170" name="Google Shape;170;p20"/>
          <p:cNvSpPr txBox="1"/>
          <p:nvPr>
            <p:ph idx="12" type="sldNum"/>
          </p:nvPr>
        </p:nvSpPr>
        <p:spPr>
          <a:xfrm>
            <a:off x="8441764" y="6453336"/>
            <a:ext cx="7110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de-DE"/>
              <a:t>‹#›</a:t>
            </a:fld>
            <a:r>
              <a:rPr lang="de-DE"/>
              <a:t> </a:t>
            </a:r>
            <a:endParaRPr sz="1200">
              <a:solidFill>
                <a:srgbClr val="888888"/>
              </a:solidFill>
            </a:endParaRPr>
          </a:p>
          <a:p>
            <a:pPr indent="0" lvl="0" marL="0" rtl="0" algn="ctr">
              <a:spcBef>
                <a:spcPts val="0"/>
              </a:spcBef>
              <a:spcAft>
                <a:spcPts val="0"/>
              </a:spcAft>
              <a:buClr>
                <a:srgbClr val="000000"/>
              </a:buClr>
              <a:buFont typeface="Arial"/>
              <a:buNone/>
            </a:pPr>
            <a:r>
              <a:t/>
            </a:r>
            <a:endParaRPr/>
          </a:p>
        </p:txBody>
      </p:sp>
      <p:sp>
        <p:nvSpPr>
          <p:cNvPr id="171" name="Google Shape;171;p20"/>
          <p:cNvSpPr txBox="1"/>
          <p:nvPr>
            <p:ph type="title"/>
          </p:nvPr>
        </p:nvSpPr>
        <p:spPr>
          <a:xfrm>
            <a:off x="36512" y="-27384"/>
            <a:ext cx="9144000" cy="620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de-DE"/>
              <a:t>Background</a:t>
            </a:r>
            <a:endParaRPr/>
          </a:p>
        </p:txBody>
      </p:sp>
      <p:sp>
        <p:nvSpPr>
          <p:cNvPr id="172" name="Google Shape;172;p20"/>
          <p:cNvSpPr/>
          <p:nvPr/>
        </p:nvSpPr>
        <p:spPr>
          <a:xfrm>
            <a:off x="36512" y="6163158"/>
            <a:ext cx="1178100" cy="6813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0" type="dt"/>
          </p:nvPr>
        </p:nvSpPr>
        <p:spPr>
          <a:xfrm>
            <a:off x="7482800" y="6448251"/>
            <a:ext cx="9361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25/01/2022</a:t>
            </a:r>
            <a:endParaRPr/>
          </a:p>
          <a:p>
            <a:pPr indent="0" lvl="0" marL="0" rtl="0" algn="l">
              <a:spcBef>
                <a:spcPts val="0"/>
              </a:spcBef>
              <a:spcAft>
                <a:spcPts val="0"/>
              </a:spcAft>
              <a:buNone/>
            </a:pPr>
            <a:r>
              <a:t/>
            </a:r>
            <a:endParaRPr/>
          </a:p>
        </p:txBody>
      </p:sp>
      <p:sp>
        <p:nvSpPr>
          <p:cNvPr id="179" name="Google Shape;179;p21"/>
          <p:cNvSpPr txBox="1"/>
          <p:nvPr>
            <p:ph idx="11" type="ftr"/>
          </p:nvPr>
        </p:nvSpPr>
        <p:spPr>
          <a:xfrm>
            <a:off x="3347864" y="6448251"/>
            <a:ext cx="410445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Otto-von-Guericke-Universität Magdeburg | Mathematics and Numeric of Deep Neural Networks for Physical Simulations</a:t>
            </a:r>
            <a:endParaRPr/>
          </a:p>
        </p:txBody>
      </p:sp>
      <p:sp>
        <p:nvSpPr>
          <p:cNvPr id="180" name="Google Shape;180;p21"/>
          <p:cNvSpPr txBox="1"/>
          <p:nvPr>
            <p:ph idx="12" type="sldNum"/>
          </p:nvPr>
        </p:nvSpPr>
        <p:spPr>
          <a:xfrm>
            <a:off x="8441764" y="6453336"/>
            <a:ext cx="71096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de-DE"/>
              <a:t>‹#›</a:t>
            </a:fld>
            <a:r>
              <a:rPr lang="de-DE"/>
              <a:t> </a:t>
            </a:r>
            <a:endParaRPr/>
          </a:p>
          <a:p>
            <a:pPr indent="0" lvl="0" marL="0" rtl="0" algn="ctr">
              <a:spcBef>
                <a:spcPts val="0"/>
              </a:spcBef>
              <a:spcAft>
                <a:spcPts val="0"/>
              </a:spcAft>
              <a:buNone/>
            </a:pPr>
            <a:r>
              <a:t/>
            </a:r>
            <a:endParaRPr/>
          </a:p>
        </p:txBody>
      </p:sp>
      <p:sp>
        <p:nvSpPr>
          <p:cNvPr id="181" name="Google Shape;181;p21"/>
          <p:cNvSpPr txBox="1"/>
          <p:nvPr>
            <p:ph type="title"/>
          </p:nvPr>
        </p:nvSpPr>
        <p:spPr>
          <a:xfrm>
            <a:off x="36512" y="-27384"/>
            <a:ext cx="9144000" cy="6206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b="1" lang="de-DE"/>
              <a:t>Background</a:t>
            </a:r>
            <a:endParaRPr b="1"/>
          </a:p>
        </p:txBody>
      </p:sp>
      <p:sp>
        <p:nvSpPr>
          <p:cNvPr id="182" name="Google Shape;182;p21"/>
          <p:cNvSpPr/>
          <p:nvPr/>
        </p:nvSpPr>
        <p:spPr>
          <a:xfrm>
            <a:off x="36512" y="6163158"/>
            <a:ext cx="1178139" cy="68119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1"/>
          <p:cNvSpPr/>
          <p:nvPr/>
        </p:nvSpPr>
        <p:spPr>
          <a:xfrm>
            <a:off x="528031" y="1066555"/>
            <a:ext cx="8054400" cy="127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de-DE" sz="2400" u="none" cap="none" strike="noStrike">
                <a:solidFill>
                  <a:schemeClr val="dk1"/>
                </a:solidFill>
                <a:latin typeface="Georgia"/>
                <a:ea typeface="Georgia"/>
                <a:cs typeface="Georgia"/>
                <a:sym typeface="Georgia"/>
              </a:rPr>
              <a:t>Paper:</a:t>
            </a:r>
            <a:endParaRPr>
              <a:latin typeface="Georgia"/>
              <a:ea typeface="Georgia"/>
              <a:cs typeface="Georgia"/>
              <a:sym typeface="Georgia"/>
            </a:endParaRPr>
          </a:p>
          <a:p>
            <a:pPr indent="0" lvl="0" marL="0" marR="0" rtl="0" algn="l">
              <a:spcBef>
                <a:spcPts val="480"/>
              </a:spcBef>
              <a:spcAft>
                <a:spcPts val="0"/>
              </a:spcAft>
              <a:buNone/>
            </a:pPr>
            <a:r>
              <a:rPr b="1" i="0" lang="de-DE" sz="2400" u="none" cap="none" strike="noStrike">
                <a:solidFill>
                  <a:schemeClr val="dk1"/>
                </a:solidFill>
                <a:latin typeface="Georgia"/>
                <a:ea typeface="Georgia"/>
                <a:cs typeface="Georgia"/>
                <a:sym typeface="Georgia"/>
              </a:rPr>
              <a:t>An Empirical Evaluation of Generic Convolutional and Recurrent Networks for Sequence Modeling</a:t>
            </a:r>
            <a:endParaRPr b="1" i="0" sz="2400" u="none" cap="none" strike="noStrike">
              <a:solidFill>
                <a:schemeClr val="dk1"/>
              </a:solidFill>
              <a:latin typeface="Georgia"/>
              <a:ea typeface="Georgia"/>
              <a:cs typeface="Georgia"/>
              <a:sym typeface="Georgia"/>
            </a:endParaRPr>
          </a:p>
        </p:txBody>
      </p:sp>
      <p:sp>
        <p:nvSpPr>
          <p:cNvPr id="184" name="Google Shape;184;p21"/>
          <p:cNvSpPr txBox="1"/>
          <p:nvPr/>
        </p:nvSpPr>
        <p:spPr>
          <a:xfrm>
            <a:off x="1214651" y="3045162"/>
            <a:ext cx="2049380" cy="64633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CONVOLUTIONAL ARCHITECTURES</a:t>
            </a:r>
            <a:endParaRPr b="0" i="0" sz="1800" u="none" cap="none" strike="noStrike">
              <a:solidFill>
                <a:schemeClr val="dk1"/>
              </a:solidFill>
              <a:latin typeface="Calibri"/>
              <a:ea typeface="Calibri"/>
              <a:cs typeface="Calibri"/>
              <a:sym typeface="Calibri"/>
            </a:endParaRPr>
          </a:p>
        </p:txBody>
      </p:sp>
      <p:sp>
        <p:nvSpPr>
          <p:cNvPr id="185" name="Google Shape;185;p21"/>
          <p:cNvSpPr/>
          <p:nvPr/>
        </p:nvSpPr>
        <p:spPr>
          <a:xfrm>
            <a:off x="5998887" y="3045162"/>
            <a:ext cx="1916814" cy="64633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RECURRENT </a:t>
            </a:r>
            <a:endParaRPr/>
          </a:p>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NETWORKS</a:t>
            </a:r>
            <a:endParaRPr b="0" i="0" sz="1800" u="none" cap="none" strike="noStrike">
              <a:solidFill>
                <a:schemeClr val="dk1"/>
              </a:solidFill>
              <a:latin typeface="Calibri"/>
              <a:ea typeface="Calibri"/>
              <a:cs typeface="Calibri"/>
              <a:sym typeface="Calibri"/>
            </a:endParaRPr>
          </a:p>
        </p:txBody>
      </p:sp>
      <p:cxnSp>
        <p:nvCxnSpPr>
          <p:cNvPr id="186" name="Google Shape;186;p21"/>
          <p:cNvCxnSpPr>
            <a:stCxn id="184" idx="3"/>
            <a:endCxn id="185" idx="1"/>
          </p:cNvCxnSpPr>
          <p:nvPr/>
        </p:nvCxnSpPr>
        <p:spPr>
          <a:xfrm>
            <a:off x="3264031" y="3368328"/>
            <a:ext cx="2734800" cy="0"/>
          </a:xfrm>
          <a:prstGeom prst="straightConnector1">
            <a:avLst/>
          </a:prstGeom>
          <a:noFill/>
          <a:ln cap="flat" cmpd="sng" w="38100">
            <a:solidFill>
              <a:srgbClr val="002060"/>
            </a:solidFill>
            <a:prstDash val="solid"/>
            <a:round/>
            <a:headEnd len="sm" w="sm" type="none"/>
            <a:tailEnd len="med" w="med" type="triangle"/>
          </a:ln>
        </p:spPr>
      </p:cxnSp>
      <p:sp>
        <p:nvSpPr>
          <p:cNvPr id="187" name="Google Shape;187;p21"/>
          <p:cNvSpPr txBox="1"/>
          <p:nvPr/>
        </p:nvSpPr>
        <p:spPr>
          <a:xfrm>
            <a:off x="3438750" y="2975925"/>
            <a:ext cx="1916700" cy="1325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de-DE" sz="1800">
                <a:solidFill>
                  <a:schemeClr val="dk1"/>
                </a:solidFill>
                <a:latin typeface="Calibri"/>
                <a:ea typeface="Calibri"/>
                <a:cs typeface="Calibri"/>
                <a:sym typeface="Calibri"/>
              </a:rPr>
              <a:t>Outperforms</a:t>
            </a:r>
            <a:endParaRPr sz="18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de-DE" sz="1800">
                <a:solidFill>
                  <a:schemeClr val="dk1"/>
                </a:solidFill>
                <a:latin typeface="Calibri"/>
                <a:ea typeface="Calibri"/>
                <a:cs typeface="Calibri"/>
                <a:sym typeface="Calibri"/>
              </a:rPr>
              <a:t>In Sequence Modelling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1"/>
          <p:cNvSpPr txBox="1"/>
          <p:nvPr/>
        </p:nvSpPr>
        <p:spPr>
          <a:xfrm>
            <a:off x="625575" y="4301100"/>
            <a:ext cx="7816200" cy="14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DE" sz="2400">
                <a:solidFill>
                  <a:schemeClr val="dk1"/>
                </a:solidFill>
                <a:latin typeface="Georgia"/>
                <a:ea typeface="Georgia"/>
                <a:cs typeface="Georgia"/>
                <a:sym typeface="Georgia"/>
              </a:rPr>
              <a:t>- </a:t>
            </a:r>
            <a:r>
              <a:rPr lang="de-DE" sz="2400">
                <a:solidFill>
                  <a:schemeClr val="dk1"/>
                </a:solidFill>
                <a:latin typeface="Georgia"/>
                <a:ea typeface="Georgia"/>
                <a:cs typeface="Georgia"/>
                <a:sym typeface="Georgia"/>
              </a:rPr>
              <a:t>gating mechanisms or skip connections were not added to either TCNs or RNNs.</a:t>
            </a:r>
            <a:endParaRPr sz="24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de-DE" sz="2400">
                <a:solidFill>
                  <a:schemeClr val="dk1"/>
                </a:solidFill>
                <a:latin typeface="Georgia"/>
                <a:ea typeface="Georgia"/>
                <a:cs typeface="Georgia"/>
                <a:sym typeface="Georgia"/>
              </a:rPr>
              <a:t>- standard regularizations used</a:t>
            </a:r>
            <a:endParaRPr sz="2400">
              <a:solidFill>
                <a:schemeClr val="dk1"/>
              </a:solidFill>
              <a:latin typeface="Georgia"/>
              <a:ea typeface="Georgia"/>
              <a:cs typeface="Georgia"/>
              <a:sym typeface="Georgia"/>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