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AEA"/>
    <a:srgbClr val="DFEDE8"/>
    <a:srgbClr val="F7FB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838200" y="-1458119"/>
            <a:ext cx="10515600" cy="1325563"/>
          </a:xfrm>
        </p:spPr>
        <p:txBody>
          <a:bodyPr anchor="b"/>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4.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7"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Graphic 9" descr="Box">
            <a:extLst>
              <a:ext uri="{FF2B5EF4-FFF2-40B4-BE49-F238E27FC236}">
                <a16:creationId xmlns:a16="http://schemas.microsoft.com/office/drawing/2014/main" id="{B027CAD9-F281-A8D2-DBD4-0CC57D3BA0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7216" y="5704566"/>
            <a:ext cx="796857" cy="796857"/>
          </a:xfrm>
          <a:prstGeom prst="rect">
            <a:avLst/>
          </a:prstGeom>
        </p:spPr>
      </p:pic>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25056" y="521507"/>
            <a:ext cx="3028751" cy="3028751"/>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584208">
            <a:off x="9158436" y="2412463"/>
            <a:ext cx="2795853" cy="2795853"/>
          </a:xfrm>
          <a:prstGeom prst="rect">
            <a:avLst/>
          </a:prstGeom>
        </p:spPr>
      </p:pic>
      <p:sp>
        <p:nvSpPr>
          <p:cNvPr id="3" name="TextBox 2">
            <a:extLst>
              <a:ext uri="{FF2B5EF4-FFF2-40B4-BE49-F238E27FC236}">
                <a16:creationId xmlns:a16="http://schemas.microsoft.com/office/drawing/2014/main" id="{D13A4896-7622-94D3-927D-69FFFC1CF464}"/>
              </a:ext>
            </a:extLst>
          </p:cNvPr>
          <p:cNvSpPr txBox="1"/>
          <p:nvPr/>
        </p:nvSpPr>
        <p:spPr>
          <a:xfrm>
            <a:off x="2845296" y="955127"/>
            <a:ext cx="6781094" cy="1400383"/>
          </a:xfrm>
          <a:prstGeom prst="rect">
            <a:avLst/>
          </a:prstGeom>
          <a:noFill/>
        </p:spPr>
        <p:txBody>
          <a:bodyPr wrap="square">
            <a:spAutoFit/>
          </a:bodyPr>
          <a:lstStyle/>
          <a:p>
            <a:pPr algn="ctr"/>
            <a:r>
              <a:rPr lang="en-US" sz="6000" dirty="0">
                <a:solidFill>
                  <a:schemeClr val="accent3">
                    <a:lumMod val="75000"/>
                  </a:schemeClr>
                </a:solidFill>
                <a:latin typeface="Candara" panose="020E0502030303020204" pitchFamily="34" charset="0"/>
              </a:rPr>
              <a:t>WellFund</a:t>
            </a:r>
          </a:p>
          <a:p>
            <a:pPr algn="ctr"/>
            <a:r>
              <a:rPr lang="en-US" sz="2500" dirty="0">
                <a:latin typeface="Candara" panose="020E0502030303020204" pitchFamily="34" charset="0"/>
              </a:rPr>
              <a:t>Decentralized Crowdfunding Platform</a:t>
            </a:r>
            <a:endParaRPr lang="en-IN" sz="2500" dirty="0">
              <a:latin typeface="Candara" panose="020E0502030303020204" pitchFamily="34" charset="0"/>
            </a:endParaRPr>
          </a:p>
        </p:txBody>
      </p:sp>
      <p:sp>
        <p:nvSpPr>
          <p:cNvPr id="9" name="TextBox 8">
            <a:extLst>
              <a:ext uri="{FF2B5EF4-FFF2-40B4-BE49-F238E27FC236}">
                <a16:creationId xmlns:a16="http://schemas.microsoft.com/office/drawing/2014/main" id="{684BABB5-EC17-5982-15F0-646E778EF27B}"/>
              </a:ext>
            </a:extLst>
          </p:cNvPr>
          <p:cNvSpPr txBox="1"/>
          <p:nvPr/>
        </p:nvSpPr>
        <p:spPr>
          <a:xfrm>
            <a:off x="2256451" y="4275606"/>
            <a:ext cx="2246014" cy="1000274"/>
          </a:xfrm>
          <a:prstGeom prst="rect">
            <a:avLst/>
          </a:prstGeom>
          <a:noFill/>
        </p:spPr>
        <p:txBody>
          <a:bodyPr wrap="square">
            <a:spAutoFit/>
          </a:bodyPr>
          <a:lstStyle/>
          <a:p>
            <a:pPr algn="just"/>
            <a:r>
              <a:rPr lang="en-US" sz="1800" dirty="0">
                <a:solidFill>
                  <a:schemeClr val="accent5">
                    <a:lumMod val="50000"/>
                  </a:schemeClr>
                </a:solidFill>
                <a:latin typeface="Candara" panose="020E0502030303020204" pitchFamily="34" charset="0"/>
              </a:rPr>
              <a:t>Project Guide:</a:t>
            </a:r>
          </a:p>
          <a:p>
            <a:pPr algn="just"/>
            <a:endParaRPr lang="en-US" sz="500" dirty="0">
              <a:latin typeface="Candara" panose="020E0502030303020204" pitchFamily="34" charset="0"/>
              <a:cs typeface="Calibri" panose="020F0502020204030204" pitchFamily="34" charset="0"/>
            </a:endParaRPr>
          </a:p>
          <a:p>
            <a:pPr algn="just"/>
            <a:r>
              <a:rPr lang="en-US" dirty="0">
                <a:latin typeface="Candara" panose="020E0502030303020204" pitchFamily="34" charset="0"/>
                <a:cs typeface="Calibri" panose="020F0502020204030204" pitchFamily="34" charset="0"/>
              </a:rPr>
              <a:t>Dr Saurabh Pathak</a:t>
            </a:r>
          </a:p>
          <a:p>
            <a:pPr algn="just"/>
            <a:r>
              <a:rPr lang="en-US" sz="1800" dirty="0">
                <a:latin typeface="Candara" panose="020E0502030303020204" pitchFamily="34" charset="0"/>
                <a:cs typeface="Calibri" panose="020F0502020204030204" pitchFamily="34" charset="0"/>
              </a:rPr>
              <a:t>Assistant Professor</a:t>
            </a:r>
            <a:endParaRPr lang="en-IN" sz="18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4D29F54-484D-B9BB-F594-501AB7DABE24}"/>
              </a:ext>
            </a:extLst>
          </p:cNvPr>
          <p:cNvSpPr txBox="1"/>
          <p:nvPr/>
        </p:nvSpPr>
        <p:spPr>
          <a:xfrm>
            <a:off x="3137537" y="2492541"/>
            <a:ext cx="6196612" cy="1323439"/>
          </a:xfrm>
          <a:prstGeom prst="rect">
            <a:avLst/>
          </a:prstGeom>
          <a:noFill/>
        </p:spPr>
        <p:txBody>
          <a:bodyPr wrap="square">
            <a:spAutoFit/>
          </a:bodyPr>
          <a:lstStyle/>
          <a:p>
            <a:pPr algn="ctr"/>
            <a:r>
              <a:rPr lang="en-US" sz="2000" dirty="0">
                <a:solidFill>
                  <a:schemeClr val="accent1">
                    <a:lumMod val="75000"/>
                  </a:schemeClr>
                </a:solidFill>
                <a:latin typeface="Candara" panose="020E0502030303020204" pitchFamily="34" charset="0"/>
              </a:rPr>
              <a:t>Project Work Phase II</a:t>
            </a:r>
          </a:p>
          <a:p>
            <a:pPr algn="ctr"/>
            <a:r>
              <a:rPr lang="en-US" sz="2000" dirty="0">
                <a:solidFill>
                  <a:schemeClr val="accent1">
                    <a:lumMod val="75000"/>
                  </a:schemeClr>
                </a:solidFill>
                <a:latin typeface="Calibri" panose="020F0502020204030204" pitchFamily="34" charset="0"/>
                <a:cs typeface="Calibri" panose="020F0502020204030204" pitchFamily="34" charset="0"/>
              </a:rPr>
              <a:t>(EAI852)</a:t>
            </a:r>
          </a:p>
          <a:p>
            <a:pPr algn="ctr"/>
            <a:endParaRPr lang="en-US" sz="2000" dirty="0">
              <a:solidFill>
                <a:schemeClr val="accent1">
                  <a:lumMod val="75000"/>
                </a:schemeClr>
              </a:solidFill>
              <a:latin typeface="Calibri" panose="020F0502020204030204" pitchFamily="34" charset="0"/>
              <a:cs typeface="Calibri" panose="020F0502020204030204" pitchFamily="34" charset="0"/>
            </a:endParaRPr>
          </a:p>
          <a:p>
            <a:pPr algn="ctr"/>
            <a:r>
              <a:rPr lang="en-US" sz="2000" dirty="0">
                <a:solidFill>
                  <a:schemeClr val="accent1">
                    <a:lumMod val="75000"/>
                  </a:schemeClr>
                </a:solidFill>
                <a:latin typeface="Calibri" panose="020F0502020204030204" pitchFamily="34" charset="0"/>
                <a:cs typeface="Calibri" panose="020F0502020204030204" pitchFamily="34" charset="0"/>
              </a:rPr>
              <a:t>MAY - 2023</a:t>
            </a:r>
            <a:endParaRPr lang="en-IN" sz="2000" dirty="0">
              <a:solidFill>
                <a:schemeClr val="accent1">
                  <a:lumMod val="75000"/>
                </a:schemeClr>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39D2521-3167-FEA7-4561-AF2CE02A0DB0}"/>
              </a:ext>
            </a:extLst>
          </p:cNvPr>
          <p:cNvSpPr txBox="1"/>
          <p:nvPr/>
        </p:nvSpPr>
        <p:spPr>
          <a:xfrm>
            <a:off x="7689537" y="4280784"/>
            <a:ext cx="2246014" cy="1000274"/>
          </a:xfrm>
          <a:prstGeom prst="rect">
            <a:avLst/>
          </a:prstGeom>
          <a:noFill/>
        </p:spPr>
        <p:txBody>
          <a:bodyPr wrap="square">
            <a:spAutoFit/>
          </a:bodyPr>
          <a:lstStyle/>
          <a:p>
            <a:pPr algn="just"/>
            <a:r>
              <a:rPr lang="en-US" sz="1800" dirty="0">
                <a:solidFill>
                  <a:schemeClr val="accent5">
                    <a:lumMod val="50000"/>
                  </a:schemeClr>
                </a:solidFill>
                <a:latin typeface="Candara" panose="020E0502030303020204" pitchFamily="34" charset="0"/>
              </a:rPr>
              <a:t>Submitted By:</a:t>
            </a:r>
          </a:p>
          <a:p>
            <a:pPr algn="just"/>
            <a:endParaRPr lang="en-US" sz="500" dirty="0">
              <a:latin typeface="Candara" panose="020E0502030303020204" pitchFamily="34" charset="0"/>
              <a:cs typeface="Calibri" panose="020F0502020204030204" pitchFamily="34" charset="0"/>
            </a:endParaRPr>
          </a:p>
          <a:p>
            <a:pPr algn="just"/>
            <a:r>
              <a:rPr lang="en-US" dirty="0">
                <a:latin typeface="Candara" panose="020E0502030303020204" pitchFamily="34" charset="0"/>
                <a:cs typeface="Calibri" panose="020F0502020204030204" pitchFamily="34" charset="0"/>
              </a:rPr>
              <a:t>Saiyam Jain</a:t>
            </a:r>
          </a:p>
          <a:p>
            <a:pPr algn="just"/>
            <a:r>
              <a:rPr lang="en-US" sz="1800" dirty="0">
                <a:latin typeface="Calibri" panose="020F0502020204030204" pitchFamily="34" charset="0"/>
                <a:cs typeface="Calibri" panose="020F0502020204030204" pitchFamily="34" charset="0"/>
              </a:rPr>
              <a:t>TCA1959024</a:t>
            </a:r>
            <a:endParaRPr lang="en-IN" sz="1800" dirty="0">
              <a:latin typeface="Calibri" panose="020F0502020204030204" pitchFamily="34" charset="0"/>
              <a:cs typeface="Calibri" panose="020F0502020204030204" pitchFamily="34" charset="0"/>
            </a:endParaRPr>
          </a:p>
        </p:txBody>
      </p:sp>
      <p:pic>
        <p:nvPicPr>
          <p:cNvPr id="15" name="Graphic 14" descr="Box">
            <a:extLst>
              <a:ext uri="{FF2B5EF4-FFF2-40B4-BE49-F238E27FC236}">
                <a16:creationId xmlns:a16="http://schemas.microsoft.com/office/drawing/2014/main" id="{AA6E30C8-810A-0E61-5FB4-CDCD6757E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73295" y="5714921"/>
            <a:ext cx="796857" cy="796857"/>
          </a:xfrm>
          <a:prstGeom prst="rect">
            <a:avLst/>
          </a:prstGeom>
        </p:spPr>
      </p:pic>
      <p:pic>
        <p:nvPicPr>
          <p:cNvPr id="16" name="Graphic 15" descr="Link">
            <a:extLst>
              <a:ext uri="{FF2B5EF4-FFF2-40B4-BE49-F238E27FC236}">
                <a16:creationId xmlns:a16="http://schemas.microsoft.com/office/drawing/2014/main" id="{D0D83A1F-15F2-F905-1C30-D41B73DB1F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163046">
            <a:off x="996406" y="5955497"/>
            <a:ext cx="378348" cy="378348"/>
          </a:xfrm>
          <a:prstGeom prst="rect">
            <a:avLst/>
          </a:prstGeom>
        </p:spPr>
      </p:pic>
      <p:pic>
        <p:nvPicPr>
          <p:cNvPr id="17" name="Graphic 16" descr="Box">
            <a:extLst>
              <a:ext uri="{FF2B5EF4-FFF2-40B4-BE49-F238E27FC236}">
                <a16:creationId xmlns:a16="http://schemas.microsoft.com/office/drawing/2014/main" id="{689183A6-9006-07FE-51B8-B38EB288CF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70152" y="5714921"/>
            <a:ext cx="796857" cy="796857"/>
          </a:xfrm>
          <a:prstGeom prst="rect">
            <a:avLst/>
          </a:prstGeom>
        </p:spPr>
      </p:pic>
      <p:pic>
        <p:nvPicPr>
          <p:cNvPr id="18" name="Graphic 17" descr="Link">
            <a:extLst>
              <a:ext uri="{FF2B5EF4-FFF2-40B4-BE49-F238E27FC236}">
                <a16:creationId xmlns:a16="http://schemas.microsoft.com/office/drawing/2014/main" id="{FD69F2A0-3D03-7C97-CE40-F88B802644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163046">
            <a:off x="1783937" y="5955498"/>
            <a:ext cx="378348" cy="378348"/>
          </a:xfrm>
          <a:prstGeom prst="rect">
            <a:avLst/>
          </a:prstGeom>
        </p:spPr>
      </p:pic>
      <p:pic>
        <p:nvPicPr>
          <p:cNvPr id="19" name="Graphic 18" descr="Link">
            <a:extLst>
              <a:ext uri="{FF2B5EF4-FFF2-40B4-BE49-F238E27FC236}">
                <a16:creationId xmlns:a16="http://schemas.microsoft.com/office/drawing/2014/main" id="{B7DFCFDB-B02C-31CC-84FD-F79D2FE1C9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163046">
            <a:off x="2540018" y="5956979"/>
            <a:ext cx="378348" cy="378348"/>
          </a:xfrm>
          <a:prstGeom prst="rect">
            <a:avLst/>
          </a:prstGeom>
        </p:spPr>
      </p:pic>
      <p:pic>
        <p:nvPicPr>
          <p:cNvPr id="20" name="Graphic 19" descr="Box">
            <a:extLst>
              <a:ext uri="{FF2B5EF4-FFF2-40B4-BE49-F238E27FC236}">
                <a16:creationId xmlns:a16="http://schemas.microsoft.com/office/drawing/2014/main" id="{5D8F3D91-3C7D-F810-276D-CD3450ACF49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813995">
            <a:off x="3178330" y="6282795"/>
            <a:ext cx="269364" cy="269364"/>
          </a:xfrm>
          <a:prstGeom prst="rect">
            <a:avLst/>
          </a:prstGeom>
        </p:spPr>
      </p:pic>
      <p:pic>
        <p:nvPicPr>
          <p:cNvPr id="21" name="Graphic 20" descr="Box">
            <a:extLst>
              <a:ext uri="{FF2B5EF4-FFF2-40B4-BE49-F238E27FC236}">
                <a16:creationId xmlns:a16="http://schemas.microsoft.com/office/drawing/2014/main" id="{54742B0E-D136-10B2-0790-8195259FD7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813995">
            <a:off x="2988748" y="5840726"/>
            <a:ext cx="393588" cy="393588"/>
          </a:xfrm>
          <a:prstGeom prst="rect">
            <a:avLst/>
          </a:prstGeom>
        </p:spPr>
      </p:pic>
      <p:pic>
        <p:nvPicPr>
          <p:cNvPr id="22" name="Graphic 21" descr="Box">
            <a:extLst>
              <a:ext uri="{FF2B5EF4-FFF2-40B4-BE49-F238E27FC236}">
                <a16:creationId xmlns:a16="http://schemas.microsoft.com/office/drawing/2014/main" id="{264F554E-C88C-0F18-3613-1A19EC7179A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813995">
            <a:off x="3422038" y="6111360"/>
            <a:ext cx="287645" cy="287645"/>
          </a:xfrm>
          <a:prstGeom prst="rect">
            <a:avLst/>
          </a:prstGeom>
        </p:spPr>
      </p:pic>
    </p:spTree>
    <p:extLst>
      <p:ext uri="{BB962C8B-B14F-4D97-AF65-F5344CB8AC3E}">
        <p14:creationId xmlns:p14="http://schemas.microsoft.com/office/powerpoint/2010/main" val="59616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676554"/>
            <a:ext cx="605526" cy="605526"/>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380244" y="5109272"/>
            <a:ext cx="650714" cy="650714"/>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472005"/>
            <a:ext cx="889975" cy="889975"/>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7120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Future Scope and Advancements</a:t>
            </a:r>
            <a:endParaRPr lang="en-IN" sz="4500" dirty="0">
              <a:solidFill>
                <a:schemeClr val="accent6">
                  <a:lumMod val="75000"/>
                </a:schemeClr>
              </a:solidFill>
              <a:latin typeface="Candara" panose="020E0502030303020204" pitchFamily="34" charset="0"/>
            </a:endParaRPr>
          </a:p>
        </p:txBody>
      </p:sp>
      <p:sp>
        <p:nvSpPr>
          <p:cNvPr id="16" name="TextBox 15">
            <a:extLst>
              <a:ext uri="{FF2B5EF4-FFF2-40B4-BE49-F238E27FC236}">
                <a16:creationId xmlns:a16="http://schemas.microsoft.com/office/drawing/2014/main" id="{91714346-B5D2-D0C4-14D1-CFB160A87019}"/>
              </a:ext>
            </a:extLst>
          </p:cNvPr>
          <p:cNvSpPr txBox="1"/>
          <p:nvPr/>
        </p:nvSpPr>
        <p:spPr>
          <a:xfrm>
            <a:off x="2498325" y="2005074"/>
            <a:ext cx="6361590" cy="3326423"/>
          </a:xfrm>
          <a:prstGeom prst="rect">
            <a:avLst/>
          </a:prstGeom>
          <a:noFill/>
        </p:spPr>
        <p:txBody>
          <a:bodyPr wrap="square">
            <a:spAutoFit/>
          </a:bodyPr>
          <a:lstStyle/>
          <a:p>
            <a:pPr marL="742950" marR="92710" lvl="1"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Increased User Adoption</a:t>
            </a:r>
          </a:p>
          <a:p>
            <a:pPr marL="742950" marR="92710" lvl="1" indent="-285750">
              <a:lnSpc>
                <a:spcPct val="106000"/>
              </a:lnSpc>
              <a:spcBef>
                <a:spcPts val="1000"/>
              </a:spcBef>
              <a:buFont typeface="Wingdings" panose="05000000000000000000" pitchFamily="2" charset="2"/>
              <a:buChar char="ü"/>
            </a:pPr>
            <a:r>
              <a:rPr lang="en-US" dirty="0">
                <a:latin typeface="Calibri" panose="020F0502020204030204" pitchFamily="34" charset="0"/>
                <a:ea typeface="Droid Sans Fallback"/>
                <a:cs typeface="Calibri" panose="020F0502020204030204" pitchFamily="34" charset="0"/>
              </a:rPr>
              <a:t>Global Expansion</a:t>
            </a:r>
          </a:p>
          <a:p>
            <a:pPr marL="742950" marR="92710" lvl="1"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Partnerships and Collaborations</a:t>
            </a:r>
          </a:p>
          <a:p>
            <a:pPr marL="742950" marR="92710" lvl="1" indent="-285750">
              <a:lnSpc>
                <a:spcPct val="106000"/>
              </a:lnSpc>
              <a:spcBef>
                <a:spcPts val="1000"/>
              </a:spcBef>
              <a:buFont typeface="Wingdings" panose="05000000000000000000" pitchFamily="2" charset="2"/>
              <a:buChar char="ü"/>
            </a:pPr>
            <a:r>
              <a:rPr lang="en-US" dirty="0">
                <a:latin typeface="Calibri" panose="020F0502020204030204" pitchFamily="34" charset="0"/>
                <a:ea typeface="Droid Sans Fallback"/>
                <a:cs typeface="Calibri" panose="020F0502020204030204" pitchFamily="34" charset="0"/>
              </a:rPr>
              <a:t>Integration with Decentralized Finance (DeFi)</a:t>
            </a:r>
          </a:p>
          <a:p>
            <a:pPr marL="742950" marR="92710" lvl="1"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NFT Crowdfunding</a:t>
            </a:r>
          </a:p>
          <a:p>
            <a:pPr marL="742950" marR="92710" lvl="1" indent="-285750">
              <a:lnSpc>
                <a:spcPct val="106000"/>
              </a:lnSpc>
              <a:spcBef>
                <a:spcPts val="1000"/>
              </a:spcBef>
              <a:buFont typeface="Wingdings" panose="05000000000000000000" pitchFamily="2" charset="2"/>
              <a:buChar char="ü"/>
            </a:pPr>
            <a:r>
              <a:rPr lang="en-US" dirty="0">
                <a:latin typeface="Calibri" panose="020F0502020204030204" pitchFamily="34" charset="0"/>
                <a:ea typeface="Droid Sans Fallback"/>
                <a:cs typeface="Calibri" panose="020F0502020204030204" pitchFamily="34" charset="0"/>
              </a:rPr>
              <a:t>Mobile Application</a:t>
            </a:r>
          </a:p>
          <a:p>
            <a:pPr marL="742950" marR="92710" lvl="1"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Integration with Web3 (cross-chain)</a:t>
            </a:r>
          </a:p>
          <a:p>
            <a:pPr marL="742950" marR="92710" lvl="1" indent="-285750">
              <a:lnSpc>
                <a:spcPct val="106000"/>
              </a:lnSpc>
              <a:spcBef>
                <a:spcPts val="1000"/>
              </a:spcBef>
              <a:buFont typeface="Wingdings" panose="05000000000000000000" pitchFamily="2" charset="2"/>
              <a:buChar char="ü"/>
            </a:pPr>
            <a:r>
              <a:rPr lang="en-US" dirty="0">
                <a:latin typeface="Calibri" panose="020F0502020204030204" pitchFamily="34" charset="0"/>
                <a:ea typeface="Droid Sans Fallback"/>
                <a:cs typeface="Calibri" panose="020F0502020204030204" pitchFamily="34" charset="0"/>
              </a:rPr>
              <a:t>Continuous Innovation and Improvement</a:t>
            </a:r>
            <a:endParaRPr lang="en-IN"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285615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676554"/>
            <a:ext cx="605526" cy="605526"/>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380244" y="5109272"/>
            <a:ext cx="650714" cy="650714"/>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472005"/>
            <a:ext cx="889975" cy="889975"/>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6321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Use Case Diagram</a:t>
            </a:r>
            <a:endParaRPr lang="en-IN" sz="4500" dirty="0">
              <a:solidFill>
                <a:schemeClr val="accent6">
                  <a:lumMod val="75000"/>
                </a:schemeClr>
              </a:solidFill>
              <a:latin typeface="Candara" panose="020E0502030303020204" pitchFamily="34" charset="0"/>
            </a:endParaRPr>
          </a:p>
        </p:txBody>
      </p:sp>
      <p:sp>
        <p:nvSpPr>
          <p:cNvPr id="11" name="TextBox 10">
            <a:extLst>
              <a:ext uri="{FF2B5EF4-FFF2-40B4-BE49-F238E27FC236}">
                <a16:creationId xmlns:a16="http://schemas.microsoft.com/office/drawing/2014/main" id="{A576A3F0-FDD0-EBF5-4F30-ADA1875654ED}"/>
              </a:ext>
            </a:extLst>
          </p:cNvPr>
          <p:cNvSpPr txBox="1"/>
          <p:nvPr/>
        </p:nvSpPr>
        <p:spPr>
          <a:xfrm>
            <a:off x="2865571" y="6343758"/>
            <a:ext cx="6096000" cy="279820"/>
          </a:xfrm>
          <a:prstGeom prst="rect">
            <a:avLst/>
          </a:prstGeom>
          <a:noFill/>
        </p:spPr>
        <p:txBody>
          <a:bodyPr wrap="square">
            <a:spAutoFit/>
          </a:bodyPr>
          <a:lstStyle/>
          <a:p>
            <a:pPr indent="457200" algn="ctr">
              <a:lnSpc>
                <a:spcPct val="106000"/>
              </a:lnSpc>
              <a:spcBef>
                <a:spcPts val="600"/>
              </a:spcBef>
              <a:spcAft>
                <a:spcPts val="600"/>
              </a:spcAft>
            </a:pPr>
            <a:r>
              <a:rPr lang="en-US" sz="1200" dirty="0">
                <a:solidFill>
                  <a:schemeClr val="accent6">
                    <a:lumMod val="75000"/>
                  </a:schemeClr>
                </a:solidFill>
                <a:effectLst/>
                <a:latin typeface="Calibri" panose="020F0502020204030204" pitchFamily="34" charset="0"/>
                <a:ea typeface="Droid Sans Fallback"/>
                <a:cs typeface="FreeSans"/>
              </a:rPr>
              <a:t>Fig. 3 Use Case Diagram</a:t>
            </a:r>
            <a:endParaRPr lang="en-IN" sz="1200" dirty="0">
              <a:solidFill>
                <a:schemeClr val="accent6">
                  <a:lumMod val="75000"/>
                </a:schemeClr>
              </a:solidFill>
              <a:effectLst/>
              <a:latin typeface="Calibri" panose="020F0502020204030204" pitchFamily="34" charset="0"/>
              <a:ea typeface="Droid Sans Fallback"/>
              <a:cs typeface="FreeSans"/>
            </a:endParaRPr>
          </a:p>
        </p:txBody>
      </p:sp>
      <p:pic>
        <p:nvPicPr>
          <p:cNvPr id="10" name="Picture 9">
            <a:extLst>
              <a:ext uri="{FF2B5EF4-FFF2-40B4-BE49-F238E27FC236}">
                <a16:creationId xmlns:a16="http://schemas.microsoft.com/office/drawing/2014/main" id="{0CCB9BCD-A77F-72A8-C5E2-5D20A53AF82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7066"/>
          <a:stretch/>
        </p:blipFill>
        <p:spPr bwMode="auto">
          <a:xfrm>
            <a:off x="3603124" y="1607717"/>
            <a:ext cx="4985751" cy="493088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515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769462"/>
            <a:ext cx="512618" cy="512618"/>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412206" y="5227467"/>
            <a:ext cx="550873" cy="550873"/>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608557"/>
            <a:ext cx="753423" cy="753423"/>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767176" y="445737"/>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chemeClr val="accent6">
                    <a:lumMod val="75000"/>
                  </a:schemeClr>
                </a:solidFill>
                <a:latin typeface="Candara" panose="020E0502030303020204" pitchFamily="34" charset="0"/>
              </a:rPr>
              <a:t>Screenshots</a:t>
            </a:r>
            <a:endParaRPr lang="en-IN" sz="4000" dirty="0">
              <a:solidFill>
                <a:schemeClr val="accent6">
                  <a:lumMod val="75000"/>
                </a:schemeClr>
              </a:solidFill>
              <a:latin typeface="Candara" panose="020E0502030303020204" pitchFamily="34" charset="0"/>
            </a:endParaRPr>
          </a:p>
        </p:txBody>
      </p:sp>
      <p:sp>
        <p:nvSpPr>
          <p:cNvPr id="11" name="TextBox 10">
            <a:extLst>
              <a:ext uri="{FF2B5EF4-FFF2-40B4-BE49-F238E27FC236}">
                <a16:creationId xmlns:a16="http://schemas.microsoft.com/office/drawing/2014/main" id="{A576A3F0-FDD0-EBF5-4F30-ADA1875654ED}"/>
              </a:ext>
            </a:extLst>
          </p:cNvPr>
          <p:cNvSpPr txBox="1"/>
          <p:nvPr/>
        </p:nvSpPr>
        <p:spPr>
          <a:xfrm>
            <a:off x="2856693" y="6272735"/>
            <a:ext cx="6096000" cy="279820"/>
          </a:xfrm>
          <a:prstGeom prst="rect">
            <a:avLst/>
          </a:prstGeom>
          <a:noFill/>
        </p:spPr>
        <p:txBody>
          <a:bodyPr wrap="square">
            <a:spAutoFit/>
          </a:bodyPr>
          <a:lstStyle/>
          <a:p>
            <a:pPr indent="457200" algn="ctr">
              <a:lnSpc>
                <a:spcPct val="106000"/>
              </a:lnSpc>
              <a:spcBef>
                <a:spcPts val="600"/>
              </a:spcBef>
              <a:spcAft>
                <a:spcPts val="600"/>
              </a:spcAft>
            </a:pPr>
            <a:r>
              <a:rPr lang="en-US" sz="1200" dirty="0">
                <a:solidFill>
                  <a:schemeClr val="accent6">
                    <a:lumMod val="75000"/>
                  </a:schemeClr>
                </a:solidFill>
                <a:effectLst/>
                <a:latin typeface="Calibri" panose="020F0502020204030204" pitchFamily="34" charset="0"/>
                <a:ea typeface="Droid Sans Fallback"/>
                <a:cs typeface="FreeSans"/>
              </a:rPr>
              <a:t>Homepage – Before Connecting Wallet</a:t>
            </a:r>
            <a:endParaRPr lang="en-IN" sz="1200" dirty="0">
              <a:solidFill>
                <a:schemeClr val="accent6">
                  <a:lumMod val="75000"/>
                </a:schemeClr>
              </a:solidFill>
              <a:effectLst/>
              <a:latin typeface="Calibri" panose="020F0502020204030204" pitchFamily="34" charset="0"/>
              <a:ea typeface="Droid Sans Fallback"/>
              <a:cs typeface="FreeSans"/>
            </a:endParaRPr>
          </a:p>
        </p:txBody>
      </p:sp>
      <p:pic>
        <p:nvPicPr>
          <p:cNvPr id="14" name="Picture 13">
            <a:extLst>
              <a:ext uri="{FF2B5EF4-FFF2-40B4-BE49-F238E27FC236}">
                <a16:creationId xmlns:a16="http://schemas.microsoft.com/office/drawing/2014/main" id="{1F11134B-EC37-3DA8-039E-A373694609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7753" y="1421902"/>
            <a:ext cx="8416494" cy="4734278"/>
          </a:xfrm>
          <a:prstGeom prst="rect">
            <a:avLst/>
          </a:prstGeom>
          <a:ln>
            <a:solidFill>
              <a:schemeClr val="bg2">
                <a:lumMod val="75000"/>
              </a:schemeClr>
            </a:solidFill>
          </a:ln>
        </p:spPr>
      </p:pic>
    </p:spTree>
    <p:extLst>
      <p:ext uri="{BB962C8B-B14F-4D97-AF65-F5344CB8AC3E}">
        <p14:creationId xmlns:p14="http://schemas.microsoft.com/office/powerpoint/2010/main" val="281222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769462"/>
            <a:ext cx="512618" cy="512618"/>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412206" y="5227467"/>
            <a:ext cx="550873" cy="550873"/>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608557"/>
            <a:ext cx="753423" cy="753423"/>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767176" y="445737"/>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chemeClr val="accent6">
                    <a:lumMod val="75000"/>
                  </a:schemeClr>
                </a:solidFill>
                <a:latin typeface="Candara" panose="020E0502030303020204" pitchFamily="34" charset="0"/>
              </a:rPr>
              <a:t>Screenshots</a:t>
            </a:r>
            <a:endParaRPr lang="en-IN" sz="4000" dirty="0">
              <a:solidFill>
                <a:schemeClr val="accent6">
                  <a:lumMod val="75000"/>
                </a:schemeClr>
              </a:solidFill>
              <a:latin typeface="Candara" panose="020E0502030303020204" pitchFamily="34" charset="0"/>
            </a:endParaRPr>
          </a:p>
        </p:txBody>
      </p:sp>
      <p:sp>
        <p:nvSpPr>
          <p:cNvPr id="11" name="TextBox 10">
            <a:extLst>
              <a:ext uri="{FF2B5EF4-FFF2-40B4-BE49-F238E27FC236}">
                <a16:creationId xmlns:a16="http://schemas.microsoft.com/office/drawing/2014/main" id="{A576A3F0-FDD0-EBF5-4F30-ADA1875654ED}"/>
              </a:ext>
            </a:extLst>
          </p:cNvPr>
          <p:cNvSpPr txBox="1"/>
          <p:nvPr/>
        </p:nvSpPr>
        <p:spPr>
          <a:xfrm>
            <a:off x="2856693" y="6379268"/>
            <a:ext cx="6096000" cy="279820"/>
          </a:xfrm>
          <a:prstGeom prst="rect">
            <a:avLst/>
          </a:prstGeom>
          <a:noFill/>
        </p:spPr>
        <p:txBody>
          <a:bodyPr wrap="square">
            <a:spAutoFit/>
          </a:bodyPr>
          <a:lstStyle/>
          <a:p>
            <a:pPr indent="457200" algn="ctr">
              <a:lnSpc>
                <a:spcPct val="106000"/>
              </a:lnSpc>
              <a:spcBef>
                <a:spcPts val="600"/>
              </a:spcBef>
              <a:spcAft>
                <a:spcPts val="600"/>
              </a:spcAft>
            </a:pPr>
            <a:r>
              <a:rPr lang="en-US" sz="1200" dirty="0">
                <a:solidFill>
                  <a:schemeClr val="accent6">
                    <a:lumMod val="75000"/>
                  </a:schemeClr>
                </a:solidFill>
                <a:effectLst/>
                <a:latin typeface="Calibri" panose="020F0502020204030204" pitchFamily="34" charset="0"/>
                <a:ea typeface="Droid Sans Fallback"/>
                <a:cs typeface="FreeSans"/>
              </a:rPr>
              <a:t>Homepage – After Connecting Wallet</a:t>
            </a:r>
            <a:endParaRPr lang="en-IN" sz="1200" dirty="0">
              <a:solidFill>
                <a:schemeClr val="accent6">
                  <a:lumMod val="75000"/>
                </a:schemeClr>
              </a:solidFill>
              <a:effectLst/>
              <a:latin typeface="Calibri" panose="020F0502020204030204" pitchFamily="34" charset="0"/>
              <a:ea typeface="Droid Sans Fallback"/>
              <a:cs typeface="FreeSans"/>
            </a:endParaRPr>
          </a:p>
        </p:txBody>
      </p:sp>
      <p:pic>
        <p:nvPicPr>
          <p:cNvPr id="16" name="Picture 15">
            <a:extLst>
              <a:ext uri="{FF2B5EF4-FFF2-40B4-BE49-F238E27FC236}">
                <a16:creationId xmlns:a16="http://schemas.microsoft.com/office/drawing/2014/main" id="{275E67D7-3DA2-0494-DF11-95277AF09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9382" y="1393285"/>
            <a:ext cx="8833235" cy="4968695"/>
          </a:xfrm>
          <a:prstGeom prst="rect">
            <a:avLst/>
          </a:prstGeom>
          <a:ln>
            <a:solidFill>
              <a:schemeClr val="bg2">
                <a:lumMod val="75000"/>
              </a:schemeClr>
            </a:solidFill>
          </a:ln>
        </p:spPr>
      </p:pic>
    </p:spTree>
    <p:extLst>
      <p:ext uri="{BB962C8B-B14F-4D97-AF65-F5344CB8AC3E}">
        <p14:creationId xmlns:p14="http://schemas.microsoft.com/office/powerpoint/2010/main" val="72144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676554"/>
            <a:ext cx="605526" cy="605526"/>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380244" y="5109272"/>
            <a:ext cx="650714" cy="650714"/>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472005"/>
            <a:ext cx="889975" cy="889975"/>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7120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Problem Statement</a:t>
            </a:r>
            <a:endParaRPr lang="en-IN" sz="4500" dirty="0">
              <a:solidFill>
                <a:schemeClr val="accent6">
                  <a:lumMod val="75000"/>
                </a:schemeClr>
              </a:solidFill>
              <a:latin typeface="Candara" panose="020E0502030303020204" pitchFamily="34" charset="0"/>
            </a:endParaRPr>
          </a:p>
        </p:txBody>
      </p:sp>
      <p:sp>
        <p:nvSpPr>
          <p:cNvPr id="17" name="TextBox 16">
            <a:extLst>
              <a:ext uri="{FF2B5EF4-FFF2-40B4-BE49-F238E27FC236}">
                <a16:creationId xmlns:a16="http://schemas.microsoft.com/office/drawing/2014/main" id="{5C872B3D-753B-E70F-E5D3-55B7D7A97E3B}"/>
              </a:ext>
            </a:extLst>
          </p:cNvPr>
          <p:cNvSpPr txBox="1"/>
          <p:nvPr/>
        </p:nvSpPr>
        <p:spPr>
          <a:xfrm>
            <a:off x="1377919" y="1767681"/>
            <a:ext cx="9560859" cy="2185214"/>
          </a:xfrm>
          <a:prstGeom prst="rect">
            <a:avLst/>
          </a:prstGeom>
          <a:noFill/>
        </p:spPr>
        <p:txBody>
          <a:bodyPr wrap="square">
            <a:spAutoFit/>
          </a:bodyPr>
          <a:lstStyle/>
          <a:p>
            <a:pPr algn="just"/>
            <a:r>
              <a:rPr lang="en-US" sz="1700" dirty="0">
                <a:effectLst/>
                <a:latin typeface="Calibri" panose="020F0502020204030204" pitchFamily="34" charset="0"/>
                <a:ea typeface="Droid Sans Fallback"/>
              </a:rPr>
              <a:t>Crowdfunding is one of the most popular ways to raise funds for any project, cause or for helping any individual in need. Crowdfunding is basically a process of raising money from a large number of people. It can be done to fund a project, a company or any social or personal cause. Even in some cases, the funders get some rewards or equity for the fund they donate. Crowdfunding platforms, particularly those primarily focused on donation-based crowdfunding have played an important role in making individuals and organizations capable to raise funds for charitable causes, medical causes, disaster relief causes and more. The current system of centralized platforms faces some challenges that any decentralized platform can handle more effectively. Some of the main problems in the current system are:</a:t>
            </a:r>
          </a:p>
        </p:txBody>
      </p:sp>
      <p:sp>
        <p:nvSpPr>
          <p:cNvPr id="19" name="TextBox 18">
            <a:extLst>
              <a:ext uri="{FF2B5EF4-FFF2-40B4-BE49-F238E27FC236}">
                <a16:creationId xmlns:a16="http://schemas.microsoft.com/office/drawing/2014/main" id="{38BB72E6-B338-B113-C511-940990263F76}"/>
              </a:ext>
            </a:extLst>
          </p:cNvPr>
          <p:cNvSpPr txBox="1"/>
          <p:nvPr/>
        </p:nvSpPr>
        <p:spPr>
          <a:xfrm>
            <a:off x="4006806" y="4232999"/>
            <a:ext cx="4080749" cy="1661993"/>
          </a:xfrm>
          <a:prstGeom prst="rect">
            <a:avLst/>
          </a:prstGeom>
          <a:noFill/>
        </p:spPr>
        <p:txBody>
          <a:bodyPr wrap="square">
            <a:spAutoFit/>
          </a:bodyPr>
          <a:lstStyle/>
          <a:p>
            <a:pPr marL="342900" indent="-342900">
              <a:buFont typeface="Arial" panose="020B0604020202020204" pitchFamily="34" charset="0"/>
              <a:buChar char="•"/>
            </a:pPr>
            <a:r>
              <a:rPr lang="en-US" sz="1700" dirty="0">
                <a:effectLst/>
                <a:latin typeface="Calibri" panose="020F0502020204030204" pitchFamily="34" charset="0"/>
                <a:ea typeface="Droid Sans Fallback"/>
              </a:rPr>
              <a:t>Lack of Transparency</a:t>
            </a:r>
          </a:p>
          <a:p>
            <a:pPr marL="342900" indent="-342900">
              <a:buFont typeface="Arial" panose="020B0604020202020204" pitchFamily="34" charset="0"/>
              <a:buChar char="•"/>
            </a:pPr>
            <a:r>
              <a:rPr lang="en-US" sz="1700" dirty="0">
                <a:latin typeface="Calibri" panose="020F0502020204030204" pitchFamily="34" charset="0"/>
                <a:ea typeface="Droid Sans Fallback"/>
              </a:rPr>
              <a:t>High Platform Fees</a:t>
            </a:r>
          </a:p>
          <a:p>
            <a:pPr marL="342900" indent="-342900">
              <a:buFont typeface="Arial" panose="020B0604020202020204" pitchFamily="34" charset="0"/>
              <a:buChar char="•"/>
            </a:pPr>
            <a:r>
              <a:rPr lang="en-US" sz="1700" dirty="0">
                <a:effectLst/>
                <a:latin typeface="Calibri" panose="020F0502020204030204" pitchFamily="34" charset="0"/>
                <a:ea typeface="Droid Sans Fallback"/>
              </a:rPr>
              <a:t>Trust and Accountability Issues</a:t>
            </a:r>
          </a:p>
          <a:p>
            <a:pPr marL="342900" indent="-342900">
              <a:buFont typeface="Arial" panose="020B0604020202020204" pitchFamily="34" charset="0"/>
              <a:buChar char="•"/>
            </a:pPr>
            <a:r>
              <a:rPr lang="en-US" sz="1700" dirty="0">
                <a:latin typeface="Calibri" panose="020F0502020204030204" pitchFamily="34" charset="0"/>
                <a:ea typeface="Droid Sans Fallback"/>
              </a:rPr>
              <a:t>Limited Access to certain Regions</a:t>
            </a:r>
          </a:p>
          <a:p>
            <a:pPr marL="342900" indent="-342900">
              <a:buFont typeface="Arial" panose="020B0604020202020204" pitchFamily="34" charset="0"/>
              <a:buChar char="•"/>
            </a:pPr>
            <a:r>
              <a:rPr lang="en-US" sz="1700" dirty="0">
                <a:effectLst/>
                <a:latin typeface="Calibri" panose="020F0502020204030204" pitchFamily="34" charset="0"/>
                <a:ea typeface="Droid Sans Fallback"/>
              </a:rPr>
              <a:t>Transparency and Immutability</a:t>
            </a:r>
          </a:p>
          <a:p>
            <a:pPr marL="342900" indent="-342900">
              <a:buFont typeface="Arial" panose="020B0604020202020204" pitchFamily="34" charset="0"/>
              <a:buChar char="•"/>
            </a:pPr>
            <a:r>
              <a:rPr lang="en-US" sz="1700" dirty="0">
                <a:latin typeface="Calibri" panose="020F0502020204030204" pitchFamily="34" charset="0"/>
                <a:ea typeface="Droid Sans Fallback"/>
              </a:rPr>
              <a:t>Lower Fee</a:t>
            </a:r>
            <a:endParaRPr lang="en-US" sz="17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260553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4947" y="5925041"/>
            <a:ext cx="438651" cy="438651"/>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028102" y="5386936"/>
            <a:ext cx="471386" cy="471386"/>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9211" y="5747126"/>
            <a:ext cx="644710" cy="644710"/>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4788" y="1026120"/>
            <a:ext cx="394404" cy="394404"/>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212660" y="417127"/>
            <a:ext cx="423836" cy="42383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0859" y="786059"/>
            <a:ext cx="579677" cy="579677"/>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6321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Introduction</a:t>
            </a:r>
            <a:endParaRPr lang="en-IN" sz="4500" dirty="0">
              <a:solidFill>
                <a:schemeClr val="accent6">
                  <a:lumMod val="75000"/>
                </a:schemeClr>
              </a:solidFill>
              <a:latin typeface="Candara" panose="020E0502030303020204" pitchFamily="34" charset="0"/>
            </a:endParaRPr>
          </a:p>
        </p:txBody>
      </p:sp>
      <p:sp>
        <p:nvSpPr>
          <p:cNvPr id="17" name="TextBox 16">
            <a:extLst>
              <a:ext uri="{FF2B5EF4-FFF2-40B4-BE49-F238E27FC236}">
                <a16:creationId xmlns:a16="http://schemas.microsoft.com/office/drawing/2014/main" id="{5C872B3D-753B-E70F-E5D3-55B7D7A97E3B}"/>
              </a:ext>
            </a:extLst>
          </p:cNvPr>
          <p:cNvSpPr txBox="1"/>
          <p:nvPr/>
        </p:nvSpPr>
        <p:spPr>
          <a:xfrm>
            <a:off x="1377919" y="1590126"/>
            <a:ext cx="9560859" cy="830997"/>
          </a:xfrm>
          <a:prstGeom prst="rect">
            <a:avLst/>
          </a:prstGeom>
          <a:noFill/>
        </p:spPr>
        <p:txBody>
          <a:bodyPr wrap="square">
            <a:spAutoFit/>
          </a:bodyPr>
          <a:lstStyle/>
          <a:p>
            <a:pPr algn="just"/>
            <a:r>
              <a:rPr lang="en-US" sz="1600" dirty="0">
                <a:effectLst/>
                <a:latin typeface="Calibri" panose="020F0502020204030204" pitchFamily="34" charset="0"/>
                <a:ea typeface="Droid Sans Fallback"/>
              </a:rPr>
              <a:t>WellFund is an innovative decentralized, donation-focused crowdfunding application built on the top of the Ethereum blockchain platform, which offers an intuitive and transformative approach to crowdfunding. In WellFund, users or donors have the opportunity to invest or donate to campaigns that align with their interests. </a:t>
            </a:r>
            <a:endParaRPr lang="en-IN" sz="1600" dirty="0"/>
          </a:p>
        </p:txBody>
      </p:sp>
      <p:pic>
        <p:nvPicPr>
          <p:cNvPr id="10" name="Picture 1">
            <a:extLst>
              <a:ext uri="{FF2B5EF4-FFF2-40B4-BE49-F238E27FC236}">
                <a16:creationId xmlns:a16="http://schemas.microsoft.com/office/drawing/2014/main" id="{4BC1E320-15C3-DFF4-3266-B694A7C2D2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18915"/>
          <a:stretch>
            <a:fillRect/>
          </a:stretch>
        </p:blipFill>
        <p:spPr bwMode="auto">
          <a:xfrm>
            <a:off x="4057755" y="2524750"/>
            <a:ext cx="4076490" cy="1729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DDFB7C-EF1F-E5CB-FA59-7801B347BF76}"/>
              </a:ext>
            </a:extLst>
          </p:cNvPr>
          <p:cNvSpPr txBox="1"/>
          <p:nvPr/>
        </p:nvSpPr>
        <p:spPr>
          <a:xfrm>
            <a:off x="3047260" y="4223090"/>
            <a:ext cx="6094520" cy="2616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Droid Sans Fallback"/>
                <a:cs typeface="Calibri" panose="020F0502020204030204" pitchFamily="34" charset="0"/>
              </a:rPr>
              <a:t>F</a:t>
            </a:r>
            <a:r>
              <a:rPr kumimoji="0" lang="en-US" altLang="en-US" sz="1100" b="0" i="0" u="none" strike="noStrike" cap="none" normalizeH="0" baseline="0" dirty="0" bmk="">
                <a:ln>
                  <a:noFill/>
                </a:ln>
                <a:solidFill>
                  <a:schemeClr val="tx1"/>
                </a:solidFill>
                <a:effectLst/>
                <a:latin typeface="Calibri" panose="020F0502020204030204" pitchFamily="34" charset="0"/>
                <a:ea typeface="Droid Sans Fallback"/>
                <a:cs typeface="Calibri" panose="020F0502020204030204" pitchFamily="34" charset="0"/>
              </a:rPr>
              <a:t>ig. </a:t>
            </a:r>
            <a:r>
              <a:rPr kumimoji="0" lang="en-US" altLang="en-US" sz="1100" b="0" i="0" u="none" strike="noStrike" cap="none" normalizeH="0" baseline="0" dirty="0" bmk="_Toc136244553">
                <a:ln>
                  <a:noFill/>
                </a:ln>
                <a:solidFill>
                  <a:schemeClr val="tx1"/>
                </a:solidFill>
                <a:effectLst/>
                <a:latin typeface="Calibri" panose="020F0502020204030204" pitchFamily="34" charset="0"/>
                <a:ea typeface="Droid Sans Fallback"/>
                <a:cs typeface="Calibri" panose="020F0502020204030204" pitchFamily="34" charset="0"/>
              </a:rPr>
              <a:t>1 Simple flow of WellFund</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D93FEAEF-7FD2-690A-3047-9E4A4BADF357}"/>
              </a:ext>
            </a:extLst>
          </p:cNvPr>
          <p:cNvSpPr txBox="1"/>
          <p:nvPr/>
        </p:nvSpPr>
        <p:spPr>
          <a:xfrm>
            <a:off x="1432104" y="4523042"/>
            <a:ext cx="9895057" cy="1477328"/>
          </a:xfrm>
          <a:prstGeom prst="rect">
            <a:avLst/>
          </a:prstGeom>
          <a:noFill/>
        </p:spPr>
        <p:txBody>
          <a:bodyPr wrap="square">
            <a:spAutoFit/>
          </a:bodyPr>
          <a:lstStyle/>
          <a:p>
            <a:pPr algn="just"/>
            <a:r>
              <a:rPr lang="en-US" sz="1800" dirty="0">
                <a:effectLst/>
                <a:latin typeface="Calibri" panose="020F0502020204030204" pitchFamily="34" charset="0"/>
                <a:ea typeface="Droid Sans Fallback"/>
              </a:rPr>
              <a:t>By utilizing the power of blockchain, WellFund comes with a bundle of advantages over traditional crowdfunding platforms. One of the notable benefits of WellFund is the provision of low-risk support for new ventures. Due to the implementation of blockchain, WellFund ensures that crowdfunding activities take place with reduced risk. The immutable nature of the blockchain ensures the transparency and accountability of the platform and allows the donors to track the investment.</a:t>
            </a:r>
            <a:endParaRPr lang="en-IN" dirty="0"/>
          </a:p>
        </p:txBody>
      </p:sp>
    </p:spTree>
    <p:extLst>
      <p:ext uri="{BB962C8B-B14F-4D97-AF65-F5344CB8AC3E}">
        <p14:creationId xmlns:p14="http://schemas.microsoft.com/office/powerpoint/2010/main" val="175895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4947" y="5925041"/>
            <a:ext cx="438651" cy="438651"/>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028102" y="5386936"/>
            <a:ext cx="471386" cy="471386"/>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9211" y="5747126"/>
            <a:ext cx="644710" cy="644710"/>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4788" y="1026120"/>
            <a:ext cx="394404" cy="394404"/>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212660" y="417127"/>
            <a:ext cx="423836" cy="42383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0859" y="786059"/>
            <a:ext cx="579677" cy="579677"/>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6321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Project Modules</a:t>
            </a:r>
            <a:endParaRPr lang="en-IN" sz="4500" dirty="0">
              <a:solidFill>
                <a:schemeClr val="accent6">
                  <a:lumMod val="75000"/>
                </a:schemeClr>
              </a:solidFill>
              <a:latin typeface="Candara" panose="020E0502030303020204" pitchFamily="34" charset="0"/>
            </a:endParaRPr>
          </a:p>
        </p:txBody>
      </p:sp>
      <p:sp>
        <p:nvSpPr>
          <p:cNvPr id="17" name="TextBox 16">
            <a:extLst>
              <a:ext uri="{FF2B5EF4-FFF2-40B4-BE49-F238E27FC236}">
                <a16:creationId xmlns:a16="http://schemas.microsoft.com/office/drawing/2014/main" id="{5C872B3D-753B-E70F-E5D3-55B7D7A97E3B}"/>
              </a:ext>
            </a:extLst>
          </p:cNvPr>
          <p:cNvSpPr txBox="1"/>
          <p:nvPr/>
        </p:nvSpPr>
        <p:spPr>
          <a:xfrm>
            <a:off x="3654576" y="4087745"/>
            <a:ext cx="4607104" cy="2200602"/>
          </a:xfrm>
          <a:prstGeom prst="rect">
            <a:avLst/>
          </a:prstGeom>
          <a:noFill/>
        </p:spPr>
        <p:txBody>
          <a:bodyPr wrap="square">
            <a:spAutoFit/>
          </a:bodyPr>
          <a:lstStyle/>
          <a:p>
            <a:pPr marL="825750" indent="-285750">
              <a:spcAft>
                <a:spcPts val="500"/>
              </a:spcAft>
              <a:buFont typeface="Arial" panose="020B0604020202020204" pitchFamily="34" charset="0"/>
              <a:buChar char="•"/>
            </a:pPr>
            <a:r>
              <a:rPr lang="en-IN" sz="1600" dirty="0">
                <a:effectLst/>
                <a:latin typeface="Calibri" panose="020F0502020204030204" pitchFamily="34" charset="0"/>
                <a:ea typeface="Droid Sans Fallback"/>
                <a:cs typeface="Calibri" panose="020F0502020204030204" pitchFamily="34" charset="0"/>
              </a:rPr>
              <a:t>Project Creation and Management Module:</a:t>
            </a:r>
            <a:endParaRPr lang="en-IN" sz="1600" dirty="0">
              <a:effectLst/>
              <a:latin typeface="Calibri" panose="020F0502020204030204" pitchFamily="34" charset="0"/>
              <a:ea typeface="Droid Sans Fallback"/>
            </a:endParaRPr>
          </a:p>
          <a:p>
            <a:pPr marL="825750" indent="-285750">
              <a:spcAft>
                <a:spcPts val="500"/>
              </a:spcAft>
              <a:buFont typeface="Arial" panose="020B0604020202020204" pitchFamily="34" charset="0"/>
              <a:buChar char="•"/>
            </a:pPr>
            <a:r>
              <a:rPr lang="en-IN" sz="1600" dirty="0">
                <a:effectLst/>
                <a:latin typeface="Calibri" panose="020F0502020204030204" pitchFamily="34" charset="0"/>
                <a:ea typeface="Droid Sans Fallback"/>
                <a:cs typeface="Calibri" panose="020F0502020204030204" pitchFamily="34" charset="0"/>
              </a:rPr>
              <a:t>Contribution Processing Module:</a:t>
            </a:r>
            <a:endParaRPr lang="en-IN" sz="1600" dirty="0">
              <a:effectLst/>
              <a:latin typeface="Calibri" panose="020F0502020204030204" pitchFamily="34" charset="0"/>
              <a:ea typeface="Droid Sans Fallback"/>
            </a:endParaRPr>
          </a:p>
          <a:p>
            <a:pPr marL="825750" indent="-285750">
              <a:spcAft>
                <a:spcPts val="500"/>
              </a:spcAft>
              <a:buFont typeface="Arial" panose="020B0604020202020204" pitchFamily="34" charset="0"/>
              <a:buChar char="•"/>
            </a:pPr>
            <a:r>
              <a:rPr lang="en-IN" sz="1600" dirty="0">
                <a:effectLst/>
                <a:latin typeface="Calibri" panose="020F0502020204030204" pitchFamily="34" charset="0"/>
                <a:ea typeface="Droid Sans Fallback"/>
                <a:cs typeface="Calibri" panose="020F0502020204030204" pitchFamily="34" charset="0"/>
              </a:rPr>
              <a:t>Withdrawal Module:</a:t>
            </a:r>
            <a:endParaRPr lang="en-IN" sz="1600" dirty="0">
              <a:effectLst/>
              <a:latin typeface="Calibri" panose="020F0502020204030204" pitchFamily="34" charset="0"/>
              <a:ea typeface="Droid Sans Fallback"/>
            </a:endParaRPr>
          </a:p>
          <a:p>
            <a:pPr marL="825750" indent="-285750">
              <a:spcAft>
                <a:spcPts val="500"/>
              </a:spcAft>
              <a:buFont typeface="Arial" panose="020B0604020202020204" pitchFamily="34" charset="0"/>
              <a:buChar char="•"/>
            </a:pPr>
            <a:r>
              <a:rPr lang="en-IN" sz="1600" dirty="0">
                <a:effectLst/>
                <a:latin typeface="Calibri" panose="020F0502020204030204" pitchFamily="34" charset="0"/>
                <a:ea typeface="Droid Sans Fallback"/>
                <a:cs typeface="Calibri" panose="020F0502020204030204" pitchFamily="34" charset="0"/>
              </a:rPr>
              <a:t>Campaign Discovery Module:</a:t>
            </a:r>
            <a:endParaRPr lang="en-IN" sz="1600" dirty="0">
              <a:effectLst/>
              <a:latin typeface="Calibri" panose="020F0502020204030204" pitchFamily="34" charset="0"/>
              <a:ea typeface="Droid Sans Fallback"/>
            </a:endParaRPr>
          </a:p>
          <a:p>
            <a:pPr marL="825750" indent="-285750">
              <a:spcAft>
                <a:spcPts val="500"/>
              </a:spcAft>
              <a:buFont typeface="Arial" panose="020B0604020202020204" pitchFamily="34" charset="0"/>
              <a:buChar char="•"/>
            </a:pPr>
            <a:r>
              <a:rPr lang="en-IN" sz="1600" dirty="0">
                <a:effectLst/>
                <a:latin typeface="Calibri" panose="020F0502020204030204" pitchFamily="34" charset="0"/>
                <a:ea typeface="Droid Sans Fallback"/>
                <a:cs typeface="Calibri" panose="020F0502020204030204" pitchFamily="34" charset="0"/>
              </a:rPr>
              <a:t>Project and Backer Data Storage Module:</a:t>
            </a:r>
            <a:endParaRPr lang="en-IN" sz="1600" dirty="0">
              <a:effectLst/>
              <a:latin typeface="Calibri" panose="020F0502020204030204" pitchFamily="34" charset="0"/>
              <a:ea typeface="Droid Sans Fallback"/>
            </a:endParaRPr>
          </a:p>
          <a:p>
            <a:pPr marL="825750" indent="-285750">
              <a:spcAft>
                <a:spcPts val="500"/>
              </a:spcAft>
              <a:buFont typeface="Arial" panose="020B0604020202020204" pitchFamily="34" charset="0"/>
              <a:buChar char="•"/>
            </a:pPr>
            <a:r>
              <a:rPr lang="en-IN" sz="1600" dirty="0">
                <a:effectLst/>
                <a:latin typeface="Calibri" panose="020F0502020204030204" pitchFamily="34" charset="0"/>
                <a:ea typeface="Droid Sans Fallback"/>
                <a:cs typeface="Calibri" panose="020F0502020204030204" pitchFamily="34" charset="0"/>
              </a:rPr>
              <a:t>Project Status Management Module:</a:t>
            </a:r>
            <a:endParaRPr lang="en-IN" sz="1600" dirty="0">
              <a:effectLst/>
              <a:latin typeface="Calibri" panose="020F0502020204030204" pitchFamily="34" charset="0"/>
              <a:ea typeface="Droid Sans Fallback"/>
            </a:endParaRPr>
          </a:p>
          <a:p>
            <a:pPr marL="825750" indent="-285750">
              <a:spcAft>
                <a:spcPts val="500"/>
              </a:spcAft>
              <a:buFont typeface="Arial" panose="020B0604020202020204" pitchFamily="34" charset="0"/>
              <a:buChar char="•"/>
            </a:pPr>
            <a:r>
              <a:rPr lang="en-IN" sz="1600" dirty="0">
                <a:effectLst/>
                <a:latin typeface="Calibri" panose="020F0502020204030204" pitchFamily="34" charset="0"/>
                <a:ea typeface="Droid Sans Fallback"/>
                <a:cs typeface="Calibri" panose="020F0502020204030204" pitchFamily="34" charset="0"/>
              </a:rPr>
              <a:t>Tax Management Module:</a:t>
            </a:r>
            <a:endParaRPr lang="en-IN" sz="1600" dirty="0">
              <a:effectLst/>
              <a:latin typeface="Calibri" panose="020F0502020204030204" pitchFamily="34" charset="0"/>
              <a:ea typeface="Droid Sans Fallback"/>
            </a:endParaRPr>
          </a:p>
        </p:txBody>
      </p:sp>
      <p:sp>
        <p:nvSpPr>
          <p:cNvPr id="16" name="TextBox 15">
            <a:extLst>
              <a:ext uri="{FF2B5EF4-FFF2-40B4-BE49-F238E27FC236}">
                <a16:creationId xmlns:a16="http://schemas.microsoft.com/office/drawing/2014/main" id="{FED8D1CD-48C5-5230-5781-2B0B0E04C7C0}"/>
              </a:ext>
            </a:extLst>
          </p:cNvPr>
          <p:cNvSpPr txBox="1"/>
          <p:nvPr/>
        </p:nvSpPr>
        <p:spPr>
          <a:xfrm>
            <a:off x="733891" y="1819613"/>
            <a:ext cx="10016968" cy="1944122"/>
          </a:xfrm>
          <a:prstGeom prst="rect">
            <a:avLst/>
          </a:prstGeom>
          <a:noFill/>
        </p:spPr>
        <p:txBody>
          <a:bodyPr wrap="square">
            <a:spAutoFit/>
          </a:bodyPr>
          <a:lstStyle/>
          <a:p>
            <a:pPr marL="630555" indent="457200" algn="just">
              <a:lnSpc>
                <a:spcPct val="106000"/>
              </a:lnSpc>
              <a:spcAft>
                <a:spcPts val="800"/>
              </a:spcAft>
            </a:pPr>
            <a:r>
              <a:rPr lang="en-IN" sz="1800" dirty="0">
                <a:effectLst/>
                <a:latin typeface="Calibri" panose="020F0502020204030204" pitchFamily="34" charset="0"/>
                <a:ea typeface="Droid Sans Fallback"/>
                <a:cs typeface="Calibri" panose="020F0502020204030204" pitchFamily="34" charset="0"/>
              </a:rPr>
              <a:t>Modules are independent parts of a system or a program that carry out specific tasks or responsibilities. They facilitate modular design, code reuse, and simpler maintenance since they encapsulate related functionality, data, and activities. Modularity and code management are enhanced via modules, which help organize and separate various components of a system. </a:t>
            </a:r>
            <a:endParaRPr lang="en-IN" sz="1800" dirty="0">
              <a:effectLst/>
              <a:latin typeface="Calibri" panose="020F0502020204030204" pitchFamily="34" charset="0"/>
              <a:ea typeface="Droid Sans Fallback"/>
            </a:endParaRPr>
          </a:p>
          <a:p>
            <a:pPr marL="630555" algn="just">
              <a:lnSpc>
                <a:spcPct val="106000"/>
              </a:lnSpc>
              <a:spcAft>
                <a:spcPts val="800"/>
              </a:spcAft>
            </a:pPr>
            <a:r>
              <a:rPr lang="en-IN" sz="1800" dirty="0">
                <a:effectLst/>
                <a:latin typeface="Calibri" panose="020F0502020204030204" pitchFamily="34" charset="0"/>
                <a:ea typeface="Droid Sans Fallback"/>
                <a:cs typeface="Calibri" panose="020F0502020204030204" pitchFamily="34" charset="0"/>
              </a:rPr>
              <a:t>The following modules are recognized based on the smart contract code for the </a:t>
            </a:r>
            <a:r>
              <a:rPr lang="en-IN" sz="1800" dirty="0" err="1">
                <a:effectLst/>
                <a:latin typeface="Calibri" panose="020F0502020204030204" pitchFamily="34" charset="0"/>
                <a:ea typeface="Droid Sans Fallback"/>
                <a:cs typeface="Calibri" panose="020F0502020204030204" pitchFamily="34" charset="0"/>
              </a:rPr>
              <a:t>WellFund</a:t>
            </a:r>
            <a:r>
              <a:rPr lang="en-IN" sz="1800" dirty="0">
                <a:effectLst/>
                <a:latin typeface="Calibri" panose="020F0502020204030204" pitchFamily="34" charset="0"/>
                <a:ea typeface="Droid Sans Fallback"/>
                <a:cs typeface="Calibri" panose="020F0502020204030204" pitchFamily="34" charset="0"/>
              </a:rPr>
              <a:t> project, and an explanation of how they function within the smart contract is listed below:</a:t>
            </a:r>
          </a:p>
        </p:txBody>
      </p:sp>
    </p:spTree>
    <p:extLst>
      <p:ext uri="{BB962C8B-B14F-4D97-AF65-F5344CB8AC3E}">
        <p14:creationId xmlns:p14="http://schemas.microsoft.com/office/powerpoint/2010/main" val="137977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676554"/>
            <a:ext cx="605526" cy="605526"/>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380244" y="5109272"/>
            <a:ext cx="650714" cy="650714"/>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472005"/>
            <a:ext cx="889975" cy="889975"/>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7120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Context Diagram</a:t>
            </a:r>
            <a:endParaRPr lang="en-IN" sz="4500" dirty="0">
              <a:solidFill>
                <a:schemeClr val="accent6">
                  <a:lumMod val="75000"/>
                </a:schemeClr>
              </a:solidFill>
              <a:latin typeface="Candara" panose="020E0502030303020204" pitchFamily="34" charset="0"/>
            </a:endParaRPr>
          </a:p>
        </p:txBody>
      </p:sp>
      <p:pic>
        <p:nvPicPr>
          <p:cNvPr id="10" name="Picture 9">
            <a:extLst>
              <a:ext uri="{FF2B5EF4-FFF2-40B4-BE49-F238E27FC236}">
                <a16:creationId xmlns:a16="http://schemas.microsoft.com/office/drawing/2014/main" id="{0ACC032D-3EC8-297F-01BF-E1FDDBF19E13}"/>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b="10075"/>
          <a:stretch/>
        </p:blipFill>
        <p:spPr bwMode="auto">
          <a:xfrm>
            <a:off x="2874450" y="1741781"/>
            <a:ext cx="6443099" cy="4025415"/>
          </a:xfrm>
          <a:prstGeom prst="rect">
            <a:avLst/>
          </a:prstGeom>
          <a:noFill/>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A576A3F0-FDD0-EBF5-4F30-ADA1875654ED}"/>
              </a:ext>
            </a:extLst>
          </p:cNvPr>
          <p:cNvSpPr txBox="1"/>
          <p:nvPr/>
        </p:nvSpPr>
        <p:spPr>
          <a:xfrm>
            <a:off x="2874450" y="5804146"/>
            <a:ext cx="6096000" cy="326628"/>
          </a:xfrm>
          <a:prstGeom prst="rect">
            <a:avLst/>
          </a:prstGeom>
          <a:noFill/>
        </p:spPr>
        <p:txBody>
          <a:bodyPr wrap="square">
            <a:spAutoFit/>
          </a:bodyPr>
          <a:lstStyle/>
          <a:p>
            <a:pPr indent="457200" algn="ctr">
              <a:lnSpc>
                <a:spcPct val="106000"/>
              </a:lnSpc>
              <a:spcBef>
                <a:spcPts val="600"/>
              </a:spcBef>
              <a:spcAft>
                <a:spcPts val="600"/>
              </a:spcAft>
            </a:pPr>
            <a:r>
              <a:rPr lang="en-US" sz="1500" dirty="0">
                <a:solidFill>
                  <a:schemeClr val="accent6">
                    <a:lumMod val="75000"/>
                  </a:schemeClr>
                </a:solidFill>
                <a:effectLst/>
                <a:latin typeface="Calibri" panose="020F0502020204030204" pitchFamily="34" charset="0"/>
                <a:ea typeface="Droid Sans Fallback"/>
                <a:cs typeface="FreeSans"/>
              </a:rPr>
              <a:t>Fig. 2 Context Level Diagram</a:t>
            </a:r>
            <a:endParaRPr lang="en-IN" sz="1500" dirty="0">
              <a:solidFill>
                <a:schemeClr val="accent6">
                  <a:lumMod val="75000"/>
                </a:schemeClr>
              </a:solidFill>
              <a:effectLst/>
              <a:latin typeface="Calibri" panose="020F0502020204030204" pitchFamily="34" charset="0"/>
              <a:ea typeface="Droid Sans Fallback"/>
              <a:cs typeface="FreeSans"/>
            </a:endParaRPr>
          </a:p>
        </p:txBody>
      </p:sp>
    </p:spTree>
    <p:extLst>
      <p:ext uri="{BB962C8B-B14F-4D97-AF65-F5344CB8AC3E}">
        <p14:creationId xmlns:p14="http://schemas.microsoft.com/office/powerpoint/2010/main" val="298664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4947" y="5925041"/>
            <a:ext cx="438651" cy="438651"/>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028102" y="5386936"/>
            <a:ext cx="471386" cy="471386"/>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9211" y="5747126"/>
            <a:ext cx="644710" cy="644710"/>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4788" y="1026120"/>
            <a:ext cx="394404" cy="394404"/>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212660" y="417127"/>
            <a:ext cx="423836" cy="42383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0859" y="786059"/>
            <a:ext cx="579677" cy="579677"/>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6321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User Classes and Characteristics</a:t>
            </a:r>
            <a:endParaRPr lang="en-IN" sz="4500" dirty="0">
              <a:solidFill>
                <a:schemeClr val="accent6">
                  <a:lumMod val="75000"/>
                </a:schemeClr>
              </a:solidFill>
              <a:latin typeface="Candara" panose="020E0502030303020204" pitchFamily="34" charset="0"/>
            </a:endParaRPr>
          </a:p>
        </p:txBody>
      </p:sp>
      <p:sp>
        <p:nvSpPr>
          <p:cNvPr id="16" name="TextBox 15">
            <a:extLst>
              <a:ext uri="{FF2B5EF4-FFF2-40B4-BE49-F238E27FC236}">
                <a16:creationId xmlns:a16="http://schemas.microsoft.com/office/drawing/2014/main" id="{FED8D1CD-48C5-5230-5781-2B0B0E04C7C0}"/>
              </a:ext>
            </a:extLst>
          </p:cNvPr>
          <p:cNvSpPr txBox="1"/>
          <p:nvPr/>
        </p:nvSpPr>
        <p:spPr>
          <a:xfrm>
            <a:off x="2106564" y="1939260"/>
            <a:ext cx="7327030" cy="3893374"/>
          </a:xfrm>
          <a:prstGeom prst="rect">
            <a:avLst/>
          </a:prstGeom>
          <a:noFill/>
        </p:spPr>
        <p:txBody>
          <a:bodyPr wrap="square">
            <a:spAutoFit/>
          </a:bodyPr>
          <a:lstStyle/>
          <a:p>
            <a:pPr lvl="0">
              <a:spcAft>
                <a:spcPts val="600"/>
              </a:spcAft>
            </a:pPr>
            <a:r>
              <a:rPr lang="en-US" sz="1600" dirty="0">
                <a:effectLst/>
                <a:latin typeface="Calibri" panose="020F0502020204030204" pitchFamily="34" charset="0"/>
                <a:ea typeface="Droid Sans Fallback"/>
                <a:cs typeface="Calibri" panose="020F0502020204030204" pitchFamily="34" charset="0"/>
              </a:rPr>
              <a:t>1. Admin/ Administrators: The group of users that has the highest level of permission.</a:t>
            </a:r>
            <a:endParaRPr lang="en-IN" sz="1600" dirty="0">
              <a:effectLst/>
              <a:latin typeface="Calibri" panose="020F0502020204030204" pitchFamily="34" charset="0"/>
              <a:ea typeface="Droid Sans Fallback"/>
            </a:endParaRPr>
          </a:p>
          <a:p>
            <a:pPr marL="1143000">
              <a:spcAft>
                <a:spcPts val="600"/>
              </a:spcAft>
            </a:pPr>
            <a:r>
              <a:rPr lang="en-US" sz="1600" dirty="0">
                <a:effectLst/>
                <a:latin typeface="Calibri" panose="020F0502020204030204" pitchFamily="34" charset="0"/>
                <a:ea typeface="Droid Sans Fallback"/>
                <a:cs typeface="Calibri" panose="020F0502020204030204" pitchFamily="34" charset="0"/>
              </a:rPr>
              <a:t>	- Update System and Fund Campaigns</a:t>
            </a:r>
            <a:endParaRPr lang="en-IN" sz="1600" dirty="0">
              <a:effectLst/>
              <a:latin typeface="Calibri" panose="020F0502020204030204" pitchFamily="34" charset="0"/>
              <a:ea typeface="Droid Sans Fallback"/>
            </a:endParaRPr>
          </a:p>
          <a:p>
            <a:pPr marL="1143000">
              <a:spcAft>
                <a:spcPts val="600"/>
              </a:spcAft>
            </a:pPr>
            <a:r>
              <a:rPr lang="en-US" sz="1600" dirty="0">
                <a:effectLst/>
                <a:latin typeface="Calibri" panose="020F0502020204030204" pitchFamily="34" charset="0"/>
                <a:ea typeface="Droid Sans Fallback"/>
                <a:cs typeface="Calibri" panose="020F0502020204030204" pitchFamily="34" charset="0"/>
              </a:rPr>
              <a:t>	- Approve/ Reject Projects or campaigns</a:t>
            </a:r>
            <a:endParaRPr lang="en-IN" sz="1600" dirty="0">
              <a:latin typeface="Calibri" panose="020F0502020204030204" pitchFamily="34" charset="0"/>
              <a:ea typeface="Droid Sans Fallback"/>
              <a:cs typeface="Calibri" panose="020F0502020204030204" pitchFamily="34" charset="0"/>
            </a:endParaRPr>
          </a:p>
          <a:p>
            <a:pPr marL="1143000">
              <a:spcAft>
                <a:spcPts val="600"/>
              </a:spcAft>
            </a:pPr>
            <a:endParaRPr lang="en-IN" sz="1600" dirty="0">
              <a:effectLst/>
              <a:latin typeface="Calibri" panose="020F0502020204030204" pitchFamily="34" charset="0"/>
              <a:ea typeface="Droid Sans Fallback"/>
            </a:endParaRPr>
          </a:p>
          <a:p>
            <a:pPr lvl="0">
              <a:spcAft>
                <a:spcPts val="600"/>
              </a:spcAft>
            </a:pPr>
            <a:r>
              <a:rPr lang="en-US" sz="1600" dirty="0">
                <a:effectLst/>
                <a:latin typeface="Calibri" panose="020F0502020204030204" pitchFamily="34" charset="0"/>
                <a:ea typeface="Droid Sans Fallback"/>
                <a:cs typeface="Calibri" panose="020F0502020204030204" pitchFamily="34" charset="0"/>
              </a:rPr>
              <a:t>2. Fund Seeker: The entity/organization/user that is in need of the funds </a:t>
            </a:r>
            <a:endParaRPr lang="en-IN" sz="1600" dirty="0">
              <a:effectLst/>
              <a:latin typeface="Calibri" panose="020F0502020204030204" pitchFamily="34" charset="0"/>
              <a:ea typeface="Droid Sans Fallback"/>
            </a:endParaRPr>
          </a:p>
          <a:p>
            <a:pPr marL="1143000">
              <a:spcAft>
                <a:spcPts val="600"/>
              </a:spcAft>
            </a:pPr>
            <a:r>
              <a:rPr lang="en-US" sz="1600" dirty="0">
                <a:effectLst/>
                <a:latin typeface="Calibri" panose="020F0502020204030204" pitchFamily="34" charset="0"/>
                <a:ea typeface="Droid Sans Fallback"/>
                <a:cs typeface="Calibri" panose="020F0502020204030204" pitchFamily="34" charset="0"/>
              </a:rPr>
              <a:t>	- Create Campaign</a:t>
            </a:r>
            <a:endParaRPr lang="en-IN" sz="1600" dirty="0">
              <a:effectLst/>
              <a:latin typeface="Calibri" panose="020F0502020204030204" pitchFamily="34" charset="0"/>
              <a:ea typeface="Droid Sans Fallback"/>
            </a:endParaRPr>
          </a:p>
          <a:p>
            <a:pPr marL="1143000">
              <a:spcAft>
                <a:spcPts val="600"/>
              </a:spcAft>
            </a:pPr>
            <a:r>
              <a:rPr lang="en-US" sz="1600" dirty="0">
                <a:effectLst/>
                <a:latin typeface="Calibri" panose="020F0502020204030204" pitchFamily="34" charset="0"/>
                <a:ea typeface="Droid Sans Fallback"/>
                <a:cs typeface="Calibri" panose="020F0502020204030204" pitchFamily="34" charset="0"/>
              </a:rPr>
              <a:t>	- Edit or delete the campaign if needed</a:t>
            </a:r>
            <a:endParaRPr lang="en-IN" sz="1600" dirty="0">
              <a:effectLst/>
              <a:latin typeface="Calibri" panose="020F0502020204030204" pitchFamily="34" charset="0"/>
              <a:ea typeface="Droid Sans Fallback"/>
            </a:endParaRPr>
          </a:p>
          <a:p>
            <a:pPr marL="1143000">
              <a:spcAft>
                <a:spcPts val="600"/>
              </a:spcAft>
            </a:pPr>
            <a:r>
              <a:rPr lang="en-US" sz="1600" dirty="0">
                <a:effectLst/>
                <a:latin typeface="Calibri" panose="020F0502020204030204" pitchFamily="34" charset="0"/>
                <a:ea typeface="Droid Sans Fallback"/>
                <a:cs typeface="Calibri" panose="020F0502020204030204" pitchFamily="34" charset="0"/>
              </a:rPr>
              <a:t>	- Withdraw Funds</a:t>
            </a:r>
            <a:endParaRPr lang="en-IN" sz="1600" dirty="0">
              <a:effectLst/>
              <a:latin typeface="Calibri" panose="020F0502020204030204" pitchFamily="34" charset="0"/>
              <a:ea typeface="Droid Sans Fallback"/>
            </a:endParaRPr>
          </a:p>
          <a:p>
            <a:pPr marL="1143000">
              <a:spcAft>
                <a:spcPts val="600"/>
              </a:spcAft>
            </a:pPr>
            <a:endParaRPr lang="en-IN" sz="1600" dirty="0">
              <a:effectLst/>
              <a:latin typeface="Calibri" panose="020F0502020204030204" pitchFamily="34" charset="0"/>
              <a:ea typeface="Droid Sans Fallback"/>
            </a:endParaRPr>
          </a:p>
          <a:p>
            <a:pPr lvl="0">
              <a:spcAft>
                <a:spcPts val="600"/>
              </a:spcAft>
            </a:pPr>
            <a:r>
              <a:rPr lang="en-US" sz="1600" dirty="0">
                <a:effectLst/>
                <a:latin typeface="Calibri" panose="020F0502020204030204" pitchFamily="34" charset="0"/>
                <a:ea typeface="Droid Sans Fallback"/>
                <a:cs typeface="Calibri" panose="020F0502020204030204" pitchFamily="34" charset="0"/>
              </a:rPr>
              <a:t>3. Donor/ Contributor: The entity/organization/user that contributes to funds </a:t>
            </a:r>
            <a:endParaRPr lang="en-IN" sz="1600" dirty="0">
              <a:effectLst/>
              <a:latin typeface="Calibri" panose="020F0502020204030204" pitchFamily="34" charset="0"/>
              <a:ea typeface="Droid Sans Fallback"/>
            </a:endParaRPr>
          </a:p>
          <a:p>
            <a:pPr marL="1143000">
              <a:spcAft>
                <a:spcPts val="600"/>
              </a:spcAft>
            </a:pPr>
            <a:r>
              <a:rPr lang="en-US" sz="1600" dirty="0">
                <a:effectLst/>
                <a:latin typeface="Calibri" panose="020F0502020204030204" pitchFamily="34" charset="0"/>
                <a:ea typeface="Droid Sans Fallback"/>
                <a:cs typeface="Calibri" panose="020F0502020204030204" pitchFamily="34" charset="0"/>
              </a:rPr>
              <a:t>	- View Campaign</a:t>
            </a:r>
            <a:endParaRPr lang="en-IN" sz="1600" dirty="0">
              <a:effectLst/>
              <a:latin typeface="Calibri" panose="020F0502020204030204" pitchFamily="34" charset="0"/>
              <a:ea typeface="Droid Sans Fallback"/>
            </a:endParaRPr>
          </a:p>
          <a:p>
            <a:pPr>
              <a:spcAft>
                <a:spcPts val="600"/>
              </a:spcAft>
            </a:pPr>
            <a:r>
              <a:rPr lang="en-US" sz="1600" dirty="0">
                <a:effectLst/>
                <a:latin typeface="Calibri" panose="020F0502020204030204" pitchFamily="34" charset="0"/>
                <a:ea typeface="Droid Sans Fallback"/>
              </a:rPr>
              <a:t>			- Contribute to any campaign</a:t>
            </a:r>
            <a:endParaRPr lang="en-IN" sz="1600" dirty="0"/>
          </a:p>
        </p:txBody>
      </p:sp>
    </p:spTree>
    <p:extLst>
      <p:ext uri="{BB962C8B-B14F-4D97-AF65-F5344CB8AC3E}">
        <p14:creationId xmlns:p14="http://schemas.microsoft.com/office/powerpoint/2010/main" val="207646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676554"/>
            <a:ext cx="605526" cy="605526"/>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380244" y="5109272"/>
            <a:ext cx="650714" cy="650714"/>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472005"/>
            <a:ext cx="889975" cy="889975"/>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7120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Process Diagram</a:t>
            </a:r>
            <a:endParaRPr lang="en-IN" sz="4500" dirty="0">
              <a:solidFill>
                <a:schemeClr val="accent6">
                  <a:lumMod val="75000"/>
                </a:schemeClr>
              </a:solidFill>
              <a:latin typeface="Candara" panose="020E0502030303020204" pitchFamily="34" charset="0"/>
            </a:endParaRPr>
          </a:p>
        </p:txBody>
      </p:sp>
      <p:sp>
        <p:nvSpPr>
          <p:cNvPr id="11" name="TextBox 10">
            <a:extLst>
              <a:ext uri="{FF2B5EF4-FFF2-40B4-BE49-F238E27FC236}">
                <a16:creationId xmlns:a16="http://schemas.microsoft.com/office/drawing/2014/main" id="{A576A3F0-FDD0-EBF5-4F30-ADA1875654ED}"/>
              </a:ext>
            </a:extLst>
          </p:cNvPr>
          <p:cNvSpPr txBox="1"/>
          <p:nvPr/>
        </p:nvSpPr>
        <p:spPr>
          <a:xfrm>
            <a:off x="2865571" y="6379270"/>
            <a:ext cx="6096000" cy="279820"/>
          </a:xfrm>
          <a:prstGeom prst="rect">
            <a:avLst/>
          </a:prstGeom>
          <a:noFill/>
        </p:spPr>
        <p:txBody>
          <a:bodyPr wrap="square">
            <a:spAutoFit/>
          </a:bodyPr>
          <a:lstStyle/>
          <a:p>
            <a:pPr indent="457200" algn="ctr">
              <a:lnSpc>
                <a:spcPct val="106000"/>
              </a:lnSpc>
              <a:spcBef>
                <a:spcPts val="600"/>
              </a:spcBef>
              <a:spcAft>
                <a:spcPts val="600"/>
              </a:spcAft>
            </a:pPr>
            <a:r>
              <a:rPr lang="en-US" sz="1200" dirty="0">
                <a:solidFill>
                  <a:schemeClr val="accent6">
                    <a:lumMod val="75000"/>
                  </a:schemeClr>
                </a:solidFill>
                <a:effectLst/>
                <a:latin typeface="Calibri" panose="020F0502020204030204" pitchFamily="34" charset="0"/>
                <a:ea typeface="Droid Sans Fallback"/>
                <a:cs typeface="FreeSans"/>
              </a:rPr>
              <a:t>Fig. 3 Process Flow Diagram</a:t>
            </a:r>
            <a:endParaRPr lang="en-IN" sz="1200" dirty="0">
              <a:solidFill>
                <a:schemeClr val="accent6">
                  <a:lumMod val="75000"/>
                </a:schemeClr>
              </a:solidFill>
              <a:effectLst/>
              <a:latin typeface="Calibri" panose="020F0502020204030204" pitchFamily="34" charset="0"/>
              <a:ea typeface="Droid Sans Fallback"/>
              <a:cs typeface="FreeSans"/>
            </a:endParaRPr>
          </a:p>
        </p:txBody>
      </p:sp>
      <p:pic>
        <p:nvPicPr>
          <p:cNvPr id="14" name="Picture 13">
            <a:extLst>
              <a:ext uri="{FF2B5EF4-FFF2-40B4-BE49-F238E27FC236}">
                <a16:creationId xmlns:a16="http://schemas.microsoft.com/office/drawing/2014/main" id="{8FA39CB5-D669-9E2E-4C99-5A326CA5CB74}"/>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b="8119"/>
          <a:stretch/>
        </p:blipFill>
        <p:spPr bwMode="auto">
          <a:xfrm>
            <a:off x="4466824" y="1425384"/>
            <a:ext cx="3286503" cy="51115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766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676554"/>
            <a:ext cx="605526" cy="605526"/>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380244" y="5109272"/>
            <a:ext cx="650714" cy="650714"/>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472005"/>
            <a:ext cx="889975" cy="889975"/>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7120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Technologies Used</a:t>
            </a:r>
            <a:endParaRPr lang="en-IN" sz="4500" dirty="0">
              <a:solidFill>
                <a:schemeClr val="accent6">
                  <a:lumMod val="75000"/>
                </a:schemeClr>
              </a:solidFill>
              <a:latin typeface="Candara" panose="020E0502030303020204" pitchFamily="34" charset="0"/>
            </a:endParaRPr>
          </a:p>
        </p:txBody>
      </p:sp>
      <p:sp>
        <p:nvSpPr>
          <p:cNvPr id="16" name="TextBox 15">
            <a:extLst>
              <a:ext uri="{FF2B5EF4-FFF2-40B4-BE49-F238E27FC236}">
                <a16:creationId xmlns:a16="http://schemas.microsoft.com/office/drawing/2014/main" id="{91714346-B5D2-D0C4-14D1-CFB160A87019}"/>
              </a:ext>
            </a:extLst>
          </p:cNvPr>
          <p:cNvSpPr txBox="1"/>
          <p:nvPr/>
        </p:nvSpPr>
        <p:spPr>
          <a:xfrm>
            <a:off x="811566" y="1694351"/>
            <a:ext cx="9992558" cy="960712"/>
          </a:xfrm>
          <a:prstGeom prst="rect">
            <a:avLst/>
          </a:prstGeom>
          <a:noFill/>
        </p:spPr>
        <p:txBody>
          <a:bodyPr wrap="square">
            <a:spAutoFit/>
          </a:bodyPr>
          <a:lstStyle/>
          <a:p>
            <a:pPr marR="92710" lvl="1" algn="just">
              <a:lnSpc>
                <a:spcPct val="106000"/>
              </a:lnSpc>
              <a:spcBef>
                <a:spcPts val="1000"/>
              </a:spcBef>
            </a:pPr>
            <a:r>
              <a:rPr lang="en-US" dirty="0">
                <a:effectLst/>
                <a:latin typeface="Calibri" panose="020F0502020204030204" pitchFamily="34" charset="0"/>
                <a:ea typeface="Droid Sans Fallback"/>
              </a:rPr>
              <a:t>The WellFund project's front-end and back-end components, which are responsible for implementing the necessary features and providing a user-friendly interface, are all a part of the software platform.</a:t>
            </a:r>
          </a:p>
        </p:txBody>
      </p:sp>
      <p:sp>
        <p:nvSpPr>
          <p:cNvPr id="18" name="TextBox 17">
            <a:extLst>
              <a:ext uri="{FF2B5EF4-FFF2-40B4-BE49-F238E27FC236}">
                <a16:creationId xmlns:a16="http://schemas.microsoft.com/office/drawing/2014/main" id="{9BE53F94-80FD-6120-58E2-240B2678FEB8}"/>
              </a:ext>
            </a:extLst>
          </p:cNvPr>
          <p:cNvSpPr txBox="1"/>
          <p:nvPr/>
        </p:nvSpPr>
        <p:spPr>
          <a:xfrm>
            <a:off x="8145619" y="3029827"/>
            <a:ext cx="2175027" cy="2377830"/>
          </a:xfrm>
          <a:prstGeom prst="rect">
            <a:avLst/>
          </a:prstGeom>
          <a:noFill/>
        </p:spPr>
        <p:txBody>
          <a:bodyPr wrap="square">
            <a:spAutoFit/>
          </a:bodyPr>
          <a:lstStyle/>
          <a:p>
            <a:r>
              <a:rPr lang="en-IN" sz="2500" dirty="0">
                <a:solidFill>
                  <a:schemeClr val="tx2">
                    <a:lumMod val="50000"/>
                    <a:lumOff val="50000"/>
                  </a:schemeClr>
                </a:solidFill>
                <a:latin typeface="Calibri" panose="020F0502020204030204" pitchFamily="34" charset="0"/>
                <a:ea typeface="Droid Sans Fallback"/>
                <a:cs typeface="Calibri" panose="020F0502020204030204" pitchFamily="34" charset="0"/>
              </a:rPr>
              <a:t>Tools</a:t>
            </a:r>
          </a:p>
          <a:p>
            <a:endParaRPr lang="en-IN" sz="600" dirty="0">
              <a:effectLst/>
              <a:latin typeface="Calibri" panose="020F0502020204030204" pitchFamily="34" charset="0"/>
              <a:ea typeface="Droid Sans Fallback"/>
              <a:cs typeface="Calibri" panose="020F0502020204030204" pitchFamily="34" charset="0"/>
            </a:endParaRPr>
          </a:p>
          <a:p>
            <a:pPr marL="285750" indent="-285750">
              <a:lnSpc>
                <a:spcPct val="150000"/>
              </a:lnSpc>
              <a:buFont typeface="Calibri" panose="020F0502020204030204" pitchFamily="34" charset="0"/>
              <a:buChar char="̵"/>
            </a:pPr>
            <a:r>
              <a:rPr lang="en-IN" sz="1600" dirty="0">
                <a:effectLst/>
                <a:latin typeface="Calibri" panose="020F0502020204030204" pitchFamily="34" charset="0"/>
                <a:ea typeface="Droid Sans Fallback"/>
                <a:cs typeface="Calibri" panose="020F0502020204030204" pitchFamily="34" charset="0"/>
              </a:rPr>
              <a:t>MetaMask</a:t>
            </a:r>
          </a:p>
          <a:p>
            <a:pPr marL="285750" indent="-285750">
              <a:lnSpc>
                <a:spcPct val="150000"/>
              </a:lnSpc>
              <a:buFont typeface="Calibri" panose="020F0502020204030204" pitchFamily="34" charset="0"/>
              <a:buChar char="̵"/>
            </a:pPr>
            <a:r>
              <a:rPr lang="en-IN" sz="1600" dirty="0">
                <a:latin typeface="Calibri" panose="020F0502020204030204" pitchFamily="34" charset="0"/>
                <a:ea typeface="Droid Sans Fallback"/>
                <a:cs typeface="Calibri" panose="020F0502020204030204" pitchFamily="34" charset="0"/>
              </a:rPr>
              <a:t>Remix IDE</a:t>
            </a:r>
          </a:p>
          <a:p>
            <a:pPr marL="285750" indent="-285750">
              <a:lnSpc>
                <a:spcPct val="150000"/>
              </a:lnSpc>
              <a:buFont typeface="Calibri" panose="020F0502020204030204" pitchFamily="34" charset="0"/>
              <a:buChar char="̵"/>
            </a:pPr>
            <a:r>
              <a:rPr lang="en-IN" sz="1600" dirty="0">
                <a:effectLst/>
                <a:latin typeface="Calibri" panose="020F0502020204030204" pitchFamily="34" charset="0"/>
                <a:ea typeface="Droid Sans Fallback"/>
                <a:cs typeface="Calibri" panose="020F0502020204030204" pitchFamily="34" charset="0"/>
              </a:rPr>
              <a:t>Git</a:t>
            </a:r>
          </a:p>
          <a:p>
            <a:pPr marL="285750" indent="-285750">
              <a:lnSpc>
                <a:spcPct val="150000"/>
              </a:lnSpc>
              <a:buFont typeface="Calibri" panose="020F0502020204030204" pitchFamily="34" charset="0"/>
              <a:buChar char="̵"/>
            </a:pPr>
            <a:r>
              <a:rPr lang="en-IN" sz="1600" dirty="0">
                <a:latin typeface="Calibri" panose="020F0502020204030204" pitchFamily="34" charset="0"/>
                <a:ea typeface="Droid Sans Fallback"/>
                <a:cs typeface="Calibri" panose="020F0502020204030204" pitchFamily="34" charset="0"/>
              </a:rPr>
              <a:t>Hardhat</a:t>
            </a:r>
          </a:p>
          <a:p>
            <a:pPr marL="285750" indent="-285750">
              <a:lnSpc>
                <a:spcPct val="150000"/>
              </a:lnSpc>
              <a:buFont typeface="Calibri" panose="020F0502020204030204" pitchFamily="34" charset="0"/>
              <a:buChar char="̵"/>
            </a:pPr>
            <a:r>
              <a:rPr lang="en-IN" sz="1600" dirty="0">
                <a:effectLst/>
                <a:latin typeface="Calibri" panose="020F0502020204030204" pitchFamily="34" charset="0"/>
                <a:ea typeface="Droid Sans Fallback"/>
                <a:cs typeface="Calibri" panose="020F0502020204030204" pitchFamily="34" charset="0"/>
              </a:rPr>
              <a:t>VS Code</a:t>
            </a:r>
            <a:endParaRPr lang="en-US" sz="1600" dirty="0">
              <a:effectLst/>
              <a:latin typeface="Calibri" panose="020F0502020204030204" pitchFamily="34" charset="0"/>
              <a:ea typeface="Droid Sans Fallback"/>
              <a:cs typeface="Calibri" panose="020F0502020204030204" pitchFamily="34" charset="0"/>
            </a:endParaRPr>
          </a:p>
        </p:txBody>
      </p:sp>
      <p:sp>
        <p:nvSpPr>
          <p:cNvPr id="20" name="TextBox 19">
            <a:extLst>
              <a:ext uri="{FF2B5EF4-FFF2-40B4-BE49-F238E27FC236}">
                <a16:creationId xmlns:a16="http://schemas.microsoft.com/office/drawing/2014/main" id="{5AE2AFEF-1782-0CB9-FA30-C2140A8B541F}"/>
              </a:ext>
            </a:extLst>
          </p:cNvPr>
          <p:cNvSpPr txBox="1"/>
          <p:nvPr/>
        </p:nvSpPr>
        <p:spPr>
          <a:xfrm>
            <a:off x="2637443" y="3029827"/>
            <a:ext cx="2726532" cy="2008499"/>
          </a:xfrm>
          <a:prstGeom prst="rect">
            <a:avLst/>
          </a:prstGeom>
          <a:noFill/>
        </p:spPr>
        <p:txBody>
          <a:bodyPr wrap="square">
            <a:spAutoFit/>
          </a:bodyPr>
          <a:lstStyle/>
          <a:p>
            <a:r>
              <a:rPr lang="en-US" sz="2500" dirty="0">
                <a:solidFill>
                  <a:schemeClr val="tx2">
                    <a:lumMod val="50000"/>
                    <a:lumOff val="50000"/>
                  </a:schemeClr>
                </a:solidFill>
                <a:latin typeface="Calibri" panose="020F0502020204030204" pitchFamily="34" charset="0"/>
              </a:rPr>
              <a:t>Front-end:</a:t>
            </a:r>
          </a:p>
          <a:p>
            <a:endParaRPr lang="en-US" sz="600" dirty="0">
              <a:effectLst/>
              <a:latin typeface="Calibri" panose="020F0502020204030204" pitchFamily="34" charset="0"/>
              <a:ea typeface="Droid Sans Fallback"/>
              <a:cs typeface="Calibri" panose="020F0502020204030204" pitchFamily="34" charset="0"/>
            </a:endParaRPr>
          </a:p>
          <a:p>
            <a:pPr marL="285750" indent="-285750">
              <a:lnSpc>
                <a:spcPct val="150000"/>
              </a:lnSpc>
              <a:buFont typeface="Calibri" panose="020F0502020204030204" pitchFamily="34" charset="0"/>
              <a:buChar char="̵"/>
            </a:pPr>
            <a:r>
              <a:rPr lang="en-US" sz="1600" dirty="0">
                <a:effectLst/>
                <a:latin typeface="Calibri" panose="020F0502020204030204" pitchFamily="34" charset="0"/>
                <a:ea typeface="Droid Sans Fallback"/>
                <a:cs typeface="Calibri" panose="020F0502020204030204" pitchFamily="34" charset="0"/>
              </a:rPr>
              <a:t>HTML5, CSS3, JavaScript </a:t>
            </a:r>
            <a:endParaRPr lang="en-IN" sz="1600" dirty="0">
              <a:effectLst/>
              <a:latin typeface="Calibri" panose="020F0502020204030204" pitchFamily="34" charset="0"/>
              <a:ea typeface="Droid Sans Fallback"/>
            </a:endParaRPr>
          </a:p>
          <a:p>
            <a:pPr marL="285750" indent="-285750">
              <a:lnSpc>
                <a:spcPct val="150000"/>
              </a:lnSpc>
              <a:buFont typeface="Calibri" panose="020F0502020204030204" pitchFamily="34" charset="0"/>
              <a:buChar char="̵"/>
            </a:pPr>
            <a:r>
              <a:rPr lang="en-US" sz="1600" dirty="0">
                <a:effectLst/>
                <a:latin typeface="Calibri" panose="020F0502020204030204" pitchFamily="34" charset="0"/>
                <a:ea typeface="Droid Sans Fallback"/>
                <a:cs typeface="Calibri" panose="020F0502020204030204" pitchFamily="34" charset="0"/>
              </a:rPr>
              <a:t>ReactJS </a:t>
            </a:r>
            <a:endParaRPr lang="en-IN" sz="1600" dirty="0">
              <a:effectLst/>
              <a:latin typeface="Calibri" panose="020F0502020204030204" pitchFamily="34" charset="0"/>
              <a:ea typeface="Droid Sans Fallback"/>
            </a:endParaRPr>
          </a:p>
          <a:p>
            <a:pPr marL="285750" indent="-285750">
              <a:lnSpc>
                <a:spcPct val="150000"/>
              </a:lnSpc>
              <a:buFont typeface="Calibri" panose="020F0502020204030204" pitchFamily="34" charset="0"/>
              <a:buChar char="̵"/>
            </a:pPr>
            <a:r>
              <a:rPr lang="en-US" sz="1600" dirty="0">
                <a:effectLst/>
                <a:latin typeface="Calibri" panose="020F0502020204030204" pitchFamily="34" charset="0"/>
                <a:ea typeface="Droid Sans Fallback"/>
                <a:cs typeface="Calibri" panose="020F0502020204030204" pitchFamily="34" charset="0"/>
              </a:rPr>
              <a:t>Web3.js</a:t>
            </a:r>
            <a:endParaRPr lang="en-IN" sz="1600" dirty="0">
              <a:effectLst/>
              <a:latin typeface="Calibri" panose="020F0502020204030204" pitchFamily="34" charset="0"/>
              <a:ea typeface="Droid Sans Fallback"/>
            </a:endParaRPr>
          </a:p>
          <a:p>
            <a:pPr marL="285750" indent="-285750">
              <a:lnSpc>
                <a:spcPct val="150000"/>
              </a:lnSpc>
              <a:buFont typeface="Calibri" panose="020F0502020204030204" pitchFamily="34" charset="0"/>
              <a:buChar char="̵"/>
            </a:pPr>
            <a:r>
              <a:rPr lang="en-US" sz="1600" dirty="0">
                <a:effectLst/>
                <a:latin typeface="Calibri" panose="020F0502020204030204" pitchFamily="34" charset="0"/>
                <a:ea typeface="Droid Sans Fallback"/>
                <a:cs typeface="Calibri" panose="020F0502020204030204" pitchFamily="34" charset="0"/>
              </a:rPr>
              <a:t>Tailwind CSS</a:t>
            </a:r>
            <a:endParaRPr lang="en-IN" sz="1600" dirty="0">
              <a:effectLst/>
              <a:latin typeface="Calibri" panose="020F0502020204030204" pitchFamily="34" charset="0"/>
              <a:ea typeface="Droid Sans Fallback"/>
            </a:endParaRPr>
          </a:p>
        </p:txBody>
      </p:sp>
      <p:sp>
        <p:nvSpPr>
          <p:cNvPr id="22" name="TextBox 21">
            <a:extLst>
              <a:ext uri="{FF2B5EF4-FFF2-40B4-BE49-F238E27FC236}">
                <a16:creationId xmlns:a16="http://schemas.microsoft.com/office/drawing/2014/main" id="{02EA43D4-EC5A-BB33-4D32-2FEFF67A6432}"/>
              </a:ext>
            </a:extLst>
          </p:cNvPr>
          <p:cNvSpPr txBox="1"/>
          <p:nvPr/>
        </p:nvSpPr>
        <p:spPr>
          <a:xfrm>
            <a:off x="5807845" y="3029827"/>
            <a:ext cx="1893904" cy="815608"/>
          </a:xfrm>
          <a:prstGeom prst="rect">
            <a:avLst/>
          </a:prstGeom>
          <a:noFill/>
        </p:spPr>
        <p:txBody>
          <a:bodyPr wrap="square">
            <a:spAutoFit/>
          </a:bodyPr>
          <a:lstStyle/>
          <a:p>
            <a:r>
              <a:rPr lang="en-US" sz="2500" dirty="0">
                <a:solidFill>
                  <a:schemeClr val="tx2">
                    <a:lumMod val="50000"/>
                    <a:lumOff val="50000"/>
                  </a:schemeClr>
                </a:solidFill>
                <a:latin typeface="Calibri" panose="020F0502020204030204" pitchFamily="34" charset="0"/>
              </a:rPr>
              <a:t>Back-end</a:t>
            </a:r>
          </a:p>
          <a:p>
            <a:endParaRPr lang="en-US" sz="600" dirty="0">
              <a:solidFill>
                <a:schemeClr val="tx2">
                  <a:lumMod val="50000"/>
                  <a:lumOff val="50000"/>
                </a:schemeClr>
              </a:solidFill>
              <a:latin typeface="Calibri" panose="020F0502020204030204" pitchFamily="34" charset="0"/>
            </a:endParaRPr>
          </a:p>
          <a:p>
            <a:pPr marL="285750" indent="-285750">
              <a:buFont typeface="Calibri" panose="020F0502020204030204" pitchFamily="34" charset="0"/>
              <a:buChar char="̵"/>
            </a:pPr>
            <a:r>
              <a:rPr lang="en-US" sz="1600" dirty="0">
                <a:effectLst/>
                <a:latin typeface="Calibri" panose="020F0502020204030204" pitchFamily="34" charset="0"/>
                <a:ea typeface="Droid Sans Fallback"/>
                <a:cs typeface="Calibri" panose="020F0502020204030204" pitchFamily="34" charset="0"/>
              </a:rPr>
              <a:t>Solidity</a:t>
            </a:r>
            <a:endParaRPr lang="en-IN" sz="1600"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322456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9CEBAF-45C8-4323-F3E7-ECAB86B065EB}"/>
              </a:ext>
            </a:extLst>
          </p:cNvPr>
          <p:cNvCxnSpPr/>
          <p:nvPr/>
        </p:nvCxnSpPr>
        <p:spPr>
          <a:xfrm>
            <a:off x="346229" y="337351"/>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Straight Connector 5">
            <a:extLst>
              <a:ext uri="{FF2B5EF4-FFF2-40B4-BE49-F238E27FC236}">
                <a16:creationId xmlns:a16="http://schemas.microsoft.com/office/drawing/2014/main" id="{CC6AE845-0223-C126-E8ED-B3E9B4A22C45}"/>
              </a:ext>
            </a:extLst>
          </p:cNvPr>
          <p:cNvCxnSpPr>
            <a:cxnSpLocks/>
          </p:cNvCxnSpPr>
          <p:nvPr/>
        </p:nvCxnSpPr>
        <p:spPr>
          <a:xfrm rot="5400000">
            <a:off x="-735363" y="1421902"/>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1491608C-D921-B766-0938-E36262435838}"/>
              </a:ext>
            </a:extLst>
          </p:cNvPr>
          <p:cNvCxnSpPr>
            <a:cxnSpLocks/>
          </p:cNvCxnSpPr>
          <p:nvPr/>
        </p:nvCxnSpPr>
        <p:spPr>
          <a:xfrm rot="16200000">
            <a:off x="10707981" y="5434629"/>
            <a:ext cx="2175029"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 name="Straight Connector 7">
            <a:extLst>
              <a:ext uri="{FF2B5EF4-FFF2-40B4-BE49-F238E27FC236}">
                <a16:creationId xmlns:a16="http://schemas.microsoft.com/office/drawing/2014/main" id="{8F192F61-3362-E2EE-51FD-732464D1121D}"/>
              </a:ext>
            </a:extLst>
          </p:cNvPr>
          <p:cNvCxnSpPr>
            <a:cxnSpLocks/>
          </p:cNvCxnSpPr>
          <p:nvPr/>
        </p:nvCxnSpPr>
        <p:spPr>
          <a:xfrm>
            <a:off x="9626389" y="6519180"/>
            <a:ext cx="2175029" cy="0"/>
          </a:xfrm>
          <a:prstGeom prst="line">
            <a:avLst/>
          </a:prstGeom>
        </p:spPr>
        <p:style>
          <a:lnRef idx="2">
            <a:schemeClr val="accent5"/>
          </a:lnRef>
          <a:fillRef idx="0">
            <a:schemeClr val="accent5"/>
          </a:fillRef>
          <a:effectRef idx="1">
            <a:schemeClr val="accent5"/>
          </a:effectRef>
          <a:fontRef idx="minor">
            <a:schemeClr val="tx1"/>
          </a:fontRef>
        </p:style>
      </p:cxnSp>
      <p:pic>
        <p:nvPicPr>
          <p:cNvPr id="12" name="Graphic 11" descr="Link">
            <a:extLst>
              <a:ext uri="{FF2B5EF4-FFF2-40B4-BE49-F238E27FC236}">
                <a16:creationId xmlns:a16="http://schemas.microsoft.com/office/drawing/2014/main" id="{723F84F8-53CD-96A3-96D6-26A093EB9D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5499" y="5676554"/>
            <a:ext cx="605526" cy="605526"/>
          </a:xfrm>
          <a:prstGeom prst="rect">
            <a:avLst/>
          </a:prstGeom>
        </p:spPr>
      </p:pic>
      <p:pic>
        <p:nvPicPr>
          <p:cNvPr id="13" name="Graphic 12" descr="Link">
            <a:extLst>
              <a:ext uri="{FF2B5EF4-FFF2-40B4-BE49-F238E27FC236}">
                <a16:creationId xmlns:a16="http://schemas.microsoft.com/office/drawing/2014/main" id="{9FE7667D-B9D7-1E5A-641D-A72BCE28B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380244" y="5109272"/>
            <a:ext cx="650714" cy="650714"/>
          </a:xfrm>
          <a:prstGeom prst="rect">
            <a:avLst/>
          </a:prstGeom>
        </p:spPr>
      </p:pic>
      <p:pic>
        <p:nvPicPr>
          <p:cNvPr id="2" name="Graphic 1" descr="Box">
            <a:extLst>
              <a:ext uri="{FF2B5EF4-FFF2-40B4-BE49-F238E27FC236}">
                <a16:creationId xmlns:a16="http://schemas.microsoft.com/office/drawing/2014/main" id="{5C77EB4E-6340-E50F-A534-6BAA130D5F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72" y="5472005"/>
            <a:ext cx="889975" cy="889975"/>
          </a:xfrm>
          <a:prstGeom prst="rect">
            <a:avLst/>
          </a:prstGeom>
        </p:spPr>
      </p:pic>
      <p:pic>
        <p:nvPicPr>
          <p:cNvPr id="3" name="Graphic 2" descr="Link">
            <a:extLst>
              <a:ext uri="{FF2B5EF4-FFF2-40B4-BE49-F238E27FC236}">
                <a16:creationId xmlns:a16="http://schemas.microsoft.com/office/drawing/2014/main" id="{3EA32AAA-B152-1B97-0F50-F80ECB07B6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3767" y="1026119"/>
            <a:ext cx="495425" cy="495425"/>
          </a:xfrm>
          <a:prstGeom prst="rect">
            <a:avLst/>
          </a:prstGeom>
        </p:spPr>
      </p:pic>
      <p:pic>
        <p:nvPicPr>
          <p:cNvPr id="4" name="Graphic 3" descr="Link">
            <a:extLst>
              <a:ext uri="{FF2B5EF4-FFF2-40B4-BE49-F238E27FC236}">
                <a16:creationId xmlns:a16="http://schemas.microsoft.com/office/drawing/2014/main" id="{FE7B2372-ACFE-3C7C-9527-EA799CC31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584208" flipH="1">
            <a:off x="11138853" y="437085"/>
            <a:ext cx="532396" cy="532396"/>
          </a:xfrm>
          <a:prstGeom prst="rect">
            <a:avLst/>
          </a:prstGeom>
        </p:spPr>
      </p:pic>
      <p:pic>
        <p:nvPicPr>
          <p:cNvPr id="9" name="Graphic 8" descr="Box">
            <a:extLst>
              <a:ext uri="{FF2B5EF4-FFF2-40B4-BE49-F238E27FC236}">
                <a16:creationId xmlns:a16="http://schemas.microsoft.com/office/drawing/2014/main" id="{017BFEE3-8420-FC54-9770-67A245AF3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1462" y="821570"/>
            <a:ext cx="728153" cy="728153"/>
          </a:xfrm>
          <a:prstGeom prst="rect">
            <a:avLst/>
          </a:prstGeom>
        </p:spPr>
      </p:pic>
      <p:sp>
        <p:nvSpPr>
          <p:cNvPr id="15" name="Title 1">
            <a:extLst>
              <a:ext uri="{FF2B5EF4-FFF2-40B4-BE49-F238E27FC236}">
                <a16:creationId xmlns:a16="http://schemas.microsoft.com/office/drawing/2014/main" id="{D749DBE3-5DEE-2D8B-B2D4-686A4125D542}"/>
              </a:ext>
            </a:extLst>
          </p:cNvPr>
          <p:cNvSpPr txBox="1">
            <a:spLocks/>
          </p:cNvSpPr>
          <p:nvPr/>
        </p:nvSpPr>
        <p:spPr>
          <a:xfrm>
            <a:off x="811566" y="712071"/>
            <a:ext cx="10515600" cy="872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500" dirty="0">
                <a:solidFill>
                  <a:schemeClr val="accent6">
                    <a:lumMod val="75000"/>
                  </a:schemeClr>
                </a:solidFill>
                <a:latin typeface="Candara" panose="020E0502030303020204" pitchFamily="34" charset="0"/>
              </a:rPr>
              <a:t>Advantages</a:t>
            </a:r>
            <a:endParaRPr lang="en-IN" sz="4500" dirty="0">
              <a:solidFill>
                <a:schemeClr val="accent6">
                  <a:lumMod val="75000"/>
                </a:schemeClr>
              </a:solidFill>
              <a:latin typeface="Candara" panose="020E0502030303020204" pitchFamily="34" charset="0"/>
            </a:endParaRPr>
          </a:p>
        </p:txBody>
      </p:sp>
      <p:sp>
        <p:nvSpPr>
          <p:cNvPr id="16" name="TextBox 15">
            <a:extLst>
              <a:ext uri="{FF2B5EF4-FFF2-40B4-BE49-F238E27FC236}">
                <a16:creationId xmlns:a16="http://schemas.microsoft.com/office/drawing/2014/main" id="{91714346-B5D2-D0C4-14D1-CFB160A87019}"/>
              </a:ext>
            </a:extLst>
          </p:cNvPr>
          <p:cNvSpPr txBox="1"/>
          <p:nvPr/>
        </p:nvSpPr>
        <p:spPr>
          <a:xfrm>
            <a:off x="1743722" y="1845275"/>
            <a:ext cx="6361590" cy="3585149"/>
          </a:xfrm>
          <a:prstGeom prst="rect">
            <a:avLst/>
          </a:prstGeom>
          <a:noFill/>
        </p:spPr>
        <p:txBody>
          <a:bodyPr wrap="square">
            <a:spAutoFit/>
          </a:bodyPr>
          <a:lstStyle/>
          <a:p>
            <a:pPr marR="92710" lvl="1">
              <a:lnSpc>
                <a:spcPct val="106000"/>
              </a:lnSpc>
              <a:spcBef>
                <a:spcPts val="1000"/>
              </a:spcBef>
            </a:pPr>
            <a:r>
              <a:rPr lang="en-US" sz="2000" dirty="0">
                <a:solidFill>
                  <a:schemeClr val="tx2">
                    <a:lumMod val="50000"/>
                    <a:lumOff val="50000"/>
                  </a:schemeClr>
                </a:solidFill>
                <a:effectLst/>
                <a:latin typeface="Calibri" panose="020F0502020204030204" pitchFamily="34" charset="0"/>
                <a:ea typeface="Droid Sans Fallback"/>
                <a:cs typeface="Calibri" panose="020F0502020204030204" pitchFamily="34" charset="0"/>
              </a:rPr>
              <a:t>Some of the major advantages of the project are:</a:t>
            </a:r>
          </a:p>
          <a:p>
            <a:pPr marR="92710" lvl="1">
              <a:lnSpc>
                <a:spcPct val="106000"/>
              </a:lnSpc>
              <a:spcBef>
                <a:spcPts val="1000"/>
              </a:spcBef>
            </a:pPr>
            <a:endParaRPr lang="en-US" sz="600" dirty="0">
              <a:solidFill>
                <a:schemeClr val="tx2">
                  <a:lumMod val="50000"/>
                  <a:lumOff val="50000"/>
                </a:schemeClr>
              </a:solidFill>
              <a:effectLst/>
              <a:latin typeface="Calibri" panose="020F0502020204030204" pitchFamily="34" charset="0"/>
              <a:ea typeface="Droid Sans Fallback"/>
              <a:cs typeface="Calibri" panose="020F0502020204030204" pitchFamily="34" charset="0"/>
            </a:endParaRPr>
          </a:p>
          <a:p>
            <a:pPr marL="1657350" marR="92710" lvl="3"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Empowering Fundraisers</a:t>
            </a:r>
          </a:p>
          <a:p>
            <a:pPr marL="1657350" marR="92710" lvl="3"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Efficient Fund Allocation</a:t>
            </a:r>
            <a:endParaRPr lang="en-IN" dirty="0">
              <a:effectLst/>
              <a:latin typeface="Calibri" panose="020F0502020204030204" pitchFamily="34" charset="0"/>
              <a:ea typeface="Droid Sans Fallback"/>
            </a:endParaRPr>
          </a:p>
          <a:p>
            <a:pPr marL="1657350" marR="92710" lvl="3"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Great Donor Confidence</a:t>
            </a:r>
            <a:endParaRPr lang="en-IN" dirty="0">
              <a:effectLst/>
              <a:latin typeface="Calibri" panose="020F0502020204030204" pitchFamily="34" charset="0"/>
              <a:ea typeface="Droid Sans Fallback"/>
            </a:endParaRPr>
          </a:p>
          <a:p>
            <a:pPr marL="1657350" marR="92710" lvl="3"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Global Accessibility</a:t>
            </a:r>
            <a:endParaRPr lang="en-IN" dirty="0">
              <a:effectLst/>
              <a:latin typeface="Calibri" panose="020F0502020204030204" pitchFamily="34" charset="0"/>
              <a:ea typeface="Droid Sans Fallback"/>
            </a:endParaRPr>
          </a:p>
          <a:p>
            <a:pPr marL="1657350" marR="92710" lvl="3"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Enhanced Transparency</a:t>
            </a:r>
            <a:endParaRPr lang="en-IN" dirty="0">
              <a:effectLst/>
              <a:latin typeface="Calibri" panose="020F0502020204030204" pitchFamily="34" charset="0"/>
              <a:ea typeface="Droid Sans Fallback"/>
            </a:endParaRPr>
          </a:p>
          <a:p>
            <a:pPr marL="1657350" marR="92710" lvl="3"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Reduced Costs</a:t>
            </a:r>
            <a:endParaRPr lang="en-IN" dirty="0">
              <a:effectLst/>
              <a:latin typeface="Calibri" panose="020F0502020204030204" pitchFamily="34" charset="0"/>
              <a:ea typeface="Droid Sans Fallback"/>
            </a:endParaRPr>
          </a:p>
          <a:p>
            <a:pPr marL="1657350" marR="92710" lvl="3" indent="-285750">
              <a:lnSpc>
                <a:spcPct val="106000"/>
              </a:lnSpc>
              <a:spcBef>
                <a:spcPts val="1000"/>
              </a:spcBef>
              <a:buFont typeface="Wingdings" panose="05000000000000000000" pitchFamily="2" charset="2"/>
              <a:buChar char="ü"/>
            </a:pPr>
            <a:r>
              <a:rPr lang="en-US" dirty="0">
                <a:effectLst/>
                <a:latin typeface="Calibri" panose="020F0502020204030204" pitchFamily="34" charset="0"/>
                <a:ea typeface="Droid Sans Fallback"/>
                <a:cs typeface="Calibri" panose="020F0502020204030204" pitchFamily="34" charset="0"/>
              </a:rPr>
              <a:t>Scalability and Flexibility</a:t>
            </a:r>
            <a:endParaRPr lang="en-IN"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35170187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58A086"/>
      </a:accent2>
      <a:accent3>
        <a:srgbClr val="E97132"/>
      </a:accent3>
      <a:accent4>
        <a:srgbClr val="2E9CB8"/>
      </a:accent4>
      <a:accent5>
        <a:srgbClr val="00648F"/>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706</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Candara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Saiyam Jain</dc:creator>
  <cp:lastModifiedBy>Saiyam Jain</cp:lastModifiedBy>
  <cp:revision>7</cp:revision>
  <dcterms:created xsi:type="dcterms:W3CDTF">2023-06-02T04:59:08Z</dcterms:created>
  <dcterms:modified xsi:type="dcterms:W3CDTF">2023-06-02T06:29:36Z</dcterms:modified>
</cp:coreProperties>
</file>