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310" r:id="rId10"/>
    <p:sldId id="273" r:id="rId11"/>
    <p:sldId id="282" r:id="rId12"/>
    <p:sldId id="311" r:id="rId13"/>
    <p:sldId id="274" r:id="rId14"/>
    <p:sldId id="283" r:id="rId15"/>
    <p:sldId id="312" r:id="rId16"/>
    <p:sldId id="295" r:id="rId17"/>
    <p:sldId id="303" r:id="rId18"/>
    <p:sldId id="302" r:id="rId19"/>
    <p:sldId id="301" r:id="rId20"/>
    <p:sldId id="300" r:id="rId21"/>
    <p:sldId id="304" r:id="rId22"/>
    <p:sldId id="296" r:id="rId23"/>
    <p:sldId id="294" r:id="rId24"/>
    <p:sldId id="313" r:id="rId25"/>
    <p:sldId id="276" r:id="rId26"/>
    <p:sldId id="270" r:id="rId27"/>
    <p:sldId id="280" r:id="rId28"/>
    <p:sldId id="277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71" r:id="rId38"/>
    <p:sldId id="278" r:id="rId39"/>
    <p:sldId id="272" r:id="rId40"/>
    <p:sldId id="293" r:id="rId41"/>
    <p:sldId id="279" r:id="rId42"/>
    <p:sldId id="297" r:id="rId43"/>
    <p:sldId id="299" r:id="rId44"/>
    <p:sldId id="305" r:id="rId45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00"/>
    <a:srgbClr val="03D7ED"/>
    <a:srgbClr val="FFFF99"/>
    <a:srgbClr val="00FF99"/>
    <a:srgbClr val="119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2" autoAdjust="0"/>
    <p:restoredTop sz="87339" autoAdjust="0"/>
  </p:normalViewPr>
  <p:slideViewPr>
    <p:cSldViewPr>
      <p:cViewPr>
        <p:scale>
          <a:sx n="66" d="100"/>
          <a:sy n="66" d="100"/>
        </p:scale>
        <p:origin x="-2274" y="-4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1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1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59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9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8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57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52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6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practice,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Already </a:t>
            </a:r>
            <a:r>
              <a:rPr lang="en-US" dirty="0" err="1" smtClean="0"/>
              <a:t>minimized</a:t>
            </a:r>
            <a:r>
              <a:rPr lang="en-US" baseline="0" dirty="0" err="1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05800" cy="1676400"/>
          </a:xfrm>
        </p:spPr>
        <p:txBody>
          <a:bodyPr/>
          <a:lstStyle/>
          <a:p>
            <a:pPr algn="ctr"/>
            <a:r>
              <a:rPr lang="en-US" sz="3200" b="1" i="0" dirty="0" smtClean="0"/>
              <a:t/>
            </a:r>
            <a:br>
              <a:rPr lang="en-US" sz="3200" b="1" i="0" dirty="0" smtClean="0"/>
            </a:br>
            <a:r>
              <a:rPr lang="en-US" sz="3200" b="1" i="0" dirty="0" smtClean="0"/>
              <a:t>Automated Documentation Inference to Explain Failed Tests</a:t>
            </a:r>
            <a:endParaRPr lang="en-US" sz="3200" b="1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1752600"/>
          </a:xfrm>
        </p:spPr>
        <p:txBody>
          <a:bodyPr/>
          <a:lstStyle/>
          <a:p>
            <a:r>
              <a:rPr lang="en-US" sz="2800" b="1" dirty="0" err="1" smtClean="0">
                <a:latin typeface="+mj-lt"/>
              </a:rPr>
              <a:t>Sai</a:t>
            </a:r>
            <a:r>
              <a:rPr lang="en-US" sz="2800" b="1" dirty="0" smtClean="0">
                <a:latin typeface="+mj-lt"/>
              </a:rPr>
              <a:t> Zhang</a:t>
            </a:r>
          </a:p>
          <a:p>
            <a:r>
              <a:rPr lang="en-US" sz="2800" dirty="0" smtClean="0">
                <a:latin typeface="+mj-lt"/>
              </a:rPr>
              <a:t>University of Washington</a:t>
            </a:r>
          </a:p>
          <a:p>
            <a:endParaRPr lang="en-US" sz="8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Joint work with: Cheng Zhang, Michael D. Ernst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Mutant generation via </a:t>
            </a:r>
            <a:r>
              <a:rPr lang="en-US" dirty="0"/>
              <a:t>v</a:t>
            </a:r>
            <a:r>
              <a:rPr lang="en-US" dirty="0" smtClean="0"/>
              <a:t>alue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495800"/>
          </a:xfrm>
        </p:spPr>
        <p:txBody>
          <a:bodyPr/>
          <a:lstStyle/>
          <a:p>
            <a:endParaRPr lang="en-US" sz="800" dirty="0" smtClean="0"/>
          </a:p>
          <a:p>
            <a:r>
              <a:rPr lang="en-US" sz="2200" dirty="0" smtClean="0"/>
              <a:t>Mutate the failed test by repeatedly replacing an existing input value with </a:t>
            </a:r>
            <a:r>
              <a:rPr lang="en-US" sz="2200" dirty="0" smtClean="0">
                <a:solidFill>
                  <a:srgbClr val="FF0000"/>
                </a:solidFill>
              </a:rPr>
              <a:t>an alternative one</a:t>
            </a:r>
            <a:endParaRPr lang="en-US" sz="2200" dirty="0" smtClean="0"/>
          </a:p>
          <a:p>
            <a:pPr lvl="1"/>
            <a:r>
              <a:rPr lang="en-US" dirty="0" smtClean="0"/>
              <a:t>Generate a set of </a:t>
            </a:r>
            <a:r>
              <a:rPr lang="en-US" i="1" dirty="0" smtClean="0"/>
              <a:t>slightly different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76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o =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 Object();</a:t>
            </a:r>
          </a:p>
          <a:p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lst.add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32954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o =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Integer(1);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lst.add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419600" y="3876764"/>
            <a:ext cx="685800" cy="1618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6670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...</a:t>
            </a:r>
          </a:p>
          <a:p>
            <a:r>
              <a:rPr lang="en-US" dirty="0" err="1"/>
              <a:t>TreeSet</a:t>
            </a:r>
            <a:r>
              <a:rPr lang="en-US" dirty="0"/>
              <a:t> t = </a:t>
            </a:r>
            <a:r>
              <a:rPr lang="en-US" b="1" dirty="0">
                <a:solidFill>
                  <a:schemeClr val="accent2"/>
                </a:solidFill>
              </a:rPr>
              <a:t>new </a:t>
            </a:r>
            <a:r>
              <a:rPr lang="en-US" b="1" dirty="0" err="1">
                <a:solidFill>
                  <a:schemeClr val="accent2"/>
                </a:solidFill>
              </a:rPr>
              <a:t>TreeSet</a:t>
            </a:r>
            <a:r>
              <a:rPr lang="en-US" b="1" dirty="0">
                <a:solidFill>
                  <a:schemeClr val="accent2"/>
                </a:solidFill>
              </a:rPr>
              <a:t>(l);</a:t>
            </a:r>
          </a:p>
          <a:p>
            <a:r>
              <a:rPr lang="en-US" dirty="0"/>
              <a:t>Set </a:t>
            </a: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err="1"/>
              <a:t>synchronizedSet</a:t>
            </a:r>
            <a:r>
              <a:rPr lang="en-US" dirty="0"/>
              <a:t>(t);</a:t>
            </a:r>
          </a:p>
          <a:p>
            <a:r>
              <a:rPr lang="en-US" dirty="0"/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4618672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t.add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(10);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synchronizedSet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19600" y="5172164"/>
            <a:ext cx="685800" cy="1618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" y="3276600"/>
            <a:ext cx="8534400" cy="12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4724400"/>
            <a:ext cx="85344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28194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Original test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87340" y="2849665"/>
            <a:ext cx="276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Mutated test</a:t>
            </a:r>
          </a:p>
        </p:txBody>
      </p:sp>
    </p:spTree>
    <p:extLst>
      <p:ext uri="{BB962C8B-B14F-4D97-AF65-F5344CB8AC3E}">
        <p14:creationId xmlns:p14="http://schemas.microsoft.com/office/powerpoint/2010/main" val="2044156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selection in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9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300" b="1" dirty="0" smtClean="0"/>
              <a:t>Exhaustive selection </a:t>
            </a:r>
            <a:r>
              <a:rPr lang="en-US" sz="2300" dirty="0" smtClean="0"/>
              <a:t>is inefficient</a:t>
            </a:r>
          </a:p>
          <a:p>
            <a:pPr>
              <a:buFont typeface="Arial" pitchFamily="34" charset="0"/>
              <a:buChar char="•"/>
            </a:pPr>
            <a:r>
              <a:rPr lang="en-US" sz="2300" b="1" dirty="0"/>
              <a:t>R</a:t>
            </a:r>
            <a:r>
              <a:rPr lang="en-US" sz="2300" b="1" dirty="0" smtClean="0"/>
              <a:t>andom selection </a:t>
            </a:r>
            <a:r>
              <a:rPr lang="en-US" sz="2300" dirty="0" smtClean="0"/>
              <a:t>may miss some values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r>
              <a:rPr lang="en-US" dirty="0" err="1" smtClean="0"/>
              <a:t>FailureDoc</a:t>
            </a:r>
            <a:r>
              <a:rPr lang="en-US" dirty="0" smtClean="0"/>
              <a:t> selects replacement candidates by: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apping each value to an </a:t>
            </a:r>
            <a:r>
              <a:rPr lang="en-US" b="1" i="1" dirty="0" smtClean="0"/>
              <a:t>abstract</a:t>
            </a:r>
            <a:r>
              <a:rPr lang="en-US" dirty="0" smtClean="0"/>
              <a:t> domain using an </a:t>
            </a:r>
            <a:r>
              <a:rPr lang="en-US" i="1" dirty="0" smtClean="0"/>
              <a:t>abstract object profile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each abstract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3962400"/>
            <a:ext cx="7772400" cy="236220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1066800" y="4267200"/>
            <a:ext cx="228600" cy="2286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066800" y="4648200"/>
            <a:ext cx="228600" cy="2286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057400" y="44196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9400" y="45720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1752600" y="48768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2514600" y="42672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3200400" y="42672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41910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1295400" y="4495800"/>
            <a:ext cx="228600" cy="2286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2133600" y="51816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2133600" y="57150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1752600" y="55626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2590800" y="51054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2438400" y="54864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3124200" y="50292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3886200" y="42672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3276600" y="54102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3810000" y="53340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2895600" y="54102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 bwMode="auto">
          <a:xfrm>
            <a:off x="2819400" y="57912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3962400" y="49530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 bwMode="auto">
          <a:xfrm>
            <a:off x="3581400" y="57150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5562600" y="48006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24600" y="45339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334000" y="52578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867400" y="44958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705600" y="42672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858000" y="46863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477000" y="54102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162800" y="43815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49149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43600" y="53340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50673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72200" y="57150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400800" y="50292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648200" y="50292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315200" y="48006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724400" y="46482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105400" y="47625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848600" y="48006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943600" y="49149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9400" y="57912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86600" y="54864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029200" y="51435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620000" y="52578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467600" y="56388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-290286" y="478971"/>
            <a:ext cx="1262743" cy="1349829"/>
          </a:xfrm>
          <a:custGeom>
            <a:avLst/>
            <a:gdLst>
              <a:gd name="connsiteX0" fmla="*/ 0 w 1262743"/>
              <a:gd name="connsiteY0" fmla="*/ 0 h 1349829"/>
              <a:gd name="connsiteX1" fmla="*/ 290286 w 1262743"/>
              <a:gd name="connsiteY1" fmla="*/ 203200 h 1349829"/>
              <a:gd name="connsiteX2" fmla="*/ 1262743 w 1262743"/>
              <a:gd name="connsiteY2" fmla="*/ 1349829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743" h="1349829">
                <a:moveTo>
                  <a:pt x="0" y="0"/>
                </a:moveTo>
                <a:cubicBezTo>
                  <a:pt x="96762" y="67733"/>
                  <a:pt x="209596" y="116945"/>
                  <a:pt x="290286" y="203200"/>
                </a:cubicBezTo>
                <a:cubicBezTo>
                  <a:pt x="632655" y="569181"/>
                  <a:pt x="1262743" y="1349829"/>
                  <a:pt x="1262743" y="1349829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4180114" y="4325257"/>
            <a:ext cx="566057" cy="363339"/>
          </a:xfrm>
          <a:custGeom>
            <a:avLst/>
            <a:gdLst>
              <a:gd name="connsiteX0" fmla="*/ 566057 w 566057"/>
              <a:gd name="connsiteY0" fmla="*/ 0 h 363339"/>
              <a:gd name="connsiteX1" fmla="*/ 508000 w 566057"/>
              <a:gd name="connsiteY1" fmla="*/ 72572 h 363339"/>
              <a:gd name="connsiteX2" fmla="*/ 478972 w 566057"/>
              <a:gd name="connsiteY2" fmla="*/ 116114 h 363339"/>
              <a:gd name="connsiteX3" fmla="*/ 435429 w 566057"/>
              <a:gd name="connsiteY3" fmla="*/ 130629 h 363339"/>
              <a:gd name="connsiteX4" fmla="*/ 290286 w 566057"/>
              <a:gd name="connsiteY4" fmla="*/ 217714 h 363339"/>
              <a:gd name="connsiteX5" fmla="*/ 0 w 566057"/>
              <a:gd name="connsiteY5" fmla="*/ 333829 h 363339"/>
              <a:gd name="connsiteX6" fmla="*/ 43543 w 566057"/>
              <a:gd name="connsiteY6" fmla="*/ 362857 h 363339"/>
              <a:gd name="connsiteX7" fmla="*/ 130629 w 566057"/>
              <a:gd name="connsiteY7" fmla="*/ 348343 h 363339"/>
              <a:gd name="connsiteX8" fmla="*/ 159657 w 566057"/>
              <a:gd name="connsiteY8" fmla="*/ 348343 h 36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057" h="363339">
                <a:moveTo>
                  <a:pt x="566057" y="0"/>
                </a:moveTo>
                <a:cubicBezTo>
                  <a:pt x="546705" y="24191"/>
                  <a:pt x="526587" y="47789"/>
                  <a:pt x="508000" y="72572"/>
                </a:cubicBezTo>
                <a:cubicBezTo>
                  <a:pt x="497534" y="86527"/>
                  <a:pt x="492593" y="105217"/>
                  <a:pt x="478972" y="116114"/>
                </a:cubicBezTo>
                <a:cubicBezTo>
                  <a:pt x="467025" y="125672"/>
                  <a:pt x="448803" y="123199"/>
                  <a:pt x="435429" y="130629"/>
                </a:cubicBezTo>
                <a:cubicBezTo>
                  <a:pt x="332624" y="187743"/>
                  <a:pt x="378132" y="181112"/>
                  <a:pt x="290286" y="217714"/>
                </a:cubicBezTo>
                <a:cubicBezTo>
                  <a:pt x="194087" y="257797"/>
                  <a:pt x="0" y="333829"/>
                  <a:pt x="0" y="333829"/>
                </a:cubicBezTo>
                <a:cubicBezTo>
                  <a:pt x="14514" y="343505"/>
                  <a:pt x="26206" y="360931"/>
                  <a:pt x="43543" y="362857"/>
                </a:cubicBezTo>
                <a:cubicBezTo>
                  <a:pt x="72792" y="366107"/>
                  <a:pt x="101427" y="351993"/>
                  <a:pt x="130629" y="348343"/>
                </a:cubicBezTo>
                <a:cubicBezTo>
                  <a:pt x="140230" y="347143"/>
                  <a:pt x="149981" y="348343"/>
                  <a:pt x="159657" y="348343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86400" y="5638800"/>
            <a:ext cx="228600" cy="228600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572000" y="4025900"/>
            <a:ext cx="3733800" cy="21336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914400" y="4191000"/>
            <a:ext cx="647700" cy="8382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ounded Rectangle 68"/>
          <p:cNvSpPr/>
          <p:nvPr/>
        </p:nvSpPr>
        <p:spPr bwMode="auto">
          <a:xfrm>
            <a:off x="1676400" y="4114800"/>
            <a:ext cx="2748642" cy="19812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 bwMode="auto">
          <a:xfrm>
            <a:off x="3276600" y="4572000"/>
            <a:ext cx="2286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architecture of  </a:t>
            </a:r>
            <a:r>
              <a:rPr lang="en-US" dirty="0" err="1" smtClean="0"/>
              <a:t>FailureDoc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228600" y="1143000"/>
            <a:ext cx="10668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5562600" y="5223294"/>
            <a:ext cx="21336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with Documentation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2362200" y="5070894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Property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Generalization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433052" y="1324896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2362200" y="1066800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Mutant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Generation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2362200" y="2376948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Execution Observation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2362200" y="3692106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Filter for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Root Causes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5420554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238500" y="19812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238500" y="32766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3238500" y="4630947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600" y="1905000"/>
            <a:ext cx="1828800" cy="553998"/>
            <a:chOff x="228600" y="2133600"/>
            <a:chExt cx="1828800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28600" y="2133600"/>
              <a:ext cx="1790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x = -1;</a:t>
              </a:r>
            </a:p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assert x &gt; 0;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2363889"/>
              <a:ext cx="21907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4958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78106" y="120962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3159" y="119615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95800" y="268882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5182" y="26990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2106" y="2697777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322771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67" y="320758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36" y="3231400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572000" y="4124980"/>
            <a:ext cx="1185333" cy="646331"/>
            <a:chOff x="4800600" y="4429780"/>
            <a:chExt cx="1185333" cy="646331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495800"/>
              <a:ext cx="27093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800600" y="442978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5</a:t>
              </a:r>
              <a:endParaRPr lang="en-US" sz="1800" dirty="0" smtClean="0">
                <a:latin typeface="+mj-lt"/>
                <a:cs typeface="Courier New" pitchFamily="49" charset="0"/>
              </a:endParaRPr>
            </a:p>
            <a:p>
              <a:r>
                <a:rPr lang="en-US" sz="1800" dirty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2</a:t>
              </a:r>
              <a:endParaRPr lang="en-US" sz="1800" dirty="0"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48200" y="5711279"/>
            <a:ext cx="99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x &gt; 0</a:t>
            </a:r>
            <a:endParaRPr lang="en-US" sz="1900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6500" y="5863418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//Test passes if x &gt; 0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x = -1;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assert x &gt; 0;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86000" y="2247900"/>
            <a:ext cx="6720349" cy="1333500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 </a:t>
            </a:r>
            <a:r>
              <a:rPr lang="en-US" dirty="0"/>
              <a:t>o</a:t>
            </a:r>
            <a:r>
              <a:rPr lang="en-US" dirty="0" smtClean="0"/>
              <a:t>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495800"/>
          </a:xfrm>
        </p:spPr>
        <p:txBody>
          <a:bodyPr/>
          <a:lstStyle/>
          <a:p>
            <a:r>
              <a:rPr lang="en-US" sz="2300" dirty="0" err="1" smtClean="0"/>
              <a:t>FailureDoc</a:t>
            </a:r>
            <a:r>
              <a:rPr lang="en-US" sz="2300" dirty="0" smtClean="0"/>
              <a:t> executes each mutated test, and classifies it as:</a:t>
            </a:r>
          </a:p>
          <a:p>
            <a:pPr lvl="1"/>
            <a:r>
              <a:rPr lang="en-US" b="1" dirty="0" smtClean="0"/>
              <a:t>Passing</a:t>
            </a:r>
          </a:p>
          <a:p>
            <a:pPr lvl="1"/>
            <a:r>
              <a:rPr lang="en-US" b="1" dirty="0" smtClean="0"/>
              <a:t>Failing</a:t>
            </a:r>
          </a:p>
          <a:p>
            <a:pPr lvl="2"/>
            <a:r>
              <a:rPr lang="en-US" dirty="0" smtClean="0"/>
              <a:t>The same failure as the original failed test</a:t>
            </a:r>
          </a:p>
          <a:p>
            <a:pPr lvl="1"/>
            <a:r>
              <a:rPr lang="en-US" b="1" dirty="0" smtClean="0"/>
              <a:t>Unexpected exception</a:t>
            </a:r>
          </a:p>
          <a:p>
            <a:pPr lvl="2"/>
            <a:r>
              <a:rPr lang="en-US" dirty="0" smtClean="0"/>
              <a:t>A different exception is thrown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569023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1100" y="4569023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610100" y="5092987"/>
            <a:ext cx="342900" cy="1618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59098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Courier New" pitchFamily="49" charset="0"/>
              </a:rPr>
              <a:t>Unexpected exception: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sz="1600" dirty="0" smtClean="0">
              <a:latin typeface="+mj-lt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772400" y="5410200"/>
            <a:ext cx="0" cy="4572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1000" y="4191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Original 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6340" y="4221265"/>
            <a:ext cx="276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Mutated test</a:t>
            </a:r>
          </a:p>
        </p:txBody>
      </p:sp>
    </p:spTree>
    <p:extLst>
      <p:ext uri="{BB962C8B-B14F-4D97-AF65-F5344CB8AC3E}">
        <p14:creationId xmlns:p14="http://schemas.microsoft.com/office/powerpoint/2010/main" val="412554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US" dirty="0" smtClean="0"/>
              <a:t>Record expression </a:t>
            </a:r>
            <a:r>
              <a:rPr lang="en-US" dirty="0"/>
              <a:t>v</a:t>
            </a:r>
            <a:r>
              <a:rPr lang="en-US" dirty="0" smtClean="0"/>
              <a:t>alues in test </a:t>
            </a:r>
            <a:r>
              <a:rPr lang="en-US" dirty="0"/>
              <a:t>e</a:t>
            </a:r>
            <a:r>
              <a:rPr lang="en-US" dirty="0" smtClean="0"/>
              <a:t>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value replacement, </a:t>
            </a:r>
            <a:r>
              <a:rPr lang="en-US" dirty="0" err="1" smtClean="0"/>
              <a:t>FailureDoc</a:t>
            </a:r>
            <a:r>
              <a:rPr lang="en-US" dirty="0" smtClean="0"/>
              <a:t> only needs to record expressions that can affect the test result:</a:t>
            </a:r>
          </a:p>
          <a:p>
            <a:endParaRPr lang="en-US" sz="800" dirty="0" smtClean="0"/>
          </a:p>
          <a:p>
            <a:pPr lvl="1"/>
            <a:r>
              <a:rPr lang="en-US" sz="2100" dirty="0" smtClean="0"/>
              <a:t>Computes </a:t>
            </a:r>
            <a:r>
              <a:rPr lang="en-US" sz="2100" b="1" dirty="0">
                <a:solidFill>
                  <a:schemeClr val="accent2"/>
                </a:solidFill>
              </a:rPr>
              <a:t>a backward static slice </a:t>
            </a:r>
            <a:r>
              <a:rPr lang="en-US" sz="2100" dirty="0" smtClean="0"/>
              <a:t>from the assertion in passing and failing tests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100" b="1" dirty="0" smtClean="0">
                <a:solidFill>
                  <a:schemeClr val="accent2"/>
                </a:solidFill>
              </a:rPr>
              <a:t>Selectively</a:t>
            </a:r>
            <a:r>
              <a:rPr lang="en-US" sz="2100" dirty="0" smtClean="0">
                <a:solidFill>
                  <a:schemeClr val="accent2"/>
                </a:solidFill>
              </a:rPr>
              <a:t> </a:t>
            </a:r>
            <a:r>
              <a:rPr lang="en-US" sz="2100" dirty="0" smtClean="0"/>
              <a:t>records expression values in the slice</a:t>
            </a:r>
          </a:p>
          <a:p>
            <a:pPr lvl="2"/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97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architecture of  </a:t>
            </a:r>
            <a:r>
              <a:rPr lang="en-US" dirty="0" err="1" smtClean="0"/>
              <a:t>FailureDoc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228600" y="1143000"/>
            <a:ext cx="10668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5562600" y="5223294"/>
            <a:ext cx="21336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with Documentation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2362200" y="5070894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Property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Generalization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433052" y="1324896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2362200" y="1066800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Mutant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Generation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2362200" y="2376948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Execution Observation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2362200" y="3692106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Filter for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Root Causes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5420554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238500" y="19812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238500" y="32766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3238500" y="4630947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600" y="1905000"/>
            <a:ext cx="1828800" cy="553998"/>
            <a:chOff x="228600" y="2133600"/>
            <a:chExt cx="1828800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28600" y="2133600"/>
              <a:ext cx="1790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x = -1;</a:t>
              </a:r>
            </a:p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assert x &gt; 0;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2363889"/>
              <a:ext cx="21907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4958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78106" y="120962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3159" y="119615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95800" y="268882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5182" y="26990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2106" y="2697777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322771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67" y="320758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36" y="3231400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572000" y="4124980"/>
            <a:ext cx="1185333" cy="646331"/>
            <a:chOff x="4800600" y="4429780"/>
            <a:chExt cx="1185333" cy="646331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495800"/>
              <a:ext cx="27093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800600" y="442978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5</a:t>
              </a:r>
              <a:endParaRPr lang="en-US" sz="1800" dirty="0" smtClean="0">
                <a:latin typeface="+mj-lt"/>
                <a:cs typeface="Courier New" pitchFamily="49" charset="0"/>
              </a:endParaRPr>
            </a:p>
            <a:p>
              <a:r>
                <a:rPr lang="en-US" sz="1800" dirty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2</a:t>
              </a:r>
              <a:endParaRPr lang="en-US" sz="1800" dirty="0"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48200" y="5711279"/>
            <a:ext cx="99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x &gt; 0</a:t>
            </a:r>
            <a:endParaRPr lang="en-US" sz="1900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6500" y="5863418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//Test passes if x &gt; 0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x = -1;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assert x &gt; 0;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71251" y="3581400"/>
            <a:ext cx="6720349" cy="1178784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7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Statistical failure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4495800"/>
          </a:xfrm>
        </p:spPr>
        <p:txBody>
          <a:bodyPr/>
          <a:lstStyle/>
          <a:p>
            <a:r>
              <a:rPr lang="en-US" dirty="0" smtClean="0"/>
              <a:t>A statistical algorithm isolates </a:t>
            </a:r>
            <a:r>
              <a:rPr lang="en-US" dirty="0" smtClean="0">
                <a:solidFill>
                  <a:srgbClr val="FF0000"/>
                </a:solidFill>
              </a:rPr>
              <a:t>suspicious statements </a:t>
            </a:r>
            <a:r>
              <a:rPr lang="en-US" dirty="0" smtClean="0"/>
              <a:t>in a failed test</a:t>
            </a:r>
          </a:p>
          <a:p>
            <a:pPr lvl="1"/>
            <a:r>
              <a:rPr lang="en-US" dirty="0" smtClean="0"/>
              <a:t>A variant of the CBI algorithms [</a:t>
            </a:r>
            <a:r>
              <a:rPr lang="en-US" dirty="0" smtClean="0">
                <a:solidFill>
                  <a:schemeClr val="accent2"/>
                </a:solidFill>
              </a:rPr>
              <a:t>Liblit’05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Associate a suspicious statement with </a:t>
            </a:r>
            <a:r>
              <a:rPr lang="en-US" dirty="0" smtClean="0">
                <a:solidFill>
                  <a:srgbClr val="FF0000"/>
                </a:solidFill>
              </a:rPr>
              <a:t>a set of failure-correcting objects</a:t>
            </a:r>
          </a:p>
          <a:p>
            <a:pPr lvl="1"/>
            <a:endParaRPr lang="en-US" sz="900" dirty="0" smtClean="0">
              <a:solidFill>
                <a:srgbClr val="FF0000"/>
              </a:solidFill>
            </a:endParaRPr>
          </a:p>
          <a:p>
            <a:pPr lvl="1"/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dirty="0"/>
              <a:t>Characterize the </a:t>
            </a:r>
            <a:r>
              <a:rPr lang="en-US" i="1" dirty="0">
                <a:solidFill>
                  <a:srgbClr val="FF0000"/>
                </a:solidFill>
              </a:rPr>
              <a:t>likelihood</a:t>
            </a:r>
            <a:r>
              <a:rPr lang="en-US" dirty="0"/>
              <a:t> of each observed value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to be </a:t>
            </a:r>
            <a:r>
              <a:rPr lang="en-US" dirty="0" smtClean="0"/>
              <a:t>a failure-correcting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Define 3 metrics: </a:t>
            </a:r>
            <a:r>
              <a:rPr lang="en-US" b="1" i="1" dirty="0">
                <a:solidFill>
                  <a:schemeClr val="accent2"/>
                </a:solidFill>
              </a:rPr>
              <a:t>Pass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</a:rPr>
              <a:t>Increase</a:t>
            </a:r>
            <a:r>
              <a:rPr lang="en-US" dirty="0"/>
              <a:t>, and </a:t>
            </a:r>
            <a:r>
              <a:rPr lang="en-US" b="1" i="1" dirty="0">
                <a:solidFill>
                  <a:schemeClr val="accent2"/>
                </a:solidFill>
              </a:rPr>
              <a:t>Importance</a:t>
            </a:r>
            <a:r>
              <a:rPr lang="en-US" dirty="0"/>
              <a:t> for each observed value </a:t>
            </a:r>
            <a:r>
              <a:rPr lang="en-US" b="1" dirty="0"/>
              <a:t>v</a:t>
            </a:r>
            <a:r>
              <a:rPr lang="en-US" dirty="0"/>
              <a:t> of each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67003"/>
              </p:ext>
            </p:extLst>
          </p:nvPr>
        </p:nvGraphicFramePr>
        <p:xfrm>
          <a:off x="533400" y="1066801"/>
          <a:ext cx="7848600" cy="440571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263179"/>
                <a:gridCol w="2585421"/>
              </a:tblGrid>
              <a:tr h="44060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Original test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Observed value 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 a mutant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public void test1()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1;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(i);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Object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Object();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 = 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lst.add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(o);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b</a:t>
                      </a: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b="0" i="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false</a:t>
                      </a:r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lst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Set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synchronizedSet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//This assertion fails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assertTrue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set.equals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(set));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PASS!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5537537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+mn-lt"/>
              </a:rPr>
              <a:t>Pass</a:t>
            </a:r>
            <a:r>
              <a:rPr lang="en-US" sz="2000" b="0" dirty="0" smtClean="0">
                <a:latin typeface="+mn-lt"/>
              </a:rPr>
              <a:t>(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b=false</a:t>
            </a:r>
            <a:r>
              <a:rPr lang="en-US" sz="2000" b="0" dirty="0" smtClean="0">
                <a:latin typeface="+mn-lt"/>
              </a:rPr>
              <a:t>) </a:t>
            </a:r>
            <a:r>
              <a:rPr lang="en-US" sz="2000" dirty="0" smtClean="0">
                <a:latin typeface="+mn-lt"/>
              </a:rPr>
              <a:t>= 1</a:t>
            </a:r>
          </a:p>
          <a:p>
            <a:endParaRPr lang="en-US" sz="20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The test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always</a:t>
            </a:r>
            <a:r>
              <a:rPr lang="en-US" sz="2000" b="0" dirty="0" smtClean="0">
                <a:latin typeface="+mn-lt"/>
              </a:rPr>
              <a:t> passes, when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0" dirty="0" smtClean="0">
                <a:latin typeface="+mn-lt"/>
              </a:rPr>
              <a:t> is observed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22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 smtClean="0">
                <a:solidFill>
                  <a:schemeClr val="accent2"/>
                </a:solidFill>
                <a:latin typeface="+mn-lt"/>
              </a:rPr>
              <a:t>Pass</a:t>
            </a:r>
            <a:r>
              <a:rPr lang="en-US" sz="2300" dirty="0" smtClean="0">
                <a:latin typeface="+mn-lt"/>
              </a:rPr>
              <a:t>(v)</a:t>
            </a:r>
            <a:r>
              <a:rPr lang="en-US" sz="2300" b="0" dirty="0" smtClean="0">
                <a:latin typeface="+mn-lt"/>
              </a:rPr>
              <a:t>: the percentage of passing tests when </a:t>
            </a:r>
            <a:r>
              <a:rPr lang="en-US" sz="2300" dirty="0" smtClean="0">
                <a:latin typeface="+mn-lt"/>
              </a:rPr>
              <a:t>v</a:t>
            </a:r>
            <a:r>
              <a:rPr lang="en-US" sz="2300" b="0" dirty="0" smtClean="0">
                <a:latin typeface="+mn-lt"/>
              </a:rPr>
              <a:t> is observed</a:t>
            </a:r>
          </a:p>
        </p:txBody>
      </p:sp>
    </p:spTree>
    <p:extLst>
      <p:ext uri="{BB962C8B-B14F-4D97-AF65-F5344CB8AC3E}">
        <p14:creationId xmlns:p14="http://schemas.microsoft.com/office/powerpoint/2010/main" val="768804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48024"/>
              </p:ext>
            </p:extLst>
          </p:nvPr>
        </p:nvGraphicFramePr>
        <p:xfrm>
          <a:off x="533400" y="1066801"/>
          <a:ext cx="8153400" cy="440571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467574"/>
                <a:gridCol w="2685826"/>
              </a:tblGrid>
              <a:tr h="44060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Original test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Observed value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mutant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public void test1()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1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(i);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Object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Object();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 =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lst.add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(o);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 </a:t>
                      </a:r>
                      <a:r>
                        <a:rPr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lst</a:t>
                      </a: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ts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an empty</a:t>
                      </a:r>
                      <a:r>
                        <a:rPr lang="en-US" sz="1800" b="1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 set</a:t>
                      </a:r>
                      <a:endParaRPr lang="en-US" sz="1800" b="1" i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Set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synchronizedSet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//This assertion fails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assertTrue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set.equals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(set));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PASS!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55626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+mn-lt"/>
              </a:rPr>
              <a:t>Pass</a:t>
            </a:r>
            <a:r>
              <a:rPr lang="en-US" sz="2000" b="0" dirty="0" smtClean="0">
                <a:latin typeface="+mn-lt"/>
              </a:rPr>
              <a:t>(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0" i="1" dirty="0" smtClean="0">
                <a:latin typeface="+mn-lt"/>
              </a:rPr>
              <a:t> = </a:t>
            </a:r>
            <a:r>
              <a:rPr lang="en-US" sz="2000" b="0" i="1" dirty="0">
                <a:latin typeface="+mj-lt"/>
              </a:rPr>
              <a:t>an empty set</a:t>
            </a:r>
            <a:r>
              <a:rPr lang="en-US" sz="2000" b="0" dirty="0" smtClean="0">
                <a:latin typeface="+mn-lt"/>
              </a:rPr>
              <a:t>) </a:t>
            </a:r>
            <a:r>
              <a:rPr lang="en-US" sz="2000" dirty="0" smtClean="0">
                <a:latin typeface="+mn-lt"/>
              </a:rPr>
              <a:t>= 1</a:t>
            </a:r>
          </a:p>
          <a:p>
            <a:endParaRPr lang="en-US" sz="20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The test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always </a:t>
            </a:r>
            <a:r>
              <a:rPr lang="en-US" sz="2000" b="0" dirty="0" smtClean="0">
                <a:latin typeface="+mn-lt"/>
              </a:rPr>
              <a:t>passes, when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0" dirty="0" smtClean="0">
                <a:latin typeface="+mn-lt"/>
              </a:rPr>
              <a:t> is observed as </a:t>
            </a:r>
            <a:r>
              <a:rPr lang="en-US" sz="2000" b="0" i="1" dirty="0" smtClean="0">
                <a:latin typeface="+mn-lt"/>
              </a:rPr>
              <a:t>an empty set</a:t>
            </a:r>
            <a:r>
              <a:rPr lang="en-US" sz="2000" b="0" dirty="0" smtClean="0">
                <a:latin typeface="+mn-lt"/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1000"/>
            <a:ext cx="822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 smtClean="0">
                <a:solidFill>
                  <a:schemeClr val="accent2"/>
                </a:solidFill>
                <a:latin typeface="+mn-lt"/>
              </a:rPr>
              <a:t>Pass</a:t>
            </a:r>
            <a:r>
              <a:rPr lang="en-US" sz="2300" dirty="0" smtClean="0">
                <a:latin typeface="+mn-lt"/>
              </a:rPr>
              <a:t>(v)</a:t>
            </a:r>
            <a:r>
              <a:rPr lang="en-US" sz="2300" b="0" dirty="0" smtClean="0">
                <a:latin typeface="+mn-lt"/>
              </a:rPr>
              <a:t>: the percentage of passing tests when </a:t>
            </a:r>
            <a:r>
              <a:rPr lang="en-US" sz="2300" dirty="0" smtClean="0">
                <a:latin typeface="+mn-lt"/>
              </a:rPr>
              <a:t>v</a:t>
            </a:r>
            <a:r>
              <a:rPr lang="en-US" sz="2300" b="0" dirty="0" smtClean="0">
                <a:latin typeface="+mn-lt"/>
              </a:rPr>
              <a:t> is observed</a:t>
            </a:r>
          </a:p>
        </p:txBody>
      </p:sp>
    </p:spTree>
    <p:extLst>
      <p:ext uri="{BB962C8B-B14F-4D97-AF65-F5344CB8AC3E}">
        <p14:creationId xmlns:p14="http://schemas.microsoft.com/office/powerpoint/2010/main" val="2575680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22950"/>
              </p:ext>
            </p:extLst>
          </p:nvPr>
        </p:nvGraphicFramePr>
        <p:xfrm>
          <a:off x="533400" y="1066801"/>
          <a:ext cx="7848600" cy="440571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263179"/>
                <a:gridCol w="2585421"/>
              </a:tblGrid>
              <a:tr h="44060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Original test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Observed value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mutant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public void test1()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 = 1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9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i = 10</a:t>
                      </a:r>
                    </a:p>
                  </a:txBody>
                  <a:tcPr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(i);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Object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Object();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 =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lst.add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(o);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lst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Set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synchronizedSet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//This assertion fails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assertTrue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set.equals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(set));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FAIL!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5537537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+mn-lt"/>
              </a:rPr>
              <a:t>Pass</a:t>
            </a:r>
            <a:r>
              <a:rPr lang="en-US" sz="2000" b="0" dirty="0" smtClean="0">
                <a:latin typeface="+mn-lt"/>
              </a:rPr>
              <a:t>(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i=10</a:t>
            </a:r>
            <a:r>
              <a:rPr lang="en-US" sz="2000" b="0" dirty="0" smtClean="0">
                <a:latin typeface="+mn-lt"/>
              </a:rPr>
              <a:t>) </a:t>
            </a:r>
            <a:r>
              <a:rPr lang="en-US" sz="2000" dirty="0" smtClean="0">
                <a:latin typeface="+mn-lt"/>
              </a:rPr>
              <a:t>= 0</a:t>
            </a:r>
          </a:p>
          <a:p>
            <a:endParaRPr lang="en-US" sz="20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Test 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</a:rPr>
              <a:t>never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passes, when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0" dirty="0" smtClean="0">
                <a:latin typeface="+mn-lt"/>
              </a:rPr>
              <a:t> is observed as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0" dirty="0" smtClean="0">
                <a:latin typeface="+mn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1000"/>
            <a:ext cx="822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 smtClean="0">
                <a:solidFill>
                  <a:schemeClr val="accent2"/>
                </a:solidFill>
                <a:latin typeface="+mn-lt"/>
              </a:rPr>
              <a:t>Pass</a:t>
            </a:r>
            <a:r>
              <a:rPr lang="en-US" sz="2300" dirty="0" smtClean="0">
                <a:latin typeface="+mn-lt"/>
              </a:rPr>
              <a:t>(v)</a:t>
            </a:r>
            <a:r>
              <a:rPr lang="en-US" sz="2300" b="0" dirty="0" smtClean="0">
                <a:latin typeface="+mn-lt"/>
              </a:rPr>
              <a:t>: the percentage of passing tests when </a:t>
            </a:r>
            <a:r>
              <a:rPr lang="en-US" sz="2300" dirty="0" smtClean="0">
                <a:latin typeface="+mn-lt"/>
              </a:rPr>
              <a:t>v</a:t>
            </a:r>
            <a:r>
              <a:rPr lang="en-US" sz="2300" b="0" dirty="0" smtClean="0">
                <a:latin typeface="+mn-lt"/>
              </a:rPr>
              <a:t> is observed</a:t>
            </a:r>
          </a:p>
        </p:txBody>
      </p:sp>
    </p:spTree>
    <p:extLst>
      <p:ext uri="{BB962C8B-B14F-4D97-AF65-F5344CB8AC3E}">
        <p14:creationId xmlns:p14="http://schemas.microsoft.com/office/powerpoint/2010/main" val="1722160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failed test reveals a potential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Before bug-fixing, programmers must: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find </a:t>
            </a:r>
            <a:r>
              <a:rPr lang="en-US" sz="2400" dirty="0" smtClean="0">
                <a:solidFill>
                  <a:schemeClr val="accent2"/>
                </a:solidFill>
              </a:rPr>
              <a:t>code </a:t>
            </a:r>
            <a:r>
              <a:rPr lang="en-US" sz="2400" dirty="0">
                <a:solidFill>
                  <a:schemeClr val="accent2"/>
                </a:solidFill>
              </a:rPr>
              <a:t>relevant </a:t>
            </a:r>
            <a:r>
              <a:rPr lang="en-US" sz="2400" dirty="0" smtClean="0"/>
              <a:t>to </a:t>
            </a:r>
            <a:r>
              <a:rPr lang="en-US" sz="2400" dirty="0"/>
              <a:t>the failure 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2"/>
                </a:solidFill>
              </a:rPr>
              <a:t>understand why </a:t>
            </a:r>
            <a:r>
              <a:rPr lang="en-US" sz="2400" dirty="0" smtClean="0"/>
              <a:t>the test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5" descr="data:image/jpg;base64,/9j/4AAQSkZJRgABAQAAAQABAAD/2wCEAAkGBhQSEBUUExQVFBUWFx4YGBcWGBsWHBgbGBgYGhcYGxgZHCYfGCAjGR4eHy8sJScpLC0sGB4xNTwqNigtLCkBCQoKDgwOGg8PGiwkHyQpNDQ1Kiw0LDAvLSowLCwsMC0wKSwsLC0sLy8sLCwsLS0sLy8vLCwsLCwyKTQsLCwsKf/AABEIAOEA4QMBIgACEQEDEQH/xAAcAAEAAgMBAQEAAAAAAAAAAAAABQYEBwgDAgH/xABMEAACAQMCAgcDBwgHBwMFAAABAgMABBESIQUxBgcTIkFRYTJxgRQjQlJykaEzNWKCkrGywQgVFiRD0fA0U1RjosLSc+HiFyVkk6P/xAAaAQEAAwEBAQAAAAAAAAAAAAAAAQMEAgUG/8QAMhEAAgECBAMHAwQCAwAAAAAAAAECAxESITFBBGHwEyJRcYGRsTKhwRTR4fEFMyNCUv/aAAwDAQACEQMRAD8A3jSlKApHW/dtFwx3QlWVgQR5hXrnT+315/vfwFdN9YnRyS+smgiwGZhuTjA0sCfxrlrpRwA2Vy0DNqZeZ9ckEc9+VacUlTTi/uRuWLol0vupr2GN5SVZtxjHIEjceorqDiV8sMLyNyRSff5D4nb41yL0D/OMH2j/AAtXRHXBPP8AIDHbozF86iBsANgCeQ3Of1amN6qjizzfwiNDWXDOve4huHD/ADsRc8zq2z4eIHjsfLY1unol02t+IRhom72MlM7+pB8Rn3EeIFcgTwMjFWBVhsQeYqW6J9JZLK5SVGIAI1Y8vPHmPxGRyNcY1N2mrc/Dr3JOyaVgcC4qLm3jmXk65ON8Hkw+/NZ9UtOLsyRSlKgClKUApSlAKUpQClKUApUZxXpJb2wPbSqpG+M5P3DcfGvPo70nhvUZ4clVONRxg7eGCa7wStitkCXpSlcAUpSgFKUoBSlKAUpSgFcndbf52n+0f43rrGuTutv87T/aP8b1bH6JehG5GdA/zjB9o/wtXYdcedBPzhB9o/wtXU3Gum9paoWkmUkeCkE+7PIfEiulGUoKy3f4G5pf+kB0eihnjljAUuNwNuerl6ZGfia1FVy6zOnP9ZXOpdo12UeHpzGdt/iTyqrcOsGmkWNBksfu8yfdUVO9KyzeXuEdGdU/SiCHhkazzBG5gNnlpXyHmDVx/txZf8Qn4/5Vzj1ncHNq1tCeaxDI8sqhCn1Axn1zVIzVlbAp2s3pvy8iFc7ZsOIxzpriYOpJGRnw5869bm4WNGdzhVGSfIDmdqqvVV+aoPcf31O9Ij/dJ/8A0m/hNVOCVTBtcm+Rh/24sv8AiE/6v8qz+GcahuAxhkDhcZxnbPLmK4xvj86/22/ea6H/AKPX5vf7X/dJU4YNOyeXPml4A2rSse/4gkMZkkYKo5k/uA8T6VpHpz18tqaKz2A21+P3jl+r99cxg2rvJeJJuq/4xDAPnZET0Y7/AAHM1VOIdcHD4m0iTW3kMDn9og/hXMnEukE85JkkY58M4H3Dn8aw7U4kX7Q/eK6vTT0b+32/kg7W4feiaJJAMB1DAHwyM4rXXWx1o/IV7CA/PEbkfR9AfDbmfUAb5IufRy4C8OhfwWEE/qrv+6uUOmPE2nvZXc5Ooj7ic/8AVk/GusKg5PwdkDD4pxua4YtK7Nk5xnbPu/0a6C/o+SZ4ew8m/eX/AMq0Z0R6JS8QnEUQ95/1tyBO/gDXTHVz0HPDIGjLh9WDt4Y1E77Z5+QqFfC5Seq/KBbqUpVBIpSlAKUpQClKUApSlAK5O62/zrP9o/xvXWNcndbf52n+0f43q2P0S9CNyowXDIwZGKsORBwdxg/hX7cXbyHLszH9Ik/vqT6JcKW5vI4Xzpc4228Dg/fW2uJf0c+6TDNk+R2/eDn7xSMG46+nWQNHpjIznHjjnj0rdvUy/C1fOT222kyYGD4E+ueX0Rt41q7pT0MuLCTTMpA8G/dn/WKhra5aNw6EqwOQR/reuovs21Ja+/p1mNTovrk6HQvBLePqaRV0qDjC93GR4+Ga5vresvS833RyXWe/HgHxOMP6+BBHu01oqprJpRv0srBHWvVV+aoPcf31J9NbjRYTty7mPvIH86jOqr81Qe4/vqM67OMiHhrLnDSbD4f/ACK10/8Af6/GZGxzBK+WJ8yT99dE/wBH1wOHSEnADZJ+MmTXOdbg6GcbNt0duGHNm0/jISPiBj41xRjixLl+USyN63usd7udoImKxJtttnz+J8fgPPOtIoizBVBJOwA3Jr8kkLEk7knJPmTzrcvUV0CSbN1MuoLsoPI+Xw8T8ByJzH+x55JfA0Ifof1H3F0qyTHs4z8P8yfgMetbM4X1E2MQGvU589h/FqNbElkVFLHZVBJ9ABk/hUL/AG6sv+IT7m/8a6i5P/XH7X+48zP/AKrVLUwJnSIyi5OTuCBvXHvSO3KXcykYOsn9o5/nXWf9u7L/AIhPub/xrTPXn0L0Si8iGUkGTj13P3E59zfo0wTwtSTvr+/7gjOozpHHbXpSTAEgwCfDPM/DA+Gqul64htrho3V1OGU5B91dW9VvSv5dYqxOXQBW88eGfuI/Vz41w+9C+6+OvwC40pSqiRSlKAUpSgFKUoBSlKAVyd1t/naf7R/jeusa5O62/wA6z/aP8b1bH6JehG5g9XX5zt/t/wAq6/rkDq7OOJW58NX8q6xu+NwRDLzRr72GfgOZqcLcFbxf4BVut/g6TcMkLAZQZB8s/wDvg/q1ynW8Ot/rViliNrbHVn2m5eGOXhz9+fLG+j6VMoqL16yBcuiV0wsLxPolTn9nP/aKptbK6L8DKcEu52GNWy59Qf5D/qFa1qytlCC5BHWnVUf/ALVB7jWmevDpeLq77KM5SPbbkeeD8ck+7TUvedZXyLg8NtH+VdMn7LcuR5ef3DxI1Xw6ye7uAuSSxyzHwGd2/wBeldVI2m0tZP7fz8EIjq2DCT/Zw45dsc/tH+WaoU6YZgPAkfca2v0U4Objo5Oo3KPq92TIP3kH4Vzw6zkuVvdpEs1JXVnU4qjhMWn4+/Sn8sVyoy4ODW8eonp2iIbSZgvLSSfgPhjA9MDzqqmrpxWoZuTjX+zTf+k/8BrjXi/+0S/+o/8AEa7SuYBIjIeTqVOPJhjaueuurobb2Kx9iu8hyzHGSe9ncAc+dTFKUGt9Qa24Cf7zF9sV1vxzgq3VgYmGcxgjbPeC7eu/L3E1yPwH/aYvtiuuuKccjtLMSOQMRjSDsSQvL4cz5CuoYsMcOt/2ByDxSy7KZ4/qsQPd4fhW2f6OvEiLiWLwK5/cf+38TWqeN3oluJJByZjj3cgfurZ39Hi2JvJH8Av/AGkf9wqI2xyS0z/IOh6UpVBIpSlAKUpQClKUApSlADXJ3W3+dp/tH+N66xrnHrH6v7ye/nnSJhFqY6mVgMBmJbOkjGN855VdTTlCSXIg1fb3LRtqRirDxBwd9jXtNxaZxhpXI8tRx91TnRPq5vOIk/J0HZqcGVzoTPkCRlj6AHHjipHpR1Q3vD4+1nCNADh5ID2mjOwyraTgnbPKq1KWiZJR6tXQboFNxCdQqns85Zjtt47+Xr929TMPQtbWA3E1leyYxgSIsceD9J2DN2a+8H4c62xwF7+yQYisZEwGeC3EqS4xnCSuSkrAcgcA8gRtXcFDVPF5aer68zlu2p6dYXBkteBPDHyUc8YydLZP+uQwK5grqfrJvFuuCmSE61lClMbZ1Kcc+R8MHlWheB9WF9csAsTKPEnfH3bD4kVY4zqQT5snQrMUTyuFGp3Ow8Tt/ID91b46BdWotOHzXEy5laIlQRy29r/L4nyxOdAOp2GyxJNiSXyO4Hv8DjyG32tqvHSCItazBQWJjbAAyTtyA8aQkqclZ5316+QzjK7/ACj/AGj+81sbqj6VS9tHZDAhkOJP0wz4IOeWzEbVg2vVrdR3kDXEJET3KIcgjOt+XeXFXSboTDYXEd3aEq6uoMMm6vssjYZd02Kjk2CeVdUoSUzpRxLIp3Wt1eyWVy0iKTC51A/z/wA/I+hFUGGdkYMpKsORBwRXXXCuJQ8VtpFlhK6G0OjENhiisGRxzGltjgHmCBWq+m/UToPaWzjDOqhTtvI6ouR9phy+4VXJYnfSW66+PY50yKz0c66721UISJFHgf8AI5x8MV4dYfWT/WkcYZNDofAYBG/6R863P0C6G8OWyYW8KzkM0Uks0QJldO6+NQ9jOQNO23iRmonof1dWKXF3DJaxyaHWSJpAXPYzLlFwSR3XV0zjfTVNbinTpuclf5CSbsaA4JKFuImYgKHBJPIDO9TvTfi968mm57VYz+T1q6B0Hska9yMYPkK3/wAQ6puGSj/ZUjPg0RaMj1Gk4+8Go7jlsTH/AFfxL+8wzd22uyAHDgEhJPAShclWGz4IIznOfh+PjVXZRyb+5MlhV2c0xRFmCqCSTgAbk1051MdDjZ2etxh5d/h5/Hb4KDUP1Y9UcMSiebEjhmTT4akdkbORyJB28QRk42rbYGK2NqEbLVkan7SlKqJFKUoBSlKAUpSgFKUoBWn+tXrAea2ntrOJni1LDNd6sIGZgGjT6/1WPIZPvqx9cnTJrGw0xEie4JijxzUY+cceoBAGPF1Na96FcB+U8PhFyWMIB7OBWKKcMSZH04LsWyRk4AAxVFar2ST5l9Ci60sKNycA4YlviBF0pDGqRjGNsd5vUk7k+te/SMRvbTxSEYeCQkH6gXDn4ah94rVl7w24tFaeyu5ojGpcxSyNNCwUZKlZCSu3jn7udfXCbK64y5uCZoLWaPs3aV1LGMsGlgt0RRpRnUAu/eKgDfBp+qpyjj0SOZ8NOg8Mty59W87ScItDJuTCAc75Ayq5zzyoFeHAuJx2M91aSnTFDELmBieVuSQ0Xujlyq+Ol1HhVkXsreJVykUaKFUEhVVQMADPkK1X1m9J7R7m1eGW2nOJIpAZNUahmjaJ5Sme6sqBsZ3xjxry+DqPtm0sn/YkrotHC+m0NtPPbSRSLAt06i4wpiRpWEhRxnVGA8hXJBX1HhsACtGXE3zMlnbo15LJBLLJIrxjU0hIZ2Ordi55DfGMVfejnSyVrODRCrERIrPJNjvKoV8hFc5DA5Bwc88V61Go6rat/R1XpxpWz8/Mu9KqL8Wu2/xIo/sRljy5anfB/ZrHkWRvbuJ29ziIfdEE/HNalSkZHUiZXTiYdrYx/wD5DTH7MEMjE/tFaqnSi4XsFmJ0oNzkHIEijSTjfICFT6KD4143EK/LZyg/I2nZ5JLMZLlwANTEk9wA8/pV5dMWjiktzKp7ON5Cx7xUCGOOOMEA4z2qFgSMAg+dXRbowc1m8zVRztzLT1ayrHZ3MzkKhndi3gFjjjQn3dwmrB0phMlrrjBdo3jnVV319jIkukY5llUgepFa56M9IHt4J7d4BD20KzQxtLmILLkSjtMYj7xzghV1MAWXUDUl0J6UvarJbSwzGGBgqbBpok0g4eAMZDFqzoZdXd23ABOGVaMu+8r9anMou7sWbq/tuxtWi5ossjxSDcSxTSNNG4Pnh9JHgV8sE/nCp1a/uFUfkoYY2P6RaeXR+qjqf161kOMzGS4i4U0rRmZnS4SYpAom+cKtHIh76MSvcxtpzvzwOIf1pYRxiK9Dm4l7N17JRmSbbtC5BZ2JHtHBGB4DAzcTJTg6V7N+PLyOo0ZtdpbJGw+k3W1a2kxgRZbqZdmSBdQQ+TNnGfQZ9cVAcb63OHXNnLFOtzDIQNKGP5wPnKSRkHTlWAYZK8qsXBOBx2VuI4gBpXLOdi7Yyzu3M5O/p8Kr17weS7jLzRhpISk0JZQrEo2poxgZKMBp95FeTSlSve2j1vn7F06TjZbsl+q/p3HKnY3P93upH1CORWjEh0oCyFgASzAtpByNW2QM1sitZXtq075kCzWrgEIcHIK5UqpwQwPeyDnY48qleB9KxbyCCaYSxEhUlY/ORknAjnJ5jOAHO+SA25DN61Hi1Udnr1lyZnlTw6bePWheKUpWwrFKUoBSlKAUpSgFYl3xaGL8pLHH9t1X95rXEk7q8puXlmjWR9eXk1Qd9tOuIHDRaQCGAyAQTkd4TFpaRKAY0jAIyCiqAQd8gqN886tjSvuVupYrV3x0T8XmuDa3M6QqsVq0ceUxkmaRWdlXJY4Bz7IqB4BwbjEaGILbxxZbR2zZdFYkgAxHmM7ZrZhr8qP0lNycpZ3/AASuKnH6cjX1p0ItntfkdwDFeENifLfPHJOtGJ+dXGModxjkOde3QfgOmFraS4vEkgOmSFbhkTDZKvGECns23I355Bqb4vxyykVopT2oB72lHbQVONWtR3Sp8VORUe9pLHc21x8pimgUsvauypIYZEOA8moJMquARtkkg+dVLhpU6l/qi9nt5cjqVTFDNWfyTMfRG0B1G3jdvrSgzN+1KWNSTWiFChRNB2KaRpPvXGDVWk45cyqZIniWMSOq6Y9eezYjJLNuCMHugc+fjWXw/pY8kixdiqynlrlCI++/ZnSWbA3IIBHrzr0FCyulkUzpzisT0HEejlmCugx2c2fm5ISkLgnbGkYEgPIqQQeVRZnura9gMkQVZpeymlhI7OZmU9lIYT3opARhjyIGN9q/OH8DR7ZSyKsj9uZCRseybJBBXJ2yN/IV72fFJbUqsitNEMEA96SMEbFGP5VceBOrB2J9muHw8ZNVFr17ov7Oahk7p7FxrF4lxOO3iMkraVH3sfBVH0mPIAVXv7ddqP7tCWyca5mWNQeW6gs23kdPwr0h4O3b67hhcXKKWCkaYYFxuwXfVtv3dRPiWG1WJMphQk9TwtpzDA80yB5XY3csRIzjGiCEA+0QpzjxCjlmoE8SF2I4VckysqBGyrKknekYKdwOz1HI2NevS6Lt3h0okqRyGSSSTHaS59vAcaQpUAAE7Yzsa/OHXjzXsDwRxxLDHmCGUGJ7iN1KyLHJuhC7EY25Hlmqa1eXDuzXda166sehhtF2eeyP0xyGHLz9jDYNNHHLGNckiglAMsMBQulNOCWZfcajb/h/El4ZM02lEjBaN5O7OkZIyiLF+SDDZlLFMHkCM1PzRtMtwlvGJFl1GW2lf5PLbyPux3BBRj3wR9LJBIOBnRcB4hcWwivLtEDLpkWGJWZwRghpH2yRz0rXl9jXxWp2wt+luRzOpRwq+tvW/Whm8G4alvBHEgGlFA28T4t8Tk/Go3pGwNzw9D43an9lW/mRWJa29/a3ENkjwXPaK5haVmicLEASrkAgnBGMZ5GofpXHeW/FeGm7aEZlBVISxCgyKrEswBYkYrC6EoVWpPOz+GelPjKU6KjDkbDg4qJ5ey0kINRJP0tBUaSMbDJzz5beNYstsq3HylpAqau7sSzYXGBj6Oc/DPvr0v5HW5CJGAr6QzKveYE9/vjGABn/AERWZx20jMBLAgIMrpxkHkAAdvIf5VgTUWksk155fuzE05KTebi7+Ge3oiDNgjxsGk0rbsQpA1Zjl0yRMvjkA6B9j0r0llhAMzJ2olLIQNlJZTrV0fkSufFhv4Zr5tJozLCdGEmQ20in68YMsRyDvlTKM88kcqzOH3ih3t2i+bVmIJBfk2xfY885BPgBVrbWWb5ct/uVtRbUk0r7657ctCd6FcaOfkshLYTtLd23aSHYFWOTl4iQpP0lZDuSTVurWfSHiCiP5RAyvNZN24VTzVdpkyPBoiy7eOPKtjWd0ssaSIcq6hlPmGAIP3GvX4Ss6tPvaorqwUZZaHtSlK1lQpSlAKUpQEXxngKz4cExzKMLKo3A56WH00z4H3jB3qjvay2shVYwrHLNbggJIPpSWznAVvEocDPPTnW2zK1l1v2sk9zwy3jmaDXLK+tckhoo1KkYI3wWH61T2nZpt6EYMTsiUsr5JV1IcjOCCCCrDmrKd1YeR3qO4tdTxyAhlSDG8ixmR0P6alsBf0gDj6QA71YU6SQOplkVZThFugumKbwWK4QHCN5EH7JG6GZseJh2KMpjmUZaMnJxy1K300z9Ie44O1aKVWFWOKDujPOnKDsyl20mg9lJknLOpOBrVnZhJGV7rAg5OnYHY4r9t7bsZO2hWNifaVlGG/AmNufeGQc7hqsXE+jgKns1VlJ1GEnQNX14pBvA/qO6fEDOarpjeLUwLOibOSumWEkezNEPDH01ypG+w3rZCpFrDLrrxNUKsJxwVF1+Ca4VLG3egLYV5ZpYpSO2RpI9uzRFPaoXzggn2sA7YGJNw5JY1PnAspJyN9enlgFSDg52IIPjWIqq2mRWaNl3V4zuM8ihztnGDzU+II2qwWNsbu1MxeNLiRWiaVtbFxHMwXVGDjfQNxyycYG1RZwfiuuv2O5SdC2LNEL/AFi6Ei4LMTGY1uiGlljRhydNQE6b+0O8ATz3apC9cBHdtJjMcKwyFl0zEBQWiAcnkG25gVh8av8AspSj5U6YwhKkq5WNVYx7HO45bNyJHKpbgGkWOJ44wrPKW7dcZDTyMuRJsMgg8vEGotZ3j7e3sV1KsaSU4PJ7Fe4jwPs52eJ1V0YZLDKv4hZE+mPDI73qKzOG9J5rlUaKzZ5YSVJMiRwxuGOQgBRseIyD7j4+fEELyuYJu3DtqOInlKHfYOgWNl321MunGMnwzbTg0wjjESCKRFIEzuNRBYsQ0MYYOuT7LPt4YO9cyknmtRPiE0nEjbjoRdXUmq4mihjLamigUtq9GY6Rj0AxVom4FHJCIpsyqNwW9pSOTKw3UjwIO1fcvGoUIV5UL+Kpl2z49xdTCvJ+OY7xgnEfi5VRpH1uz1dpjz7uR5VxqZZVJN3bKr0wtLi3gaTefsgOyugdNxbjUuRKR+Xj05z5/SB5183PDZIXtxa3E0l1IxIaaV2jlVF1SdopJAUry0jIJGPE1e1dJUyCro6+GGVlP4EEVX4OgFsCuozOseeyVpWAhDcxGU0sPIZJIG1YZ8LJNdi7Lw265GqnxEVGSqK78SB6X8MuJbyxkmUW8Ycxl4J2L6nUtgNoUoDp05G/e91YXTXodBFbPcxK3bRaXDNI750uudWtjnbP3VN9OOCSR2EjwzzHstMumVu2HzbBsqzgupGM51eBB51hcX4ndy8OYnh8pEtuWZw8ZjCNHqLhlYk7HOMA+FYa0a8Zxc2vTK69Tdw8+HdOUbeVzYYvF7MSFgqkA5JAHeGRvXgR24/5R/8A6f8Aw/i93OB6Mxi84TanVgiNcHn3owYzkfA1YOEwhYUUZ2Hjzzkkg48jkfCvAlFU721Tt5Gi7nJRaytfz5Fa4leLLbSrBFoeD+8RY31NCwfcDkWxp8dmNSr8Wkd4GhAMMqqwOM5DbnvfRwmCPPfnyrPECpNkADtFOcADJU595JBP3VBdFoSkEtvjLWlwyIORMee0iGT5xPpq68ZK6Xvzy+zKbTSs3ny5Z29iTj4ZHHMw8JUYYY+ZGsAeoYfdWb1S3RPDRCxJa1lktiT/AMpzo+5Co+FRPGooZGV5JGiK7YZTk7g93bn6jPh5VmdW8uLvica+x28cynz7eEEkfFa9D/Hyd875r4/sorWzStZP5/kvtKUr1zMKUpQClKUArXnW5H2Z4fd+EF2qufJJhpY/gB8a2HUT0s6PrfWU1s2wlQgH6rDdG+DgH4VzKOJNMlOzuUW3s0jneOd1kEo0lSCwfW22vOQPIc+Z5VB8TvRa3sdnIJZIXQy28qkma3K6gyqd2kUAZx3jg4IcbV72N5OwRJLC5e/jARl0FIWZNllaY9zTyOR+O1efTjq4uxZm/eZpb+BllCxbRxRoclIlIySp7+TudP3+fwtOtCpi0ys76N8kWzwYMPPLy5lhsOMewsrIwk/JTp+TmzyA3IR/0ckHB0k8hl33DFkIYExyqMJKntKDuVOdnUnmrZB9DvVV6McWj4lA8lssfb4zd2LkCOYn2pYs7IzHx9kk4bBw9SnD+MaFJy8kKHS+sHt7YjmkynvMo+tuwHPUO+PYo141MtGtV18mGdOxgz8EwxBjnjZt2FoqmKXn31Em0DZ5gkc8gtualuH200caxxRJEozvPIZmyzFiSsYwcsSfb/DaphHBAIIIIyCDkEHkQRzqC4lbMsjPM80lufCNinZeetIsNInrkkeII3Gm7W5VLNWedtj2nTSQJ7sgk4CR6Ic+gA1Stv5NmvKK3i/KRWjynOO1lGMH1kuDrGc+APM+tYXDbxoW0MYIVkOYjCqrFMCuxW5YsY5QNxq2OPpDeslyHkCFmlkI7Il1eXUBhjFdRAFVOMHWBg7H1HOupbCleOJWRnhbqTGWiiX9BTM3ph20qP2DXvb9GUkGZpJJhnGHYlTtk9waYwMeY/lUfwXgVykiGGLsYG3eC4cZjJPOEJqYAnfBwOY2OSbfBbaV05Db748M6R8MKDzxXblG2WpRJSUrXuuRjR2EFuhwqoqjJGMDbfOhcZ5eTfGo2PpXBMmYld4jylx2UYb6ILHDLnwJj05B3G9ZejWzNkAZyW32yduXjWDN0bSNzPD3ZGG6SMI4pc89aBWbcZyQBnbOfBKNrZ5k0nBvvLIhLt3t5WbCwhn9rJMEhbkJ1xqtpT9cd1tjlqmbLiYdtDKY5QMmN+ePrKRtIvqvmM4O1QcvSWKGRo3YaRlWRl0FA30USRiZYzzwdj4aTvWPdWyoqmMZttSnTIxhWINk9rbTyaWixyMZ5ZwNsmuWrGipSUVeLy60LD0guoo7WZpjiPQyt5nUNOkDxJJwB5mql0f4hxiKxihCWemNNISYOXdd8K2k6V7p0/DesLpRxBzPZl5DLZxThnnEboNX+F2jaRG2D9JNtzkKcZukUysoZSGU8iDkH3EbGvG/yNR3UcNz0/8AG8NCrFyk/QrnVLcOtvPZyL2csEhOk74WUZXHmNWd/UedWLhKtbl+3kUat1UvqJbJLMAdzkkepNUHiPTiK343EyMpj7PsZ2UgjvMSNxz0HB+8VsDpDw9DpmZyANKkDfI1+GN87nlXk1o9/vZKefr18nc1hV4u7hf2Pa84h2OJJFJZjhEBHdHjnJxnzxnwHKoePiqx387IC3b2cdwF5EmNnjPLP0Cufcan7xo5oQdnUlce/UB7x4g/GqZ0u4kLbjfDm5KyNEfAAO2kfAEg/CqqSU8rZ2f2s7EyxReTyy++VyySSi4tC8i6CuSCDgZA9oE+ByRv4/CpDoNbqnEOIBRgaLUDfPKOUD8AK8Lnh3ao0ROnQ+oePdOSAR8SP1ax+hHEIre9vI3YgZghWRvZLJCO6WzhWJfYHGc4GTtW3gLdo0ueXLIz1U8N3yz5q9zY9KUr2TMKUpQClKUApSlAKUpQGoOmXUg3bm74VL8nlzq7PUYwCeZjdfYz9U7b8wNqrt2vSNXRnte0ljIHbKiFnQf4btGwDoee4yDuCDXQNKjCrp7g1Rw15owp+TvbuwLPZvgBvrvbPnSDncrsDnJCk6jPWV8kq6kORnBBBUqw5qyndWHkd6t/EeGxzpokXUuQRuQVI5MrDdWHgRuKovGuCSW0naFwp2VbjHccfRjulGAPIOMemnOhtMKmzKZw8CA6R8ctbOQoCHZ+9JaBO1VhkEtpAIifx32Y4yPpC29HelMN3CGtnGlcKVkbDoR9ExruMfEeVau4XFxFeIX/AGFvE0hkDP2r7gMGaNVYMNQI5beG+OQweC2TXc0921hdYcpoe3lETRyIuJdOojXl/Q4I86o/Uyxyio3tstfYsfDQwKWKzft7m89RxnOfIsAkY9Qv0j8K+XGeYyByaQ6V/VQYrVkfSO+tvYkvGA+jfWhlOPL5RAS34VhWvWdG76eINcIT4xZSM+/CrN97NWiFaL2t6W66yM0qEkbTv+MwxYE0oznKpsgPuQDW3wFR0nFZJCTHA7EnOuX5hefkwMh/Y8fDnWDYcZskiWS3KFZCQphRmZyuCwOldWRkE6uWRmvSTjcrbRwafb3ncLvGMuNCajkDwJWr1J/9evwRGg5bHueHTOQ0koQjbECAEAnJHayamx9kLXvBwWJWD6NUn15Myv8AtuS33Gov56Q4knYDMPdhURDE2CRqbU+QDzDCsPg5iZrm2lLkPLhQ7yd/EaZUSFsltskZyc8scuWnqy10HCNyel4rbtKbZpYmlI3hLAsQRnBU89t8eW9UPivQO2e9uoUi0F7PtoQjMqiRWZG7oOCCdO3Kvv8AqWOyuZo34dJdQyyiSGWJe0ePYAoXJ1rpIyO8K8r+WJ+Ior3N7a6YGVe2YQt3n70YlIy64w3tMcjY15vE1ZNShhaez2NNCksSaad9j94r1bQcQtIbm2C28rwo2kDEbdwbED2TnbI+OedS/Qm7eWE8PvlZLm3AK5O7xjZHU8mx7JxnbHjnGD0TuhaX6WMM3yi3kRnA1Bzblcn2l20t5bbkfGydJ+jzT9nNAwjuoDqic8iD7Ub+asNvTPvqa9BcVSvHJ6rzIUnQqOE80S8lssUKouwDLjJ5kyAk+pJJNap67Q73tskYZn7LICglsmQ4wBueVX4D+sEXPzMsWVlhcajGzYz7wcZVuRB99YB41FDxG5Z9bMkcMC6I2kbCq0jklRgbuPHJxyNeRwFJuuoy+pXv9jXXk8LwrLK3MyuB8YmuktriId10US8salYiUNncYOSPf6189BfnbeeZhlbm5mcZGQU1CNQfAjC48RUInE5oO3eCB/k99r+TaAH0zmNPnDpYqqOzHO+Q0bbDesCy4OIVjEZwyKBzYAkc2BBzGxPivnhgw2r1uA4OUak2krLJcyiadWHdfP8Ao2fY3strtHmWL/cse8o/5TscfquceRXkbRw3isc66o2zg4YEFWU/VZTup9/v5Vq/hPS/fROCCB7WO8AObMqjDD9OPYfSWOrD2IYiWJ9D47sseDleYB+jInocjywdxtnTvoY1NxykXqlV/hvSncR3IEbk4WQfkpD4AE7xsfqt+qWqwVnaayZcncUpSoJFKUoBSlKAUpSgFfMkYYFWAIIwQRkEHmCDzr6pQGs5+ELZcaCx5EdzanSrHOlrdx3VJ30hG5EnHhsABH9FuIrDJcWr5XRdSCNiO6wlPapGD4N3iQDjPhnBqx9ZS9nNw65+pddifs3KFD7+8Fqk9I+L29pxC77eRQs1vE5hZS6zFdaMh0qSj6QpUnbbfOxGWm+z4u//AKj8Fs1io28GXm5ukiRnkYIijLMxwAPU1Sbjras3lEUZ1ajjtJQUiG/idLMf2QPUVGdKbprzhD/JXa4hyrc8zRaMkxSjm4HMNz7ozqHfr3uuJ2EvCmAaIRiHATKhlYL3Rp9rUGA9/PfNba/ESptWV7lfD8MqqleVrEvx+J45IDK8YHzoCogjRdo84LElifXHuqXVGeR9Clgst0jEDCqWTuamI2Unu5GQDnlitZ8EaL5PA5vLu3kCggT27XMIbkWj1IQAQM7H91WuHrCuI0LGfh15oUkFJjbTAAEkFHBDbeGPSulxkE7O680/nQiKqQhZWfXgWOWy7FddxNFbrpt+ZDMHhAyO9gSK24BTJ/dUdNNAElWCCSdZCZJGnOhOYUMC662UbAaY9iOed68OicCskUpGqVpLfMjd5z2isz5dstgnwzisq3LSwgRK0pa2cLp5MRdHbWcJnYnGc4BrZbeT6sdSpXX/ACS/BhXU1zAqF52YLcRoY401kqxVipdgZJe6cDkT458bK8MF1ENSxzxNy1AOvrsRsR94ryn6PPL33dUVZ45lC757NE7rO3dQhhv6cqiL7iKamks8vLuXMY+YfQO92rsQrYA9pMuNuY7p5srGabjKSVNexOcO4LBb57CGOLPPQgXPvIGTUXf9LAGdIEEpQhWcuBGrEA6crlmODywPLNYxle5nltblo0IVXRYic6lZtW77TADGQUC45jxqTgnSL5u5jSPVhVniULG+NQVXByIzgkBWyO8dJJ2qL2Isoy75WJ+ITPKjyyMqqfbtY1WVBkEgay3aR4G688nO+AtZa8HHZh4ZTOGOS5Oou7Y1b4HfLE9whXAXkBis7iPR1lOVH3ey3sAlCdx320hXwTg4zUJGjq+qMlJDz2yG9HTx28Rhh9ErV0accXaUtfBnoQStenoIXeMsYm06t3U5KSeGWAwQ2Ng6kOPA+FSUEsdy2nHZTHJ0HBzjWx0HbtlACIAPnN8sOZr4a6+UI2IHaaNlWQRshADBiMFiuoDuLpbDKOZbOaw4rAzd0LrAYZWEh8FSD37psRRnb/D1v5Ec6iU4vvK6kVyqQWadn4dfJ53tuowsjJ7WFIbJLKcfN6O8zAj6O+1ZPCJ5YS4QsZMgrAU70gIOWlRTi3JbYO2gnGWVjU7D0ey7SSaI2c5Zbdey1ejzDEj/AA0D0NSBMNtF/hwxj3IuT6eJP3muJzc9TLVq9pbI9gutMOg7y95DhhuN1Pg3l5V5jjzWC6mfXBy7N276+kLHd/sNn0IAxUfPxWRsaF7FWOFeVS0j+kVsO+x+1jH1TWdwzoW8mWk1RhlKs8hElw6kHKg+xbqQeSg8+SmqZuNszmCd8iX/APqDaec3/wCiX/wpUx/U0P8Au1pWU0GbSlKAUpSgFKUoBXlc3SRozyMqIoyzMQoAHMknYCvWtc9YQ+VcQt7NwzwRwSXksKnHygxHEUXr3s7evpsBBdYnWbbX0IsrESTzyTRiJwumMOkitkM2C3LHLGGzmpXh3VmlshuZYl4jesweUykYOfaEKt3AR9HVjOMZUcobozb3LdIUivBAptbVpIYoBpjiEukaVGBkgMQTvyFbcryOOruM1FFkVkUy84FFeKLqwcW9ynczp0glecFzFzGOXLUvMetI4TwS2l4pPDdWSxTPAHaNhlVcMySPEw7rq6srAjkVPIito8V4CWft7dhDcgAasZSVRyjmUe2PIjvLnY4yDDdMtSx2d26CN4Z1EoDatKTgwyDVgalDMrch7IO1UR4ieB008np4pncUlNSZG9DLpvkxgcntLV2t28MhPybfrRlT99e3EeAKWMkaRlzu8cigxy/aGDofH0wPAagwGBD8fiNtxSOZZRCLqPsyW/JmaL2FkGRs6HSCMEFRjxBsdjxIOSjKY5VGWjJycZxqU/TQn6Q9xwdq+i4Ssq1GMurmKvTwTaIzorw2BE7MiR2jKFkmI1xNGCImCr3NsnSwyGxzyNpzj/EmhtiyaSSyIracrl5FTLICNLKDq2IzjxFY9/w1ZcNlkkX2JE2Zc8xvsynxU5Bx6AiF45fydj2Loe1aSMr2Y7k+mZGITUe6wAzoJyPDUATWvKxnzclid0eckHbxmSd3nYpKcSYCAxKuhhEgCZ35sGPrtUjfsAXXxPyoIgGWOIo9kRd29wBpwbgsjxKsp7PaVTGpBdllVACsnsqwwdsNnI3qxW9miZYAd5ss52yxwCWJ3ifAG47pwK6l3X3UbZcTCOUCuRdHGluLiSWMdjIECMWAOVLNrBBzGRqwNw4IOw2zMW3C2jUpKTcIc95lwQpA2cYJmGdtQVdvazualHYL3mGD9ZxpO3jsTqOPFQPfULN0n7Ta1Tt/+YcLCD5h9w5H6IkPuxVbuzG5tycmfYseyQPbkSQnDdmWBXSANPYNk8sbDLe1syYwa1NZfKJGZFnkU47subaJMADScKJpQMY07jOd/GpyxsHWR5ZJS7yY1AZWMY2GlCSc42JJJOB7qy5ZVVSzEKo3LMQAB6k7CoSsdXs+7kRVv0dXQFlIdRyiRRFCPTsl9v8AXLeNSUsyRJlisaKOZIVVHgPIVHS8ZLqWhCrGOc82UjHqq7NJ6eyp8Gr24Z0almYSYYkcri5Xl6wW4wE950nl7dHJIlRueFxxh2XMYESE47adSMk8hFDs8pPhnTnbGqsvhXRSWRhIQyHl284DTY8ezixogHvA9VNWrhnR2KFte8kuMdrJhm9y7AIPRQBUpVEqjehcqaRH8M4FFBkouXPtSOdTt72Ph6DAHgBUhSlVFgpSlAKUpQClKUApSlAKofWFE9rc2nE41LJblo7kKMnsJeb4G5CHvY9c8gTV8r8ZQRg7g0BqTprxmLh/F4OKZ7S3ubR4/myG1MgDIRvjDAoM8hg17cP6P8Q4uolvbmSygcao7W37rlDyaRzvvtsQc+S1gdYnVzbR3vDnjDLFLdrE8OSYlDtrOhDtHqwcgbegrbPDt9bHmXI+C7Af68647GDk6jWZDk8kjXV51MQ26tNBxG8tWQajI0oZRjxbATbz3qG6UdKLqzsprTiq9uk8LLb3luAVdiuVDqcAEHDZ9PHnWwuszjSW3C7hm3MkZhRRzZ5QUUAePMn3A1W+E9X7Do0bO4yZTG8oDb9lIcuijPs6TgHHiW865nShPVHSbRSul3S21v8AgyqHV7o9lpiAOvtcgPhcZIwW38civrgN3PFbabsSOls2l5FOZ7JiO5IGGe0hZfHfGGDBlAzL9CoIJLWG4SGJJGTDMiKp1DutuBtkj8anuArji40767R+1HossfZE/FpAPca86nX/AE7cYLRt5/B6Nfhb0lVk/A++H8YzoWRlYSY7KZPyc2eWPqP+jyP0SdwJC6tUkQo6hlbmDyP/ALg7g8wa1L0p6Vpw7i1zBCiSWTECW35pqKqZCmchDqzy2yOWwxeOBdJUaESxu01tyLHeW3/RmXcsoH0tyBz1DvV71KqqkU/E8WcGmSRme3/KFpYP977UkfjiTbLqOWsbj6WRlqyo+kRkz2CmVsYE3sxbfRZz+VH2A2KykcEAgggjIIOQQeRBHMV+/wAvwAq9t2sUYVe5HvwkSHVOe18owNMS+6PJ1b/XLemKz2YAZOAAOZ2AA9fAVHHjBkyLdO1xsZCdMS459/B7THkgPqRWBwyNb2ZkSRL2SIjXlglvCTnB7MElzkEfTORzWuHJIsUWZj8ZLgmBQyjOZpMpCoHiDzl/V7v6Qr94fwGS4ZXAM2NxNONMKesMAxrPkf8Ar8KtNj0URWDzsbhxuNQwiHwKRbgH1bU3rU7VMql9C6NO2pD8O6MxxsHcmaUbh5MHSf0EHdj+Az5k1MUpVLdy0UpSgFKUoBSlKAUpSgFKUoBSlKAUpSgK5096Pvd2mIcC4hdJ4CeXaRHUoPlqGV/Wr96H9LIbyM6SY5lPztu/dkhb6QKnBxnkcYOfhViqE450LtLtg80KmQcpVJjkGOWJEIb4ZxQix6S9G45LoXExMrx/kVb2IfNlXxc+LHJ2GMVF9YXSxLS2aNMyXU6mOCFO87swKghRvpHMn0xzr4HVyoGBf8S0/V+VN+/Gr8alOBdDbW0YvDF843tSuzSSN75HJb8cUJNKWtjxjhNqIzYiVN2V0Jk0FtyHWMk7E+nvNfPQriN1Kkxi4jaxXFyR2gdD20enUqqmrA2B5AHHhiuh6heO9DLO8z8ptopCfpFcP8HXDD76zzoRknbJv1Lu2k0oyzS2NQ2/VXDafPzFryXVnDghATkl2UEs+/mcEneprjnDlBjuoX+SXjrk4UskoGMrMoG68u9jIyOfhOzdVTw72F/c2/lHIRcRegCvuPvNRXEeEcWjK9vaW1+q/SgkML42zlHwGz5DNY3Q4iMlO97brJ+VtDpzg00t9np531MXg3FH7Roo0WG4G8lnKxVDn/Gt5AD3SdyACD5A7t58T41H2nZMW4hcf8NAMRIf+ZuRsfGQt7hXj0g6R2cyqnEbS7tWU5V3idSp8dEse+D9xrLtb7hjW4gtLi2hXIOnITVjOzhiGb3nO+K0Pj6kYpSg0/HbzOHw0btxlflufM/Re7u42N5KI00nRaQHSmwOkSy83HLIG3ur7t+BiCGMqyWdxGx+TyKFBwcZSVUGHRjzB8wedTb2ySWyxCdW0he8GBzpxzAbl8fLnWBxGaxhiQXNzGOzGPbALDOdIQEsR6CvL/VVKkryk732RodFR+lbbvLpF06I9JvlcTB1EdxC3ZzxZzofGQV80Yd5T4j3Gp6tYdWQnueI3d+YnitZI0ii1jSZdBGH0+I2O/6eBnBrZ9e7BycU5a2MkrJuwpSldnIpSlAKUpQClKUApSlAKUpQClKUApSlAKUpQClKUApSlAKUpQHhefk29xrl7rU/L/H/ADpSgKKKvvVF/tY94/eKUqQjqWlKVA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data:image/jpg;base64,/9j/4AAQSkZJRgABAQAAAQABAAD/2wCEAAkGBhQSEBUUExQVFBUWFx4YGBcWGBsWHBgbGBgYGhcYGxgZHCYfGCAjGR4eHy8sJScpLC0sGB4xNTwqNigtLCkBCQoKDgwOGg8PGiwkHyQpNDQ1Kiw0LDAvLSowLCwsMC0wKSwsLC0sLy8sLCwsLS0sLy8vLCwsLCwyKTQsLCwsKf/AABEIAOEA4QMBIgACEQEDEQH/xAAcAAEAAgMBAQEAAAAAAAAAAAAABQYEBwgDAgH/xABMEAACAQMCAgcDBwgHBwMFAAABAgMABBESIQUxBgcTIkFRYTJxgRQjQlJykaEzNWKCkrGywQgVFiRD0fA0U1RjosLSc+HiFyVkk6P/xAAaAQEAAwEBAQAAAAAAAAAAAAAAAQMEAgUG/8QAMhEAAgECBAMHAwQCAwAAAAAAAAECAxESITFBBGHwEyJRcYGRsTKhwRTR4fEFMyNCUv/aAAwDAQACEQMRAD8A3jSlKApHW/dtFwx3QlWVgQR5hXrnT+315/vfwFdN9YnRyS+smgiwGZhuTjA0sCfxrlrpRwA2Vy0DNqZeZ9ckEc9+VacUlTTi/uRuWLol0vupr2GN5SVZtxjHIEjceorqDiV8sMLyNyRSff5D4nb41yL0D/OMH2j/AAtXRHXBPP8AIDHbozF86iBsANgCeQ3Of1amN6qjizzfwiNDWXDOve4huHD/ADsRc8zq2z4eIHjsfLY1unol02t+IRhom72MlM7+pB8Rn3EeIFcgTwMjFWBVhsQeYqW6J9JZLK5SVGIAI1Y8vPHmPxGRyNcY1N2mrc/Dr3JOyaVgcC4qLm3jmXk65ON8Hkw+/NZ9UtOLsyRSlKgClKUApSlAKUpQClKUApUZxXpJb2wPbSqpG+M5P3DcfGvPo70nhvUZ4clVONRxg7eGCa7wStitkCXpSlcAUpSgFKUoBSlKAUpSgFcndbf52n+0f43rrGuTutv87T/aP8b1bH6JehG5GdA/zjB9o/wtXYdcedBPzhB9o/wtXU3Gum9paoWkmUkeCkE+7PIfEiulGUoKy3f4G5pf+kB0eihnjljAUuNwNuerl6ZGfia1FVy6zOnP9ZXOpdo12UeHpzGdt/iTyqrcOsGmkWNBksfu8yfdUVO9KyzeXuEdGdU/SiCHhkazzBG5gNnlpXyHmDVx/txZf8Qn4/5Vzj1ncHNq1tCeaxDI8sqhCn1Axn1zVIzVlbAp2s3pvy8iFc7ZsOIxzpriYOpJGRnw5869bm4WNGdzhVGSfIDmdqqvVV+aoPcf31O9Ij/dJ/8A0m/hNVOCVTBtcm+Rh/24sv8AiE/6v8qz+GcahuAxhkDhcZxnbPLmK4xvj86/22/ea6H/AKPX5vf7X/dJU4YNOyeXPml4A2rSse/4gkMZkkYKo5k/uA8T6VpHpz18tqaKz2A21+P3jl+r99cxg2rvJeJJuq/4xDAPnZET0Y7/AAHM1VOIdcHD4m0iTW3kMDn9og/hXMnEukE85JkkY58M4H3Dn8aw7U4kX7Q/eK6vTT0b+32/kg7W4feiaJJAMB1DAHwyM4rXXWx1o/IV7CA/PEbkfR9AfDbmfUAb5IufRy4C8OhfwWEE/qrv+6uUOmPE2nvZXc5Ooj7ic/8AVk/GusKg5PwdkDD4pxua4YtK7Nk5xnbPu/0a6C/o+SZ4ew8m/eX/AMq0Z0R6JS8QnEUQ95/1tyBO/gDXTHVz0HPDIGjLh9WDt4Y1E77Z5+QqFfC5Seq/KBbqUpVBIpSlAKUpQClKUApSlAK5O62/zrP9o/xvXWNcndbf52n+0f43q2P0S9CNyowXDIwZGKsORBwdxg/hX7cXbyHLszH9Ik/vqT6JcKW5vI4Xzpc4228Dg/fW2uJf0c+6TDNk+R2/eDn7xSMG46+nWQNHpjIznHjjnj0rdvUy/C1fOT222kyYGD4E+ueX0Rt41q7pT0MuLCTTMpA8G/dn/WKhra5aNw6EqwOQR/reuovs21Ja+/p1mNTovrk6HQvBLePqaRV0qDjC93GR4+Ga5vresvS833RyXWe/HgHxOMP6+BBHu01oqprJpRv0srBHWvVV+aoPcf31J9NbjRYTty7mPvIH86jOqr81Qe4/vqM67OMiHhrLnDSbD4f/ACK10/8Af6/GZGxzBK+WJ8yT99dE/wBH1wOHSEnADZJ+MmTXOdbg6GcbNt0duGHNm0/jISPiBj41xRjixLl+USyN63usd7udoImKxJtttnz+J8fgPPOtIoizBVBJOwA3Jr8kkLEk7knJPmTzrcvUV0CSbN1MuoLsoPI+Xw8T8ByJzH+x55JfA0Ifof1H3F0qyTHs4z8P8yfgMetbM4X1E2MQGvU589h/FqNbElkVFLHZVBJ9ABk/hUL/AG6sv+IT7m/8a6i5P/XH7X+48zP/AKrVLUwJnSIyi5OTuCBvXHvSO3KXcykYOsn9o5/nXWf9u7L/AIhPub/xrTPXn0L0Si8iGUkGTj13P3E59zfo0wTwtSTvr+/7gjOozpHHbXpSTAEgwCfDPM/DA+Gqul64htrho3V1OGU5B91dW9VvSv5dYqxOXQBW88eGfuI/Vz41w+9C+6+OvwC40pSqiRSlKAUpSgFKUoBSlKAVyd1t/naf7R/jeusa5O62/wA6z/aP8b1bH6JehG5g9XX5zt/t/wAq6/rkDq7OOJW58NX8q6xu+NwRDLzRr72GfgOZqcLcFbxf4BVut/g6TcMkLAZQZB8s/wDvg/q1ynW8Ot/rViliNrbHVn2m5eGOXhz9+fLG+j6VMoqL16yBcuiV0wsLxPolTn9nP/aKptbK6L8DKcEu52GNWy59Qf5D/qFa1qytlCC5BHWnVUf/ALVB7jWmevDpeLq77KM5SPbbkeeD8ck+7TUvedZXyLg8NtH+VdMn7LcuR5ef3DxI1Xw6ye7uAuSSxyzHwGd2/wBeldVI2m0tZP7fz8EIjq2DCT/Zw45dsc/tH+WaoU6YZgPAkfca2v0U4Objo5Oo3KPq92TIP3kH4Vzw6zkuVvdpEs1JXVnU4qjhMWn4+/Sn8sVyoy4ODW8eonp2iIbSZgvLSSfgPhjA9MDzqqmrpxWoZuTjX+zTf+k/8BrjXi/+0S/+o/8AEa7SuYBIjIeTqVOPJhjaueuurobb2Kx9iu8hyzHGSe9ncAc+dTFKUGt9Qa24Cf7zF9sV1vxzgq3VgYmGcxgjbPeC7eu/L3E1yPwH/aYvtiuuuKccjtLMSOQMRjSDsSQvL4cz5CuoYsMcOt/2ByDxSy7KZ4/qsQPd4fhW2f6OvEiLiWLwK5/cf+38TWqeN3oluJJByZjj3cgfurZ39Hi2JvJH8Av/AGkf9wqI2xyS0z/IOh6UpVBIpSlAKUpQClKUApSlADXJ3W3+dp/tH+N66xrnHrH6v7ye/nnSJhFqY6mVgMBmJbOkjGN855VdTTlCSXIg1fb3LRtqRirDxBwd9jXtNxaZxhpXI8tRx91TnRPq5vOIk/J0HZqcGVzoTPkCRlj6AHHjipHpR1Q3vD4+1nCNADh5ID2mjOwyraTgnbPKq1KWiZJR6tXQboFNxCdQqns85Zjtt47+Xr929TMPQtbWA3E1leyYxgSIsceD9J2DN2a+8H4c62xwF7+yQYisZEwGeC3EqS4xnCSuSkrAcgcA8gRtXcFDVPF5aer68zlu2p6dYXBkteBPDHyUc8YydLZP+uQwK5grqfrJvFuuCmSE61lClMbZ1Kcc+R8MHlWheB9WF9csAsTKPEnfH3bD4kVY4zqQT5snQrMUTyuFGp3Ow8Tt/ID91b46BdWotOHzXEy5laIlQRy29r/L4nyxOdAOp2GyxJNiSXyO4Hv8DjyG32tqvHSCItazBQWJjbAAyTtyA8aQkqclZ5316+QzjK7/ACj/AGj+81sbqj6VS9tHZDAhkOJP0wz4IOeWzEbVg2vVrdR3kDXEJET3KIcgjOt+XeXFXSboTDYXEd3aEq6uoMMm6vssjYZd02Kjk2CeVdUoSUzpRxLIp3Wt1eyWVy0iKTC51A/z/wA/I+hFUGGdkYMpKsORBwRXXXCuJQ8VtpFlhK6G0OjENhiisGRxzGltjgHmCBWq+m/UToPaWzjDOqhTtvI6ouR9phy+4VXJYnfSW66+PY50yKz0c66721UISJFHgf8AI5x8MV4dYfWT/WkcYZNDofAYBG/6R863P0C6G8OWyYW8KzkM0Uks0QJldO6+NQ9jOQNO23iRmonof1dWKXF3DJaxyaHWSJpAXPYzLlFwSR3XV0zjfTVNbinTpuclf5CSbsaA4JKFuImYgKHBJPIDO9TvTfi968mm57VYz+T1q6B0Hska9yMYPkK3/wAQ6puGSj/ZUjPg0RaMj1Gk4+8Go7jlsTH/AFfxL+8wzd22uyAHDgEhJPAShclWGz4IIznOfh+PjVXZRyb+5MlhV2c0xRFmCqCSTgAbk1051MdDjZ2etxh5d/h5/Hb4KDUP1Y9UcMSiebEjhmTT4akdkbORyJB28QRk42rbYGK2NqEbLVkan7SlKqJFKUoBSlKAUpSgFKUoBWn+tXrAea2ntrOJni1LDNd6sIGZgGjT6/1WPIZPvqx9cnTJrGw0xEie4JijxzUY+cceoBAGPF1Na96FcB+U8PhFyWMIB7OBWKKcMSZH04LsWyRk4AAxVFar2ST5l9Ci60sKNycA4YlviBF0pDGqRjGNsd5vUk7k+te/SMRvbTxSEYeCQkH6gXDn4ah94rVl7w24tFaeyu5ojGpcxSyNNCwUZKlZCSu3jn7udfXCbK64y5uCZoLWaPs3aV1LGMsGlgt0RRpRnUAu/eKgDfBp+qpyjj0SOZ8NOg8Mty59W87ScItDJuTCAc75Ayq5zzyoFeHAuJx2M91aSnTFDELmBieVuSQ0Xujlyq+Ol1HhVkXsreJVykUaKFUEhVVQMADPkK1X1m9J7R7m1eGW2nOJIpAZNUahmjaJ5Sme6sqBsZ3xjxry+DqPtm0sn/YkrotHC+m0NtPPbSRSLAt06i4wpiRpWEhRxnVGA8hXJBX1HhsACtGXE3zMlnbo15LJBLLJIrxjU0hIZ2Ordi55DfGMVfejnSyVrODRCrERIrPJNjvKoV8hFc5DA5Bwc88V61Go6rat/R1XpxpWz8/Mu9KqL8Wu2/xIo/sRljy5anfB/ZrHkWRvbuJ29ziIfdEE/HNalSkZHUiZXTiYdrYx/wD5DTH7MEMjE/tFaqnSi4XsFmJ0oNzkHIEijSTjfICFT6KD4143EK/LZyg/I2nZ5JLMZLlwANTEk9wA8/pV5dMWjiktzKp7ON5Cx7xUCGOOOMEA4z2qFgSMAg+dXRbowc1m8zVRztzLT1ayrHZ3MzkKhndi3gFjjjQn3dwmrB0phMlrrjBdo3jnVV319jIkukY5llUgepFa56M9IHt4J7d4BD20KzQxtLmILLkSjtMYj7xzghV1MAWXUDUl0J6UvarJbSwzGGBgqbBpok0g4eAMZDFqzoZdXd23ABOGVaMu+8r9anMou7sWbq/tuxtWi5ossjxSDcSxTSNNG4Pnh9JHgV8sE/nCp1a/uFUfkoYY2P6RaeXR+qjqf161kOMzGS4i4U0rRmZnS4SYpAom+cKtHIh76MSvcxtpzvzwOIf1pYRxiK9Dm4l7N17JRmSbbtC5BZ2JHtHBGB4DAzcTJTg6V7N+PLyOo0ZtdpbJGw+k3W1a2kxgRZbqZdmSBdQQ+TNnGfQZ9cVAcb63OHXNnLFOtzDIQNKGP5wPnKSRkHTlWAYZK8qsXBOBx2VuI4gBpXLOdi7Yyzu3M5O/p8Kr17weS7jLzRhpISk0JZQrEo2poxgZKMBp95FeTSlSve2j1vn7F06TjZbsl+q/p3HKnY3P93upH1CORWjEh0oCyFgASzAtpByNW2QM1sitZXtq075kCzWrgEIcHIK5UqpwQwPeyDnY48qleB9KxbyCCaYSxEhUlY/ORknAjnJ5jOAHO+SA25DN61Hi1Udnr1lyZnlTw6bePWheKUpWwrFKUoBSlKAUpSgFYl3xaGL8pLHH9t1X95rXEk7q8puXlmjWR9eXk1Qd9tOuIHDRaQCGAyAQTkd4TFpaRKAY0jAIyCiqAQd8gqN886tjSvuVupYrV3x0T8XmuDa3M6QqsVq0ceUxkmaRWdlXJY4Bz7IqB4BwbjEaGILbxxZbR2zZdFYkgAxHmM7ZrZhr8qP0lNycpZ3/AASuKnH6cjX1p0ItntfkdwDFeENifLfPHJOtGJ+dXGModxjkOde3QfgOmFraS4vEkgOmSFbhkTDZKvGECns23I355Bqb4vxyykVopT2oB72lHbQVONWtR3Sp8VORUe9pLHc21x8pimgUsvauypIYZEOA8moJMquARtkkg+dVLhpU6l/qi9nt5cjqVTFDNWfyTMfRG0B1G3jdvrSgzN+1KWNSTWiFChRNB2KaRpPvXGDVWk45cyqZIniWMSOq6Y9eezYjJLNuCMHugc+fjWXw/pY8kixdiqynlrlCI++/ZnSWbA3IIBHrzr0FCyulkUzpzisT0HEejlmCugx2c2fm5ISkLgnbGkYEgPIqQQeVRZnura9gMkQVZpeymlhI7OZmU9lIYT3opARhjyIGN9q/OH8DR7ZSyKsj9uZCRseybJBBXJ2yN/IV72fFJbUqsitNEMEA96SMEbFGP5VceBOrB2J9muHw8ZNVFr17ov7Oahk7p7FxrF4lxOO3iMkraVH3sfBVH0mPIAVXv7ddqP7tCWyca5mWNQeW6gs23kdPwr0h4O3b67hhcXKKWCkaYYFxuwXfVtv3dRPiWG1WJMphQk9TwtpzDA80yB5XY3csRIzjGiCEA+0QpzjxCjlmoE8SF2I4VckysqBGyrKknekYKdwOz1HI2NevS6Lt3h0okqRyGSSSTHaS59vAcaQpUAAE7Yzsa/OHXjzXsDwRxxLDHmCGUGJ7iN1KyLHJuhC7EY25Hlmqa1eXDuzXda166sehhtF2eeyP0xyGHLz9jDYNNHHLGNckiglAMsMBQulNOCWZfcajb/h/El4ZM02lEjBaN5O7OkZIyiLF+SDDZlLFMHkCM1PzRtMtwlvGJFl1GW2lf5PLbyPux3BBRj3wR9LJBIOBnRcB4hcWwivLtEDLpkWGJWZwRghpH2yRz0rXl9jXxWp2wt+luRzOpRwq+tvW/Whm8G4alvBHEgGlFA28T4t8Tk/Go3pGwNzw9D43an9lW/mRWJa29/a3ENkjwXPaK5haVmicLEASrkAgnBGMZ5GofpXHeW/FeGm7aEZlBVISxCgyKrEswBYkYrC6EoVWpPOz+GelPjKU6KjDkbDg4qJ5ey0kINRJP0tBUaSMbDJzz5beNYstsq3HylpAqau7sSzYXGBj6Oc/DPvr0v5HW5CJGAr6QzKveYE9/vjGABn/AERWZx20jMBLAgIMrpxkHkAAdvIf5VgTUWksk155fuzE05KTebi7+Ge3oiDNgjxsGk0rbsQpA1Zjl0yRMvjkA6B9j0r0llhAMzJ2olLIQNlJZTrV0fkSufFhv4Zr5tJozLCdGEmQ20in68YMsRyDvlTKM88kcqzOH3ih3t2i+bVmIJBfk2xfY885BPgBVrbWWb5ct/uVtRbUk0r7657ctCd6FcaOfkshLYTtLd23aSHYFWOTl4iQpP0lZDuSTVurWfSHiCiP5RAyvNZN24VTzVdpkyPBoiy7eOPKtjWd0ssaSIcq6hlPmGAIP3GvX4Ss6tPvaorqwUZZaHtSlK1lQpSlAKUpQEXxngKz4cExzKMLKo3A56WH00z4H3jB3qjvay2shVYwrHLNbggJIPpSWznAVvEocDPPTnW2zK1l1v2sk9zwy3jmaDXLK+tckhoo1KkYI3wWH61T2nZpt6EYMTsiUsr5JV1IcjOCCCCrDmrKd1YeR3qO4tdTxyAhlSDG8ixmR0P6alsBf0gDj6QA71YU6SQOplkVZThFugumKbwWK4QHCN5EH7JG6GZseJh2KMpjmUZaMnJxy1K300z9Ie44O1aKVWFWOKDujPOnKDsyl20mg9lJknLOpOBrVnZhJGV7rAg5OnYHY4r9t7bsZO2hWNifaVlGG/AmNufeGQc7hqsXE+jgKns1VlJ1GEnQNX14pBvA/qO6fEDOarpjeLUwLOibOSumWEkezNEPDH01ypG+w3rZCpFrDLrrxNUKsJxwVF1+Ca4VLG3egLYV5ZpYpSO2RpI9uzRFPaoXzggn2sA7YGJNw5JY1PnAspJyN9enlgFSDg52IIPjWIqq2mRWaNl3V4zuM8ihztnGDzU+II2qwWNsbu1MxeNLiRWiaVtbFxHMwXVGDjfQNxyycYG1RZwfiuuv2O5SdC2LNEL/AFi6Ei4LMTGY1uiGlljRhydNQE6b+0O8ATz3apC9cBHdtJjMcKwyFl0zEBQWiAcnkG25gVh8av8AspSj5U6YwhKkq5WNVYx7HO45bNyJHKpbgGkWOJ44wrPKW7dcZDTyMuRJsMgg8vEGotZ3j7e3sV1KsaSU4PJ7Fe4jwPs52eJ1V0YZLDKv4hZE+mPDI73qKzOG9J5rlUaKzZ5YSVJMiRwxuGOQgBRseIyD7j4+fEELyuYJu3DtqOInlKHfYOgWNl321MunGMnwzbTg0wjjESCKRFIEzuNRBYsQ0MYYOuT7LPt4YO9cyknmtRPiE0nEjbjoRdXUmq4mihjLamigUtq9GY6Rj0AxVom4FHJCIpsyqNwW9pSOTKw3UjwIO1fcvGoUIV5UL+Kpl2z49xdTCvJ+OY7xgnEfi5VRpH1uz1dpjz7uR5VxqZZVJN3bKr0wtLi3gaTefsgOyugdNxbjUuRKR+Xj05z5/SB5183PDZIXtxa3E0l1IxIaaV2jlVF1SdopJAUry0jIJGPE1e1dJUyCro6+GGVlP4EEVX4OgFsCuozOseeyVpWAhDcxGU0sPIZJIG1YZ8LJNdi7Lw265GqnxEVGSqK78SB6X8MuJbyxkmUW8Ycxl4J2L6nUtgNoUoDp05G/e91YXTXodBFbPcxK3bRaXDNI750uudWtjnbP3VN9OOCSR2EjwzzHstMumVu2HzbBsqzgupGM51eBB51hcX4ndy8OYnh8pEtuWZw8ZjCNHqLhlYk7HOMA+FYa0a8Zxc2vTK69Tdw8+HdOUbeVzYYvF7MSFgqkA5JAHeGRvXgR24/5R/8A6f8Aw/i93OB6Mxi84TanVgiNcHn3owYzkfA1YOEwhYUUZ2Hjzzkkg48jkfCvAlFU721Tt5Gi7nJRaytfz5Fa4leLLbSrBFoeD+8RY31NCwfcDkWxp8dmNSr8Wkd4GhAMMqqwOM5DbnvfRwmCPPfnyrPECpNkADtFOcADJU595JBP3VBdFoSkEtvjLWlwyIORMee0iGT5xPpq68ZK6Xvzy+zKbTSs3ny5Z29iTj4ZHHMw8JUYYY+ZGsAeoYfdWb1S3RPDRCxJa1lktiT/AMpzo+5Co+FRPGooZGV5JGiK7YZTk7g93bn6jPh5VmdW8uLvica+x28cynz7eEEkfFa9D/Hyd875r4/sorWzStZP5/kvtKUr1zMKUpQClKUArXnW5H2Z4fd+EF2qufJJhpY/gB8a2HUT0s6PrfWU1s2wlQgH6rDdG+DgH4VzKOJNMlOzuUW3s0jneOd1kEo0lSCwfW22vOQPIc+Z5VB8TvRa3sdnIJZIXQy28qkma3K6gyqd2kUAZx3jg4IcbV72N5OwRJLC5e/jARl0FIWZNllaY9zTyOR+O1efTjq4uxZm/eZpb+BllCxbRxRoclIlIySp7+TudP3+fwtOtCpi0ys76N8kWzwYMPPLy5lhsOMewsrIwk/JTp+TmzyA3IR/0ckHB0k8hl33DFkIYExyqMJKntKDuVOdnUnmrZB9DvVV6McWj4lA8lssfb4zd2LkCOYn2pYs7IzHx9kk4bBw9SnD+MaFJy8kKHS+sHt7YjmkynvMo+tuwHPUO+PYo141MtGtV18mGdOxgz8EwxBjnjZt2FoqmKXn31Em0DZ5gkc8gtualuH200caxxRJEozvPIZmyzFiSsYwcsSfb/DaphHBAIIIIyCDkEHkQRzqC4lbMsjPM80lufCNinZeetIsNInrkkeII3Gm7W5VLNWedtj2nTSQJ7sgk4CR6Ic+gA1Stv5NmvKK3i/KRWjynOO1lGMH1kuDrGc+APM+tYXDbxoW0MYIVkOYjCqrFMCuxW5YsY5QNxq2OPpDeslyHkCFmlkI7Il1eXUBhjFdRAFVOMHWBg7H1HOupbCleOJWRnhbqTGWiiX9BTM3ph20qP2DXvb9GUkGZpJJhnGHYlTtk9waYwMeY/lUfwXgVykiGGLsYG3eC4cZjJPOEJqYAnfBwOY2OSbfBbaV05Db748M6R8MKDzxXblG2WpRJSUrXuuRjR2EFuhwqoqjJGMDbfOhcZ5eTfGo2PpXBMmYld4jylx2UYb6ILHDLnwJj05B3G9ZejWzNkAZyW32yduXjWDN0bSNzPD3ZGG6SMI4pc89aBWbcZyQBnbOfBKNrZ5k0nBvvLIhLt3t5WbCwhn9rJMEhbkJ1xqtpT9cd1tjlqmbLiYdtDKY5QMmN+ePrKRtIvqvmM4O1QcvSWKGRo3YaRlWRl0FA30USRiZYzzwdj4aTvWPdWyoqmMZttSnTIxhWINk9rbTyaWixyMZ5ZwNsmuWrGipSUVeLy60LD0guoo7WZpjiPQyt5nUNOkDxJJwB5mql0f4hxiKxihCWemNNISYOXdd8K2k6V7p0/DesLpRxBzPZl5DLZxThnnEboNX+F2jaRG2D9JNtzkKcZukUysoZSGU8iDkH3EbGvG/yNR3UcNz0/8AG8NCrFyk/QrnVLcOtvPZyL2csEhOk74WUZXHmNWd/UedWLhKtbl+3kUat1UvqJbJLMAdzkkepNUHiPTiK343EyMpj7PsZ2UgjvMSNxz0HB+8VsDpDw9DpmZyANKkDfI1+GN87nlXk1o9/vZKefr18nc1hV4u7hf2Pa84h2OJJFJZjhEBHdHjnJxnzxnwHKoePiqx387IC3b2cdwF5EmNnjPLP0Cufcan7xo5oQdnUlce/UB7x4g/GqZ0u4kLbjfDm5KyNEfAAO2kfAEg/CqqSU8rZ2f2s7EyxReTyy++VyySSi4tC8i6CuSCDgZA9oE+ByRv4/CpDoNbqnEOIBRgaLUDfPKOUD8AK8Lnh3ao0ROnQ+oePdOSAR8SP1ax+hHEIre9vI3YgZghWRvZLJCO6WzhWJfYHGc4GTtW3gLdo0ueXLIz1U8N3yz5q9zY9KUr2TMKUpQClKUApSlAKUpQGoOmXUg3bm74VL8nlzq7PUYwCeZjdfYz9U7b8wNqrt2vSNXRnte0ljIHbKiFnQf4btGwDoee4yDuCDXQNKjCrp7g1Rw15owp+TvbuwLPZvgBvrvbPnSDncrsDnJCk6jPWV8kq6kORnBBBUqw5qyndWHkd6t/EeGxzpokXUuQRuQVI5MrDdWHgRuKovGuCSW0naFwp2VbjHccfRjulGAPIOMemnOhtMKmzKZw8CA6R8ctbOQoCHZ+9JaBO1VhkEtpAIifx32Y4yPpC29HelMN3CGtnGlcKVkbDoR9ExruMfEeVau4XFxFeIX/AGFvE0hkDP2r7gMGaNVYMNQI5beG+OQweC2TXc0921hdYcpoe3lETRyIuJdOojXl/Q4I86o/Uyxyio3tstfYsfDQwKWKzft7m89RxnOfIsAkY9Qv0j8K+XGeYyByaQ6V/VQYrVkfSO+tvYkvGA+jfWhlOPL5RAS34VhWvWdG76eINcIT4xZSM+/CrN97NWiFaL2t6W66yM0qEkbTv+MwxYE0oznKpsgPuQDW3wFR0nFZJCTHA7EnOuX5hefkwMh/Y8fDnWDYcZskiWS3KFZCQphRmZyuCwOldWRkE6uWRmvSTjcrbRwafb3ncLvGMuNCajkDwJWr1J/9evwRGg5bHueHTOQ0koQjbECAEAnJHayamx9kLXvBwWJWD6NUn15Myv8AtuS33Gov56Q4knYDMPdhURDE2CRqbU+QDzDCsPg5iZrm2lLkPLhQ7yd/EaZUSFsltskZyc8scuWnqy10HCNyel4rbtKbZpYmlI3hLAsQRnBU89t8eW9UPivQO2e9uoUi0F7PtoQjMqiRWZG7oOCCdO3Kvv8AqWOyuZo34dJdQyyiSGWJe0ePYAoXJ1rpIyO8K8r+WJ+Ior3N7a6YGVe2YQt3n70YlIy64w3tMcjY15vE1ZNShhaez2NNCksSaad9j94r1bQcQtIbm2C28rwo2kDEbdwbED2TnbI+OedS/Qm7eWE8PvlZLm3AK5O7xjZHU8mx7JxnbHjnGD0TuhaX6WMM3yi3kRnA1Bzblcn2l20t5bbkfGydJ+jzT9nNAwjuoDqic8iD7Ub+asNvTPvqa9BcVSvHJ6rzIUnQqOE80S8lssUKouwDLjJ5kyAk+pJJNap67Q73tskYZn7LICglsmQ4wBueVX4D+sEXPzMsWVlhcajGzYz7wcZVuRB99YB41FDxG5Z9bMkcMC6I2kbCq0jklRgbuPHJxyNeRwFJuuoy+pXv9jXXk8LwrLK3MyuB8YmuktriId10US8salYiUNncYOSPf6189BfnbeeZhlbm5mcZGQU1CNQfAjC48RUInE5oO3eCB/k99r+TaAH0zmNPnDpYqqOzHO+Q0bbDesCy4OIVjEZwyKBzYAkc2BBzGxPivnhgw2r1uA4OUak2krLJcyiadWHdfP8Ao2fY3strtHmWL/cse8o/5TscfquceRXkbRw3isc66o2zg4YEFWU/VZTup9/v5Vq/hPS/fROCCB7WO8AObMqjDD9OPYfSWOrD2IYiWJ9D47sseDleYB+jInocjywdxtnTvoY1NxykXqlV/hvSncR3IEbk4WQfkpD4AE7xsfqt+qWqwVnaayZcncUpSoJFKUoBSlKAUpSgFfMkYYFWAIIwQRkEHmCDzr6pQGs5+ELZcaCx5EdzanSrHOlrdx3VJ30hG5EnHhsABH9FuIrDJcWr5XRdSCNiO6wlPapGD4N3iQDjPhnBqx9ZS9nNw65+pddifs3KFD7+8Fqk9I+L29pxC77eRQs1vE5hZS6zFdaMh0qSj6QpUnbbfOxGWm+z4u//AKj8Fs1io28GXm5ukiRnkYIijLMxwAPU1Sbjras3lEUZ1ajjtJQUiG/idLMf2QPUVGdKbprzhD/JXa4hyrc8zRaMkxSjm4HMNz7ozqHfr3uuJ2EvCmAaIRiHATKhlYL3Rp9rUGA9/PfNba/ESptWV7lfD8MqqleVrEvx+J45IDK8YHzoCogjRdo84LElifXHuqXVGeR9Clgst0jEDCqWTuamI2Unu5GQDnlitZ8EaL5PA5vLu3kCggT27XMIbkWj1IQAQM7H91WuHrCuI0LGfh15oUkFJjbTAAEkFHBDbeGPSulxkE7O680/nQiKqQhZWfXgWOWy7FddxNFbrpt+ZDMHhAyO9gSK24BTJ/dUdNNAElWCCSdZCZJGnOhOYUMC662UbAaY9iOed68OicCskUpGqVpLfMjd5z2isz5dstgnwzisq3LSwgRK0pa2cLp5MRdHbWcJnYnGc4BrZbeT6sdSpXX/ACS/BhXU1zAqF52YLcRoY401kqxVipdgZJe6cDkT458bK8MF1ENSxzxNy1AOvrsRsR94ryn6PPL33dUVZ45lC757NE7rO3dQhhv6cqiL7iKamks8vLuXMY+YfQO92rsQrYA9pMuNuY7p5srGabjKSVNexOcO4LBb57CGOLPPQgXPvIGTUXf9LAGdIEEpQhWcuBGrEA6crlmODywPLNYxle5nltblo0IVXRYic6lZtW77TADGQUC45jxqTgnSL5u5jSPVhVniULG+NQVXByIzgkBWyO8dJJ2qL2Isoy75WJ+ITPKjyyMqqfbtY1WVBkEgay3aR4G688nO+AtZa8HHZh4ZTOGOS5Oou7Y1b4HfLE9whXAXkBis7iPR1lOVH3ey3sAlCdx320hXwTg4zUJGjq+qMlJDz2yG9HTx28Rhh9ErV0accXaUtfBnoQStenoIXeMsYm06t3U5KSeGWAwQ2Ng6kOPA+FSUEsdy2nHZTHJ0HBzjWx0HbtlACIAPnN8sOZr4a6+UI2IHaaNlWQRshADBiMFiuoDuLpbDKOZbOaw4rAzd0LrAYZWEh8FSD37psRRnb/D1v5Ec6iU4vvK6kVyqQWadn4dfJ53tuowsjJ7WFIbJLKcfN6O8zAj6O+1ZPCJ5YS4QsZMgrAU70gIOWlRTi3JbYO2gnGWVjU7D0ey7SSaI2c5Zbdey1ejzDEj/AA0D0NSBMNtF/hwxj3IuT6eJP3muJzc9TLVq9pbI9gutMOg7y95DhhuN1Pg3l5V5jjzWC6mfXBy7N276+kLHd/sNn0IAxUfPxWRsaF7FWOFeVS0j+kVsO+x+1jH1TWdwzoW8mWk1RhlKs8hElw6kHKg+xbqQeSg8+SmqZuNszmCd8iX/APqDaec3/wCiX/wpUx/U0P8Au1pWU0GbSlKAUpSgFKUoBXlc3SRozyMqIoyzMQoAHMknYCvWtc9YQ+VcQt7NwzwRwSXksKnHygxHEUXr3s7evpsBBdYnWbbX0IsrESTzyTRiJwumMOkitkM2C3LHLGGzmpXh3VmlshuZYl4jesweUykYOfaEKt3AR9HVjOMZUcobozb3LdIUivBAptbVpIYoBpjiEukaVGBkgMQTvyFbcryOOruM1FFkVkUy84FFeKLqwcW9ynczp0glecFzFzGOXLUvMetI4TwS2l4pPDdWSxTPAHaNhlVcMySPEw7rq6srAjkVPIito8V4CWft7dhDcgAasZSVRyjmUe2PIjvLnY4yDDdMtSx2d26CN4Z1EoDatKTgwyDVgalDMrch7IO1UR4ieB008np4pncUlNSZG9DLpvkxgcntLV2t28MhPybfrRlT99e3EeAKWMkaRlzu8cigxy/aGDofH0wPAagwGBD8fiNtxSOZZRCLqPsyW/JmaL2FkGRs6HSCMEFRjxBsdjxIOSjKY5VGWjJycZxqU/TQn6Q9xwdq+i4Ssq1GMurmKvTwTaIzorw2BE7MiR2jKFkmI1xNGCImCr3NsnSwyGxzyNpzj/EmhtiyaSSyIracrl5FTLICNLKDq2IzjxFY9/w1ZcNlkkX2JE2Zc8xvsynxU5Bx6AiF45fydj2Loe1aSMr2Y7k+mZGITUe6wAzoJyPDUATWvKxnzclid0eckHbxmSd3nYpKcSYCAxKuhhEgCZ35sGPrtUjfsAXXxPyoIgGWOIo9kRd29wBpwbgsjxKsp7PaVTGpBdllVACsnsqwwdsNnI3qxW9miZYAd5ss52yxwCWJ3ifAG47pwK6l3X3UbZcTCOUCuRdHGluLiSWMdjIECMWAOVLNrBBzGRqwNw4IOw2zMW3C2jUpKTcIc95lwQpA2cYJmGdtQVdvazualHYL3mGD9ZxpO3jsTqOPFQPfULN0n7Ta1Tt/+YcLCD5h9w5H6IkPuxVbuzG5tycmfYseyQPbkSQnDdmWBXSANPYNk8sbDLe1syYwa1NZfKJGZFnkU47subaJMADScKJpQMY07jOd/GpyxsHWR5ZJS7yY1AZWMY2GlCSc42JJJOB7qy5ZVVSzEKo3LMQAB6k7CoSsdXs+7kRVv0dXQFlIdRyiRRFCPTsl9v8AXLeNSUsyRJlisaKOZIVVHgPIVHS8ZLqWhCrGOc82UjHqq7NJ6eyp8Gr24Z0almYSYYkcri5Xl6wW4wE950nl7dHJIlRueFxxh2XMYESE47adSMk8hFDs8pPhnTnbGqsvhXRSWRhIQyHl284DTY8ezixogHvA9VNWrhnR2KFte8kuMdrJhm9y7AIPRQBUpVEqjehcqaRH8M4FFBkouXPtSOdTt72Ph6DAHgBUhSlVFgpSlAKUpQClKUApSlAKofWFE9rc2nE41LJblo7kKMnsJeb4G5CHvY9c8gTV8r8ZQRg7g0BqTprxmLh/F4OKZ7S3ubR4/myG1MgDIRvjDAoM8hg17cP6P8Q4uolvbmSygcao7W37rlDyaRzvvtsQc+S1gdYnVzbR3vDnjDLFLdrE8OSYlDtrOhDtHqwcgbegrbPDt9bHmXI+C7Af68647GDk6jWZDk8kjXV51MQ26tNBxG8tWQajI0oZRjxbATbz3qG6UdKLqzsprTiq9uk8LLb3luAVdiuVDqcAEHDZ9PHnWwuszjSW3C7hm3MkZhRRzZ5QUUAePMn3A1W+E9X7Do0bO4yZTG8oDb9lIcuijPs6TgHHiW865nShPVHSbRSul3S21v8AgyqHV7o9lpiAOvtcgPhcZIwW38civrgN3PFbabsSOls2l5FOZ7JiO5IGGe0hZfHfGGDBlAzL9CoIJLWG4SGJJGTDMiKp1DutuBtkj8anuArji40767R+1HossfZE/FpAPca86nX/AE7cYLRt5/B6Nfhb0lVk/A++H8YzoWRlYSY7KZPyc2eWPqP+jyP0SdwJC6tUkQo6hlbmDyP/ALg7g8wa1L0p6Vpw7i1zBCiSWTECW35pqKqZCmchDqzy2yOWwxeOBdJUaESxu01tyLHeW3/RmXcsoH0tyBz1DvV71KqqkU/E8WcGmSRme3/KFpYP977UkfjiTbLqOWsbj6WRlqyo+kRkz2CmVsYE3sxbfRZz+VH2A2KykcEAgggjIIOQQeRBHMV+/wAvwAq9t2sUYVe5HvwkSHVOe18owNMS+6PJ1b/XLemKz2YAZOAAOZ2AA9fAVHHjBkyLdO1xsZCdMS459/B7THkgPqRWBwyNb2ZkSRL2SIjXlglvCTnB7MElzkEfTORzWuHJIsUWZj8ZLgmBQyjOZpMpCoHiDzl/V7v6Qr94fwGS4ZXAM2NxNONMKesMAxrPkf8Ar8KtNj0URWDzsbhxuNQwiHwKRbgH1bU3rU7VMql9C6NO2pD8O6MxxsHcmaUbh5MHSf0EHdj+Az5k1MUpVLdy0UpSgFKUoBSlKAUpSgFKUoBSlKAUpSgK5096Pvd2mIcC4hdJ4CeXaRHUoPlqGV/Wr96H9LIbyM6SY5lPztu/dkhb6QKnBxnkcYOfhViqE450LtLtg80KmQcpVJjkGOWJEIb4ZxQix6S9G45LoXExMrx/kVb2IfNlXxc+LHJ2GMVF9YXSxLS2aNMyXU6mOCFO87swKghRvpHMn0xzr4HVyoGBf8S0/V+VN+/Gr8alOBdDbW0YvDF843tSuzSSN75HJb8cUJNKWtjxjhNqIzYiVN2V0Jk0FtyHWMk7E+nvNfPQriN1Kkxi4jaxXFyR2gdD20enUqqmrA2B5AHHhiuh6heO9DLO8z8ptopCfpFcP8HXDD76zzoRknbJv1Lu2k0oyzS2NQ2/VXDafPzFryXVnDghATkl2UEs+/mcEneprjnDlBjuoX+SXjrk4UskoGMrMoG68u9jIyOfhOzdVTw72F/c2/lHIRcRegCvuPvNRXEeEcWjK9vaW1+q/SgkML42zlHwGz5DNY3Q4iMlO97brJ+VtDpzg00t9np531MXg3FH7Roo0WG4G8lnKxVDn/Gt5AD3SdyACD5A7t58T41H2nZMW4hcf8NAMRIf+ZuRsfGQt7hXj0g6R2cyqnEbS7tWU5V3idSp8dEse+D9xrLtb7hjW4gtLi2hXIOnITVjOzhiGb3nO+K0Pj6kYpSg0/HbzOHw0btxlflufM/Re7u42N5KI00nRaQHSmwOkSy83HLIG3ur7t+BiCGMqyWdxGx+TyKFBwcZSVUGHRjzB8wedTb2ySWyxCdW0he8GBzpxzAbl8fLnWBxGaxhiQXNzGOzGPbALDOdIQEsR6CvL/VVKkryk732RodFR+lbbvLpF06I9JvlcTB1EdxC3ZzxZzofGQV80Yd5T4j3Gp6tYdWQnueI3d+YnitZI0ii1jSZdBGH0+I2O/6eBnBrZ9e7BycU5a2MkrJuwpSldnIpSlAKUpQClKUApSlAKUpQClKUApSlAKUpQClKUApSlAKUpQHhefk29xrl7rU/L/H/ADpSgKKKvvVF/tY94/eKUqQjqWlKVAFKUoBSlKAUpSgFKUo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9" descr="data:image/jpg;base64,/9j/4AAQSkZJRgABAQAAAQABAAD/2wCEAAkGBhQSEBUUExQVFBUWFx4YGBcWGBsWHBgbGBgYGhcYGxgZHCYfGCAjGR4eHy8sJScpLC0sGB4xNTwqNigtLCkBCQoKDgwOGg8PGiwkHyQpNDQ1Kiw0LDAvLSowLCwsMC0wKSwsLC0sLy8sLCwsLS0sLy8vLCwsLCwyKTQsLCwsKf/AABEIAOEA4QMBIgACEQEDEQH/xAAcAAEAAgMBAQEAAAAAAAAAAAAABQYEBwgDAgH/xABMEAACAQMCAgcDBwgHBwMFAAABAgMABBESIQUxBgcTIkFRYTJxgRQjQlJykaEzNWKCkrGywQgVFiRD0fA0U1RjosLSc+HiFyVkk6P/xAAaAQEAAwEBAQAAAAAAAAAAAAAAAQMEAgUG/8QAMhEAAgECBAMHAwQCAwAAAAAAAAECAxESITFBBGHwEyJRcYGRsTKhwRTR4fEFMyNCUv/aAAwDAQACEQMRAD8A3jSlKApHW/dtFwx3QlWVgQR5hXrnT+315/vfwFdN9YnRyS+smgiwGZhuTjA0sCfxrlrpRwA2Vy0DNqZeZ9ckEc9+VacUlTTi/uRuWLol0vupr2GN5SVZtxjHIEjceorqDiV8sMLyNyRSff5D4nb41yL0D/OMH2j/AAtXRHXBPP8AIDHbozF86iBsANgCeQ3Of1amN6qjizzfwiNDWXDOve4huHD/ADsRc8zq2z4eIHjsfLY1unol02t+IRhom72MlM7+pB8Rn3EeIFcgTwMjFWBVhsQeYqW6J9JZLK5SVGIAI1Y8vPHmPxGRyNcY1N2mrc/Dr3JOyaVgcC4qLm3jmXk65ON8Hkw+/NZ9UtOLsyRSlKgClKUApSlAKUpQClKUApUZxXpJb2wPbSqpG+M5P3DcfGvPo70nhvUZ4clVONRxg7eGCa7wStitkCXpSlcAUpSgFKUoBSlKAUpSgFcndbf52n+0f43rrGuTutv87T/aP8b1bH6JehG5GdA/zjB9o/wtXYdcedBPzhB9o/wtXU3Gum9paoWkmUkeCkE+7PIfEiulGUoKy3f4G5pf+kB0eihnjljAUuNwNuerl6ZGfia1FVy6zOnP9ZXOpdo12UeHpzGdt/iTyqrcOsGmkWNBksfu8yfdUVO9KyzeXuEdGdU/SiCHhkazzBG5gNnlpXyHmDVx/txZf8Qn4/5Vzj1ncHNq1tCeaxDI8sqhCn1Axn1zVIzVlbAp2s3pvy8iFc7ZsOIxzpriYOpJGRnw5869bm4WNGdzhVGSfIDmdqqvVV+aoPcf31O9Ij/dJ/8A0m/hNVOCVTBtcm+Rh/24sv8AiE/6v8qz+GcahuAxhkDhcZxnbPLmK4xvj86/22/ea6H/AKPX5vf7X/dJU4YNOyeXPml4A2rSse/4gkMZkkYKo5k/uA8T6VpHpz18tqaKz2A21+P3jl+r99cxg2rvJeJJuq/4xDAPnZET0Y7/AAHM1VOIdcHD4m0iTW3kMDn9og/hXMnEukE85JkkY58M4H3Dn8aw7U4kX7Q/eK6vTT0b+32/kg7W4feiaJJAMB1DAHwyM4rXXWx1o/IV7CA/PEbkfR9AfDbmfUAb5IufRy4C8OhfwWEE/qrv+6uUOmPE2nvZXc5Ooj7ic/8AVk/GusKg5PwdkDD4pxua4YtK7Nk5xnbPu/0a6C/o+SZ4ew8m/eX/AMq0Z0R6JS8QnEUQ95/1tyBO/gDXTHVz0HPDIGjLh9WDt4Y1E77Z5+QqFfC5Seq/KBbqUpVBIpSlAKUpQClKUApSlAK5O62/zrP9o/xvXWNcndbf52n+0f43q2P0S9CNyowXDIwZGKsORBwdxg/hX7cXbyHLszH9Ik/vqT6JcKW5vI4Xzpc4228Dg/fW2uJf0c+6TDNk+R2/eDn7xSMG46+nWQNHpjIznHjjnj0rdvUy/C1fOT222kyYGD4E+ueX0Rt41q7pT0MuLCTTMpA8G/dn/WKhra5aNw6EqwOQR/reuovs21Ja+/p1mNTovrk6HQvBLePqaRV0qDjC93GR4+Ga5vresvS833RyXWe/HgHxOMP6+BBHu01oqprJpRv0srBHWvVV+aoPcf31J9NbjRYTty7mPvIH86jOqr81Qe4/vqM67OMiHhrLnDSbD4f/ACK10/8Af6/GZGxzBK+WJ8yT99dE/wBH1wOHSEnADZJ+MmTXOdbg6GcbNt0duGHNm0/jISPiBj41xRjixLl+USyN63usd7udoImKxJtttnz+J8fgPPOtIoizBVBJOwA3Jr8kkLEk7knJPmTzrcvUV0CSbN1MuoLsoPI+Xw8T8ByJzH+x55JfA0Ifof1H3F0qyTHs4z8P8yfgMetbM4X1E2MQGvU589h/FqNbElkVFLHZVBJ9ABk/hUL/AG6sv+IT7m/8a6i5P/XH7X+48zP/AKrVLUwJnSIyi5OTuCBvXHvSO3KXcykYOsn9o5/nXWf9u7L/AIhPub/xrTPXn0L0Si8iGUkGTj13P3E59zfo0wTwtSTvr+/7gjOozpHHbXpSTAEgwCfDPM/DA+Gqul64htrho3V1OGU5B91dW9VvSv5dYqxOXQBW88eGfuI/Vz41w+9C+6+OvwC40pSqiRSlKAUpSgFKUoBSlKAVyd1t/naf7R/jeusa5O62/wA6z/aP8b1bH6JehG5g9XX5zt/t/wAq6/rkDq7OOJW58NX8q6xu+NwRDLzRr72GfgOZqcLcFbxf4BVut/g6TcMkLAZQZB8s/wDvg/q1ynW8Ot/rViliNrbHVn2m5eGOXhz9+fLG+j6VMoqL16yBcuiV0wsLxPolTn9nP/aKptbK6L8DKcEu52GNWy59Qf5D/qFa1qytlCC5BHWnVUf/ALVB7jWmevDpeLq77KM5SPbbkeeD8ck+7TUvedZXyLg8NtH+VdMn7LcuR5ef3DxI1Xw6ye7uAuSSxyzHwGd2/wBeldVI2m0tZP7fz8EIjq2DCT/Zw45dsc/tH+WaoU6YZgPAkfca2v0U4Objo5Oo3KPq92TIP3kH4Vzw6zkuVvdpEs1JXVnU4qjhMWn4+/Sn8sVyoy4ODW8eonp2iIbSZgvLSSfgPhjA9MDzqqmrpxWoZuTjX+zTf+k/8BrjXi/+0S/+o/8AEa7SuYBIjIeTqVOPJhjaueuurobb2Kx9iu8hyzHGSe9ncAc+dTFKUGt9Qa24Cf7zF9sV1vxzgq3VgYmGcxgjbPeC7eu/L3E1yPwH/aYvtiuuuKccjtLMSOQMRjSDsSQvL4cz5CuoYsMcOt/2ByDxSy7KZ4/qsQPd4fhW2f6OvEiLiWLwK5/cf+38TWqeN3oluJJByZjj3cgfurZ39Hi2JvJH8Av/AGkf9wqI2xyS0z/IOh6UpVBIpSlAKUpQClKUApSlADXJ3W3+dp/tH+N66xrnHrH6v7ye/nnSJhFqY6mVgMBmJbOkjGN855VdTTlCSXIg1fb3LRtqRirDxBwd9jXtNxaZxhpXI8tRx91TnRPq5vOIk/J0HZqcGVzoTPkCRlj6AHHjipHpR1Q3vD4+1nCNADh5ID2mjOwyraTgnbPKq1KWiZJR6tXQboFNxCdQqns85Zjtt47+Xr929TMPQtbWA3E1leyYxgSIsceD9J2DN2a+8H4c62xwF7+yQYisZEwGeC3EqS4xnCSuSkrAcgcA8gRtXcFDVPF5aer68zlu2p6dYXBkteBPDHyUc8YydLZP+uQwK5grqfrJvFuuCmSE61lClMbZ1Kcc+R8MHlWheB9WF9csAsTKPEnfH3bD4kVY4zqQT5snQrMUTyuFGp3Ow8Tt/ID91b46BdWotOHzXEy5laIlQRy29r/L4nyxOdAOp2GyxJNiSXyO4Hv8DjyG32tqvHSCItazBQWJjbAAyTtyA8aQkqclZ5316+QzjK7/ACj/AGj+81sbqj6VS9tHZDAhkOJP0wz4IOeWzEbVg2vVrdR3kDXEJET3KIcgjOt+XeXFXSboTDYXEd3aEq6uoMMm6vssjYZd02Kjk2CeVdUoSUzpRxLIp3Wt1eyWVy0iKTC51A/z/wA/I+hFUGGdkYMpKsORBwRXXXCuJQ8VtpFlhK6G0OjENhiisGRxzGltjgHmCBWq+m/UToPaWzjDOqhTtvI6ouR9phy+4VXJYnfSW66+PY50yKz0c66721UISJFHgf8AI5x8MV4dYfWT/WkcYZNDofAYBG/6R863P0C6G8OWyYW8KzkM0Uks0QJldO6+NQ9jOQNO23iRmonof1dWKXF3DJaxyaHWSJpAXPYzLlFwSR3XV0zjfTVNbinTpuclf5CSbsaA4JKFuImYgKHBJPIDO9TvTfi968mm57VYz+T1q6B0Hska9yMYPkK3/wAQ6puGSj/ZUjPg0RaMj1Gk4+8Go7jlsTH/AFfxL+8wzd22uyAHDgEhJPAShclWGz4IIznOfh+PjVXZRyb+5MlhV2c0xRFmCqCSTgAbk1051MdDjZ2etxh5d/h5/Hb4KDUP1Y9UcMSiebEjhmTT4akdkbORyJB28QRk42rbYGK2NqEbLVkan7SlKqJFKUoBSlKAUpSgFKUoBWn+tXrAea2ntrOJni1LDNd6sIGZgGjT6/1WPIZPvqx9cnTJrGw0xEie4JijxzUY+cceoBAGPF1Na96FcB+U8PhFyWMIB7OBWKKcMSZH04LsWyRk4AAxVFar2ST5l9Ci60sKNycA4YlviBF0pDGqRjGNsd5vUk7k+te/SMRvbTxSEYeCQkH6gXDn4ah94rVl7w24tFaeyu5ojGpcxSyNNCwUZKlZCSu3jn7udfXCbK64y5uCZoLWaPs3aV1LGMsGlgt0RRpRnUAu/eKgDfBp+qpyjj0SOZ8NOg8Mty59W87ScItDJuTCAc75Ayq5zzyoFeHAuJx2M91aSnTFDELmBieVuSQ0Xujlyq+Ol1HhVkXsreJVykUaKFUEhVVQMADPkK1X1m9J7R7m1eGW2nOJIpAZNUahmjaJ5Sme6sqBsZ3xjxry+DqPtm0sn/YkrotHC+m0NtPPbSRSLAt06i4wpiRpWEhRxnVGA8hXJBX1HhsACtGXE3zMlnbo15LJBLLJIrxjU0hIZ2Ordi55DfGMVfejnSyVrODRCrERIrPJNjvKoV8hFc5DA5Bwc88V61Go6rat/R1XpxpWz8/Mu9KqL8Wu2/xIo/sRljy5anfB/ZrHkWRvbuJ29ziIfdEE/HNalSkZHUiZXTiYdrYx/wD5DTH7MEMjE/tFaqnSi4XsFmJ0oNzkHIEijSTjfICFT6KD4143EK/LZyg/I2nZ5JLMZLlwANTEk9wA8/pV5dMWjiktzKp7ON5Cx7xUCGOOOMEA4z2qFgSMAg+dXRbowc1m8zVRztzLT1ayrHZ3MzkKhndi3gFjjjQn3dwmrB0phMlrrjBdo3jnVV319jIkukY5llUgepFa56M9IHt4J7d4BD20KzQxtLmILLkSjtMYj7xzghV1MAWXUDUl0J6UvarJbSwzGGBgqbBpok0g4eAMZDFqzoZdXd23ABOGVaMu+8r9anMou7sWbq/tuxtWi5ossjxSDcSxTSNNG4Pnh9JHgV8sE/nCp1a/uFUfkoYY2P6RaeXR+qjqf161kOMzGS4i4U0rRmZnS4SYpAom+cKtHIh76MSvcxtpzvzwOIf1pYRxiK9Dm4l7N17JRmSbbtC5BZ2JHtHBGB4DAzcTJTg6V7N+PLyOo0ZtdpbJGw+k3W1a2kxgRZbqZdmSBdQQ+TNnGfQZ9cVAcb63OHXNnLFOtzDIQNKGP5wPnKSRkHTlWAYZK8qsXBOBx2VuI4gBpXLOdi7Yyzu3M5O/p8Kr17weS7jLzRhpISk0JZQrEo2poxgZKMBp95FeTSlSve2j1vn7F06TjZbsl+q/p3HKnY3P93upH1CORWjEh0oCyFgASzAtpByNW2QM1sitZXtq075kCzWrgEIcHIK5UqpwQwPeyDnY48qleB9KxbyCCaYSxEhUlY/ORknAjnJ5jOAHO+SA25DN61Hi1Udnr1lyZnlTw6bePWheKUpWwrFKUoBSlKAUpSgFYl3xaGL8pLHH9t1X95rXEk7q8puXlmjWR9eXk1Qd9tOuIHDRaQCGAyAQTkd4TFpaRKAY0jAIyCiqAQd8gqN886tjSvuVupYrV3x0T8XmuDa3M6QqsVq0ceUxkmaRWdlXJY4Bz7IqB4BwbjEaGILbxxZbR2zZdFYkgAxHmM7ZrZhr8qP0lNycpZ3/AASuKnH6cjX1p0ItntfkdwDFeENifLfPHJOtGJ+dXGModxjkOde3QfgOmFraS4vEkgOmSFbhkTDZKvGECns23I355Bqb4vxyykVopT2oB72lHbQVONWtR3Sp8VORUe9pLHc21x8pimgUsvauypIYZEOA8moJMquARtkkg+dVLhpU6l/qi9nt5cjqVTFDNWfyTMfRG0B1G3jdvrSgzN+1KWNSTWiFChRNB2KaRpPvXGDVWk45cyqZIniWMSOq6Y9eezYjJLNuCMHugc+fjWXw/pY8kixdiqynlrlCI++/ZnSWbA3IIBHrzr0FCyulkUzpzisT0HEejlmCugx2c2fm5ISkLgnbGkYEgPIqQQeVRZnura9gMkQVZpeymlhI7OZmU9lIYT3opARhjyIGN9q/OH8DR7ZSyKsj9uZCRseybJBBXJ2yN/IV72fFJbUqsitNEMEA96SMEbFGP5VceBOrB2J9muHw8ZNVFr17ov7Oahk7p7FxrF4lxOO3iMkraVH3sfBVH0mPIAVXv7ddqP7tCWyca5mWNQeW6gs23kdPwr0h4O3b67hhcXKKWCkaYYFxuwXfVtv3dRPiWG1WJMphQk9TwtpzDA80yB5XY3csRIzjGiCEA+0QpzjxCjlmoE8SF2I4VckysqBGyrKknekYKdwOz1HI2NevS6Lt3h0okqRyGSSSTHaS59vAcaQpUAAE7Yzsa/OHXjzXsDwRxxLDHmCGUGJ7iN1KyLHJuhC7EY25Hlmqa1eXDuzXda166sehhtF2eeyP0xyGHLz9jDYNNHHLGNckiglAMsMBQulNOCWZfcajb/h/El4ZM02lEjBaN5O7OkZIyiLF+SDDZlLFMHkCM1PzRtMtwlvGJFl1GW2lf5PLbyPux3BBRj3wR9LJBIOBnRcB4hcWwivLtEDLpkWGJWZwRghpH2yRz0rXl9jXxWp2wt+luRzOpRwq+tvW/Whm8G4alvBHEgGlFA28T4t8Tk/Go3pGwNzw9D43an9lW/mRWJa29/a3ENkjwXPaK5haVmicLEASrkAgnBGMZ5GofpXHeW/FeGm7aEZlBVISxCgyKrEswBYkYrC6EoVWpPOz+GelPjKU6KjDkbDg4qJ5ey0kINRJP0tBUaSMbDJzz5beNYstsq3HylpAqau7sSzYXGBj6Oc/DPvr0v5HW5CJGAr6QzKveYE9/vjGABn/AERWZx20jMBLAgIMrpxkHkAAdvIf5VgTUWksk155fuzE05KTebi7+Ge3oiDNgjxsGk0rbsQpA1Zjl0yRMvjkA6B9j0r0llhAMzJ2olLIQNlJZTrV0fkSufFhv4Zr5tJozLCdGEmQ20in68YMsRyDvlTKM88kcqzOH3ih3t2i+bVmIJBfk2xfY885BPgBVrbWWb5ct/uVtRbUk0r7657ctCd6FcaOfkshLYTtLd23aSHYFWOTl4iQpP0lZDuSTVurWfSHiCiP5RAyvNZN24VTzVdpkyPBoiy7eOPKtjWd0ssaSIcq6hlPmGAIP3GvX4Ss6tPvaorqwUZZaHtSlK1lQpSlAKUpQEXxngKz4cExzKMLKo3A56WH00z4H3jB3qjvay2shVYwrHLNbggJIPpSWznAVvEocDPPTnW2zK1l1v2sk9zwy3jmaDXLK+tckhoo1KkYI3wWH61T2nZpt6EYMTsiUsr5JV1IcjOCCCCrDmrKd1YeR3qO4tdTxyAhlSDG8ixmR0P6alsBf0gDj6QA71YU6SQOplkVZThFugumKbwWK4QHCN5EH7JG6GZseJh2KMpjmUZaMnJxy1K300z9Ie44O1aKVWFWOKDujPOnKDsyl20mg9lJknLOpOBrVnZhJGV7rAg5OnYHY4r9t7bsZO2hWNifaVlGG/AmNufeGQc7hqsXE+jgKns1VlJ1GEnQNX14pBvA/qO6fEDOarpjeLUwLOibOSumWEkezNEPDH01ypG+w3rZCpFrDLrrxNUKsJxwVF1+Ca4VLG3egLYV5ZpYpSO2RpI9uzRFPaoXzggn2sA7YGJNw5JY1PnAspJyN9enlgFSDg52IIPjWIqq2mRWaNl3V4zuM8ihztnGDzU+II2qwWNsbu1MxeNLiRWiaVtbFxHMwXVGDjfQNxyycYG1RZwfiuuv2O5SdC2LNEL/AFi6Ei4LMTGY1uiGlljRhydNQE6b+0O8ATz3apC9cBHdtJjMcKwyFl0zEBQWiAcnkG25gVh8av8AspSj5U6YwhKkq5WNVYx7HO45bNyJHKpbgGkWOJ44wrPKW7dcZDTyMuRJsMgg8vEGotZ3j7e3sV1KsaSU4PJ7Fe4jwPs52eJ1V0YZLDKv4hZE+mPDI73qKzOG9J5rlUaKzZ5YSVJMiRwxuGOQgBRseIyD7j4+fEELyuYJu3DtqOInlKHfYOgWNl321MunGMnwzbTg0wjjESCKRFIEzuNRBYsQ0MYYOuT7LPt4YO9cyknmtRPiE0nEjbjoRdXUmq4mihjLamigUtq9GY6Rj0AxVom4FHJCIpsyqNwW9pSOTKw3UjwIO1fcvGoUIV5UL+Kpl2z49xdTCvJ+OY7xgnEfi5VRpH1uz1dpjz7uR5VxqZZVJN3bKr0wtLi3gaTefsgOyugdNxbjUuRKR+Xj05z5/SB5183PDZIXtxa3E0l1IxIaaV2jlVF1SdopJAUry0jIJGPE1e1dJUyCro6+GGVlP4EEVX4OgFsCuozOseeyVpWAhDcxGU0sPIZJIG1YZ8LJNdi7Lw265GqnxEVGSqK78SB6X8MuJbyxkmUW8Ycxl4J2L6nUtgNoUoDp05G/e91YXTXodBFbPcxK3bRaXDNI750uudWtjnbP3VN9OOCSR2EjwzzHstMumVu2HzbBsqzgupGM51eBB51hcX4ndy8OYnh8pEtuWZw8ZjCNHqLhlYk7HOMA+FYa0a8Zxc2vTK69Tdw8+HdOUbeVzYYvF7MSFgqkA5JAHeGRvXgR24/5R/8A6f8Aw/i93OB6Mxi84TanVgiNcHn3owYzkfA1YOEwhYUUZ2Hjzzkkg48jkfCvAlFU721Tt5Gi7nJRaytfz5Fa4leLLbSrBFoeD+8RY31NCwfcDkWxp8dmNSr8Wkd4GhAMMqqwOM5DbnvfRwmCPPfnyrPECpNkADtFOcADJU595JBP3VBdFoSkEtvjLWlwyIORMee0iGT5xPpq68ZK6Xvzy+zKbTSs3ny5Z29iTj4ZHHMw8JUYYY+ZGsAeoYfdWb1S3RPDRCxJa1lktiT/AMpzo+5Co+FRPGooZGV5JGiK7YZTk7g93bn6jPh5VmdW8uLvica+x28cynz7eEEkfFa9D/Hyd875r4/sorWzStZP5/kvtKUr1zMKUpQClKUArXnW5H2Z4fd+EF2qufJJhpY/gB8a2HUT0s6PrfWU1s2wlQgH6rDdG+DgH4VzKOJNMlOzuUW3s0jneOd1kEo0lSCwfW22vOQPIc+Z5VB8TvRa3sdnIJZIXQy28qkma3K6gyqd2kUAZx3jg4IcbV72N5OwRJLC5e/jARl0FIWZNllaY9zTyOR+O1efTjq4uxZm/eZpb+BllCxbRxRoclIlIySp7+TudP3+fwtOtCpi0ys76N8kWzwYMPPLy5lhsOMewsrIwk/JTp+TmzyA3IR/0ckHB0k8hl33DFkIYExyqMJKntKDuVOdnUnmrZB9DvVV6McWj4lA8lssfb4zd2LkCOYn2pYs7IzHx9kk4bBw9SnD+MaFJy8kKHS+sHt7YjmkynvMo+tuwHPUO+PYo141MtGtV18mGdOxgz8EwxBjnjZt2FoqmKXn31Em0DZ5gkc8gtualuH200caxxRJEozvPIZmyzFiSsYwcsSfb/DaphHBAIIIIyCDkEHkQRzqC4lbMsjPM80lufCNinZeetIsNInrkkeII3Gm7W5VLNWedtj2nTSQJ7sgk4CR6Ic+gA1Stv5NmvKK3i/KRWjynOO1lGMH1kuDrGc+APM+tYXDbxoW0MYIVkOYjCqrFMCuxW5YsY5QNxq2OPpDeslyHkCFmlkI7Il1eXUBhjFdRAFVOMHWBg7H1HOupbCleOJWRnhbqTGWiiX9BTM3ph20qP2DXvb9GUkGZpJJhnGHYlTtk9waYwMeY/lUfwXgVykiGGLsYG3eC4cZjJPOEJqYAnfBwOY2OSbfBbaV05Db748M6R8MKDzxXblG2WpRJSUrXuuRjR2EFuhwqoqjJGMDbfOhcZ5eTfGo2PpXBMmYld4jylx2UYb6ILHDLnwJj05B3G9ZejWzNkAZyW32yduXjWDN0bSNzPD3ZGG6SMI4pc89aBWbcZyQBnbOfBKNrZ5k0nBvvLIhLt3t5WbCwhn9rJMEhbkJ1xqtpT9cd1tjlqmbLiYdtDKY5QMmN+ePrKRtIvqvmM4O1QcvSWKGRo3YaRlWRl0FA30USRiZYzzwdj4aTvWPdWyoqmMZttSnTIxhWINk9rbTyaWixyMZ5ZwNsmuWrGipSUVeLy60LD0guoo7WZpjiPQyt5nUNOkDxJJwB5mql0f4hxiKxihCWemNNISYOXdd8K2k6V7p0/DesLpRxBzPZl5DLZxThnnEboNX+F2jaRG2D9JNtzkKcZukUysoZSGU8iDkH3EbGvG/yNR3UcNz0/8AG8NCrFyk/QrnVLcOtvPZyL2csEhOk74WUZXHmNWd/UedWLhKtbl+3kUat1UvqJbJLMAdzkkepNUHiPTiK343EyMpj7PsZ2UgjvMSNxz0HB+8VsDpDw9DpmZyANKkDfI1+GN87nlXk1o9/vZKefr18nc1hV4u7hf2Pa84h2OJJFJZjhEBHdHjnJxnzxnwHKoePiqx387IC3b2cdwF5EmNnjPLP0Cufcan7xo5oQdnUlce/UB7x4g/GqZ0u4kLbjfDm5KyNEfAAO2kfAEg/CqqSU8rZ2f2s7EyxReTyy++VyySSi4tC8i6CuSCDgZA9oE+ByRv4/CpDoNbqnEOIBRgaLUDfPKOUD8AK8Lnh3ao0ROnQ+oePdOSAR8SP1ax+hHEIre9vI3YgZghWRvZLJCO6WzhWJfYHGc4GTtW3gLdo0ueXLIz1U8N3yz5q9zY9KUr2TMKUpQClKUApSlAKUpQGoOmXUg3bm74VL8nlzq7PUYwCeZjdfYz9U7b8wNqrt2vSNXRnte0ljIHbKiFnQf4btGwDoee4yDuCDXQNKjCrp7g1Rw15owp+TvbuwLPZvgBvrvbPnSDncrsDnJCk6jPWV8kq6kORnBBBUqw5qyndWHkd6t/EeGxzpokXUuQRuQVI5MrDdWHgRuKovGuCSW0naFwp2VbjHccfRjulGAPIOMemnOhtMKmzKZw8CA6R8ctbOQoCHZ+9JaBO1VhkEtpAIifx32Y4yPpC29HelMN3CGtnGlcKVkbDoR9ExruMfEeVau4XFxFeIX/AGFvE0hkDP2r7gMGaNVYMNQI5beG+OQweC2TXc0921hdYcpoe3lETRyIuJdOojXl/Q4I86o/Uyxyio3tstfYsfDQwKWKzft7m89RxnOfIsAkY9Qv0j8K+XGeYyByaQ6V/VQYrVkfSO+tvYkvGA+jfWhlOPL5RAS34VhWvWdG76eINcIT4xZSM+/CrN97NWiFaL2t6W66yM0qEkbTv+MwxYE0oznKpsgPuQDW3wFR0nFZJCTHA7EnOuX5hefkwMh/Y8fDnWDYcZskiWS3KFZCQphRmZyuCwOldWRkE6uWRmvSTjcrbRwafb3ncLvGMuNCajkDwJWr1J/9evwRGg5bHueHTOQ0koQjbECAEAnJHayamx9kLXvBwWJWD6NUn15Myv8AtuS33Gov56Q4knYDMPdhURDE2CRqbU+QDzDCsPg5iZrm2lLkPLhQ7yd/EaZUSFsltskZyc8scuWnqy10HCNyel4rbtKbZpYmlI3hLAsQRnBU89t8eW9UPivQO2e9uoUi0F7PtoQjMqiRWZG7oOCCdO3Kvv8AqWOyuZo34dJdQyyiSGWJe0ePYAoXJ1rpIyO8K8r+WJ+Ior3N7a6YGVe2YQt3n70YlIy64w3tMcjY15vE1ZNShhaez2NNCksSaad9j94r1bQcQtIbm2C28rwo2kDEbdwbED2TnbI+OedS/Qm7eWE8PvlZLm3AK5O7xjZHU8mx7JxnbHjnGD0TuhaX6WMM3yi3kRnA1Bzblcn2l20t5bbkfGydJ+jzT9nNAwjuoDqic8iD7Ub+asNvTPvqa9BcVSvHJ6rzIUnQqOE80S8lssUKouwDLjJ5kyAk+pJJNap67Q73tskYZn7LICglsmQ4wBueVX4D+sEXPzMsWVlhcajGzYz7wcZVuRB99YB41FDxG5Z9bMkcMC6I2kbCq0jklRgbuPHJxyNeRwFJuuoy+pXv9jXXk8LwrLK3MyuB8YmuktriId10US8salYiUNncYOSPf6189BfnbeeZhlbm5mcZGQU1CNQfAjC48RUInE5oO3eCB/k99r+TaAH0zmNPnDpYqqOzHO+Q0bbDesCy4OIVjEZwyKBzYAkc2BBzGxPivnhgw2r1uA4OUak2krLJcyiadWHdfP8Ao2fY3strtHmWL/cse8o/5TscfquceRXkbRw3isc66o2zg4YEFWU/VZTup9/v5Vq/hPS/fROCCB7WO8AObMqjDD9OPYfSWOrD2IYiWJ9D47sseDleYB+jInocjywdxtnTvoY1NxykXqlV/hvSncR3IEbk4WQfkpD4AE7xsfqt+qWqwVnaayZcncUpSoJFKUoBSlKAUpSgFfMkYYFWAIIwQRkEHmCDzr6pQGs5+ELZcaCx5EdzanSrHOlrdx3VJ30hG5EnHhsABH9FuIrDJcWr5XRdSCNiO6wlPapGD4N3iQDjPhnBqx9ZS9nNw65+pddifs3KFD7+8Fqk9I+L29pxC77eRQs1vE5hZS6zFdaMh0qSj6QpUnbbfOxGWm+z4u//AKj8Fs1io28GXm5ukiRnkYIijLMxwAPU1Sbjras3lEUZ1ajjtJQUiG/idLMf2QPUVGdKbprzhD/JXa4hyrc8zRaMkxSjm4HMNz7ozqHfr3uuJ2EvCmAaIRiHATKhlYL3Rp9rUGA9/PfNba/ESptWV7lfD8MqqleVrEvx+J45IDK8YHzoCogjRdo84LElifXHuqXVGeR9Clgst0jEDCqWTuamI2Unu5GQDnlitZ8EaL5PA5vLu3kCggT27XMIbkWj1IQAQM7H91WuHrCuI0LGfh15oUkFJjbTAAEkFHBDbeGPSulxkE7O680/nQiKqQhZWfXgWOWy7FddxNFbrpt+ZDMHhAyO9gSK24BTJ/dUdNNAElWCCSdZCZJGnOhOYUMC662UbAaY9iOed68OicCskUpGqVpLfMjd5z2isz5dstgnwzisq3LSwgRK0pa2cLp5MRdHbWcJnYnGc4BrZbeT6sdSpXX/ACS/BhXU1zAqF52YLcRoY401kqxVipdgZJe6cDkT458bK8MF1ENSxzxNy1AOvrsRsR94ryn6PPL33dUVZ45lC757NE7rO3dQhhv6cqiL7iKamks8vLuXMY+YfQO92rsQrYA9pMuNuY7p5srGabjKSVNexOcO4LBb57CGOLPPQgXPvIGTUXf9LAGdIEEpQhWcuBGrEA6crlmODywPLNYxle5nltblo0IVXRYic6lZtW77TADGQUC45jxqTgnSL5u5jSPVhVniULG+NQVXByIzgkBWyO8dJJ2qL2Isoy75WJ+ITPKjyyMqqfbtY1WVBkEgay3aR4G688nO+AtZa8HHZh4ZTOGOS5Oou7Y1b4HfLE9whXAXkBis7iPR1lOVH3ey3sAlCdx320hXwTg4zUJGjq+qMlJDz2yG9HTx28Rhh9ErV0accXaUtfBnoQStenoIXeMsYm06t3U5KSeGWAwQ2Ng6kOPA+FSUEsdy2nHZTHJ0HBzjWx0HbtlACIAPnN8sOZr4a6+UI2IHaaNlWQRshADBiMFiuoDuLpbDKOZbOaw4rAzd0LrAYZWEh8FSD37psRRnb/D1v5Ec6iU4vvK6kVyqQWadn4dfJ53tuowsjJ7WFIbJLKcfN6O8zAj6O+1ZPCJ5YS4QsZMgrAU70gIOWlRTi3JbYO2gnGWVjU7D0ey7SSaI2c5Zbdey1ejzDEj/AA0D0NSBMNtF/hwxj3IuT6eJP3muJzc9TLVq9pbI9gutMOg7y95DhhuN1Pg3l5V5jjzWC6mfXBy7N276+kLHd/sNn0IAxUfPxWRsaF7FWOFeVS0j+kVsO+x+1jH1TWdwzoW8mWk1RhlKs8hElw6kHKg+xbqQeSg8+SmqZuNszmCd8iX/APqDaec3/wCiX/wpUx/U0P8Au1pWU0GbSlKAUpSgFKUoBXlc3SRozyMqIoyzMQoAHMknYCvWtc9YQ+VcQt7NwzwRwSXksKnHygxHEUXr3s7evpsBBdYnWbbX0IsrESTzyTRiJwumMOkitkM2C3LHLGGzmpXh3VmlshuZYl4jesweUykYOfaEKt3AR9HVjOMZUcobozb3LdIUivBAptbVpIYoBpjiEukaVGBkgMQTvyFbcryOOruM1FFkVkUy84FFeKLqwcW9ynczp0glecFzFzGOXLUvMetI4TwS2l4pPDdWSxTPAHaNhlVcMySPEw7rq6srAjkVPIito8V4CWft7dhDcgAasZSVRyjmUe2PIjvLnY4yDDdMtSx2d26CN4Z1EoDatKTgwyDVgalDMrch7IO1UR4ieB008np4pncUlNSZG9DLpvkxgcntLV2t28MhPybfrRlT99e3EeAKWMkaRlzu8cigxy/aGDofH0wPAagwGBD8fiNtxSOZZRCLqPsyW/JmaL2FkGRs6HSCMEFRjxBsdjxIOSjKY5VGWjJycZxqU/TQn6Q9xwdq+i4Ssq1GMurmKvTwTaIzorw2BE7MiR2jKFkmI1xNGCImCr3NsnSwyGxzyNpzj/EmhtiyaSSyIracrl5FTLICNLKDq2IzjxFY9/w1ZcNlkkX2JE2Zc8xvsynxU5Bx6AiF45fydj2Loe1aSMr2Y7k+mZGITUe6wAzoJyPDUATWvKxnzclid0eckHbxmSd3nYpKcSYCAxKuhhEgCZ35sGPrtUjfsAXXxPyoIgGWOIo9kRd29wBpwbgsjxKsp7PaVTGpBdllVACsnsqwwdsNnI3qxW9miZYAd5ss52yxwCWJ3ifAG47pwK6l3X3UbZcTCOUCuRdHGluLiSWMdjIECMWAOVLNrBBzGRqwNw4IOw2zMW3C2jUpKTcIc95lwQpA2cYJmGdtQVdvazualHYL3mGD9ZxpO3jsTqOPFQPfULN0n7Ta1Tt/+YcLCD5h9w5H6IkPuxVbuzG5tycmfYseyQPbkSQnDdmWBXSANPYNk8sbDLe1syYwa1NZfKJGZFnkU47subaJMADScKJpQMY07jOd/GpyxsHWR5ZJS7yY1AZWMY2GlCSc42JJJOB7qy5ZVVSzEKo3LMQAB6k7CoSsdXs+7kRVv0dXQFlIdRyiRRFCPTsl9v8AXLeNSUsyRJlisaKOZIVVHgPIVHS8ZLqWhCrGOc82UjHqq7NJ6eyp8Gr24Z0almYSYYkcri5Xl6wW4wE950nl7dHJIlRueFxxh2XMYESE47adSMk8hFDs8pPhnTnbGqsvhXRSWRhIQyHl284DTY8ezixogHvA9VNWrhnR2KFte8kuMdrJhm9y7AIPRQBUpVEqjehcqaRH8M4FFBkouXPtSOdTt72Ph6DAHgBUhSlVFgpSlAKUpQClKUApSlAKofWFE9rc2nE41LJblo7kKMnsJeb4G5CHvY9c8gTV8r8ZQRg7g0BqTprxmLh/F4OKZ7S3ubR4/myG1MgDIRvjDAoM8hg17cP6P8Q4uolvbmSygcao7W37rlDyaRzvvtsQc+S1gdYnVzbR3vDnjDLFLdrE8OSYlDtrOhDtHqwcgbegrbPDt9bHmXI+C7Af68647GDk6jWZDk8kjXV51MQ26tNBxG8tWQajI0oZRjxbATbz3qG6UdKLqzsprTiq9uk8LLb3luAVdiuVDqcAEHDZ9PHnWwuszjSW3C7hm3MkZhRRzZ5QUUAePMn3A1W+E9X7Do0bO4yZTG8oDb9lIcuijPs6TgHHiW865nShPVHSbRSul3S21v8AgyqHV7o9lpiAOvtcgPhcZIwW38civrgN3PFbabsSOls2l5FOZ7JiO5IGGe0hZfHfGGDBlAzL9CoIJLWG4SGJJGTDMiKp1DutuBtkj8anuArji40767R+1HossfZE/FpAPca86nX/AE7cYLRt5/B6Nfhb0lVk/A++H8YzoWRlYSY7KZPyc2eWPqP+jyP0SdwJC6tUkQo6hlbmDyP/ALg7g8wa1L0p6Vpw7i1zBCiSWTECW35pqKqZCmchDqzy2yOWwxeOBdJUaESxu01tyLHeW3/RmXcsoH0tyBz1DvV71KqqkU/E8WcGmSRme3/KFpYP977UkfjiTbLqOWsbj6WRlqyo+kRkz2CmVsYE3sxbfRZz+VH2A2KykcEAgggjIIOQQeRBHMV+/wAvwAq9t2sUYVe5HvwkSHVOe18owNMS+6PJ1b/XLemKz2YAZOAAOZ2AA9fAVHHjBkyLdO1xsZCdMS459/B7THkgPqRWBwyNb2ZkSRL2SIjXlglvCTnB7MElzkEfTORzWuHJIsUWZj8ZLgmBQyjOZpMpCoHiDzl/V7v6Qr94fwGS4ZXAM2NxNONMKesMAxrPkf8Ar8KtNj0URWDzsbhxuNQwiHwKRbgH1bU3rU7VMql9C6NO2pD8O6MxxsHcmaUbh5MHSf0EHdj+Az5k1MUpVLdy0UpSgFKUoBSlKAUpSgFKUoBSlKAUpSgK5096Pvd2mIcC4hdJ4CeXaRHUoPlqGV/Wr96H9LIbyM6SY5lPztu/dkhb6QKnBxnkcYOfhViqE450LtLtg80KmQcpVJjkGOWJEIb4ZxQix6S9G45LoXExMrx/kVb2IfNlXxc+LHJ2GMVF9YXSxLS2aNMyXU6mOCFO87swKghRvpHMn0xzr4HVyoGBf8S0/V+VN+/Gr8alOBdDbW0YvDF843tSuzSSN75HJb8cUJNKWtjxjhNqIzYiVN2V0Jk0FtyHWMk7E+nvNfPQriN1Kkxi4jaxXFyR2gdD20enUqqmrA2B5AHHhiuh6heO9DLO8z8ptopCfpFcP8HXDD76zzoRknbJv1Lu2k0oyzS2NQ2/VXDafPzFryXVnDghATkl2UEs+/mcEneprjnDlBjuoX+SXjrk4UskoGMrMoG68u9jIyOfhOzdVTw72F/c2/lHIRcRegCvuPvNRXEeEcWjK9vaW1+q/SgkML42zlHwGz5DNY3Q4iMlO97brJ+VtDpzg00t9np531MXg3FH7Roo0WG4G8lnKxVDn/Gt5AD3SdyACD5A7t58T41H2nZMW4hcf8NAMRIf+ZuRsfGQt7hXj0g6R2cyqnEbS7tWU5V3idSp8dEse+D9xrLtb7hjW4gtLi2hXIOnITVjOzhiGb3nO+K0Pj6kYpSg0/HbzOHw0btxlflufM/Re7u42N5KI00nRaQHSmwOkSy83HLIG3ur7t+BiCGMqyWdxGx+TyKFBwcZSVUGHRjzB8wedTb2ySWyxCdW0he8GBzpxzAbl8fLnWBxGaxhiQXNzGOzGPbALDOdIQEsR6CvL/VVKkryk732RodFR+lbbvLpF06I9JvlcTB1EdxC3ZzxZzofGQV80Yd5T4j3Gp6tYdWQnueI3d+YnitZI0ii1jSZdBGH0+I2O/6eBnBrZ9e7BycU5a2MkrJuwpSldnIpSlAKUpQClKUApSlAKUpQClKUApSlAKUpQClKUApSlAKUpQHhefk29xrl7rU/L/H/ADpSgKKKvvVF/tY94/eKUqQjqWlKVAFKUoBSlKAUpSgFKUo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17" y="3886200"/>
            <a:ext cx="1802674" cy="9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505200" y="3161538"/>
            <a:ext cx="1933253" cy="1951140"/>
            <a:chOff x="3572812" y="3161538"/>
            <a:chExt cx="1933253" cy="1951140"/>
          </a:xfrm>
        </p:grpSpPr>
        <p:pic>
          <p:nvPicPr>
            <p:cNvPr id="2060" name="Picture 12" descr="http://images.mylot.com/userImages/images/postphotos/1804987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812" y="3810000"/>
              <a:ext cx="1913588" cy="130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ordaligned.org/images/buttons/spid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565" y="3161538"/>
              <a:ext cx="571500" cy="57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loud Callout 9"/>
            <p:cNvSpPr/>
            <p:nvPr/>
          </p:nvSpPr>
          <p:spPr bwMode="auto">
            <a:xfrm>
              <a:off x="4800600" y="3429000"/>
              <a:ext cx="609600" cy="362711"/>
            </a:xfrm>
            <a:prstGeom prst="cloudCallout">
              <a:avLst>
                <a:gd name="adj1" fmla="val -35579"/>
                <a:gd name="adj2" fmla="val 123492"/>
              </a:avLst>
            </a:prstGeom>
            <a:solidFill>
              <a:schemeClr val="accent1"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ight Arrow 11"/>
          <p:cNvSpPr/>
          <p:nvPr/>
        </p:nvSpPr>
        <p:spPr bwMode="auto">
          <a:xfrm>
            <a:off x="2133600" y="4358811"/>
            <a:ext cx="990600" cy="289389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715000" y="4343400"/>
            <a:ext cx="990600" cy="289389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00475"/>
            <a:ext cx="12954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600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50194"/>
              </p:ext>
            </p:extLst>
          </p:nvPr>
        </p:nvGraphicFramePr>
        <p:xfrm>
          <a:off x="533400" y="990601"/>
          <a:ext cx="7848600" cy="440571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105400"/>
                <a:gridCol w="2743200"/>
              </a:tblGrid>
              <a:tr h="44060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Original test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Observed value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 a mutant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public void test1()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1;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(i);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Object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Object();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 = 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lst.add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(o);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b</a:t>
                      </a:r>
                      <a:r>
                        <a:rPr lang="en-US" sz="19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9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900" b="0" i="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false</a:t>
                      </a:r>
                    </a:p>
                  </a:txBody>
                  <a:tcPr/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 </a:t>
                      </a:r>
                      <a:r>
                        <a:rPr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lst</a:t>
                      </a: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</a:t>
                      </a:r>
                      <a:r>
                        <a:rPr 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Courier New" pitchFamily="49" charset="0"/>
                        </a:rPr>
                        <a:t>an empty set</a:t>
                      </a:r>
                      <a:endParaRPr lang="en-US" sz="1800" b="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Set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synchronizedSet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44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//This assertion fails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assertTrue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set.equals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(set));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PASS!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414427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0" dirty="0" smtClean="0">
              <a:latin typeface="+mn-lt"/>
            </a:endParaRPr>
          </a:p>
          <a:p>
            <a:r>
              <a:rPr lang="en-US" sz="2000" i="1" dirty="0" smtClean="0">
                <a:solidFill>
                  <a:schemeClr val="accent2"/>
                </a:solidFill>
                <a:latin typeface="+mn-lt"/>
              </a:rPr>
              <a:t>Increase</a:t>
            </a:r>
            <a:r>
              <a:rPr lang="en-US" sz="2000" b="0" dirty="0" smtClean="0">
                <a:latin typeface="+mn-lt"/>
              </a:rPr>
              <a:t>(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false</a:t>
            </a:r>
            <a:r>
              <a:rPr lang="en-US" sz="2000" b="0" dirty="0" smtClean="0">
                <a:latin typeface="+mn-lt"/>
              </a:rPr>
              <a:t>) = 1</a:t>
            </a:r>
          </a:p>
          <a:p>
            <a:r>
              <a:rPr lang="en-US" sz="2000" i="1" dirty="0" smtClean="0">
                <a:solidFill>
                  <a:schemeClr val="accent2"/>
                </a:solidFill>
                <a:latin typeface="+mn-lt"/>
              </a:rPr>
              <a:t>Increase</a:t>
            </a:r>
            <a:r>
              <a:rPr lang="en-US" sz="2000" b="0" dirty="0" smtClean="0">
                <a:latin typeface="+mn-lt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i="1" dirty="0" smtClean="0">
                <a:latin typeface="+mn-lt"/>
              </a:rPr>
              <a:t>an empty set</a:t>
            </a:r>
            <a:r>
              <a:rPr lang="en-US" sz="2000" b="0" dirty="0" smtClean="0">
                <a:latin typeface="+mn-lt"/>
              </a:rPr>
              <a:t>) = 0</a:t>
            </a:r>
            <a:endParaRPr lang="en-US" sz="20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9700" y="5540514"/>
            <a:ext cx="422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Distinguish the 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</a:rPr>
              <a:t>difference</a:t>
            </a:r>
            <a:r>
              <a:rPr lang="en-US" sz="2000" b="0" dirty="0" smtClean="0">
                <a:latin typeface="+mn-lt"/>
              </a:rPr>
              <a:t> each observed value makes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81000"/>
            <a:ext cx="899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 smtClean="0">
                <a:solidFill>
                  <a:schemeClr val="accent2"/>
                </a:solidFill>
                <a:latin typeface="+mn-lt"/>
              </a:rPr>
              <a:t>Increase</a:t>
            </a:r>
            <a:r>
              <a:rPr lang="en-US" sz="2300" dirty="0" smtClean="0">
                <a:latin typeface="+mn-lt"/>
              </a:rPr>
              <a:t>(v</a:t>
            </a:r>
            <a:r>
              <a:rPr lang="en-US" sz="2300" b="0" dirty="0" smtClean="0">
                <a:latin typeface="+mn-lt"/>
              </a:rPr>
              <a:t>): indicating root cause for test passing</a:t>
            </a:r>
            <a:endParaRPr lang="en-US" sz="23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918657"/>
            <a:ext cx="3429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+mj-lt"/>
                <a:cs typeface="Courier New" pitchFamily="49" charset="0"/>
              </a:rPr>
              <a:t>Changing </a:t>
            </a:r>
            <a:r>
              <a:rPr lang="en-US" sz="17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700" b="0" dirty="0" smtClean="0">
                <a:latin typeface="+mn-lt"/>
              </a:rPr>
              <a:t>’s </a:t>
            </a:r>
            <a:r>
              <a:rPr lang="en-US" sz="1700" dirty="0" smtClean="0">
                <a:latin typeface="+mn-lt"/>
              </a:rPr>
              <a:t>initializer</a:t>
            </a:r>
            <a:r>
              <a:rPr lang="en-US" sz="1700" b="0" dirty="0" smtClean="0">
                <a:latin typeface="+mn-lt"/>
              </a:rPr>
              <a:t> to false </a:t>
            </a:r>
            <a:r>
              <a:rPr lang="en-US" sz="1700" b="0" dirty="0" smtClean="0">
                <a:solidFill>
                  <a:srgbClr val="FF0000"/>
                </a:solidFill>
                <a:latin typeface="+mn-lt"/>
              </a:rPr>
              <a:t>implies </a:t>
            </a:r>
            <a:r>
              <a:rPr lang="en-US" sz="1700" b="0" dirty="0" smtClean="0">
                <a:latin typeface="+mn-lt"/>
              </a:rPr>
              <a:t> </a:t>
            </a:r>
            <a:r>
              <a:rPr lang="en-US" sz="17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700" b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700" b="0" dirty="0" smtClean="0">
                <a:latin typeface="+mn-lt"/>
              </a:rPr>
              <a:t>is an empty set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8383392">
            <a:off x="6790463" y="2687199"/>
            <a:ext cx="285821" cy="1316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943600" y="3810000"/>
            <a:ext cx="0" cy="83820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943600" y="3196074"/>
            <a:ext cx="0" cy="30912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6317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2"/>
                </a:solidFill>
              </a:rPr>
              <a:t>Importance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(v) :</a:t>
            </a:r>
          </a:p>
          <a:p>
            <a:pPr marL="0" indent="0">
              <a:buNone/>
            </a:pPr>
            <a:r>
              <a:rPr lang="en-US" dirty="0" smtClean="0"/>
              <a:t>    - harmonic mean of </a:t>
            </a:r>
            <a:r>
              <a:rPr lang="en-US" b="1" i="1" dirty="0" smtClean="0">
                <a:solidFill>
                  <a:schemeClr val="accent2"/>
                </a:solidFill>
              </a:rPr>
              <a:t>increase</a:t>
            </a:r>
            <a:r>
              <a:rPr lang="en-US" dirty="0" smtClean="0"/>
              <a:t>(v) and the </a:t>
            </a:r>
            <a:r>
              <a:rPr lang="en-US" i="1" dirty="0" smtClean="0">
                <a:solidFill>
                  <a:schemeClr val="accent2"/>
                </a:solidFill>
              </a:rPr>
              <a:t>ratio of passing tests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- balance sensitivity and </a:t>
            </a:r>
            <a:r>
              <a:rPr lang="en-US" dirty="0" smtClean="0"/>
              <a:t>specificity</a:t>
            </a:r>
          </a:p>
          <a:p>
            <a:pPr marL="0" indent="0">
              <a:buNone/>
            </a:pPr>
            <a:r>
              <a:rPr lang="en-US" dirty="0" smtClean="0"/>
              <a:t>    - prefer high score in both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3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Algorithm for isolating suspicious statements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100" b="1" dirty="0" smtClean="0"/>
              <a:t>Input</a:t>
            </a:r>
            <a:r>
              <a:rPr lang="en-US" sz="2100" dirty="0" smtClean="0"/>
              <a:t>:    a failed test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marL="0" indent="0">
              <a:buNone/>
            </a:pPr>
            <a:r>
              <a:rPr lang="en-US" sz="2100" b="1" dirty="0" smtClean="0"/>
              <a:t>Output</a:t>
            </a:r>
            <a:r>
              <a:rPr lang="en-US" sz="2100" dirty="0" smtClean="0"/>
              <a:t>:  suspicious statements with their </a:t>
            </a:r>
            <a:r>
              <a:rPr lang="en-US" sz="2100" i="1" dirty="0" smtClean="0"/>
              <a:t>failure-correcting</a:t>
            </a:r>
            <a:r>
              <a:rPr lang="en-US" sz="2100" dirty="0" smtClean="0"/>
              <a:t> objects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2100" dirty="0" smtClean="0"/>
              <a:t>Statement</a:t>
            </a:r>
            <a:r>
              <a:rPr lang="en-US" sz="21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100" dirty="0" smtClean="0"/>
              <a:t> is </a:t>
            </a:r>
            <a:r>
              <a:rPr lang="en-US" sz="2100" dirty="0"/>
              <a:t>suspicious </a:t>
            </a:r>
            <a:r>
              <a:rPr lang="en-US" sz="2100" dirty="0" smtClean="0"/>
              <a:t>if its f</a:t>
            </a:r>
            <a:r>
              <a:rPr lang="en-US" sz="2100" i="1" dirty="0" smtClean="0"/>
              <a:t>ailure-correcting object set </a:t>
            </a:r>
            <a:r>
              <a:rPr lang="en-US" sz="21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FC</a:t>
            </a:r>
            <a:r>
              <a:rPr lang="en-US" sz="2100" b="1" baseline="-25000" dirty="0">
                <a:solidFill>
                  <a:schemeClr val="accent2"/>
                </a:solidFill>
              </a:rPr>
              <a:t>s </a:t>
            </a:r>
            <a:r>
              <a:rPr lang="en-US" sz="2100" b="1" baseline="-25000" dirty="0" smtClean="0">
                <a:solidFill>
                  <a:schemeClr val="accent2"/>
                </a:solidFill>
              </a:rPr>
              <a:t> </a:t>
            </a:r>
            <a:r>
              <a:rPr lang="en-US" sz="2100" dirty="0" smtClean="0"/>
              <a:t>≠ </a:t>
            </a:r>
            <a:r>
              <a:rPr lang="en-US" sz="2100" kern="1200" dirty="0" smtClean="0">
                <a:solidFill>
                  <a:schemeClr val="dk1"/>
                </a:solidFill>
              </a:rPr>
              <a:t>Ø</a:t>
            </a:r>
            <a:endParaRPr lang="en-US" sz="2100" kern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FC</a:t>
            </a:r>
            <a:r>
              <a:rPr lang="en-US" sz="2100" b="1" baseline="-25000" dirty="0" smtClean="0">
                <a:solidFill>
                  <a:schemeClr val="accent2"/>
                </a:solidFill>
              </a:rPr>
              <a:t>s</a:t>
            </a:r>
            <a:r>
              <a:rPr lang="en-US" sz="2100" dirty="0" smtClean="0"/>
              <a:t>  </a:t>
            </a:r>
            <a:r>
              <a:rPr lang="en-US" sz="2100" dirty="0"/>
              <a:t>= {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100" dirty="0"/>
              <a:t> </a:t>
            </a:r>
            <a:r>
              <a:rPr lang="en-US" sz="2100" dirty="0" smtClean="0"/>
              <a:t>|</a:t>
            </a:r>
          </a:p>
          <a:p>
            <a:pPr marL="0" indent="0">
              <a:buNone/>
            </a:pPr>
            <a:r>
              <a:rPr lang="en-US" sz="2100" i="1" dirty="0" smtClean="0"/>
              <a:t>           Pass(</a:t>
            </a:r>
            <a:r>
              <a:rPr lang="en-US" sz="2100" b="1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100" dirty="0"/>
              <a:t>) = </a:t>
            </a:r>
            <a:r>
              <a:rPr lang="en-US" sz="2100" dirty="0" smtClean="0"/>
              <a:t>1        </a:t>
            </a:r>
            <a:r>
              <a:rPr lang="en-US" sz="2500" b="1" dirty="0" smtClean="0"/>
              <a:t>∧ 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/* v corrects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the failed test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*/</a:t>
            </a:r>
            <a:r>
              <a:rPr lang="en-US" sz="2100" dirty="0" smtClean="0"/>
              <a:t>                        </a:t>
            </a:r>
          </a:p>
          <a:p>
            <a:pPr marL="0" indent="0">
              <a:buNone/>
            </a:pPr>
            <a:r>
              <a:rPr lang="en-US" sz="2100" i="1" dirty="0" smtClean="0"/>
              <a:t>           Increase(</a:t>
            </a:r>
            <a:r>
              <a:rPr lang="en-US" sz="2100" b="1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100" dirty="0" smtClean="0"/>
              <a:t>) &gt; 0  </a:t>
            </a:r>
            <a:r>
              <a:rPr lang="en-US" sz="2500" b="1" dirty="0" smtClean="0"/>
              <a:t>∧ </a:t>
            </a:r>
            <a:r>
              <a:rPr lang="en-US" sz="2100" dirty="0" smtClean="0"/>
              <a:t> 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/* v is a root cause */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i="1" dirty="0" smtClean="0"/>
              <a:t>           Importance(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100" dirty="0" smtClean="0"/>
              <a:t>) &gt; </a:t>
            </a:r>
            <a:r>
              <a:rPr lang="en-US" sz="2100" i="1" dirty="0" smtClean="0"/>
              <a:t> threshold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/*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balance sensitivity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&amp; specificity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*/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          }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Failure-correcting objects for the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84977"/>
              </p:ext>
            </p:extLst>
          </p:nvPr>
        </p:nvGraphicFramePr>
        <p:xfrm>
          <a:off x="304800" y="1371600"/>
          <a:ext cx="8686800" cy="38658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1054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Failure-correcting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object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public void test1()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1;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(i);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Object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new Object();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100,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(byte)1, “hi”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lst.add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(o);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false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TreeSet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lst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Set </a:t>
                      </a: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synchronizedSet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ts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//This assertion fails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assertTrue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set.equals</a:t>
                      </a:r>
                      <a:r>
                        <a:rPr lang="en-US" sz="1800" b="0" dirty="0" smtClean="0">
                          <a:latin typeface="Courier New" pitchFamily="49" charset="0"/>
                          <a:cs typeface="Courier New" pitchFamily="49" charset="0"/>
                        </a:rPr>
                        <a:t>(set));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87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architecture of  </a:t>
            </a:r>
            <a:r>
              <a:rPr lang="en-US" dirty="0" err="1" smtClean="0"/>
              <a:t>FailureDoc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228600" y="1143000"/>
            <a:ext cx="10668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5562600" y="5223294"/>
            <a:ext cx="21336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with Documentation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2362200" y="5070894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Property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Generalization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433052" y="1324896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2362200" y="1066800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Mutant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Generation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2362200" y="2376948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Execution Observation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2362200" y="3692106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Filter for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Root Causes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5420554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238500" y="19812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238500" y="32766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3238500" y="4630947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600" y="1905000"/>
            <a:ext cx="1828800" cy="553998"/>
            <a:chOff x="228600" y="2133600"/>
            <a:chExt cx="1828800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28600" y="2133600"/>
              <a:ext cx="1790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x = -1;</a:t>
              </a:r>
            </a:p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assert x &gt; 0;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2363889"/>
              <a:ext cx="21907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4958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78106" y="120962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3159" y="119615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95800" y="268882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5182" y="26990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2106" y="2697777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322771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67" y="320758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36" y="3231400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572000" y="4124980"/>
            <a:ext cx="1185333" cy="646331"/>
            <a:chOff x="4800600" y="4429780"/>
            <a:chExt cx="1185333" cy="646331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495800"/>
              <a:ext cx="27093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800600" y="442978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5</a:t>
              </a:r>
              <a:endParaRPr lang="en-US" sz="1800" dirty="0" smtClean="0">
                <a:latin typeface="+mj-lt"/>
                <a:cs typeface="Courier New" pitchFamily="49" charset="0"/>
              </a:endParaRPr>
            </a:p>
            <a:p>
              <a:r>
                <a:rPr lang="en-US" sz="1800" dirty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2</a:t>
              </a:r>
              <a:endParaRPr lang="en-US" sz="1800" dirty="0"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48200" y="5711279"/>
            <a:ext cx="99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x &gt; 0</a:t>
            </a:r>
            <a:endParaRPr lang="en-US" sz="1900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34100" y="5863418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//Test passes if x &gt; 0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x = -1;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assert x &gt; 0;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71251" y="4876800"/>
            <a:ext cx="6720349" cy="1771448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1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Generalize properties for </a:t>
            </a:r>
            <a:r>
              <a:rPr lang="en-US" dirty="0" smtClean="0">
                <a:solidFill>
                  <a:schemeClr val="accent2"/>
                </a:solidFill>
              </a:rPr>
              <a:t>failure-correcting objects</a:t>
            </a:r>
          </a:p>
          <a:p>
            <a:pPr lvl="1"/>
            <a:r>
              <a:rPr lang="en-US" dirty="0" smtClean="0"/>
              <a:t>Use a Daikon-like technique</a:t>
            </a:r>
          </a:p>
          <a:p>
            <a:pPr lvl="1"/>
            <a:r>
              <a:rPr lang="en-US" dirty="0" smtClean="0"/>
              <a:t>E.g., property of the object set: </a:t>
            </a:r>
            <a:r>
              <a:rPr lang="en-US" b="1" dirty="0" smtClean="0">
                <a:latin typeface="+mj-lt"/>
                <a:cs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+mj-lt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“hi!”</a:t>
            </a:r>
            <a:r>
              <a:rPr lang="en-US" b="1" dirty="0">
                <a:latin typeface="+mj-lt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(byte)1</a:t>
            </a:r>
            <a:r>
              <a:rPr lang="en-US" b="1" dirty="0">
                <a:latin typeface="+mj-lt"/>
                <a:cs typeface="Courier New" pitchFamily="49" charset="0"/>
              </a:rPr>
              <a:t>}</a:t>
            </a:r>
            <a:r>
              <a:rPr lang="en-US" dirty="0" smtClean="0"/>
              <a:t> is: 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all values are comparable</a:t>
            </a:r>
            <a:r>
              <a:rPr lang="en-US" dirty="0" smtClean="0"/>
              <a:t>.</a:t>
            </a:r>
          </a:p>
          <a:p>
            <a:pPr lvl="1"/>
            <a:endParaRPr lang="en-US" sz="1100" dirty="0" smtClean="0"/>
          </a:p>
          <a:p>
            <a:pPr lvl="1"/>
            <a:endParaRPr lang="en-US" sz="1100" dirty="0" smtClean="0"/>
          </a:p>
          <a:p>
            <a:r>
              <a:rPr lang="en-US" dirty="0" smtClean="0"/>
              <a:t>Rephrase properties into readable documentation</a:t>
            </a:r>
          </a:p>
          <a:p>
            <a:pPr lvl="1"/>
            <a:r>
              <a:rPr lang="en-US" dirty="0" smtClean="0"/>
              <a:t>Employ a small set of templates: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Comparable </a:t>
            </a:r>
            <a:r>
              <a:rPr lang="en-US" dirty="0">
                <a:solidFill>
                  <a:srgbClr val="FF0000"/>
                </a:solidFill>
              </a:rPr>
              <a:t>⇒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implements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Comparable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(y)</a:t>
            </a:r>
            <a:r>
              <a:rPr lang="en-US" dirty="0" smtClean="0"/>
              <a:t> replaced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 </a:t>
            </a:r>
            <a:r>
              <a:rPr lang="en-US" sz="1000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⇒</a:t>
            </a:r>
            <a:r>
              <a:rPr lang="en-US" dirty="0" smtClean="0"/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 smtClean="0"/>
              <a:t>is not added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3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sz="900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FailureDoc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technique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Implementation &amp; Evaluation</a:t>
            </a:r>
          </a:p>
          <a:p>
            <a:endParaRPr lang="en-US" sz="800" dirty="0" smtClean="0"/>
          </a:p>
          <a:p>
            <a:r>
              <a:rPr lang="en-US" dirty="0" smtClean="0"/>
              <a:t>Related work</a:t>
            </a:r>
          </a:p>
          <a:p>
            <a:endParaRPr lang="en-US" sz="800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2743200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46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495800"/>
          </a:xfrm>
        </p:spPr>
        <p:txBody>
          <a:bodyPr/>
          <a:lstStyle/>
          <a:p>
            <a:r>
              <a:rPr lang="en-US" b="1" dirty="0" smtClean="0"/>
              <a:t>RQ1: </a:t>
            </a:r>
            <a:r>
              <a:rPr lang="en-US" dirty="0" smtClean="0"/>
              <a:t>can </a:t>
            </a:r>
            <a:r>
              <a:rPr lang="en-US" dirty="0" err="1" smtClean="0"/>
              <a:t>FailureDoc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infer explanatory documentation </a:t>
            </a:r>
            <a:r>
              <a:rPr lang="en-US" dirty="0" smtClean="0"/>
              <a:t>for failed tests?</a:t>
            </a:r>
          </a:p>
          <a:p>
            <a:endParaRPr lang="en-US" dirty="0"/>
          </a:p>
          <a:p>
            <a:r>
              <a:rPr lang="en-US" b="1" dirty="0" smtClean="0"/>
              <a:t>RQ2</a:t>
            </a:r>
            <a:r>
              <a:rPr lang="en-US" dirty="0" smtClean="0"/>
              <a:t>: is the documentation useful for programmers to </a:t>
            </a:r>
            <a:r>
              <a:rPr lang="en-US" dirty="0" smtClean="0">
                <a:solidFill>
                  <a:schemeClr val="accent2"/>
                </a:solidFill>
              </a:rPr>
              <a:t>understand the test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2"/>
                </a:solidFill>
              </a:rPr>
              <a:t>fix the bug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Evaluation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4495800"/>
          </a:xfrm>
        </p:spPr>
        <p:txBody>
          <a:bodyPr/>
          <a:lstStyle/>
          <a:p>
            <a:r>
              <a:rPr lang="en-US" dirty="0" smtClean="0"/>
              <a:t>An experiment to explain </a:t>
            </a:r>
            <a:r>
              <a:rPr lang="en-US" dirty="0" smtClean="0">
                <a:solidFill>
                  <a:srgbClr val="FF0000"/>
                </a:solidFill>
              </a:rPr>
              <a:t>12 failed tests </a:t>
            </a:r>
            <a:r>
              <a:rPr lang="en-US" dirty="0" smtClean="0"/>
              <a:t>from 5 subjects</a:t>
            </a:r>
          </a:p>
          <a:p>
            <a:pPr lvl="1"/>
            <a:r>
              <a:rPr lang="en-US" dirty="0" smtClean="0"/>
              <a:t>All tests were automatically generated by </a:t>
            </a:r>
            <a:r>
              <a:rPr lang="en-US" dirty="0" err="1" smtClean="0"/>
              <a:t>Randoop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accent2"/>
                </a:solidFill>
              </a:rPr>
              <a:t>Pacheco’07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Each test reveals a distinct real bug</a:t>
            </a:r>
          </a:p>
          <a:p>
            <a:endParaRPr lang="en-US" dirty="0"/>
          </a:p>
          <a:p>
            <a:r>
              <a:rPr lang="en-US" dirty="0" smtClean="0"/>
              <a:t>A user study to investigate the documentation’s usefulness</a:t>
            </a:r>
          </a:p>
          <a:p>
            <a:pPr lvl="1"/>
            <a:r>
              <a:rPr lang="en-US" dirty="0" smtClean="0"/>
              <a:t>16 CS graduate students </a:t>
            </a:r>
          </a:p>
          <a:p>
            <a:pPr lvl="1"/>
            <a:r>
              <a:rPr lang="en-US" dirty="0" smtClean="0"/>
              <a:t>Compare the </a:t>
            </a:r>
            <a:r>
              <a:rPr lang="en-US" b="1" dirty="0" smtClean="0">
                <a:solidFill>
                  <a:schemeClr val="accent2"/>
                </a:solidFill>
              </a:rPr>
              <a:t>time cost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test understanding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bug fixing</a:t>
            </a:r>
            <a:r>
              <a:rPr lang="en-US" dirty="0" smtClean="0"/>
              <a:t> :</a:t>
            </a:r>
          </a:p>
          <a:p>
            <a:pPr marL="914400" lvl="2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Original </a:t>
            </a:r>
            <a:r>
              <a:rPr lang="en-US" dirty="0" smtClean="0"/>
              <a:t>tests (</a:t>
            </a:r>
            <a:r>
              <a:rPr lang="en-US" b="1" dirty="0" smtClean="0"/>
              <a:t>undocumented</a:t>
            </a:r>
            <a:r>
              <a:rPr lang="en-US" dirty="0" smtClean="0"/>
              <a:t>)</a:t>
            </a:r>
            <a:r>
              <a:rPr lang="en-US" b="1" dirty="0" smtClean="0"/>
              <a:t>     vs.</a:t>
            </a:r>
            <a:r>
              <a:rPr lang="en-US" dirty="0" smtClean="0"/>
              <a:t>    </a:t>
            </a:r>
            <a:r>
              <a:rPr lang="en-US" b="1" dirty="0" err="1" smtClean="0"/>
              <a:t>FailureDoc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Delta debugging</a:t>
            </a: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b="1" dirty="0" smtClean="0"/>
              <a:t>vs.</a:t>
            </a:r>
            <a:r>
              <a:rPr lang="en-US" dirty="0" smtClean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FailureDoc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6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used in explaining </a:t>
            </a:r>
            <a:r>
              <a:rPr lang="en-US" dirty="0"/>
              <a:t>f</a:t>
            </a:r>
            <a:r>
              <a:rPr lang="en-US" dirty="0" smtClean="0"/>
              <a:t>ailed </a:t>
            </a:r>
            <a:r>
              <a:rPr lang="en-US" dirty="0"/>
              <a:t>t</a:t>
            </a:r>
            <a:r>
              <a:rPr lang="en-US" dirty="0" smtClean="0"/>
              <a:t>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6200"/>
            <a:ext cx="7772400" cy="449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Average test size:  </a:t>
            </a:r>
            <a:r>
              <a:rPr lang="en-US" dirty="0">
                <a:solidFill>
                  <a:srgbClr val="FF0000"/>
                </a:solidFill>
              </a:rPr>
              <a:t>41</a:t>
            </a:r>
            <a:r>
              <a:rPr lang="en-US" dirty="0"/>
              <a:t> </a:t>
            </a:r>
            <a:r>
              <a:rPr lang="en-US" dirty="0" smtClean="0"/>
              <a:t>statements</a:t>
            </a:r>
          </a:p>
          <a:p>
            <a:pPr>
              <a:buFont typeface="Arial" pitchFamily="34" charset="0"/>
              <a:buChar char="•"/>
            </a:pPr>
            <a:endParaRPr lang="en-US" sz="90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Almost </a:t>
            </a:r>
            <a:r>
              <a:rPr lang="en-US" dirty="0" smtClean="0"/>
              <a:t>all failed tests involve </a:t>
            </a:r>
            <a:r>
              <a:rPr lang="en-US" dirty="0"/>
              <a:t>complex interactions between </a:t>
            </a:r>
            <a:r>
              <a:rPr lang="en-US" dirty="0">
                <a:solidFill>
                  <a:srgbClr val="FF0000"/>
                </a:solidFill>
              </a:rPr>
              <a:t>multiple classes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Hard to tell why </a:t>
            </a:r>
            <a:r>
              <a:rPr lang="en-US" dirty="0" smtClean="0"/>
              <a:t>they fail </a:t>
            </a:r>
            <a:r>
              <a:rPr lang="en-US" dirty="0"/>
              <a:t>by simply looking at </a:t>
            </a:r>
            <a:r>
              <a:rPr lang="en-US" dirty="0" smtClean="0"/>
              <a:t>the </a:t>
            </a:r>
            <a:r>
              <a:rPr lang="en-US" dirty="0"/>
              <a:t>test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7379"/>
              </p:ext>
            </p:extLst>
          </p:nvPr>
        </p:nvGraphicFramePr>
        <p:xfrm>
          <a:off x="914400" y="1366520"/>
          <a:ext cx="7620000" cy="22250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667000"/>
                <a:gridCol w="1752600"/>
                <a:gridCol w="1828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Lines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Failed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and Money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Commons Primitives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Commons Math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Commons Collections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java.util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48,026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1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/>
          <a:lstStyle/>
          <a:p>
            <a:r>
              <a:rPr lang="en-US" sz="3000" dirty="0" smtClean="0"/>
              <a:t>Programmers often need to </a:t>
            </a:r>
            <a:r>
              <a:rPr lang="en-US" sz="3000" dirty="0" smtClean="0">
                <a:solidFill>
                  <a:srgbClr val="FF0000"/>
                </a:solidFill>
              </a:rPr>
              <a:t>guess</a:t>
            </a:r>
            <a:r>
              <a:rPr lang="en-US" sz="3000" dirty="0" smtClean="0"/>
              <a:t> about relevant parts in the </a:t>
            </a:r>
            <a:r>
              <a:rPr lang="en-US" sz="3000" dirty="0" smtClean="0">
                <a:solidFill>
                  <a:schemeClr val="accent2"/>
                </a:solidFill>
              </a:rPr>
              <a:t>test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2"/>
                </a:solidFill>
              </a:rPr>
              <a:t>tested code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r>
              <a:rPr lang="en-US" sz="3000" dirty="0" smtClean="0"/>
              <a:t>Long test code</a:t>
            </a:r>
          </a:p>
          <a:p>
            <a:r>
              <a:rPr lang="en-US" sz="3000" dirty="0" smtClean="0"/>
              <a:t>Multiple class interactions</a:t>
            </a:r>
          </a:p>
          <a:p>
            <a:r>
              <a:rPr lang="en-US" sz="3000" dirty="0" smtClean="0"/>
              <a:t>Poor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9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explaining </a:t>
            </a:r>
            <a:r>
              <a:rPr lang="en-US" dirty="0"/>
              <a:t>f</a:t>
            </a:r>
            <a:r>
              <a:rPr lang="en-US" dirty="0" smtClean="0"/>
              <a:t>ailed </a:t>
            </a:r>
            <a:r>
              <a:rPr lang="en-US" dirty="0"/>
              <a:t>t</a:t>
            </a:r>
            <a:r>
              <a:rPr lang="en-US" dirty="0" smtClean="0"/>
              <a:t>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495800"/>
          </a:xfrm>
        </p:spPr>
        <p:txBody>
          <a:bodyPr/>
          <a:lstStyle/>
          <a:p>
            <a:r>
              <a:rPr lang="en-US" dirty="0" err="1" smtClean="0"/>
              <a:t>FailureDoc</a:t>
            </a:r>
            <a:r>
              <a:rPr lang="en-US" dirty="0" smtClean="0"/>
              <a:t> infers meaningful documentation for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out of 12 failed tests</a:t>
            </a:r>
          </a:p>
          <a:p>
            <a:pPr lvl="1"/>
            <a:r>
              <a:rPr lang="en-US" sz="1900" dirty="0" smtClean="0"/>
              <a:t>Time cost is </a:t>
            </a:r>
            <a:r>
              <a:rPr lang="en-US" sz="1900" b="1" dirty="0" smtClean="0"/>
              <a:t>acceptable</a:t>
            </a:r>
            <a:r>
              <a:rPr lang="en-US" sz="1900" dirty="0" smtClean="0"/>
              <a:t>:  </a:t>
            </a:r>
            <a:r>
              <a:rPr lang="en-US" sz="1900" b="1" dirty="0" smtClean="0">
                <a:solidFill>
                  <a:schemeClr val="accent2"/>
                </a:solidFill>
              </a:rPr>
              <a:t>189 seconds</a:t>
            </a:r>
            <a:r>
              <a:rPr lang="en-US" sz="1900" b="1" dirty="0" smtClean="0"/>
              <a:t> </a:t>
            </a:r>
            <a:r>
              <a:rPr lang="en-US" sz="1900" dirty="0" smtClean="0"/>
              <a:t>per test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900" dirty="0" smtClean="0"/>
              <a:t>Documentation is </a:t>
            </a:r>
            <a:r>
              <a:rPr lang="en-US" sz="1900" b="1" dirty="0" smtClean="0"/>
              <a:t>concise</a:t>
            </a:r>
            <a:r>
              <a:rPr lang="en-US" sz="1900" dirty="0" smtClean="0"/>
              <a:t>: </a:t>
            </a:r>
            <a:r>
              <a:rPr lang="en-US" sz="1900" b="1" dirty="0" smtClean="0">
                <a:solidFill>
                  <a:schemeClr val="accent2"/>
                </a:solidFill>
              </a:rPr>
              <a:t>1 comment per 17 lines </a:t>
            </a:r>
            <a:r>
              <a:rPr lang="en-US" sz="1900" dirty="0" smtClean="0"/>
              <a:t>of test code</a:t>
            </a:r>
          </a:p>
          <a:p>
            <a:pPr lvl="1"/>
            <a:endParaRPr lang="en-US" sz="900" dirty="0" smtClean="0"/>
          </a:p>
          <a:p>
            <a:pPr lvl="1"/>
            <a:r>
              <a:rPr lang="en-US" sz="1900" dirty="0" smtClean="0"/>
              <a:t>Documentation is </a:t>
            </a:r>
            <a:r>
              <a:rPr lang="en-US" sz="1900" b="1" dirty="0" smtClean="0"/>
              <a:t>accurate</a:t>
            </a:r>
            <a:r>
              <a:rPr lang="en-US" sz="1900" dirty="0" smtClean="0"/>
              <a:t>: each comment indicates a different way to make the test pass, and is </a:t>
            </a:r>
            <a:r>
              <a:rPr lang="en-US" sz="1900" b="1" i="1" dirty="0" smtClean="0">
                <a:solidFill>
                  <a:srgbClr val="FF0000"/>
                </a:solidFill>
              </a:rPr>
              <a:t>never in conflict </a:t>
            </a:r>
            <a:r>
              <a:rPr lang="en-US" sz="1900" dirty="0" smtClean="0"/>
              <a:t>with each other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  <a:p>
            <a:pPr lvl="1"/>
            <a:endParaRPr lang="en-US" sz="800" dirty="0" smtClean="0"/>
          </a:p>
          <a:p>
            <a:r>
              <a:rPr lang="en-US" dirty="0" err="1" smtClean="0"/>
              <a:t>FailureDoc</a:t>
            </a:r>
            <a:r>
              <a:rPr lang="en-US" dirty="0" smtClean="0"/>
              <a:t> fails to infer documentation for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tests: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way </a:t>
            </a:r>
            <a:r>
              <a:rPr lang="en-US" dirty="0" smtClean="0"/>
              <a:t>to </a:t>
            </a:r>
            <a:r>
              <a:rPr lang="en-US" dirty="0"/>
              <a:t>use value replacement to correct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from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495800"/>
          </a:xfrm>
        </p:spPr>
        <p:txBody>
          <a:bodyPr/>
          <a:lstStyle/>
          <a:p>
            <a:r>
              <a:rPr lang="en-US" dirty="0" smtClean="0"/>
              <a:t>We sent all documented tests to subject developers, and got positive feedback</a:t>
            </a:r>
          </a:p>
          <a:p>
            <a:endParaRPr lang="en-US" sz="900" dirty="0" smtClean="0"/>
          </a:p>
          <a:p>
            <a:r>
              <a:rPr lang="en-US" dirty="0"/>
              <a:t>F</a:t>
            </a:r>
            <a:r>
              <a:rPr lang="en-US" dirty="0" smtClean="0"/>
              <a:t>eedback from a Commons Math developer: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2000" dirty="0" smtClean="0"/>
              <a:t>Documented tests and communications with developers are available at: </a:t>
            </a:r>
            <a:r>
              <a:rPr lang="en-US" sz="2000" i="1" u="sng" dirty="0"/>
              <a:t>http://www.cs.washington.edu/homes/szhang/failuredoc/bugreports</a:t>
            </a:r>
            <a:r>
              <a:rPr lang="en-US" sz="2000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895600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1" dirty="0"/>
              <a:t>I think these comments </a:t>
            </a:r>
            <a:r>
              <a:rPr lang="en-US" sz="2200" b="0" i="1" dirty="0">
                <a:solidFill>
                  <a:srgbClr val="FF0000"/>
                </a:solidFill>
              </a:rPr>
              <a:t>are </a:t>
            </a:r>
            <a:r>
              <a:rPr lang="en-US" sz="2200" b="0" i="1" dirty="0" smtClean="0">
                <a:solidFill>
                  <a:srgbClr val="FF0000"/>
                </a:solidFill>
              </a:rPr>
              <a:t>helpful</a:t>
            </a:r>
            <a:r>
              <a:rPr lang="en-US" sz="2200" b="0" i="1" dirty="0" smtClean="0"/>
              <a:t>. They give a hint</a:t>
            </a:r>
          </a:p>
          <a:p>
            <a:r>
              <a:rPr lang="en-US" sz="2200" b="0" i="1" dirty="0" smtClean="0"/>
              <a:t>about what to look at. … </a:t>
            </a:r>
            <a:r>
              <a:rPr lang="en-US" sz="2200" b="0" i="1" dirty="0" smtClean="0">
                <a:solidFill>
                  <a:srgbClr val="FF0000"/>
                </a:solidFill>
              </a:rPr>
              <a:t>the comment showed me exactly the variable to look at</a:t>
            </a:r>
            <a:r>
              <a:rPr lang="en-US" sz="2200" b="0" i="1" dirty="0" smtClean="0"/>
              <a:t>.</a:t>
            </a:r>
            <a:endParaRPr lang="en-US" sz="2200" b="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758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143000"/>
          </a:xfrm>
        </p:spPr>
        <p:txBody>
          <a:bodyPr/>
          <a:lstStyle/>
          <a:p>
            <a:r>
              <a:rPr lang="en-US" sz="3000" dirty="0" smtClean="0"/>
              <a:t>User study: how useful is the documentation?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Participants: 16 graduate students majoring in CS</a:t>
            </a:r>
          </a:p>
          <a:p>
            <a:pPr lvl="1"/>
            <a:r>
              <a:rPr lang="en-US" dirty="0" smtClean="0"/>
              <a:t>Java experience: max = 7, min = 1,   </a:t>
            </a:r>
            <a:r>
              <a:rPr lang="en-US" dirty="0" err="1" smtClean="0"/>
              <a:t>avg</a:t>
            </a:r>
            <a:r>
              <a:rPr lang="en-US" dirty="0" smtClean="0"/>
              <a:t> = 4.1   </a:t>
            </a:r>
            <a:r>
              <a:rPr lang="en-US" b="1" dirty="0" smtClean="0"/>
              <a:t>years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experience: max = 4, min = 0.1, </a:t>
            </a:r>
            <a:r>
              <a:rPr lang="en-US" dirty="0" err="1" smtClean="0"/>
              <a:t>avg</a:t>
            </a:r>
            <a:r>
              <a:rPr lang="en-US" dirty="0" smtClean="0"/>
              <a:t> = 1.9  </a:t>
            </a:r>
            <a:r>
              <a:rPr lang="en-US" b="1" dirty="0" smtClean="0"/>
              <a:t>years</a:t>
            </a:r>
          </a:p>
          <a:p>
            <a:endParaRPr lang="en-US" dirty="0" smtClean="0"/>
          </a:p>
          <a:p>
            <a:r>
              <a:rPr lang="en-US" dirty="0" smtClean="0"/>
              <a:t>3 experimental treatments:  </a:t>
            </a:r>
          </a:p>
          <a:p>
            <a:pPr lvl="1"/>
            <a:r>
              <a:rPr lang="en-US" b="1" i="1" dirty="0" smtClean="0"/>
              <a:t>Original </a:t>
            </a:r>
            <a:r>
              <a:rPr lang="en-US" i="1" dirty="0" smtClean="0"/>
              <a:t>tests (</a:t>
            </a:r>
            <a:r>
              <a:rPr lang="en-US" b="1" i="1" dirty="0" smtClean="0"/>
              <a:t>undocumented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b="1" i="1" dirty="0" smtClean="0"/>
              <a:t>Delta-debugging-annotated </a:t>
            </a:r>
            <a:r>
              <a:rPr lang="en-US" i="1" dirty="0" smtClean="0"/>
              <a:t>tests</a:t>
            </a:r>
          </a:p>
          <a:p>
            <a:pPr lvl="1"/>
            <a:r>
              <a:rPr lang="en-US" b="1" i="1" dirty="0" err="1"/>
              <a:t>FailureDoc</a:t>
            </a:r>
            <a:r>
              <a:rPr lang="en-US" b="1" i="1" dirty="0"/>
              <a:t>-documented </a:t>
            </a:r>
            <a:r>
              <a:rPr lang="en-US" i="1" dirty="0" smtClean="0"/>
              <a:t>tests</a:t>
            </a:r>
          </a:p>
          <a:p>
            <a:pPr lvl="2"/>
            <a:endParaRPr lang="en-US" sz="900" dirty="0" smtClean="0"/>
          </a:p>
          <a:p>
            <a:r>
              <a:rPr lang="en-US" dirty="0" smtClean="0"/>
              <a:t>Measure: </a:t>
            </a:r>
          </a:p>
          <a:p>
            <a:pPr lvl="1"/>
            <a:r>
              <a:rPr lang="en-US" dirty="0" smtClean="0"/>
              <a:t>time to  </a:t>
            </a:r>
            <a:r>
              <a:rPr lang="en-US" b="1" dirty="0">
                <a:solidFill>
                  <a:schemeClr val="accent2"/>
                </a:solidFill>
              </a:rPr>
              <a:t>understand why a test </a:t>
            </a:r>
            <a:r>
              <a:rPr lang="en-US" b="1" dirty="0" smtClean="0">
                <a:solidFill>
                  <a:schemeClr val="accent2"/>
                </a:solidFill>
              </a:rPr>
              <a:t>fails</a:t>
            </a:r>
            <a:endParaRPr lang="en-US" dirty="0"/>
          </a:p>
          <a:p>
            <a:pPr lvl="1"/>
            <a:r>
              <a:rPr lang="en-US" dirty="0" smtClean="0"/>
              <a:t>time to </a:t>
            </a:r>
            <a:r>
              <a:rPr lang="en-US" b="1" dirty="0">
                <a:solidFill>
                  <a:schemeClr val="accent2"/>
                </a:solidFill>
              </a:rPr>
              <a:t>fix the bug</a:t>
            </a:r>
          </a:p>
          <a:p>
            <a:pPr lvl="1"/>
            <a:r>
              <a:rPr lang="en-US" dirty="0" smtClean="0"/>
              <a:t>30-min time limit per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5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r>
              <a:rPr lang="en-US" dirty="0" smtClean="0"/>
              <a:t>Results of comparing </a:t>
            </a:r>
            <a:r>
              <a:rPr lang="en-US" b="1" dirty="0" smtClean="0"/>
              <a:t>undocumented tests </a:t>
            </a:r>
            <a:r>
              <a:rPr lang="en-US" dirty="0" smtClean="0"/>
              <a:t>with </a:t>
            </a:r>
            <a:r>
              <a:rPr lang="en-US" b="1" dirty="0" err="1" smtClean="0"/>
              <a:t>FailureDoc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32364"/>
              </p:ext>
            </p:extLst>
          </p:nvPr>
        </p:nvGraphicFramePr>
        <p:xfrm>
          <a:off x="533400" y="1600200"/>
          <a:ext cx="8382000" cy="1483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895600"/>
                <a:gridCol w="838200"/>
                <a:gridCol w="1447800"/>
                <a:gridCol w="128016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Success Rate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Average Time Used (min)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FailureDoc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FailureDoc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Understand Failure</a:t>
                      </a:r>
                      <a:endParaRPr lang="en-US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22.6</a:t>
                      </a:r>
                      <a:endParaRPr lang="en-US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19.9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Understand Failure + Fix Bug</a:t>
                      </a:r>
                      <a:endParaRPr lang="en-US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276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JUnit</a:t>
            </a:r>
            <a:r>
              <a:rPr lang="en-US" sz="1800" b="0" dirty="0" smtClean="0">
                <a:latin typeface="+mn-lt"/>
              </a:rPr>
              <a:t>:           Undocumented Tests</a:t>
            </a:r>
          </a:p>
          <a:p>
            <a:r>
              <a:rPr lang="en-US" sz="1800" dirty="0" err="1" smtClean="0">
                <a:latin typeface="+mn-lt"/>
              </a:rPr>
              <a:t>FailureDoc</a:t>
            </a:r>
            <a:r>
              <a:rPr lang="en-US" sz="1800" b="0" dirty="0" smtClean="0">
                <a:latin typeface="+mn-lt"/>
              </a:rPr>
              <a:t>:  Tests with </a:t>
            </a:r>
            <a:r>
              <a:rPr lang="en-US" sz="1800" b="0" dirty="0" err="1" smtClean="0">
                <a:latin typeface="+mn-lt"/>
              </a:rPr>
              <a:t>FailureDoc</a:t>
            </a:r>
            <a:r>
              <a:rPr lang="en-US" sz="1800" b="0" dirty="0" smtClean="0">
                <a:latin typeface="+mn-lt"/>
              </a:rPr>
              <a:t>-inferred documentation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432" y="4343400"/>
            <a:ext cx="7991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Conclusion: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FailureDoc</a:t>
            </a:r>
            <a:r>
              <a:rPr lang="en-US" sz="2000" b="0" dirty="0" smtClean="0">
                <a:latin typeface="+mn-lt"/>
              </a:rPr>
              <a:t> helps participants </a:t>
            </a:r>
            <a:r>
              <a:rPr lang="en-US" sz="2000" b="0" i="1" dirty="0" smtClean="0">
                <a:solidFill>
                  <a:schemeClr val="accent2"/>
                </a:solidFill>
                <a:latin typeface="+mn-lt"/>
              </a:rPr>
              <a:t>understand a failed test 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2.7 </a:t>
            </a:r>
            <a:r>
              <a:rPr lang="en-US" sz="2000" b="0" dirty="0" err="1" smtClean="0">
                <a:latin typeface="+mn-lt"/>
              </a:rPr>
              <a:t>mins</a:t>
            </a:r>
            <a:r>
              <a:rPr lang="en-US" sz="2000" b="0" dirty="0" smtClean="0">
                <a:latin typeface="+mn-lt"/>
              </a:rPr>
              <a:t> (or 14%)  </a:t>
            </a:r>
            <a:r>
              <a:rPr lang="en-US" sz="2000" b="0" i="1" dirty="0" smtClean="0">
                <a:solidFill>
                  <a:schemeClr val="accent2"/>
                </a:solidFill>
                <a:latin typeface="+mn-lt"/>
              </a:rPr>
              <a:t>faster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FailureDoc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i="1" dirty="0" smtClean="0">
                <a:solidFill>
                  <a:schemeClr val="accent2"/>
                </a:solidFill>
                <a:latin typeface="+mn-lt"/>
              </a:rPr>
              <a:t>slightly speeds up </a:t>
            </a:r>
            <a:r>
              <a:rPr lang="en-US" sz="2000" b="0" dirty="0" smtClean="0">
                <a:latin typeface="+mn-lt"/>
              </a:rPr>
              <a:t>the bug fixing time (0.6 min faster)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b="0" dirty="0" smtClean="0"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15000" y="2286000"/>
            <a:ext cx="1981200" cy="457200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715000" y="2743200"/>
            <a:ext cx="1981200" cy="381000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6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comparing </a:t>
            </a:r>
            <a:r>
              <a:rPr lang="en-US" b="1" dirty="0" smtClean="0"/>
              <a:t>Delta debugging </a:t>
            </a:r>
            <a:r>
              <a:rPr lang="en-US" dirty="0" smtClean="0"/>
              <a:t>with </a:t>
            </a:r>
            <a:r>
              <a:rPr lang="en-US" b="1" dirty="0" err="1" smtClean="0"/>
              <a:t>FailureDoc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6706"/>
              </p:ext>
            </p:extLst>
          </p:nvPr>
        </p:nvGraphicFramePr>
        <p:xfrm>
          <a:off x="533400" y="1600200"/>
          <a:ext cx="8382000" cy="1483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895600"/>
                <a:gridCol w="838200"/>
                <a:gridCol w="1447800"/>
                <a:gridCol w="128016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Success Rate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Average Time Used (min)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FailureDoc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FailureDoc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Understand Failure</a:t>
                      </a:r>
                      <a:endParaRPr lang="en-US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21.7</a:t>
                      </a:r>
                      <a:endParaRPr lang="en-US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20.0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Understand Failure + Fix Bug</a:t>
                      </a:r>
                      <a:endParaRPr lang="en-US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45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2766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DD</a:t>
            </a:r>
            <a:r>
              <a:rPr lang="en-US" sz="1800" b="0" dirty="0" smtClean="0">
                <a:latin typeface="+mn-lt"/>
              </a:rPr>
              <a:t>:                Tests annotated with </a:t>
            </a:r>
            <a:r>
              <a:rPr lang="en-US" sz="1800" dirty="0" smtClean="0">
                <a:latin typeface="+mn-lt"/>
              </a:rPr>
              <a:t>D</a:t>
            </a:r>
            <a:r>
              <a:rPr lang="en-US" sz="1800" b="0" dirty="0" smtClean="0">
                <a:latin typeface="+mn-lt"/>
              </a:rPr>
              <a:t>elta-</a:t>
            </a:r>
            <a:r>
              <a:rPr lang="en-US" sz="1800" dirty="0" smtClean="0">
                <a:latin typeface="+mn-lt"/>
              </a:rPr>
              <a:t>D</a:t>
            </a:r>
            <a:r>
              <a:rPr lang="en-US" sz="1800" b="0" dirty="0" smtClean="0">
                <a:latin typeface="+mn-lt"/>
              </a:rPr>
              <a:t>ebugging-isolated faulty statements</a:t>
            </a:r>
          </a:p>
          <a:p>
            <a:endParaRPr lang="en-US" sz="1800" b="0" dirty="0" smtClean="0">
              <a:latin typeface="+mn-lt"/>
            </a:endParaRPr>
          </a:p>
          <a:p>
            <a:endParaRPr lang="en-US" sz="800" b="0" dirty="0" smtClean="0">
              <a:latin typeface="+mn-lt"/>
            </a:endParaRPr>
          </a:p>
          <a:p>
            <a:r>
              <a:rPr lang="en-US" sz="1800" dirty="0" err="1" smtClean="0">
                <a:latin typeface="+mn-lt"/>
              </a:rPr>
              <a:t>FailureDoc</a:t>
            </a:r>
            <a:r>
              <a:rPr lang="en-US" sz="1800" b="0" dirty="0" smtClean="0">
                <a:latin typeface="+mn-lt"/>
              </a:rPr>
              <a:t>:  Tests with </a:t>
            </a:r>
            <a:r>
              <a:rPr lang="en-US" sz="1800" b="0" dirty="0" err="1" smtClean="0">
                <a:latin typeface="+mn-lt"/>
              </a:rPr>
              <a:t>FailureDoc</a:t>
            </a:r>
            <a:r>
              <a:rPr lang="en-US" sz="1800" b="0" dirty="0" smtClean="0">
                <a:latin typeface="+mn-lt"/>
              </a:rPr>
              <a:t>-inferred documentation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432" y="4491097"/>
            <a:ext cx="79911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Conclusion: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FailureDoc</a:t>
            </a:r>
            <a:r>
              <a:rPr lang="en-US" sz="2000" b="0" dirty="0" smtClean="0">
                <a:latin typeface="+mn-lt"/>
              </a:rPr>
              <a:t> helps participants </a:t>
            </a:r>
            <a:r>
              <a:rPr lang="en-US" sz="2000" b="0" i="1" dirty="0" smtClean="0">
                <a:solidFill>
                  <a:schemeClr val="accent2"/>
                </a:solidFill>
                <a:latin typeface="+mn-lt"/>
              </a:rPr>
              <a:t>fix more bugs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FailureDoc</a:t>
            </a:r>
            <a:r>
              <a:rPr lang="en-US" sz="2000" b="0" dirty="0" smtClean="0">
                <a:latin typeface="+mn-lt"/>
              </a:rPr>
              <a:t> helps participants to </a:t>
            </a:r>
            <a:r>
              <a:rPr lang="en-US" sz="2000" b="0" i="1" dirty="0" smtClean="0">
                <a:solidFill>
                  <a:schemeClr val="accent2"/>
                </a:solidFill>
                <a:latin typeface="+mn-lt"/>
              </a:rPr>
              <a:t>understand a failed test faster </a:t>
            </a:r>
            <a:r>
              <a:rPr lang="en-US" sz="2000" b="0" dirty="0" smtClean="0">
                <a:latin typeface="+mn-lt"/>
              </a:rPr>
              <a:t>(1.7 </a:t>
            </a:r>
            <a:r>
              <a:rPr lang="en-US" sz="2000" b="0" dirty="0" err="1" smtClean="0">
                <a:latin typeface="+mn-lt"/>
              </a:rPr>
              <a:t>mins</a:t>
            </a:r>
            <a:r>
              <a:rPr lang="en-US" sz="2000" b="0" dirty="0" smtClean="0">
                <a:latin typeface="+mn-lt"/>
              </a:rPr>
              <a:t> or 8.5%)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Participants spent </a:t>
            </a:r>
            <a:r>
              <a:rPr lang="en-US" sz="2000" b="0" i="1" dirty="0" smtClean="0">
                <a:solidFill>
                  <a:schemeClr val="accent2"/>
                </a:solidFill>
                <a:latin typeface="+mn-lt"/>
              </a:rPr>
              <a:t>slightly more time </a:t>
            </a:r>
            <a:r>
              <a:rPr lang="en-US" sz="2000" b="0" dirty="0" smtClean="0">
                <a:latin typeface="+mn-lt"/>
              </a:rPr>
              <a:t>(0.4 min) in fixing a bug on average with </a:t>
            </a:r>
            <a:r>
              <a:rPr lang="en-US" sz="2000" b="0" dirty="0" err="1" smtClean="0">
                <a:latin typeface="+mn-lt"/>
              </a:rPr>
              <a:t>FailureDoc</a:t>
            </a:r>
            <a:r>
              <a:rPr lang="en-US" sz="2000" b="0" dirty="0" smtClean="0">
                <a:latin typeface="+mn-lt"/>
              </a:rPr>
              <a:t>, though more bugs were fixed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b="0" dirty="0" smtClean="0">
              <a:latin typeface="+mn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29000" y="2667000"/>
            <a:ext cx="1981200" cy="457200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715000" y="2286000"/>
            <a:ext cx="1981200" cy="381000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5715000" y="2667000"/>
            <a:ext cx="1981200" cy="457200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8252" y="357832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800" b="0" i="1" dirty="0">
                <a:latin typeface="+mn-lt"/>
              </a:rPr>
              <a:t>Delta debugging can only isolate faulty statements in 3 </a:t>
            </a:r>
            <a:r>
              <a:rPr lang="en-US" sz="1800" b="0" i="1" dirty="0" smtClean="0">
                <a:latin typeface="+mn-lt"/>
              </a:rPr>
              <a:t>tests</a:t>
            </a:r>
          </a:p>
          <a:p>
            <a:pPr lvl="2"/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15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from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feedback</a:t>
            </a:r>
          </a:p>
          <a:p>
            <a:pPr lvl="1"/>
            <a:r>
              <a:rPr lang="en-US" dirty="0" err="1" smtClean="0"/>
              <a:t>FailureDoc</a:t>
            </a:r>
            <a:r>
              <a:rPr lang="en-US" dirty="0" smtClean="0"/>
              <a:t> is useful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FailureDoc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chemeClr val="accent2"/>
                </a:solidFill>
              </a:rPr>
              <a:t>more useful </a:t>
            </a:r>
            <a:r>
              <a:rPr lang="en-US" dirty="0" smtClean="0"/>
              <a:t>than Delta Debugging</a:t>
            </a:r>
            <a:endParaRPr lang="en-US" dirty="0"/>
          </a:p>
          <a:p>
            <a:endParaRPr lang="en-US" sz="800" dirty="0" smtClean="0"/>
          </a:p>
          <a:p>
            <a:r>
              <a:rPr lang="en-US" dirty="0" smtClean="0"/>
              <a:t>Positive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31242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The comment at line 68 </a:t>
            </a:r>
            <a:r>
              <a:rPr lang="en-US" sz="2000" b="0" dirty="0" smtClean="0"/>
              <a:t>did provide </a:t>
            </a:r>
            <a:r>
              <a:rPr lang="en-US" sz="2000" b="0" dirty="0"/>
              <a:t>information </a:t>
            </a:r>
            <a:r>
              <a:rPr lang="en-US" sz="2000" b="0" i="1" dirty="0">
                <a:solidFill>
                  <a:schemeClr val="accent2"/>
                </a:solidFill>
              </a:rPr>
              <a:t>very close to </a:t>
            </a:r>
            <a:r>
              <a:rPr lang="en-US" sz="2000" b="0" dirty="0"/>
              <a:t>the bug!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5814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The comments are useful, because they indicate </a:t>
            </a:r>
            <a:r>
              <a:rPr lang="en-US" sz="2000" b="0" i="1" dirty="0">
                <a:solidFill>
                  <a:schemeClr val="accent2"/>
                </a:solidFill>
              </a:rPr>
              <a:t>which variables are suspicious</a:t>
            </a:r>
            <a:r>
              <a:rPr lang="en-US" sz="2000" b="0" dirty="0"/>
              <a:t>, and help me </a:t>
            </a:r>
            <a:r>
              <a:rPr lang="en-US" sz="2000" b="0" i="1" dirty="0">
                <a:solidFill>
                  <a:schemeClr val="accent2"/>
                </a:solidFill>
              </a:rPr>
              <a:t>narrow the search space.</a:t>
            </a:r>
          </a:p>
          <a:p>
            <a:endParaRPr lang="en-US" sz="2000" b="0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5029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T</a:t>
            </a:r>
            <a:r>
              <a:rPr lang="en-US" sz="2000" b="0" dirty="0" smtClean="0"/>
              <a:t>he </a:t>
            </a:r>
            <a:r>
              <a:rPr lang="en-US" sz="2000" b="0" dirty="0"/>
              <a:t>comments, though [</a:t>
            </a:r>
            <a:r>
              <a:rPr lang="en-US" sz="2000" b="0" dirty="0" smtClean="0"/>
              <a:t>they] give </a:t>
            </a:r>
            <a:r>
              <a:rPr lang="en-US" sz="2000" b="0" dirty="0"/>
              <a:t>useful information, can </a:t>
            </a:r>
            <a:r>
              <a:rPr lang="en-US" sz="2000" b="0" i="1" dirty="0">
                <a:solidFill>
                  <a:srgbClr val="FF0000"/>
                </a:solidFill>
              </a:rPr>
              <a:t>easily be misunderstood</a:t>
            </a:r>
            <a:r>
              <a:rPr lang="en-US" sz="2000" b="0" dirty="0"/>
              <a:t>, when </a:t>
            </a:r>
            <a:r>
              <a:rPr lang="en-US" sz="2000" b="0" dirty="0" smtClean="0"/>
              <a:t>I am </a:t>
            </a:r>
            <a:r>
              <a:rPr lang="en-US" sz="2000" b="0" i="1" dirty="0">
                <a:solidFill>
                  <a:srgbClr val="FF0000"/>
                </a:solidFill>
              </a:rPr>
              <a:t>not familiar </a:t>
            </a:r>
            <a:r>
              <a:rPr lang="en-US" sz="2000" b="0" dirty="0"/>
              <a:t>with the [program].</a:t>
            </a:r>
          </a:p>
        </p:txBody>
      </p:sp>
    </p:spTree>
    <p:extLst>
      <p:ext uri="{BB962C8B-B14F-4D97-AF65-F5344CB8AC3E}">
        <p14:creationId xmlns:p14="http://schemas.microsoft.com/office/powerpoint/2010/main" val="139217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discussion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458200" cy="4495800"/>
          </a:xfrm>
        </p:spPr>
        <p:txBody>
          <a:bodyPr/>
          <a:lstStyle/>
          <a:p>
            <a:r>
              <a:rPr lang="en-US" dirty="0" smtClean="0"/>
              <a:t>Threats to validity</a:t>
            </a:r>
          </a:p>
          <a:p>
            <a:pPr lvl="1"/>
            <a:r>
              <a:rPr lang="en-US" dirty="0" smtClean="0"/>
              <a:t>Have not used human-written tests yet.</a:t>
            </a:r>
          </a:p>
          <a:p>
            <a:pPr lvl="1"/>
            <a:r>
              <a:rPr lang="en-US" dirty="0" smtClean="0"/>
              <a:t>Limited user study, small tasks, a small sample of people, and unfamiliar code (is 30 min per test enough?)</a:t>
            </a:r>
          </a:p>
          <a:p>
            <a:endParaRPr lang="en-US" sz="1000" dirty="0"/>
          </a:p>
          <a:p>
            <a:r>
              <a:rPr lang="en-US" dirty="0" smtClean="0"/>
              <a:t>Experiment conclusion</a:t>
            </a:r>
          </a:p>
          <a:p>
            <a:pPr lvl="1"/>
            <a:r>
              <a:rPr lang="en-US" dirty="0" err="1" smtClean="0"/>
              <a:t>FailureDoc</a:t>
            </a:r>
            <a:r>
              <a:rPr lang="en-US" dirty="0" smtClean="0"/>
              <a:t> can infer </a:t>
            </a:r>
            <a:r>
              <a:rPr lang="en-US" i="1" dirty="0" smtClean="0">
                <a:solidFill>
                  <a:schemeClr val="accent2"/>
                </a:solidFill>
              </a:rPr>
              <a:t>concise and meaningful </a:t>
            </a:r>
            <a:r>
              <a:rPr lang="en-US" dirty="0"/>
              <a:t>documentation </a:t>
            </a:r>
          </a:p>
          <a:p>
            <a:pPr lvl="1"/>
            <a:r>
              <a:rPr lang="en-US" dirty="0" smtClean="0"/>
              <a:t>The inferred documentation is</a:t>
            </a:r>
            <a:r>
              <a:rPr lang="en-US" i="1" dirty="0" smtClean="0">
                <a:solidFill>
                  <a:schemeClr val="accent2"/>
                </a:solidFill>
              </a:rPr>
              <a:t> useful </a:t>
            </a:r>
            <a:r>
              <a:rPr lang="en-US" dirty="0" smtClean="0"/>
              <a:t>in understanding a failed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sz="900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FailureDoc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technique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Implementation &amp; Evaluation</a:t>
            </a:r>
          </a:p>
          <a:p>
            <a:endParaRPr lang="en-US" sz="800" dirty="0" smtClean="0"/>
          </a:p>
          <a:p>
            <a:r>
              <a:rPr lang="en-US" dirty="0" smtClean="0"/>
              <a:t>Related work</a:t>
            </a:r>
          </a:p>
          <a:p>
            <a:endParaRPr lang="en-US" sz="800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3352800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9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9220200" cy="4495800"/>
          </a:xfrm>
        </p:spPr>
        <p:txBody>
          <a:bodyPr/>
          <a:lstStyle/>
          <a:p>
            <a:r>
              <a:rPr lang="en-US" sz="2200" b="1" dirty="0" smtClean="0"/>
              <a:t>Automated </a:t>
            </a:r>
            <a:r>
              <a:rPr lang="en-US" sz="2200" b="1" dirty="0"/>
              <a:t>t</a:t>
            </a:r>
            <a:r>
              <a:rPr lang="en-US" sz="2200" b="1" dirty="0" smtClean="0"/>
              <a:t>est generation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Random [</a:t>
            </a:r>
            <a:r>
              <a:rPr lang="en-US" sz="2000" dirty="0" smtClean="0">
                <a:solidFill>
                  <a:schemeClr val="accent2"/>
                </a:solidFill>
              </a:rPr>
              <a:t>Pacheco’07</a:t>
            </a:r>
            <a:r>
              <a:rPr lang="en-US" sz="2000" dirty="0" smtClean="0"/>
              <a:t>], Exhaustive </a:t>
            </a:r>
            <a:r>
              <a:rPr lang="en-US" sz="2000" dirty="0" smtClean="0">
                <a:solidFill>
                  <a:schemeClr val="accent2"/>
                </a:solidFill>
              </a:rPr>
              <a:t>[Marinov’03</a:t>
            </a:r>
            <a:r>
              <a:rPr lang="en-US" sz="2000" dirty="0" smtClean="0"/>
              <a:t>], Systematic [</a:t>
            </a:r>
            <a:r>
              <a:rPr lang="en-US" sz="2000" dirty="0" smtClean="0">
                <a:solidFill>
                  <a:schemeClr val="accent2"/>
                </a:solidFill>
              </a:rPr>
              <a:t>Sen’05</a:t>
            </a:r>
            <a:r>
              <a:rPr lang="en-US" sz="2000" dirty="0" smtClean="0"/>
              <a:t>] </a:t>
            </a:r>
            <a:r>
              <a:rPr lang="en-US" sz="2000" b="1" dirty="0" smtClean="0"/>
              <a:t>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i="1" dirty="0" smtClean="0"/>
              <a:t>Generate new tests instead of explaining the existing tests</a:t>
            </a:r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u="sng" dirty="0" smtClean="0"/>
          </a:p>
          <a:p>
            <a:r>
              <a:rPr lang="en-US" sz="2200" b="1" dirty="0"/>
              <a:t>Fault localization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/>
              <a:t>Testing-based [</a:t>
            </a:r>
            <a:r>
              <a:rPr lang="en-US" sz="2000" dirty="0">
                <a:solidFill>
                  <a:schemeClr val="accent2"/>
                </a:solidFill>
              </a:rPr>
              <a:t>Jones’04</a:t>
            </a:r>
            <a:r>
              <a:rPr lang="en-US" sz="2000" dirty="0"/>
              <a:t>], delta </a:t>
            </a:r>
            <a:r>
              <a:rPr lang="en-US" sz="2000" dirty="0" smtClean="0"/>
              <a:t>debugging [</a:t>
            </a:r>
            <a:r>
              <a:rPr lang="en-US" sz="2000" dirty="0">
                <a:solidFill>
                  <a:schemeClr val="accent2"/>
                </a:solidFill>
              </a:rPr>
              <a:t>Zeller’99</a:t>
            </a:r>
            <a:r>
              <a:rPr lang="en-US" sz="2000" dirty="0"/>
              <a:t>], statistical [</a:t>
            </a:r>
            <a:r>
              <a:rPr lang="en-US" sz="2000" dirty="0">
                <a:solidFill>
                  <a:schemeClr val="accent2"/>
                </a:solidFill>
              </a:rPr>
              <a:t>Liblit’05</a:t>
            </a:r>
            <a:r>
              <a:rPr lang="en-US" sz="2000" dirty="0"/>
              <a:t>] </a:t>
            </a:r>
            <a:r>
              <a:rPr lang="en-US" sz="2000" b="1" dirty="0" smtClean="0"/>
              <a:t>…</a:t>
            </a:r>
            <a:endParaRPr lang="en-US" sz="20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i="1" dirty="0"/>
              <a:t>L</a:t>
            </a:r>
            <a:r>
              <a:rPr lang="en-US" sz="2000" i="1" dirty="0" smtClean="0"/>
              <a:t>ocalize </a:t>
            </a:r>
            <a:r>
              <a:rPr lang="en-US" sz="2000" i="1" dirty="0"/>
              <a:t>the </a:t>
            </a:r>
            <a:r>
              <a:rPr lang="en-US" sz="2000" i="1" dirty="0" smtClean="0"/>
              <a:t>bug in the tested code, but doesn’t </a:t>
            </a:r>
            <a:r>
              <a:rPr lang="en-US" sz="2000" i="1" dirty="0"/>
              <a:t>explain why a test </a:t>
            </a:r>
            <a:r>
              <a:rPr lang="en-US" sz="2000" i="1" dirty="0" smtClean="0"/>
              <a:t>fails</a:t>
            </a:r>
          </a:p>
          <a:p>
            <a:pPr marL="0" indent="0">
              <a:buNone/>
            </a:pPr>
            <a:endParaRPr lang="en-US" sz="800" i="1" dirty="0"/>
          </a:p>
          <a:p>
            <a:r>
              <a:rPr lang="en-US" sz="2200" b="1" dirty="0"/>
              <a:t>Documentation inference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000" dirty="0"/>
              <a:t>Method summarization [</a:t>
            </a:r>
            <a:r>
              <a:rPr lang="en-US" sz="2000" dirty="0" smtClean="0">
                <a:solidFill>
                  <a:schemeClr val="accent2"/>
                </a:solidFill>
              </a:rPr>
              <a:t>Sridhara’10</a:t>
            </a:r>
            <a:r>
              <a:rPr lang="en-US" sz="2000" dirty="0"/>
              <a:t>],  </a:t>
            </a:r>
            <a:r>
              <a:rPr lang="en-US" sz="2000" dirty="0" smtClean="0"/>
              <a:t>Java exception [</a:t>
            </a:r>
            <a:r>
              <a:rPr lang="en-US" sz="2000" dirty="0">
                <a:solidFill>
                  <a:schemeClr val="accent2"/>
                </a:solidFill>
              </a:rPr>
              <a:t>Buse’08</a:t>
            </a:r>
            <a:r>
              <a:rPr lang="en-US" sz="2000" dirty="0" smtClean="0"/>
              <a:t>],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software </a:t>
            </a:r>
            <a:r>
              <a:rPr lang="en-US" sz="2000" dirty="0"/>
              <a:t>changes [</a:t>
            </a:r>
            <a:r>
              <a:rPr lang="en-US" sz="2000" dirty="0" smtClean="0">
                <a:solidFill>
                  <a:schemeClr val="accent2"/>
                </a:solidFill>
              </a:rPr>
              <a:t>Kim’09</a:t>
            </a:r>
            <a:r>
              <a:rPr lang="en-US" sz="2000" dirty="0">
                <a:solidFill>
                  <a:schemeClr val="accent2"/>
                </a:solidFill>
              </a:rPr>
              <a:t>, Buse’10</a:t>
            </a:r>
            <a:r>
              <a:rPr lang="en-US" sz="2000" dirty="0"/>
              <a:t>], </a:t>
            </a:r>
            <a:r>
              <a:rPr lang="en-US" sz="2000" dirty="0" smtClean="0"/>
              <a:t>API cross reference </a:t>
            </a:r>
            <a:r>
              <a:rPr lang="en-US" sz="2000" dirty="0"/>
              <a:t>[</a:t>
            </a:r>
            <a:r>
              <a:rPr lang="en-US" sz="2000" dirty="0" smtClean="0">
                <a:solidFill>
                  <a:schemeClr val="accent2"/>
                </a:solidFill>
              </a:rPr>
              <a:t>Long’09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000" i="1" dirty="0" smtClean="0"/>
              <a:t>Not applicable to tests (e.g., different granularity and techniques)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8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sz="900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FailureDoc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technique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Implementation &amp; Evaluation</a:t>
            </a:r>
          </a:p>
          <a:p>
            <a:endParaRPr lang="en-US" sz="800" dirty="0" smtClean="0"/>
          </a:p>
          <a:p>
            <a:r>
              <a:rPr lang="en-US" dirty="0" smtClean="0"/>
              <a:t>Related work</a:t>
            </a:r>
          </a:p>
          <a:p>
            <a:endParaRPr lang="en-US" sz="800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3886200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failed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9032" y="4933890"/>
            <a:ext cx="814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Which parts of the test are most relevant to the failure?</a:t>
            </a:r>
          </a:p>
          <a:p>
            <a:r>
              <a:rPr lang="en-US" sz="2000" b="0" dirty="0" smtClean="0">
                <a:latin typeface="+mn-lt"/>
              </a:rPr>
              <a:t>(The test is minimized, and does not dump a useful stack trace.)</a:t>
            </a:r>
          </a:p>
        </p:txBody>
      </p:sp>
      <p:pic>
        <p:nvPicPr>
          <p:cNvPr id="7" name="Picture 4" descr="http://www.anirudhsethireport.com/wp-content/uploads/2009/08/ques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" y="1624548"/>
            <a:ext cx="8001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test1()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 =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Object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 = new 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(set));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86212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62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495800"/>
          </a:xfrm>
        </p:spPr>
        <p:txBody>
          <a:bodyPr/>
          <a:lstStyle/>
          <a:p>
            <a:r>
              <a:rPr lang="en-US" dirty="0" err="1" smtClean="0"/>
              <a:t>FailureDoc</a:t>
            </a:r>
            <a:r>
              <a:rPr lang="en-US" dirty="0" smtClean="0"/>
              <a:t> proposes </a:t>
            </a:r>
            <a:r>
              <a:rPr lang="en-US" i="1" dirty="0" smtClean="0">
                <a:solidFill>
                  <a:schemeClr val="accent2"/>
                </a:solidFill>
              </a:rPr>
              <a:t>a different abstraction </a:t>
            </a:r>
            <a:r>
              <a:rPr lang="en-US" dirty="0" smtClean="0"/>
              <a:t>to help programmers </a:t>
            </a:r>
            <a:r>
              <a:rPr lang="en-US" i="1" dirty="0" smtClean="0">
                <a:solidFill>
                  <a:schemeClr val="accent2"/>
                </a:solidFill>
              </a:rPr>
              <a:t>understand a failed test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chemeClr val="accent2"/>
                </a:solidFill>
              </a:rPr>
              <a:t>fix a bug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b="1" dirty="0" smtClean="0"/>
              <a:t>Is </a:t>
            </a:r>
            <a:r>
              <a:rPr lang="en-US" sz="2000" b="1" dirty="0"/>
              <a:t>there a better way?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information is </a:t>
            </a:r>
            <a:r>
              <a:rPr lang="en-US" i="1" dirty="0" smtClean="0">
                <a:solidFill>
                  <a:schemeClr val="accent2"/>
                </a:solidFill>
              </a:rPr>
              <a:t>more useful </a:t>
            </a:r>
            <a:r>
              <a:rPr lang="en-US" dirty="0" smtClean="0"/>
              <a:t>for programmers?</a:t>
            </a:r>
            <a:endParaRPr lang="en-US" dirty="0"/>
          </a:p>
          <a:p>
            <a:pPr lvl="1"/>
            <a:r>
              <a:rPr lang="en-US" dirty="0" smtClean="0"/>
              <a:t>Fault localization: pinpointing the buggy program entities</a:t>
            </a:r>
          </a:p>
          <a:p>
            <a:pPr lvl="1"/>
            <a:r>
              <a:rPr lang="en-US" dirty="0" smtClean="0"/>
              <a:t>Simplifying a failing test</a:t>
            </a:r>
          </a:p>
          <a:p>
            <a:pPr lvl="1"/>
            <a:r>
              <a:rPr lang="en-US" dirty="0" smtClean="0"/>
              <a:t>Inferring explanatory documentation</a:t>
            </a:r>
          </a:p>
          <a:p>
            <a:pPr lvl="1"/>
            <a:r>
              <a:rPr lang="en-US" dirty="0" smtClean="0"/>
              <a:t>….</a:t>
            </a:r>
          </a:p>
          <a:p>
            <a:pPr marL="457200" lvl="1" indent="0">
              <a:buNone/>
            </a:pPr>
            <a:r>
              <a:rPr lang="en-US" b="1" dirty="0" smtClean="0"/>
              <a:t>Need more experiments and studies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9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495800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FailureDoc</a:t>
            </a:r>
            <a:r>
              <a:rPr lang="en-US" dirty="0" smtClean="0"/>
              <a:t>: an automated technique to explain failed tests</a:t>
            </a:r>
          </a:p>
          <a:p>
            <a:pPr lvl="1"/>
            <a:r>
              <a:rPr lang="en-US" dirty="0" smtClean="0"/>
              <a:t>Mutant Generation</a:t>
            </a:r>
          </a:p>
          <a:p>
            <a:pPr lvl="1"/>
            <a:r>
              <a:rPr lang="en-US" dirty="0" smtClean="0"/>
              <a:t>Execution Observation</a:t>
            </a:r>
          </a:p>
          <a:p>
            <a:pPr lvl="1"/>
            <a:r>
              <a:rPr lang="en-US" dirty="0" smtClean="0"/>
              <a:t>Statistical Failure Correlation</a:t>
            </a:r>
          </a:p>
          <a:p>
            <a:pPr lvl="1"/>
            <a:r>
              <a:rPr lang="en-US" dirty="0" smtClean="0"/>
              <a:t>Property Generalization</a:t>
            </a:r>
          </a:p>
          <a:p>
            <a:endParaRPr lang="en-US" sz="1100" dirty="0" smtClean="0"/>
          </a:p>
          <a:p>
            <a:r>
              <a:rPr lang="en-US" dirty="0" smtClean="0"/>
              <a:t>An open-source tool implementation, available at: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i="1" u="sng" dirty="0" smtClean="0"/>
              <a:t>        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               </a:t>
            </a:r>
            <a:r>
              <a:rPr lang="en-US" sz="2000" i="1" u="sng" dirty="0" smtClean="0"/>
              <a:t>http://failuredoc.googlecode.com/</a:t>
            </a:r>
            <a:endParaRPr lang="en-US" sz="2000" i="1" u="sng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dirty="0" smtClean="0"/>
              <a:t>An experiment and a user study to show its usefulness</a:t>
            </a:r>
          </a:p>
          <a:p>
            <a:pPr lvl="1"/>
            <a:r>
              <a:rPr lang="en-US" dirty="0" smtClean="0"/>
              <a:t>Also compared with Delta 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3962401"/>
            <a:ext cx="914400" cy="990599"/>
            <a:chOff x="7620000" y="1905000"/>
            <a:chExt cx="1066800" cy="1392469"/>
          </a:xfrm>
        </p:grpSpPr>
        <p:pic>
          <p:nvPicPr>
            <p:cNvPr id="7" name="Picture 2" descr="http://oode.co.uk/images/Document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90500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646130"/>
              <a:ext cx="647700" cy="651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385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[Backup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2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Delta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Delta debugging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Inputs</a:t>
            </a:r>
            <a:r>
              <a:rPr lang="en-US" dirty="0" smtClean="0"/>
              <a:t>: A passing and a failing version of a program</a:t>
            </a:r>
          </a:p>
          <a:p>
            <a:pPr lvl="1"/>
            <a:r>
              <a:rPr lang="en-US" b="1" dirty="0" smtClean="0"/>
              <a:t>Output</a:t>
            </a:r>
            <a:r>
              <a:rPr lang="en-US" dirty="0" smtClean="0"/>
              <a:t>: failure-inducing edits</a:t>
            </a:r>
          </a:p>
          <a:p>
            <a:pPr lvl="1"/>
            <a:r>
              <a:rPr lang="en-US" b="1" dirty="0" smtClean="0"/>
              <a:t>Methodology</a:t>
            </a:r>
            <a:r>
              <a:rPr lang="en-US" dirty="0" smtClean="0"/>
              <a:t>: systematically explore the change space</a:t>
            </a:r>
          </a:p>
          <a:p>
            <a:endParaRPr lang="en-US" sz="1800" dirty="0" smtClean="0"/>
          </a:p>
          <a:p>
            <a:r>
              <a:rPr lang="en-US" b="1" i="1" dirty="0" err="1" smtClean="0"/>
              <a:t>FailureDoc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Inputs</a:t>
            </a:r>
            <a:r>
              <a:rPr lang="en-US" dirty="0" smtClean="0"/>
              <a:t>: a single failing test</a:t>
            </a:r>
          </a:p>
          <a:p>
            <a:pPr lvl="1"/>
            <a:r>
              <a:rPr lang="en-US" b="1" dirty="0" smtClean="0"/>
              <a:t>Outputs</a:t>
            </a:r>
            <a:r>
              <a:rPr lang="en-US" dirty="0" smtClean="0"/>
              <a:t>: high-level description to explain the test failure</a:t>
            </a:r>
          </a:p>
          <a:p>
            <a:pPr lvl="1"/>
            <a:r>
              <a:rPr lang="en-US" b="1" dirty="0" smtClean="0"/>
              <a:t>Methodology</a:t>
            </a:r>
            <a:r>
              <a:rPr lang="en-US" dirty="0" smtClean="0"/>
              <a:t>: create a set of slightly-different tests, and generalize the failure-correcting edits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the CBI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CBI</a:t>
            </a:r>
            <a:r>
              <a:rPr lang="en-US" dirty="0" smtClean="0"/>
              <a:t> algorithm:</a:t>
            </a:r>
          </a:p>
          <a:p>
            <a:pPr lvl="1"/>
            <a:r>
              <a:rPr lang="en-US" b="1" dirty="0" smtClean="0"/>
              <a:t>Goal</a:t>
            </a:r>
            <a:r>
              <a:rPr lang="en-US" dirty="0" smtClean="0"/>
              <a:t>: identify likely buggy predicates in the </a:t>
            </a:r>
            <a:r>
              <a:rPr lang="en-US" i="1" dirty="0" smtClean="0"/>
              <a:t>tested code</a:t>
            </a:r>
          </a:p>
          <a:p>
            <a:pPr lvl="1"/>
            <a:r>
              <a:rPr lang="en-US" b="1" dirty="0"/>
              <a:t>Input:</a:t>
            </a:r>
            <a:r>
              <a:rPr lang="en-US" i="1" dirty="0" smtClean="0"/>
              <a:t> </a:t>
            </a:r>
            <a:r>
              <a:rPr lang="en-US" dirty="0"/>
              <a:t>a large number of executions</a:t>
            </a:r>
          </a:p>
          <a:p>
            <a:pPr lvl="1"/>
            <a:r>
              <a:rPr lang="en-US" b="1" dirty="0" smtClean="0"/>
              <a:t>Method</a:t>
            </a:r>
            <a:r>
              <a:rPr lang="en-US" dirty="0" smtClean="0"/>
              <a:t>: use the </a:t>
            </a:r>
            <a:r>
              <a:rPr lang="en-US" i="1" dirty="0" err="1" smtClean="0"/>
              <a:t>boolean</a:t>
            </a:r>
            <a:r>
              <a:rPr lang="en-US" dirty="0" smtClean="0"/>
              <a:t> value of an instrumented predicate as the feature vector</a:t>
            </a:r>
          </a:p>
          <a:p>
            <a:endParaRPr lang="en-US" sz="2000" dirty="0" smtClean="0"/>
          </a:p>
          <a:p>
            <a:r>
              <a:rPr lang="en-US" dirty="0" smtClean="0"/>
              <a:t>Statistical failure correlation in </a:t>
            </a:r>
            <a:r>
              <a:rPr lang="en-US" b="1" i="1" dirty="0" err="1" smtClean="0"/>
              <a:t>FailureDoc</a:t>
            </a:r>
            <a:endParaRPr lang="en-US" b="1" i="1" dirty="0" smtClean="0"/>
          </a:p>
          <a:p>
            <a:pPr lvl="1"/>
            <a:r>
              <a:rPr lang="en-US" b="1" dirty="0" smtClean="0"/>
              <a:t>Goal</a:t>
            </a:r>
            <a:r>
              <a:rPr lang="en-US" dirty="0" smtClean="0"/>
              <a:t>: identify failure-relevant statements in </a:t>
            </a:r>
            <a:r>
              <a:rPr lang="en-US" i="1" dirty="0" smtClean="0"/>
              <a:t>a test </a:t>
            </a:r>
          </a:p>
          <a:p>
            <a:pPr lvl="1"/>
            <a:r>
              <a:rPr lang="en-US" b="1" dirty="0"/>
              <a:t>Input</a:t>
            </a:r>
            <a:r>
              <a:rPr lang="en-US" i="1" dirty="0" smtClean="0"/>
              <a:t>: </a:t>
            </a:r>
            <a:r>
              <a:rPr lang="en-US" dirty="0"/>
              <a:t>a single failed execution</a:t>
            </a:r>
          </a:p>
          <a:p>
            <a:pPr lvl="1"/>
            <a:r>
              <a:rPr lang="en-US" b="1" dirty="0" smtClean="0"/>
              <a:t>Method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use </a:t>
            </a:r>
            <a:r>
              <a:rPr lang="en-US" i="1" dirty="0" smtClean="0"/>
              <a:t>multiple observed values </a:t>
            </a:r>
            <a:r>
              <a:rPr lang="en-US" dirty="0" smtClean="0"/>
              <a:t>to isolate suspicious statements. </a:t>
            </a:r>
          </a:p>
          <a:p>
            <a:pPr lvl="2"/>
            <a:r>
              <a:rPr lang="en-US" dirty="0" smtClean="0"/>
              <a:t>associate each suspicious statement with a set of </a:t>
            </a:r>
            <a:r>
              <a:rPr lang="en-US" i="1" dirty="0" smtClean="0"/>
              <a:t>failure-correcting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2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0070C0"/>
                </a:solidFill>
              </a:rPr>
              <a:t>FailureDoc</a:t>
            </a:r>
            <a:r>
              <a:rPr lang="en-US" sz="2800" dirty="0" smtClean="0"/>
              <a:t>: inferring explanatory documentation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FailureDoc</a:t>
            </a:r>
            <a:r>
              <a:rPr lang="en-US" dirty="0" smtClean="0"/>
              <a:t> infers </a:t>
            </a:r>
            <a:r>
              <a:rPr lang="en-US" b="1" dirty="0" smtClean="0"/>
              <a:t>debugging clues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Indicates changes to the test that will make it pass</a:t>
            </a:r>
          </a:p>
          <a:p>
            <a:pPr lvl="1"/>
            <a:r>
              <a:rPr lang="en-US" dirty="0" smtClean="0"/>
              <a:t>Helps programmers understand why the test fails</a:t>
            </a:r>
          </a:p>
          <a:p>
            <a:endParaRPr lang="en-US" dirty="0" smtClean="0"/>
          </a:p>
          <a:p>
            <a:r>
              <a:rPr lang="en-US" dirty="0" err="1" smtClean="0"/>
              <a:t>FailureDoc</a:t>
            </a:r>
            <a:r>
              <a:rPr lang="en-US" dirty="0" smtClean="0"/>
              <a:t> provides a </a:t>
            </a:r>
            <a:r>
              <a:rPr lang="en-US" b="1" i="1" dirty="0" smtClean="0"/>
              <a:t>high-level</a:t>
            </a:r>
            <a:r>
              <a:rPr lang="en-US" dirty="0" smtClean="0"/>
              <a:t> description of the failure from the perspective of the test</a:t>
            </a:r>
            <a:endParaRPr lang="en-US" dirty="0"/>
          </a:p>
          <a:p>
            <a:pPr lvl="1"/>
            <a:r>
              <a:rPr lang="en-US" dirty="0" smtClean="0"/>
              <a:t>Automated </a:t>
            </a:r>
            <a:r>
              <a:rPr lang="en-US" dirty="0"/>
              <a:t>fault localization tools </a:t>
            </a:r>
            <a:r>
              <a:rPr lang="en-US" dirty="0" smtClean="0"/>
              <a:t>pinpoint the buggy statements without explaining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19" y="1524000"/>
            <a:ext cx="1029581" cy="120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861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/>
          <a:lstStyle/>
          <a:p>
            <a:r>
              <a:rPr lang="en-US" sz="3000" dirty="0" smtClean="0"/>
              <a:t>Documenting the failed test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24548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test1()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 =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//Test passes if o implements Comparable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 = new 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//Test passes if o is not added to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(set));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9906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(The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ed</a:t>
            </a:r>
            <a:r>
              <a:rPr lang="en-US" sz="2000" b="0" dirty="0" smtClean="0">
                <a:latin typeface="+mn-lt"/>
              </a:rPr>
              <a:t> part is generated by </a:t>
            </a:r>
            <a:r>
              <a:rPr lang="en-US" sz="2000" dirty="0" err="1" smtClean="0">
                <a:solidFill>
                  <a:schemeClr val="accent2"/>
                </a:solidFill>
                <a:latin typeface="+mn-lt"/>
              </a:rPr>
              <a:t>FailureDoc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427583"/>
            <a:ext cx="86106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200" b="0" dirty="0" smtClean="0">
                <a:latin typeface="+mn-lt"/>
              </a:rPr>
              <a:t>The documentation indicates: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 smtClean="0">
                <a:latin typeface="+mn-lt"/>
              </a:rPr>
              <a:t>The 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900" b="0" dirty="0" smtClean="0">
                <a:latin typeface="+mn-lt"/>
              </a:rPr>
              <a:t> method should not accept a </a:t>
            </a:r>
            <a:r>
              <a:rPr lang="en-US" sz="1900" dirty="0" smtClean="0">
                <a:solidFill>
                  <a:schemeClr val="accent2"/>
                </a:solidFill>
                <a:latin typeface="+mn-lt"/>
              </a:rPr>
              <a:t>non-Compara</a:t>
            </a:r>
            <a:r>
              <a:rPr lang="en-US" sz="1900" dirty="0">
                <a:solidFill>
                  <a:schemeClr val="accent2"/>
                </a:solidFill>
                <a:latin typeface="+mn-lt"/>
              </a:rPr>
              <a:t>ble</a:t>
            </a:r>
            <a:r>
              <a:rPr lang="en-US" sz="1900" b="0" dirty="0" smtClean="0">
                <a:latin typeface="+mn-lt"/>
              </a:rPr>
              <a:t> object, but it does.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 smtClean="0">
                <a:latin typeface="+mn-lt"/>
              </a:rPr>
              <a:t>It is a </a:t>
            </a:r>
            <a:r>
              <a:rPr lang="en-US" sz="1900" dirty="0" smtClean="0">
                <a:solidFill>
                  <a:srgbClr val="FF0000"/>
                </a:solidFill>
                <a:latin typeface="+mn-lt"/>
              </a:rPr>
              <a:t>real</a:t>
            </a:r>
            <a:r>
              <a:rPr lang="en-US" sz="1900" b="0" dirty="0" smtClean="0">
                <a:latin typeface="+mn-lt"/>
              </a:rPr>
              <a:t> bug.</a:t>
            </a:r>
          </a:p>
        </p:txBody>
      </p:sp>
    </p:spTree>
    <p:extLst>
      <p:ext uri="{BB962C8B-B14F-4D97-AF65-F5344CB8AC3E}">
        <p14:creationId xmlns:p14="http://schemas.microsoft.com/office/powerpoint/2010/main" val="2197203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sz="900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FailureDoc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technique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Implementation &amp; Evaluation</a:t>
            </a:r>
          </a:p>
          <a:p>
            <a:endParaRPr lang="en-US" sz="800" dirty="0" smtClean="0"/>
          </a:p>
          <a:p>
            <a:r>
              <a:rPr lang="en-US" dirty="0" smtClean="0"/>
              <a:t>Related work</a:t>
            </a:r>
          </a:p>
          <a:p>
            <a:endParaRPr lang="en-US" sz="800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2133600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10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architecture of  </a:t>
            </a:r>
            <a:r>
              <a:rPr lang="en-US" dirty="0" err="1" smtClean="0"/>
              <a:t>FailureDoc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228600" y="1143000"/>
            <a:ext cx="10668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5562600" y="5223294"/>
            <a:ext cx="21336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with Documentation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2362200" y="5070894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Property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Generalization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433052" y="1324896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2362200" y="1066800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Mutant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Generation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2362200" y="2376948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Execution Observation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2362200" y="3692106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Filter for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Root Causes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5420554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238500" y="19812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238500" y="32766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3238500" y="4630947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600" y="1905000"/>
            <a:ext cx="1828800" cy="553998"/>
            <a:chOff x="228600" y="2133600"/>
            <a:chExt cx="1828800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28600" y="2133600"/>
              <a:ext cx="1790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x = -1;</a:t>
              </a:r>
            </a:p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assert x &gt; 0;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2363889"/>
              <a:ext cx="21907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4958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78106" y="120962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3159" y="119615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95800" y="268882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5182" y="26990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2106" y="2697777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322771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67" y="320758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36" y="3231400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572000" y="4124980"/>
            <a:ext cx="1185333" cy="646331"/>
            <a:chOff x="4800600" y="4429780"/>
            <a:chExt cx="1185333" cy="646331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495800"/>
              <a:ext cx="27093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800600" y="442978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5</a:t>
              </a:r>
              <a:endParaRPr lang="en-US" sz="1800" dirty="0" smtClean="0">
                <a:latin typeface="+mj-lt"/>
                <a:cs typeface="Courier New" pitchFamily="49" charset="0"/>
              </a:endParaRPr>
            </a:p>
            <a:p>
              <a:r>
                <a:rPr lang="en-US" sz="1800" dirty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2</a:t>
              </a:r>
              <a:endParaRPr lang="en-US" sz="1800" dirty="0"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48200" y="5711279"/>
            <a:ext cx="99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x &gt; 0</a:t>
            </a:r>
            <a:endParaRPr lang="en-US" sz="1900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6500" y="5863418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//Test passes if x &gt; 0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x = -1;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assert x &gt; 0;</a:t>
            </a:r>
          </a:p>
        </p:txBody>
      </p:sp>
    </p:spTree>
    <p:extLst>
      <p:ext uri="{BB962C8B-B14F-4D97-AF65-F5344CB8AC3E}">
        <p14:creationId xmlns:p14="http://schemas.microsoft.com/office/powerpoint/2010/main" val="3448314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5" grpId="0"/>
      <p:bldP spid="36" grpId="0"/>
      <p:bldP spid="37" grpId="0"/>
      <p:bldP spid="38" grpId="0"/>
      <p:bldP spid="39" grpId="0"/>
      <p:bldP spid="40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architecture of  </a:t>
            </a:r>
            <a:r>
              <a:rPr lang="en-US" dirty="0" err="1" smtClean="0"/>
              <a:t>FailureDoc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228600" y="1143000"/>
            <a:ext cx="10668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5562600" y="5223294"/>
            <a:ext cx="2133600" cy="6858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Failed Test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with Documentation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2362200" y="5070894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Property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Generalization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433052" y="1324896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2362200" y="1066800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Mutant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Generation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2362200" y="2376948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Execution Observation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2362200" y="3692106"/>
            <a:ext cx="2057400" cy="8382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Filter for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Root Causes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5420554"/>
            <a:ext cx="83820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238500" y="19812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238500" y="3276600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3238500" y="4630947"/>
            <a:ext cx="1905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600" y="1905000"/>
            <a:ext cx="1828800" cy="553998"/>
            <a:chOff x="228600" y="2133600"/>
            <a:chExt cx="1828800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28600" y="2133600"/>
              <a:ext cx="1790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x = -1;</a:t>
              </a:r>
            </a:p>
            <a:p>
              <a:r>
                <a:rPr lang="en-US" sz="1500" dirty="0" smtClean="0">
                  <a:latin typeface="Courier New" pitchFamily="49" charset="0"/>
                  <a:cs typeface="Courier New" pitchFamily="49" charset="0"/>
                </a:rPr>
                <a:t>assert x &gt; 0;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2363889"/>
              <a:ext cx="21907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4958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78106" y="120962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3159" y="119615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95800" y="268882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 x&gt;0;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5182" y="26990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2106" y="2697777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x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assert </a:t>
            </a:r>
            <a:r>
              <a:rPr lang="en-US" sz="1600" dirty="0" smtClean="0"/>
              <a:t>x&gt;0</a:t>
            </a:r>
            <a:r>
              <a:rPr lang="en-US" sz="1600" dirty="0"/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322771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67" y="3207588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36" y="3231400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572000" y="4124980"/>
            <a:ext cx="1185333" cy="646331"/>
            <a:chOff x="4800600" y="4429780"/>
            <a:chExt cx="1185333" cy="646331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495800"/>
              <a:ext cx="27093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800600" y="442978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5</a:t>
              </a:r>
              <a:endParaRPr lang="en-US" sz="1800" dirty="0" smtClean="0">
                <a:latin typeface="+mj-lt"/>
                <a:cs typeface="Courier New" pitchFamily="49" charset="0"/>
              </a:endParaRPr>
            </a:p>
            <a:p>
              <a:r>
                <a:rPr lang="en-US" sz="1800" dirty="0">
                  <a:latin typeface="+mj-lt"/>
                  <a:cs typeface="Courier New" pitchFamily="49" charset="0"/>
                </a:rPr>
                <a:t>x =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2</a:t>
              </a:r>
              <a:endParaRPr lang="en-US" sz="1800" dirty="0"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48200" y="5711279"/>
            <a:ext cx="99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x &gt; 0</a:t>
            </a:r>
            <a:endParaRPr lang="en-US" sz="1900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6500" y="5863418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//Test passes if x &gt; 0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x = -1;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assert x &gt; 0;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271251" y="838200"/>
            <a:ext cx="6720349" cy="1333500"/>
          </a:xfrm>
          <a:prstGeom prst="round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05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65589</TotalTime>
  <Words>2942</Words>
  <Application>Microsoft Office PowerPoint</Application>
  <PresentationFormat>On-screen Show (4:3)</PresentationFormat>
  <Paragraphs>717</Paragraphs>
  <Slides>44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dan_design_template</vt:lpstr>
      <vt:lpstr> Automated Documentation Inference to Explain Failed Tests</vt:lpstr>
      <vt:lpstr>A failed test reveals a potential bug</vt:lpstr>
      <vt:lpstr>Programmers often need to guess about relevant parts in the test and tested code</vt:lpstr>
      <vt:lpstr>A failed test</vt:lpstr>
      <vt:lpstr>FailureDoc: inferring explanatory documentation</vt:lpstr>
      <vt:lpstr>Documenting the failed test</vt:lpstr>
      <vt:lpstr>Outline</vt:lpstr>
      <vt:lpstr>The architecture of  FailureDoc</vt:lpstr>
      <vt:lpstr>The architecture of  FailureDoc</vt:lpstr>
      <vt:lpstr>Mutant generation via value replacement</vt:lpstr>
      <vt:lpstr>Value selection in replacement</vt:lpstr>
      <vt:lpstr>The architecture of  FailureDoc</vt:lpstr>
      <vt:lpstr>Execution result observation</vt:lpstr>
      <vt:lpstr>Record expression values in test execution</vt:lpstr>
      <vt:lpstr>The architecture of  FailureDoc</vt:lpstr>
      <vt:lpstr>Statistical failure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for isolating suspicious statements</vt:lpstr>
      <vt:lpstr>Failure-correcting objects for the example</vt:lpstr>
      <vt:lpstr>The architecture of  FailureDoc</vt:lpstr>
      <vt:lpstr>Property generalization</vt:lpstr>
      <vt:lpstr>Outline</vt:lpstr>
      <vt:lpstr>Research questions</vt:lpstr>
      <vt:lpstr>Evaluation procedure</vt:lpstr>
      <vt:lpstr>Subjects used in explaining failed tests</vt:lpstr>
      <vt:lpstr>Results for explaining failed tests</vt:lpstr>
      <vt:lpstr>Feedback from developers</vt:lpstr>
      <vt:lpstr>User study: how useful is the documentation?</vt:lpstr>
      <vt:lpstr>Results of comparing undocumented tests with FailureDoc</vt:lpstr>
      <vt:lpstr>Results of comparing Delta debugging with FailureDoc</vt:lpstr>
      <vt:lpstr>Feedback from Participants</vt:lpstr>
      <vt:lpstr>Experiment discussion &amp; conclusion</vt:lpstr>
      <vt:lpstr>Outline</vt:lpstr>
      <vt:lpstr>Related work</vt:lpstr>
      <vt:lpstr>Outline</vt:lpstr>
      <vt:lpstr>Future Work</vt:lpstr>
      <vt:lpstr>Contributions</vt:lpstr>
      <vt:lpstr>[Backup slides]</vt:lpstr>
      <vt:lpstr>Comparison with Delta debugging</vt:lpstr>
      <vt:lpstr>Comparison with the CBI algorithm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szhang</cp:lastModifiedBy>
  <cp:revision>3475</cp:revision>
  <cp:lastPrinted>2010-10-15T19:17:56Z</cp:lastPrinted>
  <dcterms:created xsi:type="dcterms:W3CDTF">2009-03-13T20:43:19Z</dcterms:created>
  <dcterms:modified xsi:type="dcterms:W3CDTF">2014-10-01T16:28:37Z</dcterms:modified>
</cp:coreProperties>
</file>