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405" r:id="rId3"/>
    <p:sldId id="406" r:id="rId4"/>
    <p:sldId id="414" r:id="rId5"/>
    <p:sldId id="413" r:id="rId6"/>
    <p:sldId id="416" r:id="rId7"/>
    <p:sldId id="417" r:id="rId8"/>
    <p:sldId id="418" r:id="rId9"/>
    <p:sldId id="419" r:id="rId10"/>
    <p:sldId id="415" r:id="rId11"/>
    <p:sldId id="408" r:id="rId12"/>
    <p:sldId id="409" r:id="rId13"/>
    <p:sldId id="411" r:id="rId14"/>
    <p:sldId id="412" r:id="rId15"/>
    <p:sldId id="376" r:id="rId16"/>
    <p:sldId id="420" r:id="rId17"/>
    <p:sldId id="421" r:id="rId18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FFFF99"/>
    <a:srgbClr val="FFFF66"/>
    <a:srgbClr val="B08600"/>
    <a:srgbClr val="FFFFCC"/>
    <a:srgbClr val="119F33"/>
    <a:srgbClr val="DEE1EE"/>
    <a:srgbClr val="FFFF00"/>
    <a:srgbClr val="03D7ED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35" autoAdjust="0"/>
    <p:restoredTop sz="89343" autoAdjust="0"/>
  </p:normalViewPr>
  <p:slideViewPr>
    <p:cSldViewPr>
      <p:cViewPr>
        <p:scale>
          <a:sx n="66" d="100"/>
          <a:sy n="66" d="100"/>
        </p:scale>
        <p:origin x="-2298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6" y="-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3648" cy="464839"/>
          </a:xfrm>
          <a:prstGeom prst="rect">
            <a:avLst/>
          </a:prstGeom>
        </p:spPr>
        <p:txBody>
          <a:bodyPr vert="horz" lIns="88276" tIns="44138" rIns="88276" bIns="4413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928" y="1"/>
            <a:ext cx="3043648" cy="464839"/>
          </a:xfrm>
          <a:prstGeom prst="rect">
            <a:avLst/>
          </a:prstGeom>
        </p:spPr>
        <p:txBody>
          <a:bodyPr vert="horz" lIns="88276" tIns="44138" rIns="88276" bIns="44138" rtlCol="0"/>
          <a:lstStyle>
            <a:lvl1pPr algn="r">
              <a:defRPr sz="1100"/>
            </a:lvl1pPr>
          </a:lstStyle>
          <a:p>
            <a:fld id="{52039197-9A5D-4426-8BE1-7E0DB9D27619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2722"/>
            <a:ext cx="3043648" cy="464839"/>
          </a:xfrm>
          <a:prstGeom prst="rect">
            <a:avLst/>
          </a:prstGeom>
        </p:spPr>
        <p:txBody>
          <a:bodyPr vert="horz" lIns="88276" tIns="44138" rIns="88276" bIns="4413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928" y="8842722"/>
            <a:ext cx="3043648" cy="464839"/>
          </a:xfrm>
          <a:prstGeom prst="rect">
            <a:avLst/>
          </a:prstGeom>
        </p:spPr>
        <p:txBody>
          <a:bodyPr vert="horz" lIns="88276" tIns="44138" rIns="88276" bIns="44138" rtlCol="0" anchor="b"/>
          <a:lstStyle>
            <a:lvl1pPr algn="r">
              <a:defRPr sz="1100"/>
            </a:lvl1pPr>
          </a:lstStyle>
          <a:p>
            <a:fld id="{C77A13E8-25B5-4ABF-A87C-CEC207C206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737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131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310" y="4421823"/>
            <a:ext cx="5618480" cy="418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03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131" y="884203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21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technique to simplify tests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45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Less helpful for an already syntactically-minimized test. Which can also be difficult to understand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57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for the</a:t>
            </a:r>
            <a:r>
              <a:rPr lang="en-US" baseline="0" dirty="0" smtClean="0"/>
              <a:t> same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01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</a:t>
            </a:r>
            <a:r>
              <a:rPr lang="en-US" baseline="0" dirty="0" smtClean="0"/>
              <a:t> relevant to human </a:t>
            </a:r>
            <a:r>
              <a:rPr lang="en-US" baseline="0" smtClean="0"/>
              <a:t>written tests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42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5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9580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447800"/>
            <a:ext cx="8305800" cy="1676400"/>
          </a:xfrm>
        </p:spPr>
        <p:txBody>
          <a:bodyPr/>
          <a:lstStyle/>
          <a:p>
            <a:pPr algn="ctr"/>
            <a:r>
              <a:rPr lang="en-US" sz="3200" b="1" i="0" dirty="0" smtClean="0"/>
              <a:t>Practical Semantic Test Simplification</a:t>
            </a:r>
            <a:endParaRPr lang="en-US" sz="3200" b="1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038600"/>
            <a:ext cx="8153400" cy="1752600"/>
          </a:xfrm>
        </p:spPr>
        <p:txBody>
          <a:bodyPr/>
          <a:lstStyle/>
          <a:p>
            <a:r>
              <a:rPr lang="en-US" sz="2400" dirty="0" err="1" smtClean="0">
                <a:latin typeface="+mj-lt"/>
              </a:rPr>
              <a:t>Sai</a:t>
            </a:r>
            <a:r>
              <a:rPr lang="en-US" sz="2400" dirty="0" smtClean="0">
                <a:latin typeface="+mj-lt"/>
              </a:rPr>
              <a:t> Zhang</a:t>
            </a:r>
          </a:p>
          <a:p>
            <a:r>
              <a:rPr lang="en-US" sz="2400" dirty="0" smtClean="0">
                <a:latin typeface="+mj-lt"/>
              </a:rPr>
              <a:t>University of Washington</a:t>
            </a:r>
          </a:p>
          <a:p>
            <a:endParaRPr lang="en-US" sz="2800" dirty="0" smtClean="0">
              <a:latin typeface="+mj-lt"/>
            </a:endParaRPr>
          </a:p>
        </p:txBody>
      </p:sp>
      <p:pic>
        <p:nvPicPr>
          <p:cNvPr id="1026" name="Picture 2" descr="http://www.cs.washington.edu/sites/default/files/cse_banner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160866"/>
            <a:ext cx="3959225" cy="62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686800" cy="4495800"/>
          </a:xfrm>
        </p:spPr>
        <p:txBody>
          <a:bodyPr/>
          <a:lstStyle/>
          <a:p>
            <a:r>
              <a:rPr lang="en-US" dirty="0" smtClean="0"/>
              <a:t>The semantic test simplification problem</a:t>
            </a:r>
          </a:p>
          <a:p>
            <a:pPr lvl="1"/>
            <a:r>
              <a:rPr lang="en-US" dirty="0" smtClean="0"/>
              <a:t>Formal definition</a:t>
            </a:r>
          </a:p>
          <a:p>
            <a:pPr lvl="1"/>
            <a:r>
              <a:rPr lang="en-US" dirty="0" smtClean="0"/>
              <a:t>NP-Completeness proof</a:t>
            </a:r>
          </a:p>
          <a:p>
            <a:endParaRPr lang="en-US" dirty="0"/>
          </a:p>
          <a:p>
            <a:r>
              <a:rPr lang="en-US" dirty="0" err="1" smtClean="0"/>
              <a:t>SimpleTest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Complexity analysis</a:t>
            </a:r>
          </a:p>
          <a:p>
            <a:pPr lvl="1"/>
            <a:r>
              <a:rPr lang="en-US" dirty="0" smtClean="0"/>
              <a:t>Optimizations to avoid trivial test like: 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assert(null != null);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4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experiments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334193"/>
              </p:ext>
            </p:extLst>
          </p:nvPr>
        </p:nvGraphicFramePr>
        <p:xfrm>
          <a:off x="685801" y="1371600"/>
          <a:ext cx="8305800" cy="336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52800"/>
                <a:gridCol w="1219199"/>
                <a:gridCol w="1752600"/>
                <a:gridCol w="1981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r>
                        <a:rPr lang="en-US" baseline="0" dirty="0" smtClean="0"/>
                        <a:t> 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#Failed Tests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Failed Test LOC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And Money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2,372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1337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8,513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Apache Commons Primitives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9,368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Apache Commons </a:t>
                      </a:r>
                      <a:r>
                        <a:rPr lang="en-US" dirty="0" err="1" smtClean="0"/>
                        <a:t>Beanutils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11,382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Apache Commons Math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12,469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Apache Commons Collections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55,400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java.util</a:t>
                      </a:r>
                      <a:r>
                        <a:rPr lang="en-US" dirty="0" smtClean="0"/>
                        <a:t> package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48,026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Total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149, 557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73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3549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556260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All tests are automatically generated by </a:t>
            </a:r>
            <a:r>
              <a:rPr lang="en-US" sz="2000" b="0" dirty="0" err="1" smtClean="0">
                <a:latin typeface="+mn-lt"/>
              </a:rPr>
              <a:t>Randoop</a:t>
            </a:r>
            <a:r>
              <a:rPr lang="en-US" sz="2000" b="0" dirty="0" smtClean="0">
                <a:latin typeface="+mn-lt"/>
              </a:rPr>
              <a:t> [</a:t>
            </a:r>
            <a:r>
              <a:rPr lang="en-US" sz="2000" b="0" dirty="0" smtClean="0">
                <a:solidFill>
                  <a:schemeClr val="accent2"/>
                </a:solidFill>
                <a:latin typeface="+mn-lt"/>
              </a:rPr>
              <a:t>Pacheco’07</a:t>
            </a:r>
            <a:r>
              <a:rPr lang="en-US" sz="2000" b="0" dirty="0" smtClean="0">
                <a:latin typeface="+mn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61477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in simplifying failed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323975"/>
            <a:ext cx="795337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>
            <a:off x="7239000" y="5562600"/>
            <a:ext cx="1143000" cy="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Rectangle 2"/>
          <p:cNvSpPr/>
          <p:nvPr/>
        </p:nvSpPr>
        <p:spPr bwMode="auto">
          <a:xfrm>
            <a:off x="7086600" y="1752600"/>
            <a:ext cx="22098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600700" y="1524000"/>
            <a:ext cx="2209800" cy="472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191000" y="1981200"/>
            <a:ext cx="2209800" cy="3886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819400" y="1943100"/>
            <a:ext cx="2209800" cy="3886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232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cost in simplifying failed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90650"/>
            <a:ext cx="73628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>
            <a:off x="6781800" y="5562600"/>
            <a:ext cx="1143000" cy="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1920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Syntax-level test simplification</a:t>
            </a:r>
          </a:p>
          <a:p>
            <a:pPr lvl="1"/>
            <a:r>
              <a:rPr lang="en-US" dirty="0" smtClean="0"/>
              <a:t>Delta debugging [</a:t>
            </a:r>
            <a:r>
              <a:rPr lang="en-US" dirty="0" smtClean="0">
                <a:solidFill>
                  <a:schemeClr val="accent2"/>
                </a:solidFill>
              </a:rPr>
              <a:t>Zeller’02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Program slicing [</a:t>
            </a:r>
            <a:r>
              <a:rPr lang="en-US" dirty="0" smtClean="0">
                <a:solidFill>
                  <a:schemeClr val="accent2"/>
                </a:solidFill>
              </a:rPr>
              <a:t>Weiser’84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Combined approach [</a:t>
            </a:r>
            <a:r>
              <a:rPr lang="en-US" dirty="0">
                <a:solidFill>
                  <a:schemeClr val="accent2"/>
                </a:solidFill>
              </a:rPr>
              <a:t>Leitner’07</a:t>
            </a:r>
            <a:r>
              <a:rPr lang="en-US" dirty="0" smtClean="0"/>
              <a:t>]</a:t>
            </a:r>
          </a:p>
          <a:p>
            <a:pPr marL="457200" lvl="1" indent="0">
              <a:buNone/>
            </a:pPr>
            <a:endParaRPr lang="en-US" sz="400" i="1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7030A0"/>
                </a:solidFill>
              </a:rPr>
              <a:t>Will not be useful if a test is already syntactically-minimized</a:t>
            </a:r>
          </a:p>
          <a:p>
            <a:endParaRPr lang="en-US" sz="1800" dirty="0" smtClean="0"/>
          </a:p>
          <a:p>
            <a:r>
              <a:rPr lang="en-US" dirty="0" smtClean="0"/>
              <a:t>Semantic-level </a:t>
            </a:r>
            <a:r>
              <a:rPr lang="en-US" b="1" dirty="0" smtClean="0"/>
              <a:t>input value</a:t>
            </a:r>
            <a:r>
              <a:rPr lang="en-US" dirty="0" smtClean="0"/>
              <a:t> reduction</a:t>
            </a:r>
          </a:p>
          <a:p>
            <a:pPr lvl="1"/>
            <a:r>
              <a:rPr lang="en-US" dirty="0" smtClean="0"/>
              <a:t>Hierarchical </a:t>
            </a:r>
            <a:r>
              <a:rPr lang="en-US" dirty="0"/>
              <a:t>d</a:t>
            </a:r>
            <a:r>
              <a:rPr lang="en-US" dirty="0" smtClean="0"/>
              <a:t>elta debugging [</a:t>
            </a:r>
            <a:r>
              <a:rPr lang="en-US" dirty="0">
                <a:solidFill>
                  <a:schemeClr val="accent2"/>
                </a:solidFill>
              </a:rPr>
              <a:t>Misherghi’06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C-Reducer [</a:t>
            </a:r>
            <a:r>
              <a:rPr lang="en-US" dirty="0">
                <a:solidFill>
                  <a:schemeClr val="accent2"/>
                </a:solidFill>
              </a:rPr>
              <a:t>Regehr’12</a:t>
            </a:r>
            <a:r>
              <a:rPr lang="en-US" dirty="0" smtClean="0"/>
              <a:t>]</a:t>
            </a:r>
          </a:p>
          <a:p>
            <a:pPr lvl="1"/>
            <a:endParaRPr lang="en-US" sz="800" dirty="0" smtClean="0"/>
          </a:p>
          <a:p>
            <a:pPr marL="457200" lvl="1" indent="0">
              <a:buNone/>
            </a:pPr>
            <a:r>
              <a:rPr lang="en-US" i="1" dirty="0">
                <a:solidFill>
                  <a:srgbClr val="7030A0"/>
                </a:solidFill>
              </a:rPr>
              <a:t>Does not preserve the </a:t>
            </a:r>
            <a:r>
              <a:rPr lang="en-US" i="1" dirty="0" smtClean="0">
                <a:solidFill>
                  <a:srgbClr val="7030A0"/>
                </a:solidFill>
              </a:rPr>
              <a:t>semantics of </a:t>
            </a:r>
            <a:r>
              <a:rPr lang="en-US" i="1" dirty="0">
                <a:solidFill>
                  <a:srgbClr val="7030A0"/>
                </a:solidFill>
              </a:rPr>
              <a:t>the original </a:t>
            </a:r>
            <a:r>
              <a:rPr lang="en-US" i="1" dirty="0" smtClean="0">
                <a:solidFill>
                  <a:srgbClr val="7030A0"/>
                </a:solidFill>
              </a:rPr>
              <a:t>test code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15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4495800"/>
          </a:xfrm>
        </p:spPr>
        <p:txBody>
          <a:bodyPr/>
          <a:lstStyle/>
          <a:p>
            <a:r>
              <a:rPr lang="en-US" dirty="0" smtClean="0"/>
              <a:t>The semantic test simplification problem</a:t>
            </a:r>
          </a:p>
          <a:p>
            <a:pPr lvl="1"/>
            <a:r>
              <a:rPr lang="en-US" dirty="0" smtClean="0"/>
              <a:t>Formal definition</a:t>
            </a:r>
          </a:p>
          <a:p>
            <a:pPr lvl="1"/>
            <a:r>
              <a:rPr lang="en-US" dirty="0" smtClean="0"/>
              <a:t>Proof of its NP-Completeness</a:t>
            </a:r>
          </a:p>
          <a:p>
            <a:endParaRPr lang="en-US" sz="900" dirty="0" smtClean="0"/>
          </a:p>
          <a:p>
            <a:r>
              <a:rPr lang="en-US" dirty="0" smtClean="0"/>
              <a:t>A technique to </a:t>
            </a:r>
            <a:r>
              <a:rPr lang="en-US" dirty="0" smtClean="0">
                <a:solidFill>
                  <a:srgbClr val="FF0000"/>
                </a:solidFill>
              </a:rPr>
              <a:t>semantically</a:t>
            </a:r>
            <a:r>
              <a:rPr lang="en-US" dirty="0" smtClean="0"/>
              <a:t> simplify tests</a:t>
            </a:r>
          </a:p>
          <a:p>
            <a:pPr lvl="1"/>
            <a:r>
              <a:rPr lang="en-US" dirty="0" smtClean="0"/>
              <a:t>Uses a greedy algorithm</a:t>
            </a:r>
          </a:p>
          <a:p>
            <a:pPr lvl="1"/>
            <a:r>
              <a:rPr lang="en-US" dirty="0" smtClean="0"/>
              <a:t>Fully automated</a:t>
            </a:r>
          </a:p>
          <a:p>
            <a:pPr lvl="1"/>
            <a:r>
              <a:rPr lang="en-US" dirty="0" smtClean="0"/>
              <a:t>Preserves the behavior of a given oracle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Experiments that demonstrate its usefulness</a:t>
            </a:r>
          </a:p>
          <a:p>
            <a:pPr lvl="1"/>
            <a:r>
              <a:rPr lang="en-US" dirty="0" smtClean="0"/>
              <a:t>Outperforms existing syntax-level test simplification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Right Arrow 7"/>
          <p:cNvSpPr/>
          <p:nvPr/>
        </p:nvSpPr>
        <p:spPr bwMode="auto">
          <a:xfrm>
            <a:off x="6347838" y="655646"/>
            <a:ext cx="952500" cy="304800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5000" y="27074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FF0000"/>
                </a:solidFill>
                <a:latin typeface="+mn-lt"/>
              </a:rPr>
              <a:t>SimpleTest</a:t>
            </a:r>
            <a:endParaRPr lang="en-US" sz="180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Vertical Scroll 19"/>
          <p:cNvSpPr/>
          <p:nvPr/>
        </p:nvSpPr>
        <p:spPr bwMode="auto">
          <a:xfrm>
            <a:off x="5257800" y="204648"/>
            <a:ext cx="914399" cy="1206795"/>
          </a:xfrm>
          <a:prstGeom prst="verticalScroll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Test</a:t>
            </a:r>
          </a:p>
        </p:txBody>
      </p:sp>
      <p:sp>
        <p:nvSpPr>
          <p:cNvPr id="21" name="Vertical Scroll 20"/>
          <p:cNvSpPr/>
          <p:nvPr/>
        </p:nvSpPr>
        <p:spPr bwMode="auto">
          <a:xfrm>
            <a:off x="7467600" y="506347"/>
            <a:ext cx="761999" cy="603397"/>
          </a:xfrm>
          <a:prstGeom prst="verticalScroll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017114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[Backup slides]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87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SimpleTest</a:t>
            </a:r>
            <a:r>
              <a:rPr lang="en-US" dirty="0" smtClean="0"/>
              <a:t> to handle more Java features</a:t>
            </a:r>
          </a:p>
          <a:p>
            <a:pPr lvl="1"/>
            <a:r>
              <a:rPr lang="en-US" dirty="0" smtClean="0"/>
              <a:t>If-else conditions</a:t>
            </a:r>
          </a:p>
          <a:p>
            <a:pPr lvl="1"/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Exceptions</a:t>
            </a:r>
          </a:p>
          <a:p>
            <a:pPr lvl="1"/>
            <a:endParaRPr lang="en-US" sz="1200" dirty="0" smtClean="0"/>
          </a:p>
          <a:p>
            <a:r>
              <a:rPr lang="en-US" dirty="0" smtClean="0"/>
              <a:t>Comparing </a:t>
            </a:r>
            <a:r>
              <a:rPr lang="en-US" dirty="0" err="1" smtClean="0"/>
              <a:t>SimpleTest</a:t>
            </a:r>
            <a:r>
              <a:rPr lang="en-US" dirty="0" smtClean="0"/>
              <a:t> with other techniques</a:t>
            </a:r>
          </a:p>
          <a:p>
            <a:pPr lvl="1"/>
            <a:r>
              <a:rPr lang="en-US" dirty="0" smtClean="0"/>
              <a:t>Dynamic </a:t>
            </a:r>
            <a:r>
              <a:rPr lang="en-US" dirty="0"/>
              <a:t>slicing [</a:t>
            </a:r>
            <a:r>
              <a:rPr lang="en-US" dirty="0">
                <a:solidFill>
                  <a:schemeClr val="accent2"/>
                </a:solidFill>
              </a:rPr>
              <a:t>Agrawal’91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C-Reducer [</a:t>
            </a:r>
            <a:r>
              <a:rPr lang="en-US" dirty="0">
                <a:solidFill>
                  <a:schemeClr val="accent2"/>
                </a:solidFill>
              </a:rPr>
              <a:t>Regehr’12</a:t>
            </a:r>
            <a:r>
              <a:rPr lang="en-US" dirty="0" smtClean="0"/>
              <a:t>]</a:t>
            </a:r>
          </a:p>
          <a:p>
            <a:pPr lvl="1"/>
            <a:endParaRPr lang="en-US" sz="1200" dirty="0" smtClean="0"/>
          </a:p>
          <a:p>
            <a:r>
              <a:rPr lang="en-US" dirty="0" smtClean="0"/>
              <a:t>Exploring downstream applications of </a:t>
            </a:r>
            <a:r>
              <a:rPr lang="en-US" dirty="0" err="1" smtClean="0"/>
              <a:t>SimpleTest</a:t>
            </a:r>
            <a:endParaRPr lang="en-US" dirty="0" smtClean="0"/>
          </a:p>
          <a:p>
            <a:pPr lvl="1"/>
            <a:r>
              <a:rPr lang="en-US" dirty="0" smtClean="0"/>
              <a:t>Fault localization with the simplified tests</a:t>
            </a:r>
          </a:p>
          <a:p>
            <a:pPr lvl="1"/>
            <a:r>
              <a:rPr lang="en-US" dirty="0" smtClean="0"/>
              <a:t>Explanatory document inference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56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testing workflow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Vertical Scroll 4"/>
          <p:cNvSpPr/>
          <p:nvPr/>
        </p:nvSpPr>
        <p:spPr bwMode="auto">
          <a:xfrm>
            <a:off x="3429001" y="2438400"/>
            <a:ext cx="1447800" cy="637797"/>
          </a:xfrm>
          <a:prstGeom prst="vertic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Software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105400" y="2621199"/>
            <a:ext cx="506186" cy="2857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Plus 7"/>
          <p:cNvSpPr/>
          <p:nvPr/>
        </p:nvSpPr>
        <p:spPr bwMode="auto">
          <a:xfrm>
            <a:off x="2743200" y="2581276"/>
            <a:ext cx="468086" cy="348008"/>
          </a:xfrm>
          <a:prstGeom prst="mathPlus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Flowchart: Predefined Process 8"/>
          <p:cNvSpPr/>
          <p:nvPr/>
        </p:nvSpPr>
        <p:spPr bwMode="auto">
          <a:xfrm>
            <a:off x="990600" y="2514600"/>
            <a:ext cx="1447800" cy="533400"/>
          </a:xfrm>
          <a:prstGeom prst="flowChartPredefinedProcess">
            <a:avLst/>
          </a:prstGeom>
          <a:solidFill>
            <a:srgbClr val="03D7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Test</a:t>
            </a:r>
          </a:p>
        </p:txBody>
      </p:sp>
      <p:sp>
        <p:nvSpPr>
          <p:cNvPr id="3" name="Flowchart: Document 2"/>
          <p:cNvSpPr/>
          <p:nvPr/>
        </p:nvSpPr>
        <p:spPr bwMode="auto">
          <a:xfrm>
            <a:off x="5856111" y="2483556"/>
            <a:ext cx="838200" cy="619124"/>
          </a:xfrm>
          <a:prstGeom prst="flowChartDocument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/>
              <a:t>Test</a:t>
            </a:r>
          </a:p>
          <a:p>
            <a:r>
              <a:rPr lang="en-US" sz="1600" dirty="0"/>
              <a:t>Result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057400"/>
            <a:ext cx="375326" cy="422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710" y="3036497"/>
            <a:ext cx="299113" cy="38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7344097" y="2743200"/>
            <a:ext cx="1647503" cy="1502323"/>
            <a:chOff x="3572812" y="3161538"/>
            <a:chExt cx="1933253" cy="1951140"/>
          </a:xfrm>
        </p:grpSpPr>
        <p:pic>
          <p:nvPicPr>
            <p:cNvPr id="13" name="Picture 12" descr="http://images.mylot.com/userImages/images/postphotos/1804987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812" y="3810000"/>
              <a:ext cx="1913588" cy="1302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7" descr="http://wordaligned.org/images/buttons/spider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4565" y="3161538"/>
              <a:ext cx="571500" cy="571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loud Callout 14"/>
            <p:cNvSpPr/>
            <p:nvPr/>
          </p:nvSpPr>
          <p:spPr bwMode="auto">
            <a:xfrm>
              <a:off x="4800600" y="3429000"/>
              <a:ext cx="609600" cy="362711"/>
            </a:xfrm>
            <a:prstGeom prst="cloudCallout">
              <a:avLst>
                <a:gd name="adj1" fmla="val -35579"/>
                <a:gd name="adj2" fmla="val 123492"/>
              </a:avLst>
            </a:prstGeom>
            <a:solidFill>
              <a:schemeClr val="accent1">
                <a:alpha val="3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pic>
        <p:nvPicPr>
          <p:cNvPr id="1026" name="Picture 2" descr="http://www.psdgraphics.com/wp-content/uploads/2009/12/thumbs-up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669817"/>
            <a:ext cx="1023658" cy="76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6248400" y="3581400"/>
            <a:ext cx="643466" cy="294590"/>
          </a:xfrm>
          <a:prstGeom prst="rightArrow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0906" y="3505200"/>
            <a:ext cx="1503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This paper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62103" y="4001869"/>
            <a:ext cx="300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1" dirty="0" smtClean="0">
                <a:latin typeface="+mn-lt"/>
              </a:rPr>
              <a:t>How to help programmers understand a failed test?</a:t>
            </a:r>
          </a:p>
        </p:txBody>
      </p:sp>
    </p:spTree>
    <p:extLst>
      <p:ext uri="{BB962C8B-B14F-4D97-AF65-F5344CB8AC3E}">
        <p14:creationId xmlns:p14="http://schemas.microsoft.com/office/powerpoint/2010/main" val="2055990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153400" cy="1143000"/>
          </a:xfrm>
        </p:spPr>
        <p:txBody>
          <a:bodyPr/>
          <a:lstStyle/>
          <a:p>
            <a:r>
              <a:rPr lang="en-US" sz="3000" dirty="0" smtClean="0"/>
              <a:t>Test simplification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05800" cy="4495800"/>
          </a:xfrm>
        </p:spPr>
        <p:txBody>
          <a:bodyPr/>
          <a:lstStyle/>
          <a:p>
            <a:r>
              <a:rPr lang="en-US" dirty="0" smtClean="0"/>
              <a:t>Isolate only the </a:t>
            </a:r>
            <a:r>
              <a:rPr lang="en-US" dirty="0" smtClean="0">
                <a:solidFill>
                  <a:srgbClr val="FF0000"/>
                </a:solidFill>
              </a:rPr>
              <a:t>failure-relevant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State of the art: </a:t>
            </a:r>
          </a:p>
          <a:p>
            <a:pPr lvl="1"/>
            <a:r>
              <a:rPr lang="en-US" dirty="0" smtClean="0"/>
              <a:t>Delta debugging [</a:t>
            </a:r>
            <a:r>
              <a:rPr lang="en-US" dirty="0" smtClean="0">
                <a:solidFill>
                  <a:schemeClr val="accent2"/>
                </a:solidFill>
              </a:rPr>
              <a:t>Zeller’02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Slicing [</a:t>
            </a:r>
            <a:r>
              <a:rPr lang="en-US" dirty="0" smtClean="0">
                <a:solidFill>
                  <a:schemeClr val="accent2"/>
                </a:solidFill>
              </a:rPr>
              <a:t>Weiser’84</a:t>
            </a:r>
            <a:r>
              <a:rPr lang="en-US" dirty="0" smtClean="0"/>
              <a:t>]</a:t>
            </a:r>
          </a:p>
          <a:p>
            <a:pPr lvl="2"/>
            <a:endParaRPr lang="en-US" dirty="0"/>
          </a:p>
          <a:p>
            <a:r>
              <a:rPr lang="en-US" b="1" dirty="0"/>
              <a:t>Fun</a:t>
            </a:r>
            <a:r>
              <a:rPr lang="en-US" b="1" dirty="0" smtClean="0"/>
              <a:t>damental limitations</a:t>
            </a: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Carve</a:t>
            </a:r>
            <a:r>
              <a:rPr lang="en-US" dirty="0" smtClean="0"/>
              <a:t> a subset of the existing test code</a:t>
            </a:r>
          </a:p>
          <a:p>
            <a:pPr lvl="1"/>
            <a:r>
              <a:rPr lang="en-US" dirty="0" smtClean="0"/>
              <a:t>Simplify the test at the </a:t>
            </a:r>
            <a:r>
              <a:rPr lang="en-US" dirty="0" smtClean="0">
                <a:solidFill>
                  <a:srgbClr val="FF0000"/>
                </a:solidFill>
              </a:rPr>
              <a:t>syntax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77004" y="1524000"/>
            <a:ext cx="2133596" cy="905096"/>
            <a:chOff x="6096001" y="1612605"/>
            <a:chExt cx="2684199" cy="1206795"/>
          </a:xfrm>
        </p:grpSpPr>
        <p:sp>
          <p:nvSpPr>
            <p:cNvPr id="5" name="Right Arrow 4"/>
            <p:cNvSpPr/>
            <p:nvPr/>
          </p:nvSpPr>
          <p:spPr bwMode="auto">
            <a:xfrm>
              <a:off x="6994310" y="2063602"/>
              <a:ext cx="827251" cy="304800"/>
            </a:xfrm>
            <a:prstGeom prst="rightArrow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Vertical Scroll 5"/>
            <p:cNvSpPr/>
            <p:nvPr/>
          </p:nvSpPr>
          <p:spPr bwMode="auto">
            <a:xfrm>
              <a:off x="6096001" y="1612605"/>
              <a:ext cx="914399" cy="1206795"/>
            </a:xfrm>
            <a:prstGeom prst="verticalScroll">
              <a:avLst/>
            </a:prstGeom>
            <a:solidFill>
              <a:srgbClr val="CC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Test</a:t>
              </a:r>
            </a:p>
          </p:txBody>
        </p:sp>
        <p:sp>
          <p:nvSpPr>
            <p:cNvPr id="7" name="Vertical Scroll 6"/>
            <p:cNvSpPr/>
            <p:nvPr/>
          </p:nvSpPr>
          <p:spPr bwMode="auto">
            <a:xfrm>
              <a:off x="7917422" y="1914304"/>
              <a:ext cx="862778" cy="603397"/>
            </a:xfrm>
            <a:prstGeom prst="verticalScroll">
              <a:avLst/>
            </a:prstGeom>
            <a:solidFill>
              <a:srgbClr val="CC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3054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failed test </a:t>
            </a:r>
            <a:br>
              <a:rPr lang="en-US" dirty="0" smtClean="0"/>
            </a:br>
            <a:r>
              <a:rPr lang="en-US" sz="2000" dirty="0" smtClean="0"/>
              <a:t>(automatically generated by </a:t>
            </a:r>
            <a:r>
              <a:rPr lang="en-US" sz="2000" dirty="0" err="1" smtClean="0"/>
              <a:t>Randoop</a:t>
            </a:r>
            <a:r>
              <a:rPr lang="en-US" sz="2000" dirty="0" smtClean="0"/>
              <a:t> [</a:t>
            </a:r>
            <a:r>
              <a:rPr lang="en-US" sz="2000" dirty="0" smtClean="0">
                <a:solidFill>
                  <a:schemeClr val="accent2"/>
                </a:solidFill>
              </a:rPr>
              <a:t>Pacheco’07</a:t>
            </a:r>
            <a:r>
              <a:rPr lang="en-US" sz="2000" dirty="0" smtClean="0"/>
              <a:t>])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295400"/>
            <a:ext cx="8001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testTreeSet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Object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new Object();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Integer int1 = 0;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Integer int2 = 1;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Object[]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new Object[]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int1, int2};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List list1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Arrays.asList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List list2 = list1.sublist(int1, int2);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ts.add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(list2);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Set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Collections.synchronizedSet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assertTrue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set.equals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(set));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309" y="4495977"/>
            <a:ext cx="299113" cy="38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62000" y="5257800"/>
            <a:ext cx="739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b="0" dirty="0" smtClean="0"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Syntactically-minimized</a:t>
            </a:r>
          </a:p>
          <a:p>
            <a:r>
              <a:rPr lang="en-US" sz="2000" b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    </a:t>
            </a:r>
            <a:r>
              <a:rPr lang="en-US" sz="2000" b="0" dirty="0">
                <a:latin typeface="+mn-lt"/>
              </a:rPr>
              <a:t>- </a:t>
            </a:r>
            <a:r>
              <a:rPr lang="en-US" sz="1800" b="0" dirty="0">
                <a:latin typeface="+mn-lt"/>
              </a:rPr>
              <a:t>Both Delta debugging and slicing can </a:t>
            </a:r>
            <a:r>
              <a:rPr lang="en-US" sz="1800" b="0" dirty="0">
                <a:solidFill>
                  <a:srgbClr val="FF0000"/>
                </a:solidFill>
                <a:latin typeface="+mn-lt"/>
              </a:rPr>
              <a:t>no longer </a:t>
            </a:r>
            <a:r>
              <a:rPr lang="en-US" sz="1800" b="0" dirty="0">
                <a:latin typeface="+mn-lt"/>
              </a:rPr>
              <a:t>simplify it</a:t>
            </a:r>
          </a:p>
        </p:txBody>
      </p:sp>
    </p:spTree>
    <p:extLst>
      <p:ext uri="{BB962C8B-B14F-4D97-AF65-F5344CB8AC3E}">
        <p14:creationId xmlns:p14="http://schemas.microsoft.com/office/powerpoint/2010/main" val="4179916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SimpleTest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534400" cy="4495800"/>
          </a:xfrm>
        </p:spPr>
        <p:txBody>
          <a:bodyPr/>
          <a:lstStyle/>
          <a:p>
            <a:r>
              <a:rPr lang="en-US" sz="2200" dirty="0" smtClean="0"/>
              <a:t>An algorithm simplifying tests at the </a:t>
            </a:r>
            <a:r>
              <a:rPr lang="en-US" sz="2200" dirty="0" smtClean="0">
                <a:solidFill>
                  <a:srgbClr val="FF0000"/>
                </a:solidFill>
              </a:rPr>
              <a:t>semantic</a:t>
            </a:r>
            <a:r>
              <a:rPr lang="en-US" sz="2200" dirty="0" smtClean="0"/>
              <a:t> level</a:t>
            </a:r>
          </a:p>
          <a:p>
            <a:pPr lvl="1"/>
            <a:r>
              <a:rPr lang="en-US" sz="1800" dirty="0" smtClean="0"/>
              <a:t>Preserve the testing oracle’s behavior</a:t>
            </a:r>
          </a:p>
          <a:p>
            <a:pPr lvl="1"/>
            <a:endParaRPr lang="en-US" sz="1800" dirty="0" smtClean="0"/>
          </a:p>
          <a:p>
            <a:r>
              <a:rPr lang="en-US" sz="2200" dirty="0" smtClean="0"/>
              <a:t>Key steps:</a:t>
            </a:r>
          </a:p>
          <a:p>
            <a:pPr lvl="1"/>
            <a:r>
              <a:rPr lang="en-US" sz="1800" b="1" dirty="0" smtClean="0">
                <a:solidFill>
                  <a:schemeClr val="accent6"/>
                </a:solidFill>
              </a:rPr>
              <a:t>Replace</a:t>
            </a:r>
            <a:r>
              <a:rPr lang="en-US" sz="1800" dirty="0" smtClean="0">
                <a:solidFill>
                  <a:schemeClr val="accent6"/>
                </a:solidFill>
              </a:rPr>
              <a:t> </a:t>
            </a:r>
            <a:r>
              <a:rPr lang="en-US" sz="1800" dirty="0" smtClean="0"/>
              <a:t>a referred variable with </a:t>
            </a:r>
            <a:r>
              <a:rPr lang="en-US" sz="1800" dirty="0" smtClean="0">
                <a:solidFill>
                  <a:srgbClr val="FF0000"/>
                </a:solidFill>
              </a:rPr>
              <a:t>other alternatives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    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FF0000"/>
                </a:solidFill>
              </a:rPr>
              <a:t>greedy</a:t>
            </a:r>
            <a:r>
              <a:rPr lang="en-US" sz="1800" dirty="0" smtClean="0"/>
              <a:t>: use the </a:t>
            </a:r>
            <a:r>
              <a:rPr lang="en-US" sz="1800" dirty="0" smtClean="0">
                <a:solidFill>
                  <a:srgbClr val="FF0000"/>
                </a:solidFill>
              </a:rPr>
              <a:t>earliest</a:t>
            </a:r>
            <a:r>
              <a:rPr lang="en-US" sz="1800" dirty="0" smtClean="0"/>
              <a:t>-defined type-compatible variable)</a:t>
            </a:r>
          </a:p>
          <a:p>
            <a:pPr lvl="1"/>
            <a:r>
              <a:rPr lang="en-US" sz="1800" b="1" dirty="0" smtClean="0">
                <a:solidFill>
                  <a:schemeClr val="accent6"/>
                </a:solidFill>
              </a:rPr>
              <a:t>Simplify</a:t>
            </a:r>
            <a:r>
              <a:rPr lang="en-US" sz="1800" dirty="0" smtClean="0"/>
              <a:t> the test code by removing redundant code</a:t>
            </a:r>
          </a:p>
          <a:p>
            <a:pPr lvl="1"/>
            <a:r>
              <a:rPr lang="en-US" sz="1800" b="1" dirty="0" smtClean="0">
                <a:solidFill>
                  <a:schemeClr val="accent6"/>
                </a:solidFill>
              </a:rPr>
              <a:t>Validate</a:t>
            </a:r>
            <a:r>
              <a:rPr lang="en-US" sz="1800" dirty="0" smtClean="0">
                <a:solidFill>
                  <a:schemeClr val="accent6"/>
                </a:solidFill>
              </a:rPr>
              <a:t> </a:t>
            </a:r>
            <a:r>
              <a:rPr lang="en-US" sz="1800" dirty="0" smtClean="0"/>
              <a:t>the oracle’s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4239161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Object a = null;</a:t>
            </a:r>
          </a:p>
          <a:p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Object b = a;</a:t>
            </a:r>
          </a:p>
          <a:p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Object c = </a:t>
            </a:r>
            <a:r>
              <a:rPr lang="en-US" sz="2000" b="0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.hashCode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1578" y="4237411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Object a = null;</a:t>
            </a:r>
          </a:p>
          <a:p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Object b = a;</a:t>
            </a:r>
          </a:p>
          <a:p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Object c = b;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.hashCode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2590800" y="4772561"/>
            <a:ext cx="762000" cy="178231"/>
          </a:xfrm>
          <a:prstGeom prst="rightArrow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9400" y="4239161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Object a = null;</a:t>
            </a:r>
          </a:p>
          <a:p>
            <a:r>
              <a:rPr lang="en-US" sz="2000" b="0" strike="sngStrike" dirty="0" smtClean="0">
                <a:latin typeface="Courier New" pitchFamily="49" charset="0"/>
                <a:cs typeface="Courier New" pitchFamily="49" charset="0"/>
              </a:rPr>
              <a:t>Object b = a;</a:t>
            </a:r>
          </a:p>
          <a:p>
            <a:r>
              <a:rPr lang="en-US" sz="2000" b="0" strike="sngStrike" dirty="0" smtClean="0">
                <a:latin typeface="Courier New" pitchFamily="49" charset="0"/>
                <a:cs typeface="Courier New" pitchFamily="49" charset="0"/>
              </a:rPr>
              <a:t>Object c = b;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.hashCode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715000" y="4772561"/>
            <a:ext cx="762000" cy="178231"/>
          </a:xfrm>
          <a:prstGeom prst="rightArrow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7800" y="5921514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Object a = null;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.hashCode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11" name="Right Arrow 10"/>
          <p:cNvSpPr/>
          <p:nvPr/>
        </p:nvSpPr>
        <p:spPr bwMode="auto">
          <a:xfrm>
            <a:off x="533400" y="6186342"/>
            <a:ext cx="762000" cy="178231"/>
          </a:xfrm>
          <a:prstGeom prst="rightArrow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72267" y="4529667"/>
            <a:ext cx="1567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  <a:latin typeface="+mn-lt"/>
              </a:rPr>
              <a:t>replacement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0" y="4523601"/>
            <a:ext cx="1567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  <a:latin typeface="+mn-lt"/>
              </a:rPr>
              <a:t>simplification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3766" y="5715000"/>
            <a:ext cx="156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+mn-lt"/>
              </a:rPr>
              <a:t>v</a:t>
            </a:r>
            <a:r>
              <a:rPr lang="en-US" sz="1200" dirty="0" smtClean="0">
                <a:solidFill>
                  <a:schemeClr val="accent6"/>
                </a:solidFill>
                <a:latin typeface="+mn-lt"/>
              </a:rPr>
              <a:t>alidation</a:t>
            </a:r>
          </a:p>
          <a:p>
            <a:r>
              <a:rPr lang="en-US" sz="1200" dirty="0" smtClean="0">
                <a:solidFill>
                  <a:schemeClr val="accent6"/>
                </a:solidFill>
                <a:latin typeface="+mn-lt"/>
              </a:rPr>
              <a:t>by execution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206022" y="5212644"/>
            <a:ext cx="381000" cy="304800"/>
          </a:xfrm>
          <a:prstGeom prst="ellipse">
            <a:avLst/>
          </a:prstGeom>
          <a:noFill/>
          <a:ln w="539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Curved Right Arrow 15"/>
          <p:cNvSpPr/>
          <p:nvPr/>
        </p:nvSpPr>
        <p:spPr bwMode="auto">
          <a:xfrm>
            <a:off x="793044" y="3048000"/>
            <a:ext cx="228600" cy="99060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Curved Up Arrow 17"/>
          <p:cNvSpPr/>
          <p:nvPr/>
        </p:nvSpPr>
        <p:spPr bwMode="auto">
          <a:xfrm rot="16200000">
            <a:off x="7183537" y="3428020"/>
            <a:ext cx="970844" cy="250317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09" y="5271998"/>
            <a:ext cx="149557" cy="191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Up Arrow 16"/>
          <p:cNvSpPr/>
          <p:nvPr/>
        </p:nvSpPr>
        <p:spPr bwMode="auto">
          <a:xfrm>
            <a:off x="64911" y="4399845"/>
            <a:ext cx="129822" cy="104422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400800"/>
            <a:ext cx="149557" cy="191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43400" y="6153090"/>
            <a:ext cx="1850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Simplified!</a:t>
            </a:r>
          </a:p>
        </p:txBody>
      </p:sp>
    </p:spTree>
    <p:extLst>
      <p:ext uri="{BB962C8B-B14F-4D97-AF65-F5344CB8AC3E}">
        <p14:creationId xmlns:p14="http://schemas.microsoft.com/office/powerpoint/2010/main" val="3142357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/>
      <p:bldP spid="14" grpId="0"/>
      <p:bldP spid="15" grpId="0" animBg="1"/>
      <p:bldP spid="16" grpId="0" animBg="1"/>
      <p:bldP spid="18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the example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295400"/>
            <a:ext cx="8001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testTreeSet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Object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new Object();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Integer int1 = 0;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Integer int2 = 1;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Object[]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new Object[]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int1, int2};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List list1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Arrays.asList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List list2 = list1.sublist(int1, int2);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ts.add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(list2);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Set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Collections.synchronizedSet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assertTrue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set.equals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(set));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309" y="4495977"/>
            <a:ext cx="299113" cy="38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6649155" y="3996267"/>
            <a:ext cx="609600" cy="457377"/>
          </a:xfrm>
          <a:prstGeom prst="ellipse">
            <a:avLst/>
          </a:prstGeom>
          <a:noFill/>
          <a:ln w="539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981200" y="3702667"/>
            <a:ext cx="1066800" cy="457377"/>
          </a:xfrm>
          <a:prstGeom prst="ellipse">
            <a:avLst/>
          </a:prstGeom>
          <a:noFill/>
          <a:ln w="539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981200" y="1557867"/>
            <a:ext cx="685800" cy="457377"/>
          </a:xfrm>
          <a:prstGeom prst="ellipse">
            <a:avLst/>
          </a:prstGeom>
          <a:noFill/>
          <a:ln w="539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9" idx="4"/>
          </p:cNvCxnSpPr>
          <p:nvPr/>
        </p:nvCxnSpPr>
        <p:spPr bwMode="auto">
          <a:xfrm>
            <a:off x="2324100" y="2015244"/>
            <a:ext cx="190500" cy="168742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0" name="Up Arrow 9"/>
          <p:cNvSpPr/>
          <p:nvPr/>
        </p:nvSpPr>
        <p:spPr bwMode="auto">
          <a:xfrm>
            <a:off x="251178" y="1786555"/>
            <a:ext cx="129822" cy="2532849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866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the example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295400"/>
            <a:ext cx="8001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testTreeSet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Object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new Object();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Integer int1 = 0;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Integer int2 = 1;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Object[]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new Object[]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int1, int2};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List list1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Arrays.asList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List list2 = list1.sublist(int1, int2);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ts.add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sz="2000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Set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Collections.synchronizedSet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assertTrue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set.equals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(set));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309" y="4495977"/>
            <a:ext cx="299113" cy="38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577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the example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295400"/>
            <a:ext cx="8001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testTreeSet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Object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new Object();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strike="sngStrike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Integer int1 = 0;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strike="sngStrike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Integer int2 = 1;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strike="sngStrike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Object[] </a:t>
            </a:r>
            <a:r>
              <a:rPr lang="en-US" sz="2000" strike="sngStrike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objs</a:t>
            </a:r>
            <a:r>
              <a:rPr lang="en-US" sz="2000" strike="sngStrike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new Object[] {</a:t>
            </a:r>
            <a:r>
              <a:rPr lang="en-US" sz="2000" strike="sngStrike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strike="sngStrike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int1, int2};</a:t>
            </a:r>
            <a:endParaRPr lang="en-US" sz="2000" strike="sngStrike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strike="sngStrike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List list1 = </a:t>
            </a:r>
            <a:r>
              <a:rPr lang="en-US" sz="2000" strike="sngStrike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Arrays.asList</a:t>
            </a:r>
            <a:r>
              <a:rPr lang="en-US" sz="2000" strike="sngStrike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strike="sngStrike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objs</a:t>
            </a:r>
            <a:r>
              <a:rPr lang="en-US" sz="2000" strike="sngStrike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strike="sngStrike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List list2 = list1.sublist(int1, int2);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ts.add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sz="2000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Set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Collections.synchronizedSet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assertTrue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set.equals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(set));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309" y="4495977"/>
            <a:ext cx="299113" cy="38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961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semantically-simplified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295400"/>
            <a:ext cx="8001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testTreeSet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Object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new Object();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ts.add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Set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Collections.synchronizedSet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assertTrue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set.equals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(set));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309" y="3048000"/>
            <a:ext cx="299113" cy="38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6099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b="0" dirty="0" err="1" smtClean="0">
            <a:latin typeface="+mn-lt"/>
          </a:defRPr>
        </a:defPPr>
      </a:lstStyle>
    </a:tx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82359</TotalTime>
  <Words>840</Words>
  <Application>Microsoft Office PowerPoint</Application>
  <PresentationFormat>On-screen Show (4:3)</PresentationFormat>
  <Paragraphs>238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dan_design_template</vt:lpstr>
      <vt:lpstr>Practical Semantic Test Simplification</vt:lpstr>
      <vt:lpstr>A typical testing workflow</vt:lpstr>
      <vt:lpstr>Test simplification</vt:lpstr>
      <vt:lpstr>An example failed test  (automatically generated by Randoop [Pacheco’07])</vt:lpstr>
      <vt:lpstr>The SimpleTest algorithm</vt:lpstr>
      <vt:lpstr>Simplifying the example test</vt:lpstr>
      <vt:lpstr>Simplifying the example test</vt:lpstr>
      <vt:lpstr>Simplifying the example test</vt:lpstr>
      <vt:lpstr>A semantically-simplified test</vt:lpstr>
      <vt:lpstr>More in the paper</vt:lpstr>
      <vt:lpstr>Preliminary experiments</vt:lpstr>
      <vt:lpstr>Results in simplifying failed tests</vt:lpstr>
      <vt:lpstr>Time cost in simplifying failed tests</vt:lpstr>
      <vt:lpstr>Related work</vt:lpstr>
      <vt:lpstr>Contributions</vt:lpstr>
      <vt:lpstr>[Backup slides]</vt:lpstr>
      <vt:lpstr>Future work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szhang</cp:lastModifiedBy>
  <cp:revision>6607</cp:revision>
  <cp:lastPrinted>2010-10-15T19:17:56Z</cp:lastPrinted>
  <dcterms:created xsi:type="dcterms:W3CDTF">2009-03-13T20:43:19Z</dcterms:created>
  <dcterms:modified xsi:type="dcterms:W3CDTF">2014-10-01T16:30:36Z</dcterms:modified>
</cp:coreProperties>
</file>