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5" r:id="rId3"/>
    <p:sldId id="395" r:id="rId4"/>
    <p:sldId id="396" r:id="rId5"/>
    <p:sldId id="377" r:id="rId6"/>
    <p:sldId id="398" r:id="rId7"/>
    <p:sldId id="343" r:id="rId8"/>
    <p:sldId id="378" r:id="rId9"/>
    <p:sldId id="344" r:id="rId10"/>
    <p:sldId id="379" r:id="rId11"/>
    <p:sldId id="380" r:id="rId12"/>
    <p:sldId id="381" r:id="rId13"/>
    <p:sldId id="409" r:id="rId14"/>
    <p:sldId id="410" r:id="rId15"/>
    <p:sldId id="386" r:id="rId16"/>
    <p:sldId id="345" r:id="rId17"/>
    <p:sldId id="373" r:id="rId18"/>
    <p:sldId id="374" r:id="rId19"/>
    <p:sldId id="390" r:id="rId20"/>
    <p:sldId id="375" r:id="rId21"/>
    <p:sldId id="399" r:id="rId22"/>
    <p:sldId id="383" r:id="rId23"/>
    <p:sldId id="392" r:id="rId24"/>
    <p:sldId id="393" r:id="rId25"/>
    <p:sldId id="412" r:id="rId26"/>
    <p:sldId id="400" r:id="rId27"/>
    <p:sldId id="401" r:id="rId28"/>
    <p:sldId id="408" r:id="rId29"/>
    <p:sldId id="415" r:id="rId30"/>
    <p:sldId id="384" r:id="rId31"/>
    <p:sldId id="391" r:id="rId32"/>
    <p:sldId id="385" r:id="rId33"/>
    <p:sldId id="376" r:id="rId34"/>
    <p:sldId id="413" r:id="rId35"/>
    <p:sldId id="414" r:id="rId3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CCCC00"/>
    <a:srgbClr val="B08600"/>
    <a:srgbClr val="FFFFCC"/>
    <a:srgbClr val="119F33"/>
    <a:srgbClr val="DEE1EE"/>
    <a:srgbClr val="FFFF00"/>
    <a:srgbClr val="03D7ED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5" autoAdjust="0"/>
    <p:restoredTop sz="84725" autoAdjust="0"/>
  </p:normalViewPr>
  <p:slideViewPr>
    <p:cSldViewPr>
      <p:cViewPr>
        <p:scale>
          <a:sx n="84" d="100"/>
          <a:sy n="84" d="100"/>
        </p:scale>
        <p:origin x="-175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automated technique to diagnose software configuration</a:t>
            </a:r>
            <a:r>
              <a:rPr lang="en-US" baseline="0" dirty="0" smtClean="0"/>
              <a:t> errors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1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8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5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0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8.wmf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676400"/>
          </a:xfrm>
        </p:spPr>
        <p:txBody>
          <a:bodyPr/>
          <a:lstStyle/>
          <a:p>
            <a:pPr algn="ctr"/>
            <a:r>
              <a:rPr lang="en-US" sz="4000" b="1" i="0" dirty="0" smtClean="0"/>
              <a:t>Automated Diagnosis of </a:t>
            </a:r>
            <a:br>
              <a:rPr lang="en-US" sz="4000" b="1" i="0" dirty="0" smtClean="0"/>
            </a:br>
            <a:r>
              <a:rPr lang="en-US" sz="4000" b="1" i="0" dirty="0" smtClean="0"/>
              <a:t>Software Configuration Errors</a:t>
            </a:r>
            <a:endParaRPr lang="en-US" sz="40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Sai</a:t>
            </a:r>
            <a:r>
              <a:rPr lang="en-US" sz="2800" b="1" dirty="0" smtClean="0">
                <a:latin typeface="+mj-lt"/>
              </a:rPr>
              <a:t> Zhang</a:t>
            </a:r>
            <a:r>
              <a:rPr lang="en-US" sz="2800" dirty="0" smtClean="0">
                <a:latin typeface="+mj-lt"/>
              </a:rPr>
              <a:t>, Michael D. Ernst</a:t>
            </a:r>
          </a:p>
          <a:p>
            <a:r>
              <a:rPr lang="en-US" sz="2800" dirty="0" smtClean="0">
                <a:latin typeface="+mj-lt"/>
              </a:rPr>
              <a:t>University of Washington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1026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60866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ranked list of </a:t>
            </a:r>
            <a:r>
              <a:rPr lang="en-US" dirty="0" smtClean="0">
                <a:solidFill>
                  <a:srgbClr val="FF0000"/>
                </a:solidFill>
              </a:rPr>
              <a:t>suspicious configuration options</a:t>
            </a:r>
          </a:p>
          <a:p>
            <a:endParaRPr lang="en-US" sz="105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top-ranked</a:t>
            </a:r>
            <a:r>
              <a:rPr lang="en-US" dirty="0" smtClean="0"/>
              <a:t> option for the </a:t>
            </a:r>
            <a:r>
              <a:rPr lang="en-US" dirty="0" err="1" smtClean="0"/>
              <a:t>Randoop</a:t>
            </a:r>
            <a:r>
              <a:rPr lang="en-US" dirty="0" smtClean="0"/>
              <a:t> error: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609910"/>
            <a:ext cx="78863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Suspicious configuration option: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maxsize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It affects the behavior of predicate: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newSequence.size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GenInputsAbstract.maxsize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(line 312, class: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randoop.ForwardGenerator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predicate evaluates to true: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3.3% of the time in normal runs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32.5% of the time in the undesired run</a:t>
            </a:r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ConfDiagnoser’s</a:t>
            </a:r>
            <a:r>
              <a:rPr lang="en-US" dirty="0" smtClean="0"/>
              <a:t> diagnosis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2590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Option 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68184" y="367671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Explanation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6705600" y="2813433"/>
            <a:ext cx="6858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6942667" y="3752910"/>
            <a:ext cx="625517" cy="12385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6942667" y="3981510"/>
            <a:ext cx="677333" cy="228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ounded Rectangle 5"/>
          <p:cNvSpPr/>
          <p:nvPr/>
        </p:nvSpPr>
        <p:spPr bwMode="auto">
          <a:xfrm>
            <a:off x="1143000" y="3048000"/>
            <a:ext cx="6112425" cy="86996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00667" y="4083040"/>
            <a:ext cx="5757333" cy="86996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01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P spid="6" grpId="0" animBg="1"/>
      <p:bldP spid="6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1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9050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59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01243" y="4454834"/>
            <a:ext cx="2520889" cy="636061"/>
            <a:chOff x="1369257" y="6054224"/>
            <a:chExt cx="2520889" cy="636061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257" y="6054224"/>
              <a:ext cx="764343" cy="63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057400" y="6172200"/>
              <a:ext cx="1832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Wrong inputs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92169" y="4060785"/>
            <a:ext cx="1527631" cy="667333"/>
            <a:chOff x="4252840" y="6167896"/>
            <a:chExt cx="1527631" cy="667333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840" y="6167896"/>
              <a:ext cx="702722" cy="667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953000" y="6324600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Bugs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ConfDiagnoser’s</a:t>
            </a:r>
            <a:r>
              <a:rPr lang="en-US" dirty="0"/>
              <a:t>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5800" y="1955406"/>
            <a:ext cx="3110774" cy="490537"/>
            <a:chOff x="1814462" y="6264653"/>
            <a:chExt cx="3110774" cy="49053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62" y="6264653"/>
              <a:ext cx="516355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247900" y="6324600"/>
              <a:ext cx="2677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Configuration errors</a:t>
              </a:r>
            </a:p>
          </p:txBody>
        </p:sp>
      </p:grpSp>
      <p:sp>
        <p:nvSpPr>
          <p:cNvPr id="36" name="Vertical Scroll 35"/>
          <p:cNvSpPr/>
          <p:nvPr/>
        </p:nvSpPr>
        <p:spPr bwMode="auto">
          <a:xfrm>
            <a:off x="4087645" y="2893924"/>
            <a:ext cx="1904999" cy="985155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Configurable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Software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014356" y="3281205"/>
            <a:ext cx="506186" cy="2857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 bwMode="auto">
          <a:xfrm>
            <a:off x="6781800" y="2927041"/>
            <a:ext cx="1371600" cy="952500"/>
          </a:xfrm>
          <a:prstGeom prst="flowChartMultidocumen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Outputs</a:t>
            </a:r>
          </a:p>
        </p:txBody>
      </p:sp>
      <p:sp>
        <p:nvSpPr>
          <p:cNvPr id="39" name="Plus 38"/>
          <p:cNvSpPr/>
          <p:nvPr/>
        </p:nvSpPr>
        <p:spPr bwMode="auto">
          <a:xfrm>
            <a:off x="3434503" y="3241282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Flowchart: Predefined Process 39"/>
          <p:cNvSpPr/>
          <p:nvPr/>
        </p:nvSpPr>
        <p:spPr bwMode="auto">
          <a:xfrm>
            <a:off x="1295400" y="3698482"/>
            <a:ext cx="1915946" cy="533400"/>
          </a:xfrm>
          <a:prstGeom prst="flowChartPredefinedProcess">
            <a:avLst/>
          </a:prstGeom>
          <a:solidFill>
            <a:srgbClr val="03D7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Inputs</a:t>
            </a:r>
          </a:p>
        </p:txBody>
      </p:sp>
      <p:pic>
        <p:nvPicPr>
          <p:cNvPr id="41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641206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5970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66216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2161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269264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036321" y="2978928"/>
            <a:ext cx="246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Times New Roman" pitchFamily="18" charset="0"/>
              </a:rPr>
              <a:t>Configuration options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8907" y="27078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…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07" y="2792655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4493693" y="1435608"/>
            <a:ext cx="915924" cy="1002792"/>
            <a:chOff x="989076" y="5715000"/>
            <a:chExt cx="915924" cy="1002792"/>
          </a:xfrm>
        </p:grpSpPr>
        <p:sp>
          <p:nvSpPr>
            <p:cNvPr id="66" name="Can 65"/>
            <p:cNvSpPr/>
            <p:nvPr/>
          </p:nvSpPr>
          <p:spPr bwMode="auto">
            <a:xfrm>
              <a:off x="990600" y="5715000"/>
              <a:ext cx="914400" cy="934623"/>
            </a:xfrm>
            <a:prstGeom prst="ca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Can 66"/>
            <p:cNvSpPr/>
            <p:nvPr/>
          </p:nvSpPr>
          <p:spPr bwMode="auto">
            <a:xfrm>
              <a:off x="989076" y="5783169"/>
              <a:ext cx="914400" cy="934623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rgbClr val="119F33"/>
                  </a:solidFill>
                  <a:effectLst/>
                  <a:latin typeface="Times New Roman" pitchFamily="18" charset="0"/>
                </a:rPr>
                <a:t>Correct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 smtClean="0"/>
                <a:t>Execution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99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ConfDiagnoser’s</a:t>
            </a:r>
            <a:r>
              <a:rPr lang="en-US" dirty="0"/>
              <a:t>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5800" y="1955406"/>
            <a:ext cx="3110774" cy="490537"/>
            <a:chOff x="1814462" y="6264653"/>
            <a:chExt cx="3110774" cy="49053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62" y="6264653"/>
              <a:ext cx="516355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247900" y="6324600"/>
              <a:ext cx="2677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Configuration errors</a:t>
              </a:r>
            </a:p>
          </p:txBody>
        </p:sp>
      </p:grpSp>
      <p:sp>
        <p:nvSpPr>
          <p:cNvPr id="36" name="Vertical Scroll 35"/>
          <p:cNvSpPr/>
          <p:nvPr/>
        </p:nvSpPr>
        <p:spPr bwMode="auto">
          <a:xfrm>
            <a:off x="4087645" y="2893924"/>
            <a:ext cx="1904999" cy="985155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Configurable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Software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014356" y="3281205"/>
            <a:ext cx="506186" cy="2857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 bwMode="auto">
          <a:xfrm>
            <a:off x="6781800" y="2927041"/>
            <a:ext cx="1371600" cy="952500"/>
          </a:xfrm>
          <a:prstGeom prst="flowChartMultidocumen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Outputs</a:t>
            </a:r>
          </a:p>
        </p:txBody>
      </p:sp>
      <p:sp>
        <p:nvSpPr>
          <p:cNvPr id="39" name="Plus 38"/>
          <p:cNvSpPr/>
          <p:nvPr/>
        </p:nvSpPr>
        <p:spPr bwMode="auto">
          <a:xfrm>
            <a:off x="3434503" y="3241282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Flowchart: Predefined Process 39"/>
          <p:cNvSpPr/>
          <p:nvPr/>
        </p:nvSpPr>
        <p:spPr bwMode="auto">
          <a:xfrm>
            <a:off x="1295400" y="3698482"/>
            <a:ext cx="1915946" cy="533400"/>
          </a:xfrm>
          <a:prstGeom prst="flowChartPredefinedProcess">
            <a:avLst/>
          </a:prstGeom>
          <a:solidFill>
            <a:srgbClr val="03D7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Inputs</a:t>
            </a:r>
          </a:p>
        </p:txBody>
      </p:sp>
      <p:pic>
        <p:nvPicPr>
          <p:cNvPr id="41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641206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5970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66216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2161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269264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036321" y="2978928"/>
            <a:ext cx="246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Times New Roman" pitchFamily="18" charset="0"/>
              </a:rPr>
              <a:t>Configuration options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8907" y="270785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…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07" y="2792655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84799" y="2091912"/>
            <a:ext cx="2286000" cy="781110"/>
            <a:chOff x="3581400" y="1352490"/>
            <a:chExt cx="2286000" cy="781110"/>
          </a:xfrm>
        </p:grpSpPr>
        <p:sp>
          <p:nvSpPr>
            <p:cNvPr id="35" name="Right Arrow 34"/>
            <p:cNvSpPr/>
            <p:nvPr/>
          </p:nvSpPr>
          <p:spPr bwMode="auto">
            <a:xfrm>
              <a:off x="4198620" y="1828800"/>
              <a:ext cx="952500" cy="304800"/>
            </a:xfrm>
            <a:prstGeom prst="right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81400" y="1352490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  <a:latin typeface="+mn-lt"/>
                </a:rPr>
                <a:t>ConfDiagnoser</a:t>
              </a:r>
              <a:endParaRPr lang="en-US" sz="20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543800" y="2117471"/>
            <a:ext cx="1070067" cy="1082929"/>
            <a:chOff x="3176451" y="5772838"/>
            <a:chExt cx="1070067" cy="1082929"/>
          </a:xfrm>
        </p:grpSpPr>
        <p:grpSp>
          <p:nvGrpSpPr>
            <p:cNvPr id="56" name="Group 55"/>
            <p:cNvGrpSpPr/>
            <p:nvPr/>
          </p:nvGrpSpPr>
          <p:grpSpPr>
            <a:xfrm>
              <a:off x="3200400" y="6044550"/>
              <a:ext cx="1046118" cy="811217"/>
              <a:chOff x="2306682" y="5157446"/>
              <a:chExt cx="1046118" cy="81121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306682" y="5183833"/>
                <a:ext cx="104611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+mn-lt"/>
                  </a:rPr>
                  <a:t>1.</a:t>
                </a:r>
              </a:p>
              <a:p>
                <a:r>
                  <a:rPr lang="en-US" sz="1500" dirty="0" smtClean="0">
                    <a:latin typeface="+mn-lt"/>
                  </a:rPr>
                  <a:t>2.</a:t>
                </a:r>
              </a:p>
              <a:p>
                <a:r>
                  <a:rPr lang="en-US" sz="1500" dirty="0" smtClean="0">
                    <a:latin typeface="+mn-lt"/>
                  </a:rPr>
                  <a:t>3. …</a:t>
                </a:r>
              </a:p>
            </p:txBody>
          </p:sp>
          <p:pic>
            <p:nvPicPr>
              <p:cNvPr id="59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411771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157446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3176451" y="5772838"/>
              <a:ext cx="7543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cs typeface="Times New Roman" pitchFamily="18" charset="0"/>
                </a:rPr>
                <a:t>Report</a:t>
              </a:r>
              <a:endParaRPr lang="en-US" sz="1500" b="0" dirty="0" smtClean="0">
                <a:cs typeface="Times New Roman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93693" y="1435608"/>
            <a:ext cx="915924" cy="1002792"/>
            <a:chOff x="989076" y="5715000"/>
            <a:chExt cx="915924" cy="1002792"/>
          </a:xfrm>
        </p:grpSpPr>
        <p:sp>
          <p:nvSpPr>
            <p:cNvPr id="62" name="Can 61"/>
            <p:cNvSpPr/>
            <p:nvPr/>
          </p:nvSpPr>
          <p:spPr bwMode="auto">
            <a:xfrm>
              <a:off x="990600" y="5715000"/>
              <a:ext cx="914400" cy="934623"/>
            </a:xfrm>
            <a:prstGeom prst="ca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Can 62"/>
            <p:cNvSpPr/>
            <p:nvPr/>
          </p:nvSpPr>
          <p:spPr bwMode="auto">
            <a:xfrm>
              <a:off x="989076" y="5783169"/>
              <a:ext cx="914400" cy="934623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rgbClr val="119F33"/>
                  </a:solidFill>
                  <a:effectLst/>
                  <a:latin typeface="Times New Roman" pitchFamily="18" charset="0"/>
                </a:rPr>
                <a:t>Correct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 smtClean="0"/>
                <a:t>Execution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Traces</a:t>
              </a:r>
            </a:p>
          </p:txBody>
        </p:sp>
      </p:grpSp>
      <p:sp>
        <p:nvSpPr>
          <p:cNvPr id="64" name="Plus 63"/>
          <p:cNvSpPr/>
          <p:nvPr/>
        </p:nvSpPr>
        <p:spPr bwMode="auto">
          <a:xfrm>
            <a:off x="3841224" y="2557052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89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83904E-6 L 0.00018 0.117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ConfDiagnoser’s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Fully-automatically</a:t>
            </a:r>
            <a:r>
              <a:rPr lang="en-US" dirty="0" smtClean="0"/>
              <a:t> diagnoses </a:t>
            </a:r>
            <a:r>
              <a:rPr lang="en-US" dirty="0"/>
              <a:t>configuration </a:t>
            </a:r>
            <a:r>
              <a:rPr lang="en-US" dirty="0" smtClean="0"/>
              <a:t>errors</a:t>
            </a:r>
          </a:p>
          <a:p>
            <a:endParaRPr lang="en-US" sz="1100" dirty="0"/>
          </a:p>
          <a:p>
            <a:r>
              <a:rPr lang="en-US" dirty="0" smtClean="0"/>
              <a:t>Diagnoses </a:t>
            </a:r>
            <a:r>
              <a:rPr lang="en-US" dirty="0"/>
              <a:t>both </a:t>
            </a:r>
            <a:r>
              <a:rPr lang="en-US" dirty="0">
                <a:solidFill>
                  <a:schemeClr val="accent2"/>
                </a:solidFill>
              </a:rPr>
              <a:t>crashing 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 non-crashing </a:t>
            </a:r>
            <a:r>
              <a:rPr lang="en-US" dirty="0" smtClean="0"/>
              <a:t>errors</a:t>
            </a:r>
          </a:p>
          <a:p>
            <a:endParaRPr lang="en-US" sz="1100" dirty="0"/>
          </a:p>
          <a:p>
            <a:r>
              <a:rPr lang="en-US" dirty="0" smtClean="0"/>
              <a:t>Requires </a:t>
            </a:r>
            <a:r>
              <a:rPr lang="en-US" dirty="0">
                <a:solidFill>
                  <a:schemeClr val="accent2"/>
                </a:solidFill>
              </a:rPr>
              <a:t>no OS-level </a:t>
            </a:r>
            <a:r>
              <a:rPr lang="en-US" dirty="0"/>
              <a:t>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ConfDiagnoser’s</a:t>
            </a:r>
            <a:r>
              <a:rPr lang="en-US" dirty="0" smtClean="0"/>
              <a:t>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4495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200" dirty="0" smtClean="0">
                <a:solidFill>
                  <a:srgbClr val="FF0000"/>
                </a:solidFill>
              </a:rPr>
              <a:t>Control flow </a:t>
            </a:r>
            <a:r>
              <a:rPr lang="en-US" sz="2200" dirty="0" smtClean="0"/>
              <a:t>propagates most configuration options’ effects</a:t>
            </a:r>
          </a:p>
          <a:p>
            <a:pPr marL="0" indent="0">
              <a:buNone/>
            </a:pPr>
            <a:endParaRPr lang="en-US" sz="800" dirty="0" smtClean="0"/>
          </a:p>
          <a:p>
            <a:endParaRPr lang="en-US" sz="800" dirty="0" smtClean="0"/>
          </a:p>
          <a:p>
            <a:r>
              <a:rPr lang="en-US" sz="2200" dirty="0" smtClean="0"/>
              <a:t>Correct execution traces serve as </a:t>
            </a:r>
            <a:r>
              <a:rPr lang="en-US" sz="2200" dirty="0" smtClean="0">
                <a:solidFill>
                  <a:srgbClr val="FF0000"/>
                </a:solidFill>
              </a:rPr>
              <a:t>approximate oracles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control flow difference </a:t>
            </a:r>
            <a:r>
              <a:rPr lang="en-US" sz="1800" dirty="0" smtClean="0"/>
              <a:t>provides debugging clues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78992" y="3505200"/>
            <a:ext cx="76718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//a configuration option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readFromCommandLine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createNewSeq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seq.size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4114800" y="3972496"/>
            <a:ext cx="1143000" cy="685800"/>
          </a:xfrm>
          <a:prstGeom prst="curvedConnector3">
            <a:avLst>
              <a:gd name="adj1" fmla="val -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1536192" y="4458176"/>
            <a:ext cx="2590799" cy="281464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5373624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This predicate evaluates </a:t>
            </a:r>
            <a:r>
              <a:rPr lang="en-US" sz="2000" b="0" dirty="0"/>
              <a:t>to true:</a:t>
            </a:r>
          </a:p>
          <a:p>
            <a:r>
              <a:rPr lang="en-US" sz="2000" b="0" dirty="0" smtClean="0"/>
              <a:t>    </a:t>
            </a:r>
            <a:r>
              <a:rPr lang="en-US" sz="2000" dirty="0" smtClean="0">
                <a:solidFill>
                  <a:srgbClr val="119F33"/>
                </a:solidFill>
              </a:rPr>
              <a:t>3.3%</a:t>
            </a:r>
            <a:r>
              <a:rPr lang="en-US" sz="2000" b="0" dirty="0" smtClean="0"/>
              <a:t>  </a:t>
            </a:r>
            <a:r>
              <a:rPr lang="en-US" sz="2000" b="0" dirty="0"/>
              <a:t>of the time in </a:t>
            </a:r>
            <a:r>
              <a:rPr lang="en-US" sz="2000" dirty="0">
                <a:solidFill>
                  <a:srgbClr val="119F33"/>
                </a:solidFill>
              </a:rPr>
              <a:t>correct</a:t>
            </a:r>
            <a:r>
              <a:rPr lang="en-US" sz="2000" b="0" dirty="0">
                <a:solidFill>
                  <a:srgbClr val="119F33"/>
                </a:solidFill>
              </a:rPr>
              <a:t> </a:t>
            </a:r>
            <a:r>
              <a:rPr lang="en-US" sz="2000" b="0" dirty="0" smtClean="0"/>
              <a:t>runs</a:t>
            </a:r>
            <a:endParaRPr lang="en-US" sz="2000" b="0" dirty="0"/>
          </a:p>
          <a:p>
            <a:r>
              <a:rPr lang="en-US" sz="2000" b="0" dirty="0" smtClean="0">
                <a:solidFill>
                  <a:srgbClr val="FF0000"/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32.5%</a:t>
            </a:r>
            <a:r>
              <a:rPr lang="en-US" sz="2000" dirty="0" smtClean="0"/>
              <a:t>  </a:t>
            </a:r>
            <a:r>
              <a:rPr lang="en-US" sz="2000" b="0" dirty="0"/>
              <a:t>of the time in </a:t>
            </a:r>
            <a:r>
              <a:rPr lang="en-US" sz="2000" b="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bad</a:t>
            </a:r>
            <a:r>
              <a:rPr lang="en-US" sz="2000" b="0" dirty="0" smtClean="0">
                <a:solidFill>
                  <a:srgbClr val="FF0000"/>
                </a:solidFill>
              </a:rPr>
              <a:t> </a:t>
            </a:r>
            <a:r>
              <a:rPr lang="en-US" sz="2000" b="0" dirty="0" smtClean="0"/>
              <a:t>runs</a:t>
            </a:r>
            <a:endParaRPr lang="en-US" sz="2000" b="0" dirty="0"/>
          </a:p>
          <a:p>
            <a:endParaRPr lang="en-US" sz="2000" b="0" dirty="0" smtClean="0">
              <a:latin typeface="+mn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00400" y="4815840"/>
            <a:ext cx="228600" cy="710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7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33956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914397" y="914400"/>
            <a:ext cx="1295403" cy="1066800"/>
          </a:xfrm>
          <a:prstGeom prst="verticalScroll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i="1" dirty="0" smtClean="0"/>
              <a:t>-----</a:t>
            </a:r>
          </a:p>
          <a:p>
            <a:r>
              <a:rPr lang="en-US" sz="1200" b="0" i="1" dirty="0" smtClean="0"/>
              <a:t>---     ---------</a:t>
            </a:r>
            <a:endParaRPr lang="en-US" sz="1200" b="0" i="1" dirty="0"/>
          </a:p>
          <a:p>
            <a:pPr algn="ctr"/>
            <a:r>
              <a:rPr lang="en-US" sz="1200" b="0" i="1" dirty="0"/>
              <a:t>-----</a:t>
            </a:r>
          </a:p>
          <a:p>
            <a:pPr algn="ctr"/>
            <a:r>
              <a:rPr lang="en-US" sz="1200" b="0" i="1" dirty="0"/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460" y="19354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cs typeface="Times New Roman" pitchFamily="18" charset="0"/>
              </a:rPr>
              <a:t>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597" y="1533406"/>
            <a:ext cx="1295403" cy="1066800"/>
            <a:chOff x="3817618" y="1767840"/>
            <a:chExt cx="1295403" cy="1066800"/>
          </a:xfrm>
        </p:grpSpPr>
        <p:sp>
          <p:nvSpPr>
            <p:cNvPr id="12" name="Vertical Scroll 11"/>
            <p:cNvSpPr/>
            <p:nvPr/>
          </p:nvSpPr>
          <p:spPr bwMode="auto">
            <a:xfrm>
              <a:off x="3817618" y="176784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affected</a:t>
              </a: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predicates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i="1" baseline="0" dirty="0" smtClean="0"/>
                <a:t>-----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------------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73880" y="25905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24400" y="25524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9080" y="24003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ounded Rectangle 75"/>
          <p:cNvSpPr/>
          <p:nvPr/>
        </p:nvSpPr>
        <p:spPr bwMode="auto">
          <a:xfrm>
            <a:off x="3048000" y="1595804"/>
            <a:ext cx="168402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Configuration Propagation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Analysis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47900" y="1595804"/>
            <a:ext cx="571500" cy="33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362200" y="2304812"/>
            <a:ext cx="457200" cy="47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70122" y="2050917"/>
            <a:ext cx="792475" cy="15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8" name="TextBox 207"/>
          <p:cNvSpPr txBox="1"/>
          <p:nvPr/>
        </p:nvSpPr>
        <p:spPr>
          <a:xfrm>
            <a:off x="2971800" y="3581400"/>
            <a:ext cx="4800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//a configuration option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readFromCommandLine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createNewSequence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seq.size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&gt;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9" name="Rounded Rectangle 208"/>
          <p:cNvSpPr/>
          <p:nvPr/>
        </p:nvSpPr>
        <p:spPr bwMode="auto">
          <a:xfrm>
            <a:off x="3389376" y="4557713"/>
            <a:ext cx="2679192" cy="250686"/>
          </a:xfrm>
          <a:prstGeom prst="roundRect">
            <a:avLst/>
          </a:prstGeom>
          <a:noFill/>
          <a:ln w="222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105400" y="4986451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affected </a:t>
            </a:r>
            <a:r>
              <a:rPr lang="en-US" sz="1500" b="0" dirty="0">
                <a:cs typeface="Times New Roman" pitchFamily="18" charset="0"/>
              </a:rPr>
              <a:t>predicate</a:t>
            </a:r>
          </a:p>
        </p:txBody>
      </p:sp>
      <p:cxnSp>
        <p:nvCxnSpPr>
          <p:cNvPr id="213" name="Straight Arrow Connector 212"/>
          <p:cNvCxnSpPr/>
          <p:nvPr/>
        </p:nvCxnSpPr>
        <p:spPr bwMode="auto">
          <a:xfrm flipH="1" flipV="1">
            <a:off x="5410200" y="4880039"/>
            <a:ext cx="228600" cy="133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4343400" y="3135868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cs typeface="Times New Roman" pitchFamily="18" charset="0"/>
              </a:rPr>
              <a:t>Compute a forward </a:t>
            </a:r>
            <a:r>
              <a:rPr lang="en-US" sz="1600" b="0" dirty="0" smtClean="0">
                <a:solidFill>
                  <a:srgbClr val="FF0000"/>
                </a:solidFill>
                <a:cs typeface="Times New Roman" pitchFamily="18" charset="0"/>
              </a:rPr>
              <a:t>thin slice </a:t>
            </a:r>
            <a:r>
              <a:rPr lang="en-US" sz="1600" dirty="0" smtClean="0">
                <a:solidFill>
                  <a:schemeClr val="accent6"/>
                </a:solidFill>
              </a:rPr>
              <a:t>[Sridharan’07]</a:t>
            </a:r>
          </a:p>
        </p:txBody>
      </p:sp>
      <p:cxnSp>
        <p:nvCxnSpPr>
          <p:cNvPr id="216" name="Straight Arrow Connector 215"/>
          <p:cNvCxnSpPr/>
          <p:nvPr/>
        </p:nvCxnSpPr>
        <p:spPr bwMode="auto">
          <a:xfrm flipH="1">
            <a:off x="3848102" y="3429000"/>
            <a:ext cx="495298" cy="457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90144" y="2514600"/>
            <a:ext cx="2743200" cy="674132"/>
            <a:chOff x="390144" y="2514600"/>
            <a:chExt cx="27432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390144" y="2819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cs typeface="Times New Roman" pitchFamily="18" charset="0"/>
                </a:rPr>
                <a:t>C</a:t>
              </a:r>
              <a:r>
                <a:rPr lang="en-US" sz="1800" b="0" dirty="0" smtClean="0">
                  <a:cs typeface="Times New Roman" pitchFamily="18" charset="0"/>
                </a:rPr>
                <a:t>onfiguration options</a:t>
              </a:r>
            </a:p>
          </p:txBody>
        </p:sp>
        <p:pic>
          <p:nvPicPr>
            <p:cNvPr id="222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88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08" grpId="0"/>
      <p:bldP spid="209" grpId="0" animBg="1"/>
      <p:bldP spid="211" grpId="0"/>
      <p:bldP spid="2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33956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914397" y="914400"/>
            <a:ext cx="1295403" cy="1066800"/>
          </a:xfrm>
          <a:prstGeom prst="verticalScroll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i="1" dirty="0" smtClean="0"/>
              <a:t>-----</a:t>
            </a:r>
          </a:p>
          <a:p>
            <a:r>
              <a:rPr lang="en-US" sz="1200" b="0" i="1" dirty="0" smtClean="0"/>
              <a:t>---     ---------</a:t>
            </a:r>
            <a:endParaRPr lang="en-US" sz="1200" b="0" i="1" dirty="0"/>
          </a:p>
          <a:p>
            <a:pPr algn="ctr"/>
            <a:r>
              <a:rPr lang="en-US" sz="1200" b="0" i="1" dirty="0"/>
              <a:t>-----</a:t>
            </a:r>
          </a:p>
          <a:p>
            <a:pPr algn="ctr"/>
            <a:r>
              <a:rPr lang="en-US" sz="1200" b="0" i="1" dirty="0"/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460" y="19354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cs typeface="Times New Roman" pitchFamily="18" charset="0"/>
              </a:rPr>
              <a:t>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597" y="1533406"/>
            <a:ext cx="1295403" cy="1066800"/>
            <a:chOff x="3817618" y="1767840"/>
            <a:chExt cx="1295403" cy="1066800"/>
          </a:xfrm>
        </p:grpSpPr>
        <p:sp>
          <p:nvSpPr>
            <p:cNvPr id="12" name="Vertical Scroll 11"/>
            <p:cNvSpPr/>
            <p:nvPr/>
          </p:nvSpPr>
          <p:spPr bwMode="auto">
            <a:xfrm>
              <a:off x="3817618" y="176784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affected</a:t>
              </a: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predicates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i="1" baseline="0" dirty="0" smtClean="0"/>
                <a:t>-----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------------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73880" y="25905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24400" y="25524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9080" y="24003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96197" y="1533406"/>
            <a:ext cx="1295403" cy="1066800"/>
            <a:chOff x="6477000" y="1783080"/>
            <a:chExt cx="1295403" cy="1066800"/>
          </a:xfrm>
        </p:grpSpPr>
        <p:sp>
          <p:nvSpPr>
            <p:cNvPr id="16" name="Vertical Scroll 15"/>
            <p:cNvSpPr/>
            <p:nvPr/>
          </p:nvSpPr>
          <p:spPr bwMode="auto">
            <a:xfrm>
              <a:off x="6477000" y="178308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0" i="1" dirty="0" smtClean="0"/>
                <a:t>-----</a:t>
              </a:r>
            </a:p>
            <a:p>
              <a:r>
                <a:rPr lang="en-US" sz="1200" b="0" i="1" dirty="0" smtClean="0"/>
                <a:t>---     ---------</a:t>
              </a:r>
              <a:endParaRPr lang="en-US" sz="1200" b="0" i="1" dirty="0"/>
            </a:p>
            <a:p>
              <a:pPr algn="ctr"/>
              <a:r>
                <a:rPr lang="en-US" sz="1200" b="0" i="1" dirty="0"/>
                <a:t>-----</a:t>
              </a:r>
            </a:p>
            <a:p>
              <a:pPr algn="ctr"/>
              <a:r>
                <a:rPr lang="en-US" sz="1200" b="0" i="1" dirty="0"/>
                <a:t>------------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010400" y="24762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360920" y="24381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05600" y="22860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Minus 20"/>
            <p:cNvSpPr/>
            <p:nvPr/>
          </p:nvSpPr>
          <p:spPr bwMode="auto">
            <a:xfrm>
              <a:off x="6598920" y="21183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Minus 21"/>
            <p:cNvSpPr/>
            <p:nvPr/>
          </p:nvSpPr>
          <p:spPr bwMode="auto">
            <a:xfrm>
              <a:off x="6568440" y="243840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Minus 22"/>
            <p:cNvSpPr/>
            <p:nvPr/>
          </p:nvSpPr>
          <p:spPr bwMode="auto">
            <a:xfrm>
              <a:off x="6873240" y="23469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Minus 23"/>
            <p:cNvSpPr/>
            <p:nvPr/>
          </p:nvSpPr>
          <p:spPr bwMode="auto">
            <a:xfrm>
              <a:off x="6918960" y="263652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Minus 24"/>
            <p:cNvSpPr/>
            <p:nvPr/>
          </p:nvSpPr>
          <p:spPr bwMode="auto">
            <a:xfrm>
              <a:off x="7272629" y="231648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Minus 25"/>
            <p:cNvSpPr/>
            <p:nvPr/>
          </p:nvSpPr>
          <p:spPr bwMode="auto">
            <a:xfrm>
              <a:off x="7269480" y="259080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ounded Rectangle 75"/>
          <p:cNvSpPr/>
          <p:nvPr/>
        </p:nvSpPr>
        <p:spPr bwMode="auto">
          <a:xfrm>
            <a:off x="3048000" y="1595804"/>
            <a:ext cx="168402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Configuration Propagation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Analysis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47900" y="1595804"/>
            <a:ext cx="571500" cy="33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362200" y="2304812"/>
            <a:ext cx="457200" cy="47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70122" y="2050917"/>
            <a:ext cx="792475" cy="15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912674" y="2057402"/>
            <a:ext cx="761997" cy="9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60274" y="1710928"/>
            <a:ext cx="1240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instrument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24200" y="3226475"/>
            <a:ext cx="58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cs typeface="Times New Roman" pitchFamily="18" charset="0"/>
              </a:rPr>
              <a:t>   How </a:t>
            </a:r>
            <a:r>
              <a:rPr lang="en-US" sz="2000" b="0" i="1" dirty="0">
                <a:cs typeface="Times New Roman" pitchFamily="18" charset="0"/>
              </a:rPr>
              <a:t>often </a:t>
            </a:r>
            <a:r>
              <a:rPr lang="en-US" sz="2000" b="0" i="1" dirty="0" smtClean="0">
                <a:cs typeface="Times New Roman" pitchFamily="18" charset="0"/>
              </a:rPr>
              <a:t>an affected predicate </a:t>
            </a:r>
            <a:r>
              <a:rPr lang="en-US" sz="2000" b="0" i="1" dirty="0" smtClean="0">
                <a:solidFill>
                  <a:schemeClr val="accent6"/>
                </a:solidFill>
                <a:cs typeface="Times New Roman" pitchFamily="18" charset="0"/>
              </a:rPr>
              <a:t>evaluates </a:t>
            </a:r>
            <a:r>
              <a:rPr lang="en-US" sz="2000" b="0" i="1" dirty="0">
                <a:solidFill>
                  <a:schemeClr val="accent6"/>
                </a:solidFill>
                <a:cs typeface="Times New Roman" pitchFamily="18" charset="0"/>
              </a:rPr>
              <a:t>to true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52800" y="2895601"/>
            <a:ext cx="592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cs typeface="Times New Roman" pitchFamily="18" charset="0"/>
              </a:rPr>
              <a:t>How often an affected predicate </a:t>
            </a:r>
            <a:r>
              <a:rPr lang="en-US" sz="2000" b="0" i="1" dirty="0" smtClean="0">
                <a:solidFill>
                  <a:schemeClr val="accent6"/>
                </a:solidFill>
                <a:cs typeface="Times New Roman" pitchFamily="18" charset="0"/>
              </a:rPr>
              <a:t>is evaluated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0144" y="2514600"/>
            <a:ext cx="2743200" cy="674132"/>
            <a:chOff x="390144" y="2514600"/>
            <a:chExt cx="2743200" cy="674132"/>
          </a:xfrm>
        </p:grpSpPr>
        <p:sp>
          <p:nvSpPr>
            <p:cNvPr id="36" name="TextBox 35"/>
            <p:cNvSpPr txBox="1"/>
            <p:nvPr/>
          </p:nvSpPr>
          <p:spPr>
            <a:xfrm>
              <a:off x="390144" y="2819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cs typeface="Times New Roman" pitchFamily="18" charset="0"/>
                </a:rPr>
                <a:t>C</a:t>
              </a:r>
              <a:r>
                <a:rPr lang="en-US" sz="1800" b="0" dirty="0" smtClean="0">
                  <a:cs typeface="Times New Roman" pitchFamily="18" charset="0"/>
                </a:rPr>
                <a:t>onfiguration options</a:t>
              </a:r>
            </a:p>
          </p:txBody>
        </p:sp>
        <p:pic>
          <p:nvPicPr>
            <p:cNvPr id="37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6653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4" grpId="0"/>
      <p:bldP spid="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6553200" y="2738735"/>
            <a:ext cx="291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cs typeface="Times New Roman" pitchFamily="18" charset="0"/>
              </a:rPr>
              <a:t>reproduce </a:t>
            </a:r>
          </a:p>
          <a:p>
            <a:pPr algn="ctr"/>
            <a:r>
              <a:rPr lang="en-US" sz="1500" b="0" dirty="0" smtClean="0">
                <a:cs typeface="Times New Roman" pitchFamily="18" charset="0"/>
              </a:rPr>
              <a:t>the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33956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914397" y="914400"/>
            <a:ext cx="1295403" cy="1066800"/>
          </a:xfrm>
          <a:prstGeom prst="verticalScroll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i="1" dirty="0" smtClean="0"/>
              <a:t>-----</a:t>
            </a:r>
          </a:p>
          <a:p>
            <a:r>
              <a:rPr lang="en-US" sz="1200" b="0" i="1" dirty="0" smtClean="0"/>
              <a:t>---     ---------</a:t>
            </a:r>
            <a:endParaRPr lang="en-US" sz="1200" b="0" i="1" dirty="0"/>
          </a:p>
          <a:p>
            <a:pPr algn="ctr"/>
            <a:r>
              <a:rPr lang="en-US" sz="1200" b="0" i="1" dirty="0"/>
              <a:t>-----</a:t>
            </a:r>
          </a:p>
          <a:p>
            <a:pPr algn="ctr"/>
            <a:r>
              <a:rPr lang="en-US" sz="1200" b="0" i="1" dirty="0"/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460" y="19354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cs typeface="Times New Roman" pitchFamily="18" charset="0"/>
              </a:rPr>
              <a:t>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597" y="1533406"/>
            <a:ext cx="1295403" cy="1066800"/>
            <a:chOff x="3817618" y="1767840"/>
            <a:chExt cx="1295403" cy="1066800"/>
          </a:xfrm>
        </p:grpSpPr>
        <p:sp>
          <p:nvSpPr>
            <p:cNvPr id="12" name="Vertical Scroll 11"/>
            <p:cNvSpPr/>
            <p:nvPr/>
          </p:nvSpPr>
          <p:spPr bwMode="auto">
            <a:xfrm>
              <a:off x="3817618" y="176784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affected</a:t>
              </a: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predicates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i="1" baseline="0" dirty="0" smtClean="0"/>
                <a:t>-----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------------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73880" y="25905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24400" y="25524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9080" y="24003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96197" y="1533406"/>
            <a:ext cx="1295403" cy="1066800"/>
            <a:chOff x="6477000" y="1783080"/>
            <a:chExt cx="1295403" cy="1066800"/>
          </a:xfrm>
        </p:grpSpPr>
        <p:sp>
          <p:nvSpPr>
            <p:cNvPr id="16" name="Vertical Scroll 15"/>
            <p:cNvSpPr/>
            <p:nvPr/>
          </p:nvSpPr>
          <p:spPr bwMode="auto">
            <a:xfrm>
              <a:off x="6477000" y="178308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0" i="1" dirty="0" smtClean="0"/>
                <a:t>-----</a:t>
              </a:r>
            </a:p>
            <a:p>
              <a:r>
                <a:rPr lang="en-US" sz="1200" b="0" i="1" dirty="0" smtClean="0"/>
                <a:t>---     ---------</a:t>
              </a:r>
              <a:endParaRPr lang="en-US" sz="1200" b="0" i="1" dirty="0"/>
            </a:p>
            <a:p>
              <a:pPr algn="ctr"/>
              <a:r>
                <a:rPr lang="en-US" sz="1200" b="0" i="1" dirty="0"/>
                <a:t>-----</a:t>
              </a:r>
            </a:p>
            <a:p>
              <a:pPr algn="ctr"/>
              <a:r>
                <a:rPr lang="en-US" sz="1200" b="0" i="1" dirty="0"/>
                <a:t>------------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010400" y="24762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360920" y="24381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05600" y="22860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Minus 20"/>
            <p:cNvSpPr/>
            <p:nvPr/>
          </p:nvSpPr>
          <p:spPr bwMode="auto">
            <a:xfrm>
              <a:off x="6598920" y="21183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Minus 21"/>
            <p:cNvSpPr/>
            <p:nvPr/>
          </p:nvSpPr>
          <p:spPr bwMode="auto">
            <a:xfrm>
              <a:off x="6568440" y="243840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Minus 22"/>
            <p:cNvSpPr/>
            <p:nvPr/>
          </p:nvSpPr>
          <p:spPr bwMode="auto">
            <a:xfrm>
              <a:off x="6873240" y="23469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Minus 23"/>
            <p:cNvSpPr/>
            <p:nvPr/>
          </p:nvSpPr>
          <p:spPr bwMode="auto">
            <a:xfrm>
              <a:off x="6918960" y="263652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Minus 24"/>
            <p:cNvSpPr/>
            <p:nvPr/>
          </p:nvSpPr>
          <p:spPr bwMode="auto">
            <a:xfrm>
              <a:off x="7272629" y="231648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Minus 25"/>
            <p:cNvSpPr/>
            <p:nvPr/>
          </p:nvSpPr>
          <p:spPr bwMode="auto">
            <a:xfrm>
              <a:off x="7269480" y="259080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9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81400"/>
            <a:ext cx="1071156" cy="17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341996" y="3733800"/>
            <a:ext cx="2228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A </a:t>
            </a:r>
            <a:r>
              <a:rPr lang="en-US" sz="1500" b="0" dirty="0" smtClean="0">
                <a:solidFill>
                  <a:srgbClr val="FF0000"/>
                </a:solidFill>
                <a:cs typeface="Times New Roman" pitchFamily="18" charset="0"/>
              </a:rPr>
              <a:t>bad</a:t>
            </a:r>
            <a:r>
              <a:rPr lang="en-US" sz="1500" b="0" dirty="0" smtClean="0">
                <a:cs typeface="Times New Roman" pitchFamily="18" charset="0"/>
              </a:rPr>
              <a:t> execution trace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048000" y="1595804"/>
            <a:ext cx="168402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Configuration Propagation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Analysis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47900" y="1595804"/>
            <a:ext cx="571500" cy="33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362200" y="2304812"/>
            <a:ext cx="457200" cy="47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70122" y="2050917"/>
            <a:ext cx="792475" cy="15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912674" y="2057402"/>
            <a:ext cx="761997" cy="9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60274" y="1710928"/>
            <a:ext cx="1240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instrument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8534400" y="2705100"/>
            <a:ext cx="0" cy="800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ounded Rectangle 97"/>
          <p:cNvSpPr/>
          <p:nvPr/>
        </p:nvSpPr>
        <p:spPr bwMode="auto">
          <a:xfrm>
            <a:off x="6172200" y="4038600"/>
            <a:ext cx="114300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&amp;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Select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H="1">
            <a:off x="7380637" y="4056965"/>
            <a:ext cx="467963" cy="362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H="1" flipV="1">
            <a:off x="7341996" y="4724400"/>
            <a:ext cx="445641" cy="383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581400" y="3962400"/>
            <a:ext cx="2819400" cy="1592223"/>
            <a:chOff x="3581400" y="4122777"/>
            <a:chExt cx="2819400" cy="1592223"/>
          </a:xfrm>
        </p:grpSpPr>
        <p:pic>
          <p:nvPicPr>
            <p:cNvPr id="103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745184"/>
              <a:ext cx="1025436" cy="8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932401"/>
              <a:ext cx="1541418" cy="128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3581400" y="5161002"/>
              <a:ext cx="2819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0" dirty="0">
                  <a:cs typeface="Times New Roman" pitchFamily="18" charset="0"/>
                </a:rPr>
                <a:t>a</a:t>
              </a:r>
              <a:r>
                <a:rPr lang="en-US" sz="1500" b="0" dirty="0" smtClean="0">
                  <a:cs typeface="Times New Roman" pitchFamily="18" charset="0"/>
                </a:rPr>
                <a:t> set of  </a:t>
              </a:r>
              <a:r>
                <a:rPr lang="en-US" sz="1500" dirty="0" smtClean="0">
                  <a:solidFill>
                    <a:schemeClr val="accent1"/>
                  </a:solidFill>
                  <a:cs typeface="Times New Roman" pitchFamily="18" charset="0"/>
                </a:rPr>
                <a:t>correct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cs typeface="Times New Roman" pitchFamily="18" charset="0"/>
                </a:rPr>
                <a:t>and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solidFill>
                    <a:srgbClr val="C00000"/>
                  </a:solidFill>
                  <a:cs typeface="Times New Roman" pitchFamily="18" charset="0"/>
                </a:rPr>
                <a:t>similar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b="0" dirty="0" smtClean="0">
                  <a:cs typeface="Times New Roman" pitchFamily="18" charset="0"/>
                </a:rPr>
                <a:t>execution traces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84618" y="4303692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4122777"/>
              <a:ext cx="1323975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4399002"/>
              <a:ext cx="1330236" cy="11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9" name="Straight Arrow Connector 108"/>
          <p:cNvCxnSpPr/>
          <p:nvPr/>
        </p:nvCxnSpPr>
        <p:spPr bwMode="auto">
          <a:xfrm flipH="1">
            <a:off x="5638800" y="4495800"/>
            <a:ext cx="457201" cy="24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ular Callout 26"/>
          <p:cNvSpPr/>
          <p:nvPr/>
        </p:nvSpPr>
        <p:spPr bwMode="auto">
          <a:xfrm>
            <a:off x="3581400" y="5574792"/>
            <a:ext cx="4033218" cy="1207008"/>
          </a:xfrm>
          <a:prstGeom prst="wedgeRectCallout">
            <a:avLst>
              <a:gd name="adj1" fmla="val 28258"/>
              <a:gd name="adj2" fmla="val -9154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1. Convert 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trace into a vector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2. Compute the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cosine similarity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between 2 vectors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950604" y="4419600"/>
            <a:ext cx="915924" cy="1002792"/>
            <a:chOff x="989076" y="5715000"/>
            <a:chExt cx="915924" cy="1002792"/>
          </a:xfrm>
        </p:grpSpPr>
        <p:sp>
          <p:nvSpPr>
            <p:cNvPr id="55" name="Can 54"/>
            <p:cNvSpPr/>
            <p:nvPr/>
          </p:nvSpPr>
          <p:spPr bwMode="auto">
            <a:xfrm>
              <a:off x="990600" y="5715000"/>
              <a:ext cx="914400" cy="934623"/>
            </a:xfrm>
            <a:prstGeom prst="ca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Can 55"/>
            <p:cNvSpPr/>
            <p:nvPr/>
          </p:nvSpPr>
          <p:spPr bwMode="auto">
            <a:xfrm>
              <a:off x="989076" y="5783169"/>
              <a:ext cx="914400" cy="934623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rgbClr val="119F33"/>
                  </a:solidFill>
                  <a:effectLst/>
                  <a:latin typeface="Times New Roman" pitchFamily="18" charset="0"/>
                </a:rPr>
                <a:t>Correct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 smtClean="0"/>
                <a:t>Execution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Traces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0144" y="2514600"/>
            <a:ext cx="2743200" cy="674132"/>
            <a:chOff x="390144" y="2514600"/>
            <a:chExt cx="2743200" cy="674132"/>
          </a:xfrm>
        </p:grpSpPr>
        <p:sp>
          <p:nvSpPr>
            <p:cNvPr id="58" name="TextBox 57"/>
            <p:cNvSpPr txBox="1"/>
            <p:nvPr/>
          </p:nvSpPr>
          <p:spPr>
            <a:xfrm>
              <a:off x="390144" y="2819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cs typeface="Times New Roman" pitchFamily="18" charset="0"/>
                </a:rPr>
                <a:t>C</a:t>
              </a:r>
              <a:r>
                <a:rPr lang="en-US" sz="1800" b="0" dirty="0" smtClean="0">
                  <a:cs typeface="Times New Roman" pitchFamily="18" charset="0"/>
                </a:rPr>
                <a:t>onfiguration options</a:t>
              </a:r>
            </a:p>
          </p:txBody>
        </p:sp>
        <p:pic>
          <p:nvPicPr>
            <p:cNvPr id="59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777icons.com/libs/people-vista/programmer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61" y="2708627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51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software workflow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4114801" y="2438400"/>
            <a:ext cx="1904999" cy="637797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Software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014356" y="2621199"/>
            <a:ext cx="506186" cy="2857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lowchart: Multidocument 6"/>
          <p:cNvSpPr/>
          <p:nvPr/>
        </p:nvSpPr>
        <p:spPr bwMode="auto">
          <a:xfrm>
            <a:off x="6781800" y="2267035"/>
            <a:ext cx="1371600" cy="952500"/>
          </a:xfrm>
          <a:prstGeom prst="flowChartMultidocumen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Outputs</a:t>
            </a:r>
          </a:p>
        </p:txBody>
      </p:sp>
      <p:sp>
        <p:nvSpPr>
          <p:cNvPr id="8" name="Plus 7"/>
          <p:cNvSpPr/>
          <p:nvPr/>
        </p:nvSpPr>
        <p:spPr bwMode="auto">
          <a:xfrm>
            <a:off x="3434503" y="2581276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lowchart: Predefined Process 8"/>
          <p:cNvSpPr/>
          <p:nvPr/>
        </p:nvSpPr>
        <p:spPr bwMode="auto">
          <a:xfrm>
            <a:off x="1295400" y="2514600"/>
            <a:ext cx="1915946" cy="533400"/>
          </a:xfrm>
          <a:prstGeom prst="flowChartPredefinedProcess">
            <a:avLst/>
          </a:prstGeom>
          <a:solidFill>
            <a:srgbClr val="03D7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05599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33956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5" name="Vertical Scroll 4"/>
          <p:cNvSpPr/>
          <p:nvPr/>
        </p:nvSpPr>
        <p:spPr bwMode="auto">
          <a:xfrm>
            <a:off x="914397" y="914400"/>
            <a:ext cx="1295403" cy="1066800"/>
          </a:xfrm>
          <a:prstGeom prst="verticalScroll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i="1" dirty="0" smtClean="0"/>
              <a:t>-----</a:t>
            </a:r>
          </a:p>
          <a:p>
            <a:r>
              <a:rPr lang="en-US" sz="1200" b="0" i="1" dirty="0" smtClean="0"/>
              <a:t>---     ---------</a:t>
            </a:r>
            <a:endParaRPr lang="en-US" sz="1200" b="0" i="1" dirty="0"/>
          </a:p>
          <a:p>
            <a:pPr algn="ctr"/>
            <a:r>
              <a:rPr lang="en-US" sz="1200" b="0" i="1" dirty="0"/>
              <a:t>-----</a:t>
            </a:r>
          </a:p>
          <a:p>
            <a:pPr algn="ctr"/>
            <a:r>
              <a:rPr lang="en-US" sz="1200" b="0" i="1" dirty="0"/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460" y="19354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cs typeface="Times New Roman" pitchFamily="18" charset="0"/>
              </a:rPr>
              <a:t>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597" y="1533406"/>
            <a:ext cx="1295403" cy="1066800"/>
            <a:chOff x="3817618" y="1767840"/>
            <a:chExt cx="1295403" cy="1066800"/>
          </a:xfrm>
        </p:grpSpPr>
        <p:sp>
          <p:nvSpPr>
            <p:cNvPr id="12" name="Vertical Scroll 11"/>
            <p:cNvSpPr/>
            <p:nvPr/>
          </p:nvSpPr>
          <p:spPr bwMode="auto">
            <a:xfrm>
              <a:off x="3817618" y="176784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affected</a:t>
              </a: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predicates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i="1" baseline="0" dirty="0" smtClean="0"/>
                <a:t>-----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------------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73880" y="25905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24400" y="25524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9080" y="24003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96197" y="1533406"/>
            <a:ext cx="1295403" cy="1066800"/>
            <a:chOff x="6477000" y="1783080"/>
            <a:chExt cx="1295403" cy="1066800"/>
          </a:xfrm>
        </p:grpSpPr>
        <p:sp>
          <p:nvSpPr>
            <p:cNvPr id="16" name="Vertical Scroll 15"/>
            <p:cNvSpPr/>
            <p:nvPr/>
          </p:nvSpPr>
          <p:spPr bwMode="auto">
            <a:xfrm>
              <a:off x="6477000" y="178308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0" i="1" dirty="0" smtClean="0"/>
                <a:t>-----</a:t>
              </a:r>
            </a:p>
            <a:p>
              <a:r>
                <a:rPr lang="en-US" sz="1200" b="0" i="1" dirty="0" smtClean="0"/>
                <a:t>---     ---------</a:t>
              </a:r>
              <a:endParaRPr lang="en-US" sz="1200" b="0" i="1" dirty="0"/>
            </a:p>
            <a:p>
              <a:pPr algn="ctr"/>
              <a:r>
                <a:rPr lang="en-US" sz="1200" b="0" i="1" dirty="0"/>
                <a:t>-----</a:t>
              </a:r>
            </a:p>
            <a:p>
              <a:pPr algn="ctr"/>
              <a:r>
                <a:rPr lang="en-US" sz="1200" b="0" i="1" dirty="0"/>
                <a:t>------------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010400" y="24762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360920" y="24381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05600" y="22860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Minus 20"/>
            <p:cNvSpPr/>
            <p:nvPr/>
          </p:nvSpPr>
          <p:spPr bwMode="auto">
            <a:xfrm>
              <a:off x="6598920" y="21183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Minus 21"/>
            <p:cNvSpPr/>
            <p:nvPr/>
          </p:nvSpPr>
          <p:spPr bwMode="auto">
            <a:xfrm>
              <a:off x="6568440" y="243840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Minus 22"/>
            <p:cNvSpPr/>
            <p:nvPr/>
          </p:nvSpPr>
          <p:spPr bwMode="auto">
            <a:xfrm>
              <a:off x="6873240" y="23469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Minus 23"/>
            <p:cNvSpPr/>
            <p:nvPr/>
          </p:nvSpPr>
          <p:spPr bwMode="auto">
            <a:xfrm>
              <a:off x="6918960" y="263652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Minus 24"/>
            <p:cNvSpPr/>
            <p:nvPr/>
          </p:nvSpPr>
          <p:spPr bwMode="auto">
            <a:xfrm>
              <a:off x="7272629" y="231648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Minus 25"/>
            <p:cNvSpPr/>
            <p:nvPr/>
          </p:nvSpPr>
          <p:spPr bwMode="auto">
            <a:xfrm>
              <a:off x="7269480" y="259080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9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81400"/>
            <a:ext cx="1071156" cy="17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341996" y="3733800"/>
            <a:ext cx="2228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A </a:t>
            </a:r>
            <a:r>
              <a:rPr lang="en-US" sz="1500" b="0" dirty="0" smtClean="0">
                <a:solidFill>
                  <a:srgbClr val="FF0000"/>
                </a:solidFill>
                <a:cs typeface="Times New Roman" pitchFamily="18" charset="0"/>
              </a:rPr>
              <a:t>bad</a:t>
            </a:r>
            <a:r>
              <a:rPr lang="en-US" sz="1500" b="0" dirty="0" smtClean="0">
                <a:cs typeface="Times New Roman" pitchFamily="18" charset="0"/>
              </a:rPr>
              <a:t> execution trace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048000" y="1595804"/>
            <a:ext cx="168402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Configuration Propagation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Analysis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47900" y="1595804"/>
            <a:ext cx="571500" cy="33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362200" y="2304812"/>
            <a:ext cx="457200" cy="47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70122" y="2050917"/>
            <a:ext cx="792475" cy="15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912674" y="2057402"/>
            <a:ext cx="761997" cy="9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60274" y="1710928"/>
            <a:ext cx="1240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instrument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8534400" y="2705100"/>
            <a:ext cx="0" cy="800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6537961" y="2738735"/>
            <a:ext cx="291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cs typeface="Times New Roman" pitchFamily="18" charset="0"/>
              </a:rPr>
              <a:t>reproduce </a:t>
            </a:r>
          </a:p>
          <a:p>
            <a:pPr algn="ctr"/>
            <a:r>
              <a:rPr lang="en-US" sz="1500" b="0" dirty="0" smtClean="0">
                <a:cs typeface="Times New Roman" pitchFamily="18" charset="0"/>
              </a:rPr>
              <a:t>the error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950604" y="4419600"/>
            <a:ext cx="915924" cy="1002792"/>
            <a:chOff x="989076" y="5715000"/>
            <a:chExt cx="915924" cy="1002792"/>
          </a:xfrm>
        </p:grpSpPr>
        <p:sp>
          <p:nvSpPr>
            <p:cNvPr id="96" name="Can 95"/>
            <p:cNvSpPr/>
            <p:nvPr/>
          </p:nvSpPr>
          <p:spPr bwMode="auto">
            <a:xfrm>
              <a:off x="990600" y="5715000"/>
              <a:ext cx="914400" cy="934623"/>
            </a:xfrm>
            <a:prstGeom prst="ca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Can 96"/>
            <p:cNvSpPr/>
            <p:nvPr/>
          </p:nvSpPr>
          <p:spPr bwMode="auto">
            <a:xfrm>
              <a:off x="989076" y="5783169"/>
              <a:ext cx="914400" cy="934623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rgbClr val="119F33"/>
                  </a:solidFill>
                  <a:effectLst/>
                  <a:latin typeface="Times New Roman" pitchFamily="18" charset="0"/>
                </a:rPr>
                <a:t>Correct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 smtClean="0"/>
                <a:t>Execution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Traces</a:t>
              </a:r>
            </a:p>
          </p:txBody>
        </p:sp>
      </p:grpSp>
      <p:sp>
        <p:nvSpPr>
          <p:cNvPr id="98" name="Rounded Rectangle 97"/>
          <p:cNvSpPr/>
          <p:nvPr/>
        </p:nvSpPr>
        <p:spPr bwMode="auto">
          <a:xfrm>
            <a:off x="6172200" y="4038600"/>
            <a:ext cx="114300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&amp;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Select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H="1">
            <a:off x="7380637" y="4056965"/>
            <a:ext cx="467963" cy="362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H="1" flipV="1">
            <a:off x="7341996" y="4724400"/>
            <a:ext cx="445641" cy="383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581400" y="3962400"/>
            <a:ext cx="2819400" cy="1592223"/>
            <a:chOff x="3581400" y="4122777"/>
            <a:chExt cx="2819400" cy="1592223"/>
          </a:xfrm>
        </p:grpSpPr>
        <p:pic>
          <p:nvPicPr>
            <p:cNvPr id="103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745184"/>
              <a:ext cx="1025436" cy="8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932401"/>
              <a:ext cx="1541418" cy="128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3581400" y="5161002"/>
              <a:ext cx="2819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0" dirty="0">
                  <a:cs typeface="Times New Roman" pitchFamily="18" charset="0"/>
                </a:rPr>
                <a:t>a</a:t>
              </a:r>
              <a:r>
                <a:rPr lang="en-US" sz="1500" b="0" dirty="0" smtClean="0">
                  <a:cs typeface="Times New Roman" pitchFamily="18" charset="0"/>
                </a:rPr>
                <a:t> set of  </a:t>
              </a:r>
              <a:r>
                <a:rPr lang="en-US" sz="1500" dirty="0" smtClean="0">
                  <a:solidFill>
                    <a:schemeClr val="accent1"/>
                  </a:solidFill>
                  <a:cs typeface="Times New Roman" pitchFamily="18" charset="0"/>
                </a:rPr>
                <a:t>correct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cs typeface="Times New Roman" pitchFamily="18" charset="0"/>
                </a:rPr>
                <a:t>and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solidFill>
                    <a:srgbClr val="C00000"/>
                  </a:solidFill>
                  <a:cs typeface="Times New Roman" pitchFamily="18" charset="0"/>
                </a:rPr>
                <a:t>similar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b="0" dirty="0" smtClean="0">
                  <a:cs typeface="Times New Roman" pitchFamily="18" charset="0"/>
                </a:rPr>
                <a:t>execution traces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84618" y="4303692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4122777"/>
              <a:ext cx="1323975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4399002"/>
              <a:ext cx="1330236" cy="11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9" name="Straight Arrow Connector 108"/>
          <p:cNvCxnSpPr/>
          <p:nvPr/>
        </p:nvCxnSpPr>
        <p:spPr bwMode="auto">
          <a:xfrm flipH="1">
            <a:off x="5638800" y="4495800"/>
            <a:ext cx="457201" cy="24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H="1">
            <a:off x="3733800" y="4572000"/>
            <a:ext cx="55081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ounded Rectangle 113"/>
          <p:cNvSpPr/>
          <p:nvPr/>
        </p:nvSpPr>
        <p:spPr bwMode="auto">
          <a:xfrm>
            <a:off x="2110739" y="4402824"/>
            <a:ext cx="1600200" cy="413730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Differencing</a:t>
            </a:r>
          </a:p>
        </p:txBody>
      </p:sp>
      <p:cxnSp>
        <p:nvCxnSpPr>
          <p:cNvPr id="124" name="Elbow Connector 123"/>
          <p:cNvCxnSpPr>
            <a:endCxn id="114" idx="0"/>
          </p:cNvCxnSpPr>
          <p:nvPr/>
        </p:nvCxnSpPr>
        <p:spPr bwMode="auto">
          <a:xfrm rot="10800000" flipV="1">
            <a:off x="2910839" y="3733800"/>
            <a:ext cx="4876798" cy="66902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3" name="Group 162"/>
          <p:cNvGrpSpPr/>
          <p:nvPr/>
        </p:nvGrpSpPr>
        <p:grpSpPr>
          <a:xfrm>
            <a:off x="-381000" y="3581400"/>
            <a:ext cx="3276600" cy="1862947"/>
            <a:chOff x="6705600" y="4556218"/>
            <a:chExt cx="3276600" cy="1862947"/>
          </a:xfrm>
        </p:grpSpPr>
        <p:grpSp>
          <p:nvGrpSpPr>
            <p:cNvPr id="164" name="Group 163"/>
            <p:cNvGrpSpPr/>
            <p:nvPr/>
          </p:nvGrpSpPr>
          <p:grpSpPr>
            <a:xfrm>
              <a:off x="6705600" y="4556218"/>
              <a:ext cx="2819400" cy="1862947"/>
              <a:chOff x="6705600" y="4556218"/>
              <a:chExt cx="2819400" cy="1862947"/>
            </a:xfrm>
          </p:grpSpPr>
          <p:pic>
            <p:nvPicPr>
              <p:cNvPr id="166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200" y="4572000"/>
                <a:ext cx="1330236" cy="222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7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564" y="5761149"/>
                <a:ext cx="1025436" cy="85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8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564" y="5948366"/>
                <a:ext cx="1541418" cy="128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7315200" y="5319657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…</a:t>
                </a:r>
              </a:p>
            </p:txBody>
          </p:sp>
          <p:pic>
            <p:nvPicPr>
              <p:cNvPr id="17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407" y="5138742"/>
                <a:ext cx="1323975" cy="12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1" name="Picture 17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3982" y="5414967"/>
                <a:ext cx="1330236" cy="11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6705600" y="6096000"/>
                <a:ext cx="2819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accent1"/>
                    </a:solidFill>
                    <a:cs typeface="Times New Roman" pitchFamily="18" charset="0"/>
                  </a:rPr>
                  <a:t>correct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dirty="0" smtClean="0">
                    <a:cs typeface="Times New Roman" pitchFamily="18" charset="0"/>
                  </a:rPr>
                  <a:t>and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dirty="0" smtClean="0">
                    <a:solidFill>
                      <a:srgbClr val="C00000"/>
                    </a:solidFill>
                    <a:cs typeface="Times New Roman" pitchFamily="18" charset="0"/>
                  </a:rPr>
                  <a:t>similar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b="0" dirty="0" smtClean="0">
                    <a:cs typeface="Times New Roman" pitchFamily="18" charset="0"/>
                  </a:rPr>
                  <a:t>trace</a:t>
                </a: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7507878" y="5091117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>
                <a:off x="7498080" y="5661136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 bwMode="auto">
              <a:xfrm>
                <a:off x="7703820" y="5370463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7610748" y="4556218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7660278" y="5912674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7162800" y="4706035"/>
              <a:ext cx="2819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0" dirty="0">
                  <a:cs typeface="Times New Roman" pitchFamily="18" charset="0"/>
                </a:rPr>
                <a:t>a</a:t>
              </a:r>
              <a:r>
                <a:rPr lang="en-US" sz="1500" b="0" dirty="0" smtClean="0">
                  <a:cs typeface="Times New Roman" pitchFamily="18" charset="0"/>
                </a:rPr>
                <a:t> 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bad</a:t>
              </a:r>
              <a:r>
                <a:rPr lang="en-US" sz="1500" b="0" dirty="0" smtClean="0">
                  <a:cs typeface="Times New Roman" pitchFamily="18" charset="0"/>
                </a:rPr>
                <a:t> execution trace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 bwMode="auto">
          <a:xfrm flipH="1">
            <a:off x="1630680" y="4618941"/>
            <a:ext cx="3886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ular Callout 2"/>
          <p:cNvSpPr/>
          <p:nvPr/>
        </p:nvSpPr>
        <p:spPr bwMode="auto">
          <a:xfrm>
            <a:off x="421279" y="5500013"/>
            <a:ext cx="8498478" cy="1266547"/>
          </a:xfrm>
          <a:prstGeom prst="wedgeRectCallout">
            <a:avLst>
              <a:gd name="adj1" fmla="val -19780"/>
              <a:gd name="adj2" fmla="val -9704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Compare each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predicate’s behavior between the bad and correct traces .</a:t>
            </a:r>
            <a:r>
              <a:rPr lang="en-US" sz="2000" dirty="0" smtClean="0"/>
              <a:t>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800" dirty="0" smtClean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2.    A metric for predicate’s behavior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953000" y="5867400"/>
                <a:ext cx="2842060" cy="79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1600" b="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𝑒𝑥𝑒𝑐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𝑓𝑟𝑒𝑞𝑢𝑒𝑛𝑐𝑦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𝑡𝑟𝑢𝑒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𝑟𝑎𝑡𝑖𝑜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600" b="0" dirty="0" err="1" smtClean="0">
                  <a:latin typeface="+mn-lt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67400"/>
                <a:ext cx="2842060" cy="7988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90144" y="2514600"/>
            <a:ext cx="2743200" cy="674132"/>
            <a:chOff x="390144" y="2514600"/>
            <a:chExt cx="2743200" cy="674132"/>
          </a:xfrm>
        </p:grpSpPr>
        <p:sp>
          <p:nvSpPr>
            <p:cNvPr id="72" name="TextBox 71"/>
            <p:cNvSpPr txBox="1"/>
            <p:nvPr/>
          </p:nvSpPr>
          <p:spPr>
            <a:xfrm>
              <a:off x="390144" y="2819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cs typeface="Times New Roman" pitchFamily="18" charset="0"/>
                </a:rPr>
                <a:t>C</a:t>
              </a:r>
              <a:r>
                <a:rPr lang="en-US" sz="1800" b="0" dirty="0" smtClean="0">
                  <a:cs typeface="Times New Roman" pitchFamily="18" charset="0"/>
                </a:rPr>
                <a:t>onfiguration options</a:t>
              </a:r>
            </a:p>
          </p:txBody>
        </p:sp>
        <p:pic>
          <p:nvPicPr>
            <p:cNvPr id="73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2" descr="http://www.777icons.com/libs/people-vista/programmer-icon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61" y="2708627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1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4" grpId="0" animBg="1"/>
      <p:bldP spid="3" grpId="0" animBg="1"/>
      <p:bldP spid="3" grpId="1" animBg="1"/>
      <p:bldP spid="88" grpId="0"/>
      <p:bldP spid="8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233956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914397" y="914400"/>
            <a:ext cx="1295403" cy="1066800"/>
          </a:xfrm>
          <a:prstGeom prst="verticalScroll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i="1" dirty="0" smtClean="0"/>
              <a:t>-----</a:t>
            </a:r>
          </a:p>
          <a:p>
            <a:r>
              <a:rPr lang="en-US" sz="1200" b="0" i="1" dirty="0" smtClean="0"/>
              <a:t>---     ---------</a:t>
            </a:r>
            <a:endParaRPr lang="en-US" sz="1200" b="0" i="1" dirty="0"/>
          </a:p>
          <a:p>
            <a:pPr algn="ctr"/>
            <a:r>
              <a:rPr lang="en-US" sz="1200" b="0" i="1" dirty="0"/>
              <a:t>-----</a:t>
            </a:r>
          </a:p>
          <a:p>
            <a:pPr algn="ctr"/>
            <a:r>
              <a:rPr lang="en-US" sz="1200" b="0" i="1" dirty="0"/>
              <a:t>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460" y="193548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cs typeface="Times New Roman" pitchFamily="18" charset="0"/>
              </a:rPr>
              <a:t>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597" y="1533406"/>
            <a:ext cx="1295403" cy="1066800"/>
            <a:chOff x="3817618" y="1767840"/>
            <a:chExt cx="1295403" cy="1066800"/>
          </a:xfrm>
        </p:grpSpPr>
        <p:sp>
          <p:nvSpPr>
            <p:cNvPr id="12" name="Vertical Scroll 11"/>
            <p:cNvSpPr/>
            <p:nvPr/>
          </p:nvSpPr>
          <p:spPr bwMode="auto">
            <a:xfrm>
              <a:off x="3817618" y="176784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affected</a:t>
              </a: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predicates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i="1" baseline="0" dirty="0" smtClean="0"/>
                <a:t>-----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------------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73880" y="25905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24400" y="25524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9080" y="24003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96197" y="1533406"/>
            <a:ext cx="1295403" cy="1066800"/>
            <a:chOff x="6477000" y="1783080"/>
            <a:chExt cx="1295403" cy="1066800"/>
          </a:xfrm>
        </p:grpSpPr>
        <p:sp>
          <p:nvSpPr>
            <p:cNvPr id="16" name="Vertical Scroll 15"/>
            <p:cNvSpPr/>
            <p:nvPr/>
          </p:nvSpPr>
          <p:spPr bwMode="auto">
            <a:xfrm>
              <a:off x="6477000" y="1783080"/>
              <a:ext cx="1295403" cy="1066800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0" i="1" dirty="0" smtClean="0"/>
                <a:t>-----</a:t>
              </a:r>
            </a:p>
            <a:p>
              <a:r>
                <a:rPr lang="en-US" sz="1200" b="0" i="1" dirty="0" smtClean="0"/>
                <a:t>---     ---------</a:t>
              </a:r>
              <a:endParaRPr lang="en-US" sz="1200" b="0" i="1" dirty="0"/>
            </a:p>
            <a:p>
              <a:pPr algn="ctr"/>
              <a:r>
                <a:rPr lang="en-US" sz="1200" b="0" i="1" dirty="0"/>
                <a:t>-----</a:t>
              </a:r>
            </a:p>
            <a:p>
              <a:pPr algn="ctr"/>
              <a:r>
                <a:rPr lang="en-US" sz="1200" b="0" i="1" dirty="0"/>
                <a:t>------------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010400" y="24762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360920" y="2438162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05600" y="2286000"/>
              <a:ext cx="198120" cy="1905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Minus 20"/>
            <p:cNvSpPr/>
            <p:nvPr/>
          </p:nvSpPr>
          <p:spPr bwMode="auto">
            <a:xfrm>
              <a:off x="6598920" y="21183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Minus 21"/>
            <p:cNvSpPr/>
            <p:nvPr/>
          </p:nvSpPr>
          <p:spPr bwMode="auto">
            <a:xfrm>
              <a:off x="6568440" y="243840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Minus 22"/>
            <p:cNvSpPr/>
            <p:nvPr/>
          </p:nvSpPr>
          <p:spPr bwMode="auto">
            <a:xfrm>
              <a:off x="6873240" y="2346960"/>
              <a:ext cx="4572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Minus 23"/>
            <p:cNvSpPr/>
            <p:nvPr/>
          </p:nvSpPr>
          <p:spPr bwMode="auto">
            <a:xfrm>
              <a:off x="6918960" y="263652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Minus 24"/>
            <p:cNvSpPr/>
            <p:nvPr/>
          </p:nvSpPr>
          <p:spPr bwMode="auto">
            <a:xfrm>
              <a:off x="7272629" y="231648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Minus 25"/>
            <p:cNvSpPr/>
            <p:nvPr/>
          </p:nvSpPr>
          <p:spPr bwMode="auto">
            <a:xfrm>
              <a:off x="7269480" y="2590800"/>
              <a:ext cx="377851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29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81400"/>
            <a:ext cx="1071156" cy="17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341996" y="3733800"/>
            <a:ext cx="2228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A </a:t>
            </a:r>
            <a:r>
              <a:rPr lang="en-US" sz="1500" b="0" dirty="0" smtClean="0">
                <a:solidFill>
                  <a:srgbClr val="FF0000"/>
                </a:solidFill>
                <a:cs typeface="Times New Roman" pitchFamily="18" charset="0"/>
              </a:rPr>
              <a:t>bad</a:t>
            </a:r>
            <a:r>
              <a:rPr lang="en-US" sz="1500" b="0" dirty="0" smtClean="0">
                <a:cs typeface="Times New Roman" pitchFamily="18" charset="0"/>
              </a:rPr>
              <a:t> execution trace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048000" y="1595804"/>
            <a:ext cx="168402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Configuration Propagation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Analysis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47900" y="1595804"/>
            <a:ext cx="571500" cy="3396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2362200" y="2304812"/>
            <a:ext cx="457200" cy="47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70122" y="2050917"/>
            <a:ext cx="792475" cy="15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912674" y="2057402"/>
            <a:ext cx="761997" cy="9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6760274" y="1710928"/>
            <a:ext cx="1240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 smtClean="0">
                <a:cs typeface="Times New Roman" pitchFamily="18" charset="0"/>
              </a:rPr>
              <a:t>instrument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8534400" y="2705100"/>
            <a:ext cx="0" cy="800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6537961" y="2738735"/>
            <a:ext cx="291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cs typeface="Times New Roman" pitchFamily="18" charset="0"/>
              </a:rPr>
              <a:t>reproduce </a:t>
            </a:r>
          </a:p>
          <a:p>
            <a:pPr algn="ctr"/>
            <a:r>
              <a:rPr lang="en-US" sz="1500" b="0" dirty="0" smtClean="0">
                <a:cs typeface="Times New Roman" pitchFamily="18" charset="0"/>
              </a:rPr>
              <a:t>the error</a:t>
            </a:r>
          </a:p>
        </p:txBody>
      </p:sp>
      <p:sp>
        <p:nvSpPr>
          <p:cNvPr id="98" name="Rounded Rectangle 97"/>
          <p:cNvSpPr/>
          <p:nvPr/>
        </p:nvSpPr>
        <p:spPr bwMode="auto">
          <a:xfrm>
            <a:off x="6172200" y="4038600"/>
            <a:ext cx="1143000" cy="910223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&amp;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/>
              <a:t>Select</a:t>
            </a:r>
            <a:endParaRPr kumimoji="0" 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flipH="1">
            <a:off x="7380637" y="4056965"/>
            <a:ext cx="467963" cy="3626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H="1" flipV="1">
            <a:off x="7341996" y="4724400"/>
            <a:ext cx="445641" cy="383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581400" y="3962400"/>
            <a:ext cx="2819400" cy="1592223"/>
            <a:chOff x="3581400" y="4122777"/>
            <a:chExt cx="2819400" cy="1592223"/>
          </a:xfrm>
        </p:grpSpPr>
        <p:pic>
          <p:nvPicPr>
            <p:cNvPr id="103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745184"/>
              <a:ext cx="1025436" cy="8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982" y="4932401"/>
              <a:ext cx="1541418" cy="128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3581400" y="5161002"/>
              <a:ext cx="2819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0" dirty="0">
                  <a:cs typeface="Times New Roman" pitchFamily="18" charset="0"/>
                </a:rPr>
                <a:t>a</a:t>
              </a:r>
              <a:r>
                <a:rPr lang="en-US" sz="1500" b="0" dirty="0" smtClean="0">
                  <a:cs typeface="Times New Roman" pitchFamily="18" charset="0"/>
                </a:rPr>
                <a:t> set of  </a:t>
              </a:r>
              <a:r>
                <a:rPr lang="en-US" sz="1500" dirty="0" smtClean="0">
                  <a:solidFill>
                    <a:schemeClr val="accent1"/>
                  </a:solidFill>
                  <a:cs typeface="Times New Roman" pitchFamily="18" charset="0"/>
                </a:rPr>
                <a:t>correct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cs typeface="Times New Roman" pitchFamily="18" charset="0"/>
                </a:rPr>
                <a:t>and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dirty="0" smtClean="0">
                  <a:solidFill>
                    <a:srgbClr val="C00000"/>
                  </a:solidFill>
                  <a:cs typeface="Times New Roman" pitchFamily="18" charset="0"/>
                </a:rPr>
                <a:t>similar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 </a:t>
              </a:r>
              <a:r>
                <a:rPr lang="en-US" sz="1500" b="0" dirty="0" smtClean="0">
                  <a:cs typeface="Times New Roman" pitchFamily="18" charset="0"/>
                </a:rPr>
                <a:t>execution traces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84618" y="4303692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4122777"/>
              <a:ext cx="1323975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0" descr="C:\Users\tschiller\AppData\Local\Microsoft\Windows\Temporary Internet Files\Content.IE5\CB4SVK7Q\MC90002360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4399002"/>
              <a:ext cx="1330236" cy="11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9" name="Straight Arrow Connector 108"/>
          <p:cNvCxnSpPr/>
          <p:nvPr/>
        </p:nvCxnSpPr>
        <p:spPr bwMode="auto">
          <a:xfrm flipH="1">
            <a:off x="5638800" y="4495800"/>
            <a:ext cx="457201" cy="24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H="1">
            <a:off x="3733800" y="4572000"/>
            <a:ext cx="55081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ounded Rectangle 113"/>
          <p:cNvSpPr/>
          <p:nvPr/>
        </p:nvSpPr>
        <p:spPr bwMode="auto">
          <a:xfrm>
            <a:off x="2110739" y="4402824"/>
            <a:ext cx="1600200" cy="413730"/>
          </a:xfrm>
          <a:prstGeom prst="round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Differencing</a:t>
            </a:r>
          </a:p>
        </p:txBody>
      </p:sp>
      <p:cxnSp>
        <p:nvCxnSpPr>
          <p:cNvPr id="124" name="Elbow Connector 123"/>
          <p:cNvCxnSpPr>
            <a:endCxn id="114" idx="0"/>
          </p:cNvCxnSpPr>
          <p:nvPr/>
        </p:nvCxnSpPr>
        <p:spPr bwMode="auto">
          <a:xfrm rot="10800000" flipV="1">
            <a:off x="2910839" y="3733800"/>
            <a:ext cx="4876798" cy="66902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3" name="Group 162"/>
          <p:cNvGrpSpPr/>
          <p:nvPr/>
        </p:nvGrpSpPr>
        <p:grpSpPr>
          <a:xfrm>
            <a:off x="-381000" y="3581400"/>
            <a:ext cx="3276600" cy="1862947"/>
            <a:chOff x="6705600" y="4556218"/>
            <a:chExt cx="3276600" cy="1862947"/>
          </a:xfrm>
        </p:grpSpPr>
        <p:grpSp>
          <p:nvGrpSpPr>
            <p:cNvPr id="164" name="Group 163"/>
            <p:cNvGrpSpPr/>
            <p:nvPr/>
          </p:nvGrpSpPr>
          <p:grpSpPr>
            <a:xfrm>
              <a:off x="6705600" y="4556218"/>
              <a:ext cx="2819400" cy="1862947"/>
              <a:chOff x="6705600" y="4556218"/>
              <a:chExt cx="2819400" cy="1862947"/>
            </a:xfrm>
          </p:grpSpPr>
          <p:pic>
            <p:nvPicPr>
              <p:cNvPr id="166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200" y="4572000"/>
                <a:ext cx="1330236" cy="222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7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564" y="5761149"/>
                <a:ext cx="1025436" cy="85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8" name="Picture 1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6564" y="5948366"/>
                <a:ext cx="1541418" cy="128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7315200" y="5319657"/>
                <a:ext cx="1066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…</a:t>
                </a:r>
              </a:p>
            </p:txBody>
          </p:sp>
          <p:pic>
            <p:nvPicPr>
              <p:cNvPr id="17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407" y="5138742"/>
                <a:ext cx="1323975" cy="12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1" name="Picture 170" descr="C:\Users\tschiller\AppData\Local\Microsoft\Windows\Temporary Internet Files\Content.IE5\CB4SVK7Q\MC900023604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3982" y="5414967"/>
                <a:ext cx="1330236" cy="111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6705600" y="6096000"/>
                <a:ext cx="28194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accent1"/>
                    </a:solidFill>
                    <a:cs typeface="Times New Roman" pitchFamily="18" charset="0"/>
                  </a:rPr>
                  <a:t>correct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dirty="0" smtClean="0">
                    <a:cs typeface="Times New Roman" pitchFamily="18" charset="0"/>
                  </a:rPr>
                  <a:t>and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dirty="0" smtClean="0">
                    <a:solidFill>
                      <a:srgbClr val="C00000"/>
                    </a:solidFill>
                    <a:cs typeface="Times New Roman" pitchFamily="18" charset="0"/>
                  </a:rPr>
                  <a:t>similar</a:t>
                </a:r>
                <a:r>
                  <a:rPr lang="en-US" sz="15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sz="1500" b="0" dirty="0" smtClean="0">
                    <a:cs typeface="Times New Roman" pitchFamily="18" charset="0"/>
                  </a:rPr>
                  <a:t>trace</a:t>
                </a: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7507878" y="5091117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>
                <a:off x="7498080" y="5661136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 bwMode="auto">
              <a:xfrm>
                <a:off x="7703820" y="5370463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7610748" y="4556218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7660278" y="5912674"/>
                <a:ext cx="205740" cy="20002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7162800" y="4706035"/>
              <a:ext cx="2819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0" dirty="0">
                  <a:cs typeface="Times New Roman" pitchFamily="18" charset="0"/>
                </a:rPr>
                <a:t>a</a:t>
              </a:r>
              <a:r>
                <a:rPr lang="en-US" sz="1500" b="0" dirty="0" smtClean="0">
                  <a:cs typeface="Times New Roman" pitchFamily="18" charset="0"/>
                </a:rPr>
                <a:t> </a:t>
              </a:r>
              <a:r>
                <a:rPr lang="en-US" sz="1500" dirty="0" smtClean="0">
                  <a:solidFill>
                    <a:srgbClr val="FF0000"/>
                  </a:solidFill>
                  <a:cs typeface="Times New Roman" pitchFamily="18" charset="0"/>
                </a:rPr>
                <a:t>bad</a:t>
              </a:r>
              <a:r>
                <a:rPr lang="en-US" sz="1500" b="0" dirty="0" smtClean="0">
                  <a:cs typeface="Times New Roman" pitchFamily="18" charset="0"/>
                </a:rPr>
                <a:t> execution trace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 bwMode="auto">
          <a:xfrm flipH="1">
            <a:off x="1630680" y="4618941"/>
            <a:ext cx="3886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-398418" y="6492240"/>
            <a:ext cx="3598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cs typeface="Times New Roman" pitchFamily="18" charset="0"/>
              </a:rPr>
              <a:t>behaviorally-deviated predicates</a:t>
            </a:r>
            <a:endParaRPr lang="en-US" sz="1500" b="0" dirty="0" smtClean="0">
              <a:cs typeface="Times New Roman" pitchFamily="18" charset="0"/>
            </a:endParaRPr>
          </a:p>
        </p:txBody>
      </p:sp>
      <p:cxnSp>
        <p:nvCxnSpPr>
          <p:cNvPr id="190" name="Straight Arrow Connector 189"/>
          <p:cNvCxnSpPr/>
          <p:nvPr/>
        </p:nvCxnSpPr>
        <p:spPr bwMode="auto">
          <a:xfrm>
            <a:off x="838200" y="5514558"/>
            <a:ext cx="0" cy="505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Straight Arrow Connector 196"/>
          <p:cNvCxnSpPr/>
          <p:nvPr/>
        </p:nvCxnSpPr>
        <p:spPr bwMode="auto">
          <a:xfrm>
            <a:off x="2057400" y="6298875"/>
            <a:ext cx="3329940" cy="104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2" name="Group 201"/>
          <p:cNvGrpSpPr/>
          <p:nvPr/>
        </p:nvGrpSpPr>
        <p:grpSpPr>
          <a:xfrm>
            <a:off x="5814060" y="5772838"/>
            <a:ext cx="1070067" cy="1082929"/>
            <a:chOff x="3176451" y="5772838"/>
            <a:chExt cx="1070067" cy="1082929"/>
          </a:xfrm>
        </p:grpSpPr>
        <p:grpSp>
          <p:nvGrpSpPr>
            <p:cNvPr id="192" name="Group 191"/>
            <p:cNvGrpSpPr/>
            <p:nvPr/>
          </p:nvGrpSpPr>
          <p:grpSpPr>
            <a:xfrm>
              <a:off x="3200400" y="6044550"/>
              <a:ext cx="1046118" cy="811217"/>
              <a:chOff x="2306682" y="5157446"/>
              <a:chExt cx="1046118" cy="811217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306682" y="5183833"/>
                <a:ext cx="104611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+mn-lt"/>
                  </a:rPr>
                  <a:t>1.</a:t>
                </a:r>
              </a:p>
              <a:p>
                <a:r>
                  <a:rPr lang="en-US" sz="1500" dirty="0" smtClean="0">
                    <a:latin typeface="+mn-lt"/>
                  </a:rPr>
                  <a:t>2.</a:t>
                </a:r>
              </a:p>
              <a:p>
                <a:r>
                  <a:rPr lang="en-US" sz="1500" dirty="0" smtClean="0">
                    <a:latin typeface="+mn-lt"/>
                  </a:rPr>
                  <a:t>3. …</a:t>
                </a:r>
              </a:p>
            </p:txBody>
          </p:sp>
          <p:pic>
            <p:nvPicPr>
              <p:cNvPr id="195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411771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157446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1" name="TextBox 200"/>
            <p:cNvSpPr txBox="1"/>
            <p:nvPr/>
          </p:nvSpPr>
          <p:spPr>
            <a:xfrm>
              <a:off x="3176451" y="5772838"/>
              <a:ext cx="7543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cs typeface="Times New Roman" pitchFamily="18" charset="0"/>
                </a:rPr>
                <a:t>Report</a:t>
              </a:r>
              <a:endParaRPr lang="en-US" sz="1500" b="0" dirty="0" smtClean="0">
                <a:cs typeface="Times New Roman" pitchFamily="18" charset="0"/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2053043" y="5925235"/>
            <a:ext cx="3357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dirty="0">
                <a:cs typeface="Times New Roman" pitchFamily="18" charset="0"/>
              </a:rPr>
              <a:t>i</a:t>
            </a:r>
            <a:r>
              <a:rPr lang="en-US" sz="1500" b="0" dirty="0" smtClean="0">
                <a:cs typeface="Times New Roman" pitchFamily="18" charset="0"/>
              </a:rPr>
              <a:t>dentify affecting configuration options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57858" y="6012744"/>
            <a:ext cx="198120" cy="1905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640080" y="6118860"/>
            <a:ext cx="198120" cy="1905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973101" y="6022904"/>
            <a:ext cx="198120" cy="1905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33494" y="6302022"/>
            <a:ext cx="198120" cy="1905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880533" y="6275211"/>
            <a:ext cx="198120" cy="1905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950604" y="4419600"/>
            <a:ext cx="915924" cy="1002792"/>
            <a:chOff x="989076" y="5715000"/>
            <a:chExt cx="915924" cy="1002792"/>
          </a:xfrm>
        </p:grpSpPr>
        <p:sp>
          <p:nvSpPr>
            <p:cNvPr id="99" name="Can 98"/>
            <p:cNvSpPr/>
            <p:nvPr/>
          </p:nvSpPr>
          <p:spPr bwMode="auto">
            <a:xfrm>
              <a:off x="990600" y="5715000"/>
              <a:ext cx="914400" cy="934623"/>
            </a:xfrm>
            <a:prstGeom prst="can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Can 100"/>
            <p:cNvSpPr/>
            <p:nvPr/>
          </p:nvSpPr>
          <p:spPr bwMode="auto">
            <a:xfrm>
              <a:off x="989076" y="5783169"/>
              <a:ext cx="914400" cy="934623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rgbClr val="119F33"/>
                  </a:solidFill>
                  <a:effectLst/>
                  <a:latin typeface="Times New Roman" pitchFamily="18" charset="0"/>
                </a:rPr>
                <a:t>Correct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 smtClean="0"/>
                <a:t>Execution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Traces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90144" y="2514600"/>
            <a:ext cx="2743200" cy="674132"/>
            <a:chOff x="390144" y="2514600"/>
            <a:chExt cx="2743200" cy="674132"/>
          </a:xfrm>
        </p:grpSpPr>
        <p:sp>
          <p:nvSpPr>
            <p:cNvPr id="111" name="TextBox 110"/>
            <p:cNvSpPr txBox="1"/>
            <p:nvPr/>
          </p:nvSpPr>
          <p:spPr>
            <a:xfrm>
              <a:off x="390144" y="2819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cs typeface="Times New Roman" pitchFamily="18" charset="0"/>
                </a:rPr>
                <a:t>C</a:t>
              </a:r>
              <a:r>
                <a:rPr lang="en-US" sz="1800" b="0" dirty="0" smtClean="0">
                  <a:cs typeface="Times New Roman" pitchFamily="18" charset="0"/>
                </a:rPr>
                <a:t>onfiguration options</a:t>
              </a:r>
            </a:p>
          </p:txBody>
        </p:sp>
        <p:pic>
          <p:nvPicPr>
            <p:cNvPr id="112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8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5146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Picture 2" descr="http://www.777icons.com/libs/people-vista/programmer-ic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61" y="2708627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972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22860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86800" cy="4495800"/>
          </a:xfrm>
        </p:spPr>
        <p:txBody>
          <a:bodyPr/>
          <a:lstStyle/>
          <a:p>
            <a:r>
              <a:rPr lang="en-US" dirty="0" smtClean="0"/>
              <a:t>How effective is </a:t>
            </a:r>
            <a:r>
              <a:rPr lang="en-US" dirty="0" err="1" smtClean="0"/>
              <a:t>ConfDiagnoser</a:t>
            </a:r>
            <a:r>
              <a:rPr lang="en-US" dirty="0" smtClean="0"/>
              <a:t> in diagnosing errors?</a:t>
            </a:r>
          </a:p>
          <a:p>
            <a:pPr lvl="1"/>
            <a:r>
              <a:rPr lang="en-US" dirty="0" smtClean="0"/>
              <a:t>Diagnosis accuracy</a:t>
            </a:r>
          </a:p>
          <a:p>
            <a:pPr lvl="1"/>
            <a:r>
              <a:rPr lang="en-US" dirty="0" smtClean="0"/>
              <a:t>Time cost</a:t>
            </a:r>
          </a:p>
          <a:p>
            <a:pPr lvl="1"/>
            <a:r>
              <a:rPr lang="en-US" dirty="0" smtClean="0"/>
              <a:t>Comparison with three existing techniques</a:t>
            </a:r>
          </a:p>
          <a:p>
            <a:pPr lvl="2"/>
            <a:r>
              <a:rPr lang="en-US" dirty="0" smtClean="0"/>
              <a:t>One configuration error diagnosis technique</a:t>
            </a:r>
          </a:p>
          <a:p>
            <a:pPr lvl="2"/>
            <a:r>
              <a:rPr lang="en-US" dirty="0" smtClean="0"/>
              <a:t>Two general automated debugging 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configuration errors from 5 subjects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36250"/>
              </p:ext>
            </p:extLst>
          </p:nvPr>
        </p:nvGraphicFramePr>
        <p:xfrm>
          <a:off x="838200" y="1447800"/>
          <a:ext cx="8153400" cy="2250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0"/>
                <a:gridCol w="990600"/>
                <a:gridCol w="1295400"/>
                <a:gridCol w="2590800"/>
                <a:gridCol w="21336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#Non-crashing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#Crashing</a:t>
                      </a:r>
                      <a:r>
                        <a:rPr lang="en-US" baseline="0" dirty="0" smtClean="0"/>
                        <a:t>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Randoop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18587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Weka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3810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Synoptic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19153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Soot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159271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JChord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23391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6629400" y="4038600"/>
            <a:ext cx="1905000" cy="685800"/>
          </a:xfrm>
          <a:prstGeom prst="wedgeRectCallout">
            <a:avLst>
              <a:gd name="adj1" fmla="val 20000"/>
              <a:gd name="adj2" fmla="val -7750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Collected from [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rPr>
              <a:t>Rabkin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rPr>
              <a:t> ASE’11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3810000" y="4114800"/>
            <a:ext cx="2514600" cy="1143000"/>
          </a:xfrm>
          <a:prstGeom prst="wedgeRectCallout">
            <a:avLst>
              <a:gd name="adj1" fmla="val 20000"/>
              <a:gd name="adj2" fmla="val -7750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Collected from FAQ, forum posts, mailing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list questions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…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5547360"/>
            <a:ext cx="7772400" cy="4495800"/>
          </a:xfrm>
        </p:spPr>
        <p:txBody>
          <a:bodyPr/>
          <a:lstStyle/>
          <a:p>
            <a:r>
              <a:rPr lang="en-US" dirty="0" smtClean="0"/>
              <a:t>Correct executions for each program</a:t>
            </a:r>
          </a:p>
          <a:p>
            <a:pPr lvl="1"/>
            <a:r>
              <a:rPr lang="en-US" dirty="0" smtClean="0"/>
              <a:t>6 – 16 examples from its user manual</a:t>
            </a:r>
          </a:p>
        </p:txBody>
      </p:sp>
    </p:spTree>
    <p:extLst>
      <p:ext uri="{BB962C8B-B14F-4D97-AF65-F5344CB8AC3E}">
        <p14:creationId xmlns:p14="http://schemas.microsoft.com/office/powerpoint/2010/main" val="1660146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Measure accuracy by the absolute root cause ranking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1000" dirty="0" smtClean="0"/>
          </a:p>
          <a:p>
            <a:endParaRPr lang="en-US" sz="9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/>
              <a:t>Time cost: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 err="1" smtClean="0">
                <a:solidFill>
                  <a:srgbClr val="FF0000"/>
                </a:solidFill>
              </a:rPr>
              <a:t>mins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/ error (on average)</a:t>
            </a:r>
          </a:p>
          <a:p>
            <a:endParaRPr lang="en-US" sz="1000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ConfDiagnoser’s</a:t>
            </a:r>
            <a:r>
              <a:rPr lang="en-US" dirty="0" smtClean="0"/>
              <a:t> accuracy and 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402682" y="1295400"/>
            <a:ext cx="1046118" cy="811217"/>
            <a:chOff x="2306682" y="5157446"/>
            <a:chExt cx="1046118" cy="811217"/>
          </a:xfrm>
        </p:grpSpPr>
        <p:sp>
          <p:nvSpPr>
            <p:cNvPr id="18" name="TextBox 17"/>
            <p:cNvSpPr txBox="1"/>
            <p:nvPr/>
          </p:nvSpPr>
          <p:spPr>
            <a:xfrm>
              <a:off x="2306682" y="5183833"/>
              <a:ext cx="10461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+mn-lt"/>
                </a:rPr>
                <a:t>1.</a:t>
              </a:r>
            </a:p>
            <a:p>
              <a:r>
                <a:rPr lang="en-US" sz="1500" dirty="0" smtClean="0">
                  <a:latin typeface="+mn-lt"/>
                </a:rPr>
                <a:t>2.</a:t>
              </a:r>
            </a:p>
            <a:p>
              <a:r>
                <a:rPr lang="en-US" sz="1500" dirty="0" smtClean="0">
                  <a:latin typeface="+mn-lt"/>
                </a:rPr>
                <a:t>3. …</a:t>
              </a:r>
            </a:p>
          </p:txBody>
        </p:sp>
        <p:pic>
          <p:nvPicPr>
            <p:cNvPr id="19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411771"/>
              <a:ext cx="254324" cy="25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157446"/>
              <a:ext cx="254324" cy="25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234288" y="2558224"/>
            <a:ext cx="1689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Average rank: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5th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5822" y="315962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8 errors</a:t>
            </a:r>
            <a:r>
              <a:rPr lang="en-US" sz="1400" dirty="0" smtClean="0">
                <a:latin typeface="+mn-lt"/>
              </a:rPr>
              <a:t> ranks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first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7598" y="3776246"/>
            <a:ext cx="292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10 errors</a:t>
            </a:r>
            <a:r>
              <a:rPr lang="en-US" sz="1400" dirty="0" smtClean="0">
                <a:latin typeface="+mn-lt"/>
              </a:rPr>
              <a:t> ranks in the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top 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24000" y="5181600"/>
            <a:ext cx="4114800" cy="306766"/>
            <a:chOff x="1642533" y="5181600"/>
            <a:chExt cx="4114800" cy="306766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189111" y="5181600"/>
              <a:ext cx="0" cy="30480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242733" y="5226756"/>
              <a:ext cx="2514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latin typeface="+mn-lt"/>
                </a:defRPr>
              </a:lvl1pPr>
            </a:lstStyle>
            <a:p>
              <a:r>
                <a:rPr lang="en-US" dirty="0"/>
                <a:t>crashing errors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533" y="5224790"/>
              <a:ext cx="1718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+mn-lt"/>
                </a:rPr>
                <a:t>non-crashing errors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29492" y="4332224"/>
            <a:ext cx="32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Better </a:t>
            </a:r>
            <a:r>
              <a:rPr lang="en-US" sz="1400" dirty="0" smtClean="0">
                <a:latin typeface="+mn-lt"/>
              </a:rPr>
              <a:t>for 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non-crashing</a:t>
            </a:r>
            <a:r>
              <a:rPr lang="en-US" sz="1400" dirty="0" smtClean="0">
                <a:latin typeface="+mn-lt"/>
              </a:rPr>
              <a:t> errors</a:t>
            </a:r>
            <a:endParaRPr lang="en-US" sz="1400" dirty="0" smtClean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4876800" cy="293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2659446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Root </a:t>
            </a:r>
            <a:r>
              <a:rPr lang="en-US" sz="1100" dirty="0" smtClean="0">
                <a:latin typeface="+mn-lt"/>
              </a:rPr>
              <a:t>Cause</a:t>
            </a:r>
          </a:p>
          <a:p>
            <a:r>
              <a:rPr lang="en-US" sz="1100" dirty="0" smtClean="0">
                <a:latin typeface="+mn-lt"/>
              </a:rPr>
              <a:t>Rank</a:t>
            </a:r>
            <a:endParaRPr lang="en-US" sz="11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2362200"/>
            <a:ext cx="390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7511" y="4766733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Error ID</a:t>
            </a:r>
          </a:p>
        </p:txBody>
      </p:sp>
    </p:spTree>
    <p:extLst>
      <p:ext uri="{BB962C8B-B14F-4D97-AF65-F5344CB8AC3E}">
        <p14:creationId xmlns:p14="http://schemas.microsoft.com/office/powerpoint/2010/main" val="2051739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23" grpId="0"/>
      <p:bldP spid="11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ConfAnalyzer</a:t>
            </a:r>
            <a:r>
              <a:rPr lang="en-US" dirty="0" smtClean="0"/>
              <a:t> </a:t>
            </a:r>
            <a:r>
              <a:rPr lang="en-US" sz="2800" i="0" dirty="0" smtClean="0">
                <a:solidFill>
                  <a:schemeClr val="accent2"/>
                </a:solidFill>
              </a:rPr>
              <a:t>[</a:t>
            </a:r>
            <a:r>
              <a:rPr lang="en-US" sz="2800" i="0" dirty="0" err="1" smtClean="0">
                <a:solidFill>
                  <a:schemeClr val="accent2"/>
                </a:solidFill>
              </a:rPr>
              <a:t>Rabkin</a:t>
            </a:r>
            <a:r>
              <a:rPr lang="en-US" sz="2800" i="0" dirty="0" smtClean="0">
                <a:solidFill>
                  <a:schemeClr val="accent2"/>
                </a:solidFill>
              </a:rPr>
              <a:t> ’11]</a:t>
            </a:r>
            <a:endParaRPr lang="en-US" sz="2800" i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686800" cy="4495800"/>
          </a:xfrm>
        </p:spPr>
        <p:txBody>
          <a:bodyPr/>
          <a:lstStyle/>
          <a:p>
            <a:r>
              <a:rPr lang="en-US" dirty="0" smtClean="0"/>
              <a:t>The most recent configuration error diagnosis technique</a:t>
            </a:r>
          </a:p>
          <a:p>
            <a:pPr lvl="1"/>
            <a:r>
              <a:rPr lang="en-US" dirty="0" smtClean="0"/>
              <a:t>Use dynamic tainting</a:t>
            </a:r>
          </a:p>
          <a:p>
            <a:pPr lvl="1"/>
            <a:r>
              <a:rPr lang="en-US" dirty="0" smtClean="0"/>
              <a:t>Only supports </a:t>
            </a:r>
            <a:r>
              <a:rPr lang="en-US" dirty="0"/>
              <a:t>crashing </a:t>
            </a:r>
            <a:r>
              <a:rPr lang="en-US" dirty="0" smtClean="0"/>
              <a:t>errors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0733" y="250567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Average </a:t>
            </a:r>
            <a:r>
              <a:rPr lang="en-US" sz="1800" dirty="0" smtClean="0"/>
              <a:t>rank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- </a:t>
            </a:r>
            <a:r>
              <a:rPr lang="en-US" sz="1800" dirty="0" err="1" smtClean="0"/>
              <a:t>ConfDiagnoser</a:t>
            </a:r>
            <a:r>
              <a:rPr lang="en-US" sz="1800" dirty="0"/>
              <a:t>:  </a:t>
            </a:r>
            <a:r>
              <a:rPr lang="en-US" sz="1800" dirty="0" smtClean="0">
                <a:solidFill>
                  <a:srgbClr val="FF0000"/>
                </a:solidFill>
              </a:rPr>
              <a:t>5th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ConfAnalyzer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12th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ConfDiagnoser</a:t>
            </a:r>
            <a:r>
              <a:rPr lang="en-US" sz="1800" dirty="0" smtClean="0"/>
              <a:t> produces: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 Better</a:t>
            </a:r>
            <a:r>
              <a:rPr lang="en-US" sz="1800" dirty="0" smtClean="0"/>
              <a:t> </a:t>
            </a:r>
            <a:r>
              <a:rPr lang="en-US" sz="1800" dirty="0"/>
              <a:t>results on </a:t>
            </a:r>
            <a:r>
              <a:rPr lang="en-US" sz="1800" dirty="0">
                <a:solidFill>
                  <a:srgbClr val="FF0000"/>
                </a:solidFill>
              </a:rPr>
              <a:t>8 </a:t>
            </a:r>
            <a:r>
              <a:rPr lang="en-US" sz="1800" dirty="0" smtClean="0">
                <a:solidFill>
                  <a:srgbClr val="FF0000"/>
                </a:solidFill>
              </a:rPr>
              <a:t>errors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 Same</a:t>
            </a:r>
            <a:r>
              <a:rPr lang="en-US" sz="1800" dirty="0" smtClean="0"/>
              <a:t> </a:t>
            </a:r>
            <a:r>
              <a:rPr lang="en-US" sz="1800" dirty="0"/>
              <a:t>results on </a:t>
            </a:r>
            <a:r>
              <a:rPr lang="en-US" sz="1800" dirty="0">
                <a:solidFill>
                  <a:srgbClr val="FF0000"/>
                </a:solidFill>
              </a:rPr>
              <a:t>3 </a:t>
            </a:r>
            <a:r>
              <a:rPr lang="en-US" sz="1800" dirty="0" smtClean="0">
                <a:solidFill>
                  <a:srgbClr val="FF0000"/>
                </a:solidFill>
              </a:rPr>
              <a:t>errors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/>
              <a:t>- </a:t>
            </a:r>
            <a:r>
              <a:rPr lang="en-US" sz="1800" dirty="0" smtClean="0">
                <a:solidFill>
                  <a:srgbClr val="FF0000"/>
                </a:solidFill>
              </a:rPr>
              <a:t>Worse</a:t>
            </a:r>
            <a:r>
              <a:rPr lang="en-US" sz="1800" dirty="0" smtClean="0"/>
              <a:t> </a:t>
            </a:r>
            <a:r>
              <a:rPr lang="en-US" sz="1800" dirty="0"/>
              <a:t>results on </a:t>
            </a:r>
            <a:r>
              <a:rPr lang="en-US" sz="1800" dirty="0">
                <a:solidFill>
                  <a:srgbClr val="FF0000"/>
                </a:solidFill>
              </a:rPr>
              <a:t>3 errors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390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5" y="2375848"/>
            <a:ext cx="5214657" cy="313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24467" y="5502912"/>
            <a:ext cx="4388556" cy="364488"/>
            <a:chOff x="1394178" y="5079999"/>
            <a:chExt cx="4388556" cy="364488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3189111" y="5079999"/>
              <a:ext cx="0" cy="30480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268134" y="5167488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crashing errors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4178" y="5156199"/>
              <a:ext cx="1718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non-crashing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035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839200" cy="1143000"/>
          </a:xfrm>
        </p:spPr>
        <p:txBody>
          <a:bodyPr/>
          <a:lstStyle/>
          <a:p>
            <a:r>
              <a:rPr lang="en-US" dirty="0" smtClean="0"/>
              <a:t>Comparison with Tarantula </a:t>
            </a:r>
            <a:r>
              <a:rPr lang="en-US" sz="2400" dirty="0" smtClean="0"/>
              <a:t>[</a:t>
            </a:r>
            <a:r>
              <a:rPr lang="en-US" sz="2400" dirty="0">
                <a:solidFill>
                  <a:schemeClr val="accent2"/>
                </a:solidFill>
              </a:rPr>
              <a:t>Jones </a:t>
            </a:r>
            <a:r>
              <a:rPr lang="en-US" sz="2400" dirty="0" smtClean="0">
                <a:solidFill>
                  <a:schemeClr val="accent2"/>
                </a:solidFill>
              </a:rPr>
              <a:t>’03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495800"/>
          </a:xfrm>
        </p:spPr>
        <p:txBody>
          <a:bodyPr/>
          <a:lstStyle/>
          <a:p>
            <a:r>
              <a:rPr lang="en-US" dirty="0" smtClean="0"/>
              <a:t>Tarantula-based configuration debugging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statement coverage </a:t>
            </a:r>
            <a:r>
              <a:rPr lang="en-US" dirty="0" smtClean="0"/>
              <a:t>to localize suspicious statements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thin slicing </a:t>
            </a:r>
            <a:r>
              <a:rPr lang="en-US" dirty="0" smtClean="0"/>
              <a:t>to identify the affecting configuration options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688449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Tarantula’s statement-level granularity is </a:t>
            </a:r>
            <a:r>
              <a:rPr lang="en-US" dirty="0">
                <a:solidFill>
                  <a:srgbClr val="FF0000"/>
                </a:solidFill>
              </a:rPr>
              <a:t>too fine-grained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073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Many statements get the </a:t>
            </a:r>
            <a:r>
              <a:rPr lang="en-US" sz="2000" b="0" dirty="0" smtClean="0">
                <a:solidFill>
                  <a:srgbClr val="FF0000"/>
                </a:solidFill>
                <a:cs typeface="Times New Roman" pitchFamily="18" charset="0"/>
              </a:rPr>
              <a:t>same</a:t>
            </a:r>
            <a:r>
              <a:rPr lang="en-US" sz="2000" b="0" dirty="0" smtClean="0">
                <a:cs typeface="Times New Roman" pitchFamily="18" charset="0"/>
              </a:rPr>
              <a:t> suspiciousness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Statement coverage does </a:t>
            </a:r>
            <a:r>
              <a:rPr lang="en-US" sz="2000" b="0" dirty="0" smtClean="0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sz="2000" b="0" dirty="0" smtClean="0">
                <a:cs typeface="Times New Roman" pitchFamily="18" charset="0"/>
              </a:rPr>
              <a:t> indicate predicate evaluation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810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Average rank</a:t>
            </a:r>
          </a:p>
          <a:p>
            <a:r>
              <a:rPr lang="en-US" sz="1800" dirty="0"/>
              <a:t>   - </a:t>
            </a:r>
            <a:r>
              <a:rPr lang="en-US" sz="1800" dirty="0" err="1"/>
              <a:t>ConfDiagnoser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0000"/>
                </a:solidFill>
              </a:rPr>
              <a:t>5th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Tarantula: </a:t>
            </a:r>
            <a:r>
              <a:rPr lang="en-US" sz="1800" dirty="0" smtClean="0">
                <a:solidFill>
                  <a:srgbClr val="FF0000"/>
                </a:solidFill>
              </a:rPr>
              <a:t>15th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2667000"/>
            <a:ext cx="390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4" y="2352458"/>
            <a:ext cx="5469656" cy="328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01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839200" cy="1143000"/>
          </a:xfrm>
        </p:spPr>
        <p:txBody>
          <a:bodyPr/>
          <a:lstStyle/>
          <a:p>
            <a:r>
              <a:rPr lang="en-US" dirty="0" smtClean="0"/>
              <a:t>Comparison with Invariant Analysis </a:t>
            </a:r>
            <a:r>
              <a:rPr lang="en-US" sz="2400" dirty="0" smtClean="0"/>
              <a:t>[</a:t>
            </a:r>
            <a:r>
              <a:rPr lang="en-US" sz="2400" dirty="0" err="1">
                <a:solidFill>
                  <a:schemeClr val="accent2"/>
                </a:solidFill>
              </a:rPr>
              <a:t>McCamant</a:t>
            </a:r>
            <a:r>
              <a:rPr lang="en-US" sz="2400" dirty="0">
                <a:solidFill>
                  <a:schemeClr val="accent2"/>
                </a:solidFill>
              </a:rPr>
              <a:t> ’04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9220200" cy="4495800"/>
          </a:xfrm>
        </p:spPr>
        <p:txBody>
          <a:bodyPr/>
          <a:lstStyle/>
          <a:p>
            <a:r>
              <a:rPr lang="en-US" dirty="0" smtClean="0"/>
              <a:t>Invariant Analysis-based configuration debugging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method invariant </a:t>
            </a:r>
            <a:r>
              <a:rPr lang="en-US" dirty="0" smtClean="0"/>
              <a:t>difference to localize suspicious methods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thin slicing </a:t>
            </a:r>
            <a:r>
              <a:rPr lang="en-US" dirty="0" smtClean="0"/>
              <a:t>to identify the affecting configuration options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lvl="1"/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691425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Invariant analysis’ method-level granularity is </a:t>
            </a:r>
            <a:r>
              <a:rPr lang="en-US" dirty="0">
                <a:solidFill>
                  <a:srgbClr val="FF0000"/>
                </a:solidFill>
              </a:rPr>
              <a:t>too coarse-grained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607689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Some control flow changes </a:t>
            </a:r>
            <a:r>
              <a:rPr lang="en-US" sz="2000" b="0" dirty="0" smtClean="0">
                <a:solidFill>
                  <a:srgbClr val="FF0000"/>
                </a:solidFill>
                <a:cs typeface="Times New Roman" pitchFamily="18" charset="0"/>
              </a:rPr>
              <a:t>inside</a:t>
            </a:r>
            <a:r>
              <a:rPr lang="en-US" sz="2000" b="0" dirty="0" smtClean="0">
                <a:cs typeface="Times New Roman" pitchFamily="18" charset="0"/>
              </a:rPr>
              <a:t> a method are </a:t>
            </a:r>
            <a:r>
              <a:rPr lang="en-US" sz="2000" b="0" dirty="0" smtClean="0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sz="2000" b="0" dirty="0" smtClean="0">
                <a:cs typeface="Times New Roman" pitchFamily="18" charset="0"/>
              </a:rPr>
              <a:t> be reflected by invariants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5644" y="2562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Average rank</a:t>
            </a:r>
          </a:p>
          <a:p>
            <a:r>
              <a:rPr lang="en-US" sz="1800" dirty="0"/>
              <a:t>   - </a:t>
            </a:r>
            <a:r>
              <a:rPr lang="en-US" sz="1800" dirty="0" err="1"/>
              <a:t>ConfDiagnoser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FF0000"/>
                </a:solidFill>
              </a:rPr>
              <a:t>5th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Invariant Analysis: </a:t>
            </a:r>
            <a:r>
              <a:rPr lang="en-US" sz="1800" dirty="0" smtClean="0">
                <a:solidFill>
                  <a:srgbClr val="FF0000"/>
                </a:solidFill>
              </a:rPr>
              <a:t>18th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667000"/>
            <a:ext cx="390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9" y="2281238"/>
            <a:ext cx="5588191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61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ConfDiagnoser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accurate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</a:p>
          <a:p>
            <a:endParaRPr lang="en-US" dirty="0"/>
          </a:p>
          <a:p>
            <a:r>
              <a:rPr lang="en-US" dirty="0" err="1" smtClean="0"/>
              <a:t>ConfDiagnoser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outperforms</a:t>
            </a:r>
            <a:r>
              <a:rPr lang="en-US" dirty="0" smtClean="0"/>
              <a:t> existing techniques</a:t>
            </a:r>
          </a:p>
          <a:p>
            <a:pPr lvl="1"/>
            <a:r>
              <a:rPr lang="en-US" dirty="0" smtClean="0"/>
              <a:t>One configuration error diagnosis technique</a:t>
            </a:r>
          </a:p>
          <a:p>
            <a:pPr lvl="1"/>
            <a:r>
              <a:rPr lang="en-US" dirty="0" smtClean="0"/>
              <a:t>Two general automated debugging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software is often </a:t>
            </a:r>
            <a:r>
              <a:rPr lang="en-US" dirty="0" smtClean="0">
                <a:solidFill>
                  <a:srgbClr val="FF0000"/>
                </a:solidFill>
              </a:rPr>
              <a:t>configurable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6321" y="1981200"/>
            <a:ext cx="7117079" cy="1590676"/>
            <a:chOff x="1036321" y="1981200"/>
            <a:chExt cx="7117079" cy="1590676"/>
          </a:xfrm>
        </p:grpSpPr>
        <p:sp>
          <p:nvSpPr>
            <p:cNvPr id="5" name="Vertical Scroll 4"/>
            <p:cNvSpPr/>
            <p:nvPr/>
          </p:nvSpPr>
          <p:spPr bwMode="auto">
            <a:xfrm>
              <a:off x="4087645" y="2233918"/>
              <a:ext cx="1904999" cy="985155"/>
            </a:xfrm>
            <a:prstGeom prst="verticalScrol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Configurable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Software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6014356" y="2621199"/>
              <a:ext cx="506186" cy="285750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Flowchart: Multidocument 6"/>
            <p:cNvSpPr/>
            <p:nvPr/>
          </p:nvSpPr>
          <p:spPr bwMode="auto">
            <a:xfrm>
              <a:off x="6781800" y="2267035"/>
              <a:ext cx="1371600" cy="952500"/>
            </a:xfrm>
            <a:prstGeom prst="flowChartMultidocument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8" name="Plus 7"/>
            <p:cNvSpPr/>
            <p:nvPr/>
          </p:nvSpPr>
          <p:spPr bwMode="auto">
            <a:xfrm>
              <a:off x="3434503" y="2581276"/>
              <a:ext cx="468086" cy="348008"/>
            </a:xfrm>
            <a:prstGeom prst="mathPlus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Flowchart: Predefined Process 8"/>
            <p:cNvSpPr/>
            <p:nvPr/>
          </p:nvSpPr>
          <p:spPr bwMode="auto">
            <a:xfrm>
              <a:off x="1295400" y="3038476"/>
              <a:ext cx="1915946" cy="533400"/>
            </a:xfrm>
            <a:prstGeom prst="flowChartPredefinedProcess">
              <a:avLst/>
            </a:prstGeom>
            <a:solidFill>
              <a:srgbClr val="03D7E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Inputs</a:t>
              </a:r>
            </a:p>
          </p:txBody>
        </p:sp>
        <p:pic>
          <p:nvPicPr>
            <p:cNvPr id="14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1" y="1981200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005964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640" y="2002156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002155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encrypted-tbn3.gstatic.com/images?q=tbn:ANd9GcTortB0_HB0wH8rIZb3_e9pY1l2FLj2YGn-DRpLCkyyd66BatY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880" y="2032636"/>
              <a:ext cx="3810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036321" y="2318922"/>
              <a:ext cx="24688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cs typeface="Times New Roman" pitchFamily="18" charset="0"/>
                </a:rPr>
                <a:t>Configuration options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8907" y="2047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128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Assumption, Goal, and Insight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27432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9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Related work on configuration error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Tainting-based techniques</a:t>
            </a:r>
          </a:p>
          <a:p>
            <a:pPr lvl="1"/>
            <a:r>
              <a:rPr lang="en-US" dirty="0" smtClean="0"/>
              <a:t>Dynamic tainting [</a:t>
            </a:r>
            <a:r>
              <a:rPr lang="en-US" b="1" dirty="0" smtClean="0">
                <a:solidFill>
                  <a:srgbClr val="0070C0"/>
                </a:solidFill>
              </a:rPr>
              <a:t>Attariyan’08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Static tainting [</a:t>
            </a:r>
            <a:r>
              <a:rPr lang="en-US" b="1" dirty="0" smtClean="0">
                <a:solidFill>
                  <a:srgbClr val="0070C0"/>
                </a:solidFill>
              </a:rPr>
              <a:t>Rabkin’11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2060"/>
                </a:solidFill>
              </a:rPr>
              <a:t>Focuses exclusively on crashing errors </a:t>
            </a:r>
          </a:p>
          <a:p>
            <a:pPr marL="457200" lvl="1" indent="0">
              <a:buNone/>
            </a:pPr>
            <a:endParaRPr lang="en-US" sz="900" dirty="0" smtClean="0"/>
          </a:p>
          <a:p>
            <a:r>
              <a:rPr lang="en-US" dirty="0" smtClean="0"/>
              <a:t>Search-based techniques</a:t>
            </a:r>
          </a:p>
          <a:p>
            <a:pPr lvl="1"/>
            <a:r>
              <a:rPr lang="en-US" dirty="0" smtClean="0"/>
              <a:t>Delta debugging [</a:t>
            </a:r>
            <a:r>
              <a:rPr lang="en-US" b="1" dirty="0">
                <a:solidFill>
                  <a:srgbClr val="0070C0"/>
                </a:solidFill>
              </a:rPr>
              <a:t>Zeller’02</a:t>
            </a:r>
            <a:r>
              <a:rPr lang="en-US" dirty="0" smtClean="0"/>
              <a:t>], </a:t>
            </a:r>
            <a:r>
              <a:rPr lang="en-US" dirty="0" err="1" smtClean="0"/>
              <a:t>Chronus</a:t>
            </a:r>
            <a:r>
              <a:rPr lang="en-US" dirty="0" smtClean="0"/>
              <a:t> [</a:t>
            </a:r>
            <a:r>
              <a:rPr lang="en-US" b="1" dirty="0">
                <a:solidFill>
                  <a:srgbClr val="0070C0"/>
                </a:solidFill>
              </a:rPr>
              <a:t>Whitaker’04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Requires </a:t>
            </a:r>
            <a:r>
              <a:rPr lang="en-US" i="1" dirty="0" smtClean="0">
                <a:solidFill>
                  <a:srgbClr val="002060"/>
                </a:solidFill>
              </a:rPr>
              <a:t>a correct state for comparison,  </a:t>
            </a:r>
            <a:r>
              <a:rPr lang="en-US" i="1" dirty="0">
                <a:solidFill>
                  <a:srgbClr val="002060"/>
                </a:solidFill>
              </a:rPr>
              <a:t>or OS-level </a:t>
            </a:r>
            <a:r>
              <a:rPr lang="en-US" i="1" dirty="0" smtClean="0">
                <a:solidFill>
                  <a:srgbClr val="002060"/>
                </a:solidFill>
              </a:rPr>
              <a:t>support</a:t>
            </a:r>
          </a:p>
          <a:p>
            <a:pPr marL="457200" lvl="1" indent="0">
              <a:buNone/>
            </a:pPr>
            <a:endParaRPr lang="en-US" sz="900" i="1" dirty="0">
              <a:solidFill>
                <a:srgbClr val="002060"/>
              </a:solidFill>
            </a:endParaRPr>
          </a:p>
          <a:p>
            <a:r>
              <a:rPr lang="en-US" dirty="0" smtClean="0"/>
              <a:t>Domain-specific techniques</a:t>
            </a:r>
          </a:p>
          <a:p>
            <a:pPr lvl="1"/>
            <a:r>
              <a:rPr lang="en-US" dirty="0" err="1" smtClean="0"/>
              <a:t>PeerPressure</a:t>
            </a:r>
            <a:r>
              <a:rPr lang="en-US" dirty="0" smtClean="0"/>
              <a:t> [</a:t>
            </a:r>
            <a:r>
              <a:rPr lang="en-US" b="1" dirty="0">
                <a:solidFill>
                  <a:srgbClr val="0070C0"/>
                </a:solidFill>
              </a:rPr>
              <a:t>Wang’04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RangeFixer</a:t>
            </a:r>
            <a:r>
              <a:rPr lang="en-US" dirty="0" smtClean="0"/>
              <a:t> [</a:t>
            </a:r>
            <a:r>
              <a:rPr lang="en-US" b="1" dirty="0">
                <a:solidFill>
                  <a:srgbClr val="0070C0"/>
                </a:solidFill>
              </a:rPr>
              <a:t>Xiong’12</a:t>
            </a:r>
            <a:r>
              <a:rPr lang="en-US" dirty="0" smtClean="0"/>
              <a:t>]</a:t>
            </a: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Targets a specific kind of configuration errors, and does not support a general language like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Assumption, Goal, and Insight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32004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7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to diagnose configuration errors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Compare </a:t>
            </a:r>
            <a:r>
              <a:rPr lang="en-US" b="1" i="1" dirty="0" smtClean="0">
                <a:solidFill>
                  <a:srgbClr val="FF0000"/>
                </a:solidFill>
              </a:rPr>
              <a:t>relevant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predicate</a:t>
            </a:r>
            <a:r>
              <a:rPr lang="en-US" i="1" dirty="0" smtClean="0">
                <a:solidFill>
                  <a:srgbClr val="FF0000"/>
                </a:solidFill>
              </a:rPr>
              <a:t> behaviors between executions</a:t>
            </a:r>
          </a:p>
          <a:p>
            <a:pPr lvl="1"/>
            <a:r>
              <a:rPr lang="en-US" dirty="0" smtClean="0"/>
              <a:t>Fully automated</a:t>
            </a:r>
          </a:p>
          <a:p>
            <a:pPr lvl="1"/>
            <a:r>
              <a:rPr lang="en-US" dirty="0" smtClean="0"/>
              <a:t>Can diagnose both crashing and non-crashing errors</a:t>
            </a:r>
          </a:p>
          <a:p>
            <a:pPr lvl="1"/>
            <a:r>
              <a:rPr lang="en-US" dirty="0" smtClean="0"/>
              <a:t>Requires no OS-level support</a:t>
            </a:r>
          </a:p>
          <a:p>
            <a:endParaRPr lang="en-US" sz="2000" dirty="0"/>
          </a:p>
          <a:p>
            <a:r>
              <a:rPr lang="en-US" dirty="0" smtClean="0"/>
              <a:t>Experiments that demonstrate its usefulness</a:t>
            </a:r>
          </a:p>
          <a:p>
            <a:pPr lvl="1"/>
            <a:r>
              <a:rPr lang="en-US" dirty="0" smtClean="0"/>
              <a:t>Accurate and fast</a:t>
            </a:r>
          </a:p>
          <a:p>
            <a:pPr lvl="1"/>
            <a:r>
              <a:rPr lang="en-US" dirty="0" smtClean="0"/>
              <a:t>Outperforms three existing techniques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ConfDiagnoser</a:t>
            </a:r>
            <a:r>
              <a:rPr lang="en-US" dirty="0"/>
              <a:t> tool implementation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>
                <a:solidFill>
                  <a:schemeClr val="accent2"/>
                </a:solidFill>
              </a:rPr>
              <a:t>http://config-errors.googlecode.com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45" y="485894"/>
            <a:ext cx="51635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5129" y="942201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Configuration errors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347838" y="655646"/>
            <a:ext cx="952500" cy="3048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7880" y="2707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ConfDiagnoser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96200" y="262467"/>
            <a:ext cx="1070067" cy="1082929"/>
            <a:chOff x="3176451" y="5772838"/>
            <a:chExt cx="1070067" cy="1082929"/>
          </a:xfrm>
        </p:grpSpPr>
        <p:grpSp>
          <p:nvGrpSpPr>
            <p:cNvPr id="15" name="Group 14"/>
            <p:cNvGrpSpPr/>
            <p:nvPr/>
          </p:nvGrpSpPr>
          <p:grpSpPr>
            <a:xfrm>
              <a:off x="3200400" y="6044550"/>
              <a:ext cx="1046118" cy="811217"/>
              <a:chOff x="2306682" y="5157446"/>
              <a:chExt cx="1046118" cy="81121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06682" y="5183833"/>
                <a:ext cx="104611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+mn-lt"/>
                  </a:rPr>
                  <a:t>1.</a:t>
                </a:r>
              </a:p>
              <a:p>
                <a:r>
                  <a:rPr lang="en-US" sz="1500" dirty="0" smtClean="0">
                    <a:latin typeface="+mn-lt"/>
                  </a:rPr>
                  <a:t>2.</a:t>
                </a:r>
              </a:p>
              <a:p>
                <a:r>
                  <a:rPr lang="en-US" sz="1500" dirty="0" smtClean="0">
                    <a:latin typeface="+mn-lt"/>
                  </a:rPr>
                  <a:t>3. …</a:t>
                </a:r>
              </a:p>
            </p:txBody>
          </p:sp>
          <p:pic>
            <p:nvPicPr>
              <p:cNvPr id="18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411771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ttps://encrypted-tbn3.gstatic.com/images?q=tbn:ANd9GcTortB0_HB0wH8rIZb3_e9pY1l2FLj2YGn-DRpLCkyyd66BatY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5157446"/>
                <a:ext cx="254324" cy="25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176451" y="5772838"/>
              <a:ext cx="7543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cs typeface="Times New Roman" pitchFamily="18" charset="0"/>
                </a:rPr>
                <a:t>Report</a:t>
              </a:r>
              <a:endParaRPr lang="en-US" sz="1500" b="0" dirty="0" smtClean="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14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configuration options inside </a:t>
            </a:r>
            <a:r>
              <a:rPr lang="en-US" dirty="0" err="1" smtClean="0"/>
              <a:t>ConfDiagnoser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495800"/>
          </a:xfrm>
        </p:spPr>
        <p:txBody>
          <a:bodyPr/>
          <a:lstStyle/>
          <a:p>
            <a:r>
              <a:rPr lang="en-US" dirty="0" smtClean="0"/>
              <a:t>A configuration option is represented as </a:t>
            </a:r>
            <a:r>
              <a:rPr lang="en-US" dirty="0" smtClean="0">
                <a:solidFill>
                  <a:srgbClr val="FF0000"/>
                </a:solidFill>
              </a:rPr>
              <a:t>a class field</a:t>
            </a:r>
          </a:p>
          <a:p>
            <a:endParaRPr lang="en-US" dirty="0"/>
          </a:p>
          <a:p>
            <a:r>
              <a:rPr lang="en-US" dirty="0" smtClean="0"/>
              <a:t>An example configuration option in </a:t>
            </a:r>
            <a:r>
              <a:rPr lang="en-US" dirty="0" err="1" smtClean="0"/>
              <a:t>Randoop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andoop.main.GenInputsAbsract.maxsize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Made </a:t>
            </a:r>
            <a:r>
              <a:rPr lang="en-US" dirty="0" smtClean="0"/>
              <a:t>a 24-LOC syntactic change to 5 subject programs</a:t>
            </a:r>
          </a:p>
          <a:p>
            <a:pPr lvl="1"/>
            <a:r>
              <a:rPr lang="en-US" dirty="0" smtClean="0"/>
              <a:t>Transform configuration option into class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3581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Field name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3581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Class name</a:t>
            </a: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3467100" y="1257300"/>
            <a:ext cx="457200" cy="4191000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6381750" y="2876550"/>
            <a:ext cx="457200" cy="952500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47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root causes of wrong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4848" y="4648200"/>
            <a:ext cx="540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+mn-lt"/>
              </a:rPr>
              <a:t>Studied by many existing automated</a:t>
            </a:r>
          </a:p>
          <a:p>
            <a:r>
              <a:rPr lang="en-US" sz="2000" b="0" i="1" dirty="0" smtClean="0">
                <a:latin typeface="+mn-lt"/>
              </a:rPr>
              <a:t>debugging techniques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62400" y="1337250"/>
            <a:ext cx="4230624" cy="400110"/>
            <a:chOff x="4456176" y="4095690"/>
            <a:chExt cx="4230624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4953000" y="4095690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This paper!</a:t>
              </a:r>
            </a:p>
          </p:txBody>
        </p:sp>
        <p:sp>
          <p:nvSpPr>
            <p:cNvPr id="25" name="Left Arrow 24"/>
            <p:cNvSpPr/>
            <p:nvPr/>
          </p:nvSpPr>
          <p:spPr bwMode="auto">
            <a:xfrm>
              <a:off x="4456176" y="4215384"/>
              <a:ext cx="474586" cy="169068"/>
            </a:xfrm>
            <a:prstGeom prst="lef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3569" y="3276600"/>
            <a:ext cx="1527631" cy="667333"/>
            <a:chOff x="4252840" y="6167896"/>
            <a:chExt cx="1527631" cy="667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840" y="6167896"/>
              <a:ext cx="702722" cy="667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953000" y="6324600"/>
              <a:ext cx="827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Bugs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3707339"/>
            <a:ext cx="2520889" cy="636061"/>
            <a:chOff x="1369257" y="6054224"/>
            <a:chExt cx="2520889" cy="63606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257" y="6054224"/>
              <a:ext cx="764343" cy="636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57400" y="6172200"/>
              <a:ext cx="1832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Wrong inputs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800" y="1295400"/>
            <a:ext cx="3110774" cy="490537"/>
            <a:chOff x="1814462" y="6264653"/>
            <a:chExt cx="3110774" cy="49053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462" y="6264653"/>
              <a:ext cx="516355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247900" y="6324600"/>
              <a:ext cx="2677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Configuration errors</a:t>
              </a:r>
            </a:p>
          </p:txBody>
        </p:sp>
      </p:grpSp>
      <p:sp>
        <p:nvSpPr>
          <p:cNvPr id="36" name="Vertical Scroll 35"/>
          <p:cNvSpPr/>
          <p:nvPr/>
        </p:nvSpPr>
        <p:spPr bwMode="auto">
          <a:xfrm>
            <a:off x="4087645" y="2233918"/>
            <a:ext cx="1904999" cy="985155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Configurable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Software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014356" y="2621199"/>
            <a:ext cx="506186" cy="2857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 bwMode="auto">
          <a:xfrm>
            <a:off x="6781800" y="2267035"/>
            <a:ext cx="1371600" cy="952500"/>
          </a:xfrm>
          <a:prstGeom prst="flowChartMultidocumen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Outputs</a:t>
            </a:r>
          </a:p>
        </p:txBody>
      </p:sp>
      <p:sp>
        <p:nvSpPr>
          <p:cNvPr id="39" name="Plus 38"/>
          <p:cNvSpPr/>
          <p:nvPr/>
        </p:nvSpPr>
        <p:spPr bwMode="auto">
          <a:xfrm>
            <a:off x="3434503" y="2581276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Flowchart: Predefined Process 39"/>
          <p:cNvSpPr/>
          <p:nvPr/>
        </p:nvSpPr>
        <p:spPr bwMode="auto">
          <a:xfrm>
            <a:off x="1295400" y="3038476"/>
            <a:ext cx="1915946" cy="533400"/>
          </a:xfrm>
          <a:prstGeom prst="flowChartPredefinedProcess">
            <a:avLst/>
          </a:prstGeom>
          <a:solidFill>
            <a:srgbClr val="03D7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Inputs</a:t>
            </a:r>
          </a:p>
        </p:txBody>
      </p:sp>
      <p:pic>
        <p:nvPicPr>
          <p:cNvPr id="41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981200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596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002156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02155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encrypted-tbn3.gstatic.com/images?q=tbn:ANd9GcTortB0_HB0wH8rIZb3_e9pY1l2FLj2YGn-DRpLCkyyd66BatY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2032636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036321" y="2318922"/>
            <a:ext cx="246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Times New Roman" pitchFamily="18" charset="0"/>
              </a:rPr>
              <a:t>Configuration options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8907" y="20478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…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07" y="2132649"/>
            <a:ext cx="21907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/>
          <p:nvPr/>
        </p:nvCxnSpPr>
        <p:spPr bwMode="auto">
          <a:xfrm flipV="1">
            <a:off x="5016484" y="4020134"/>
            <a:ext cx="0" cy="64498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Elbow Connector 7"/>
          <p:cNvCxnSpPr>
            <a:stCxn id="23" idx="1"/>
            <a:endCxn id="11" idx="2"/>
          </p:cNvCxnSpPr>
          <p:nvPr/>
        </p:nvCxnSpPr>
        <p:spPr bwMode="auto">
          <a:xfrm rot="10800000">
            <a:off x="2214116" y="4225425"/>
            <a:ext cx="1600732" cy="776718"/>
          </a:xfrm>
          <a:prstGeom prst="bentConnector2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381000" y="1120422"/>
            <a:ext cx="3530345" cy="838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2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configuration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495800"/>
          </a:xfrm>
        </p:spPr>
        <p:txBody>
          <a:bodyPr/>
          <a:lstStyle/>
          <a:p>
            <a:r>
              <a:rPr lang="en-US" sz="2200" dirty="0" smtClean="0"/>
              <a:t>Fixable by </a:t>
            </a:r>
            <a:r>
              <a:rPr lang="en-US" sz="2200" i="1" dirty="0"/>
              <a:t>changing </a:t>
            </a:r>
            <a:r>
              <a:rPr lang="en-US" sz="2200" i="1" dirty="0">
                <a:solidFill>
                  <a:srgbClr val="FF0000"/>
                </a:solidFill>
              </a:rPr>
              <a:t>configuration </a:t>
            </a:r>
            <a:r>
              <a:rPr lang="en-US" sz="2200" i="1" dirty="0" smtClean="0">
                <a:solidFill>
                  <a:srgbClr val="FF0000"/>
                </a:solidFill>
              </a:rPr>
              <a:t>options</a:t>
            </a:r>
          </a:p>
          <a:p>
            <a:r>
              <a:rPr lang="en-US" sz="2200" dirty="0"/>
              <a:t>Actionable by system administrators or end-users</a:t>
            </a: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r>
              <a:rPr lang="en-US" sz="2200" dirty="0" smtClean="0"/>
              <a:t>17</a:t>
            </a:r>
            <a:r>
              <a:rPr lang="en-US" sz="2200" dirty="0"/>
              <a:t>% of the total technical support cost </a:t>
            </a:r>
            <a:r>
              <a:rPr lang="en-US" sz="2200" dirty="0">
                <a:solidFill>
                  <a:schemeClr val="accent6"/>
                </a:solidFill>
              </a:rPr>
              <a:t>[</a:t>
            </a:r>
            <a:r>
              <a:rPr lang="en-US" sz="2200" dirty="0" err="1">
                <a:solidFill>
                  <a:schemeClr val="accent6"/>
                </a:solidFill>
              </a:rPr>
              <a:t>Kapoor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 smtClean="0">
                <a:solidFill>
                  <a:schemeClr val="accent6"/>
                </a:solidFill>
              </a:rPr>
              <a:t>’03, Yin ’11]</a:t>
            </a:r>
          </a:p>
          <a:p>
            <a:endParaRPr lang="en-US" sz="800" dirty="0" smtClean="0">
              <a:solidFill>
                <a:schemeClr val="accent6"/>
              </a:solidFill>
            </a:endParaRPr>
          </a:p>
          <a:p>
            <a:endParaRPr lang="en-US" sz="800" dirty="0" smtClean="0">
              <a:solidFill>
                <a:schemeClr val="accent6"/>
              </a:solidFill>
            </a:endParaRPr>
          </a:p>
          <a:p>
            <a:endParaRPr lang="en-US" sz="800" dirty="0">
              <a:solidFill>
                <a:schemeClr val="accent6"/>
              </a:solidFill>
            </a:endParaRPr>
          </a:p>
          <a:p>
            <a:r>
              <a:rPr lang="en-US" sz="2200" dirty="0" smtClean="0"/>
              <a:t>Configuration options </a:t>
            </a:r>
            <a:r>
              <a:rPr lang="en-US" sz="2200" b="1" i="1" dirty="0" smtClean="0"/>
              <a:t>vs. </a:t>
            </a:r>
            <a:r>
              <a:rPr lang="en-US" sz="2200" dirty="0" smtClean="0"/>
              <a:t>Inputs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Options</a:t>
            </a:r>
            <a:r>
              <a:rPr lang="en-US" sz="1800" dirty="0" smtClean="0"/>
              <a:t>: customize program behaviors by altering the control flow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Input values</a:t>
            </a:r>
            <a:r>
              <a:rPr lang="en-US" sz="1800" dirty="0" smtClean="0"/>
              <a:t>: produce output for a specific task</a:t>
            </a:r>
            <a:endParaRPr lang="en-US" sz="18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8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ConfDiagnoser</a:t>
            </a:r>
            <a:r>
              <a:rPr lang="en-US" dirty="0" smtClean="0"/>
              <a:t> 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472184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51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An example configuration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A “bug report” against the </a:t>
            </a:r>
            <a:r>
              <a:rPr lang="en-US" dirty="0" err="1" smtClean="0"/>
              <a:t>Randoop</a:t>
            </a:r>
            <a:r>
              <a:rPr lang="en-US" dirty="0" smtClean="0"/>
              <a:t> test generation tool</a:t>
            </a:r>
          </a:p>
          <a:p>
            <a:pPr marL="0" indent="0">
              <a:buNone/>
            </a:pPr>
            <a:r>
              <a:rPr lang="en-US" dirty="0" smtClean="0"/>
              <a:t>        … </a:t>
            </a:r>
            <a:r>
              <a:rPr lang="en-US" sz="2000" i="1" kern="1200" dirty="0" err="1" smtClean="0">
                <a:latin typeface="Times New Roman" pitchFamily="18" charset="0"/>
              </a:rPr>
              <a:t>Randoop</a:t>
            </a:r>
            <a:r>
              <a:rPr lang="en-US" sz="2000" i="1" kern="1200" dirty="0" smtClean="0">
                <a:latin typeface="Times New Roman" pitchFamily="18" charset="0"/>
              </a:rPr>
              <a:t>  </a:t>
            </a:r>
            <a:r>
              <a:rPr lang="en-US" sz="2000" i="1" kern="1200" dirty="0">
                <a:solidFill>
                  <a:srgbClr val="FF0000"/>
                </a:solidFill>
                <a:latin typeface="Times New Roman" pitchFamily="18" charset="0"/>
              </a:rPr>
              <a:t>fails</a:t>
            </a:r>
            <a:r>
              <a:rPr lang="en-US" sz="2000" i="1" kern="1200" dirty="0">
                <a:latin typeface="Times New Roman" pitchFamily="18" charset="0"/>
              </a:rPr>
              <a:t> to generate tests for </a:t>
            </a:r>
            <a:r>
              <a:rPr lang="en-US" sz="2000" i="1" kern="1200" dirty="0" err="1">
                <a:solidFill>
                  <a:srgbClr val="FF0000"/>
                </a:solidFill>
                <a:latin typeface="Times New Roman" pitchFamily="18" charset="0"/>
              </a:rPr>
              <a:t>NanoXML</a:t>
            </a:r>
            <a:r>
              <a:rPr lang="en-US" sz="2000" i="1" kern="1200" dirty="0">
                <a:latin typeface="Times New Roman" pitchFamily="18" charset="0"/>
              </a:rPr>
              <a:t>  using the </a:t>
            </a:r>
            <a:endParaRPr lang="en-US" sz="2000" i="1" kern="12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sz="2000" i="1" kern="1200" dirty="0">
                <a:latin typeface="Times New Roman" pitchFamily="18" charset="0"/>
              </a:rPr>
              <a:t> </a:t>
            </a:r>
            <a:r>
              <a:rPr lang="en-US" sz="2000" i="1" kern="1200" dirty="0" smtClean="0">
                <a:latin typeface="Times New Roman" pitchFamily="18" charset="0"/>
              </a:rPr>
              <a:t>          following  command</a:t>
            </a:r>
            <a:r>
              <a:rPr lang="en-US" sz="2200" i="1" kern="1200" dirty="0">
                <a:latin typeface="Times New Roman" pitchFamily="18" charset="0"/>
              </a:rPr>
              <a:t>:  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randoop.main.Main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NanoXML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   ...,</a:t>
            </a:r>
            <a:r>
              <a:rPr lang="en-US" sz="2000" i="1" kern="1200" dirty="0" smtClean="0">
                <a:latin typeface="Times New Roman" pitchFamily="18" charset="0"/>
              </a:rPr>
              <a:t>but </a:t>
            </a:r>
            <a:r>
              <a:rPr lang="en-US" sz="2000" i="1" kern="1200" dirty="0" err="1" smtClean="0">
                <a:latin typeface="Times New Roman" pitchFamily="18" charset="0"/>
              </a:rPr>
              <a:t>Randoop</a:t>
            </a:r>
            <a:r>
              <a:rPr lang="en-US" sz="2000" i="1" kern="1200" dirty="0" smtClean="0">
                <a:latin typeface="Times New Roman" pitchFamily="18" charset="0"/>
              </a:rPr>
              <a:t> </a:t>
            </a:r>
            <a:r>
              <a:rPr lang="en-US" sz="2000" i="1" kern="1200" dirty="0" smtClean="0">
                <a:solidFill>
                  <a:srgbClr val="FF0000"/>
                </a:solidFill>
                <a:latin typeface="Times New Roman" pitchFamily="18" charset="0"/>
              </a:rPr>
              <a:t>works perfectly well </a:t>
            </a:r>
            <a:r>
              <a:rPr lang="en-US" sz="2000" i="1" kern="1200" dirty="0" smtClean="0">
                <a:latin typeface="Times New Roman" pitchFamily="18" charset="0"/>
              </a:rPr>
              <a:t>on its own examples, such as </a:t>
            </a:r>
          </a:p>
          <a:p>
            <a:pPr marL="0" indent="0">
              <a:buNone/>
            </a:pPr>
            <a:r>
              <a:rPr lang="en-US" sz="2000" i="1" kern="1200" dirty="0">
                <a:latin typeface="Times New Roman" pitchFamily="18" charset="0"/>
              </a:rPr>
              <a:t> </a:t>
            </a:r>
            <a:r>
              <a:rPr lang="en-US" sz="2000" i="1" kern="1200" dirty="0" smtClean="0">
                <a:latin typeface="Times New Roman" pitchFamily="18" charset="0"/>
              </a:rPr>
              <a:t>        </a:t>
            </a:r>
            <a:r>
              <a:rPr lang="en-US" sz="2000" i="1" kern="1200" dirty="0" err="1" smtClean="0">
                <a:solidFill>
                  <a:srgbClr val="FF0000"/>
                </a:solidFill>
                <a:latin typeface="Times New Roman" pitchFamily="18" charset="0"/>
              </a:rPr>
              <a:t>BinaryTree</a:t>
            </a:r>
            <a:r>
              <a:rPr lang="en-US" sz="2000" i="1" kern="1200" dirty="0" smtClean="0">
                <a:latin typeface="Times New Roman" pitchFamily="18" charset="0"/>
              </a:rPr>
              <a:t>,</a:t>
            </a:r>
            <a:r>
              <a:rPr lang="en-US" sz="2000" i="1" kern="12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i="1" kern="1200" dirty="0" err="1" smtClean="0">
                <a:solidFill>
                  <a:srgbClr val="FF0000"/>
                </a:solidFill>
                <a:latin typeface="Times New Roman" pitchFamily="18" charset="0"/>
              </a:rPr>
              <a:t>TreeMap</a:t>
            </a:r>
            <a:r>
              <a:rPr lang="en-US" sz="2000" i="1" kern="1200" dirty="0" smtClean="0">
                <a:latin typeface="Times New Roman" pitchFamily="18" charset="0"/>
              </a:rPr>
              <a:t>, etc.</a:t>
            </a:r>
            <a:endParaRPr lang="en-US" sz="2000" i="1" kern="1200" dirty="0">
              <a:latin typeface="Times New Roman" pitchFamily="18" charset="0"/>
            </a:endParaRP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6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in diagnosing the </a:t>
            </a:r>
            <a:r>
              <a:rPr lang="en-US" dirty="0" err="1" smtClean="0"/>
              <a:t>Randoop</a:t>
            </a:r>
            <a:r>
              <a:rPr lang="en-US" dirty="0" smtClean="0"/>
              <a:t>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silent failure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crashing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/>
              <a:t>stacktrace</a:t>
            </a:r>
            <a:endParaRPr lang="en-US" dirty="0"/>
          </a:p>
          <a:p>
            <a:pPr lvl="1"/>
            <a:r>
              <a:rPr lang="en-US" dirty="0"/>
              <a:t>No error message</a:t>
            </a:r>
          </a:p>
          <a:p>
            <a:r>
              <a:rPr lang="en-US" dirty="0" smtClean="0"/>
              <a:t>Inputs are already minimized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089737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Delta debugging [</a:t>
            </a:r>
            <a:r>
              <a:rPr lang="en-US" sz="2000" b="0" dirty="0" smtClean="0">
                <a:solidFill>
                  <a:schemeClr val="accent6"/>
                </a:solidFill>
                <a:latin typeface="+mn-lt"/>
              </a:rPr>
              <a:t>Zeller’02</a:t>
            </a:r>
            <a:r>
              <a:rPr lang="en-US" sz="2000" b="0" dirty="0" smtClean="0">
                <a:latin typeface="+mn-lt"/>
              </a:rPr>
              <a:t>], dynamic slicing [</a:t>
            </a:r>
            <a:r>
              <a:rPr lang="en-US" sz="2000" b="0" dirty="0" smtClean="0">
                <a:solidFill>
                  <a:schemeClr val="accent6"/>
                </a:solidFill>
                <a:latin typeface="+mn-lt"/>
              </a:rPr>
              <a:t>Zhang’06</a:t>
            </a:r>
            <a:r>
              <a:rPr lang="en-US" sz="2000" b="0" dirty="0" smtClean="0">
                <a:latin typeface="+mn-lt"/>
              </a:rPr>
              <a:t>], capture/replay [</a:t>
            </a:r>
            <a:r>
              <a:rPr lang="en-US" sz="2000" b="0" dirty="0" smtClean="0">
                <a:solidFill>
                  <a:schemeClr val="accent6"/>
                </a:solidFill>
                <a:latin typeface="+mn-lt"/>
              </a:rPr>
              <a:t>Whitaker’04</a:t>
            </a:r>
            <a:r>
              <a:rPr lang="en-US" sz="2000" b="0" dirty="0" smtClean="0">
                <a:latin typeface="+mn-lt"/>
              </a:rPr>
              <a:t>],  stack trace analysis [</a:t>
            </a:r>
            <a:r>
              <a:rPr lang="en-US" sz="2000" b="0" dirty="0" smtClean="0">
                <a:solidFill>
                  <a:schemeClr val="accent6"/>
                </a:solidFill>
                <a:latin typeface="+mn-lt"/>
              </a:rPr>
              <a:t>Rakbin’11</a:t>
            </a:r>
            <a:r>
              <a:rPr lang="en-US" sz="2000" b="0" dirty="0" smtClean="0">
                <a:latin typeface="+mn-lt"/>
              </a:rPr>
              <a:t>], tainting [</a:t>
            </a:r>
            <a:r>
              <a:rPr lang="en-US" sz="2000" b="0" dirty="0" smtClean="0">
                <a:solidFill>
                  <a:schemeClr val="accent6"/>
                </a:solidFill>
                <a:latin typeface="+mn-lt"/>
              </a:rPr>
              <a:t>Attariyan’12</a:t>
            </a:r>
            <a:r>
              <a:rPr lang="en-US" sz="2000" b="0" dirty="0" smtClean="0">
                <a:latin typeface="+mn-lt"/>
              </a:rPr>
              <a:t>] …</a:t>
            </a:r>
          </a:p>
        </p:txBody>
      </p:sp>
      <p:sp>
        <p:nvSpPr>
          <p:cNvPr id="6" name="Rectangle 5"/>
          <p:cNvSpPr/>
          <p:nvPr/>
        </p:nvSpPr>
        <p:spPr>
          <a:xfrm rot="1118011">
            <a:off x="2633009" y="4043934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Inapplicable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782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9067800" cy="1143000"/>
          </a:xfrm>
        </p:spPr>
        <p:txBody>
          <a:bodyPr/>
          <a:lstStyle/>
          <a:p>
            <a:r>
              <a:rPr lang="en-US" dirty="0" smtClean="0"/>
              <a:t>Root cause of the </a:t>
            </a:r>
            <a:r>
              <a:rPr lang="en-US" dirty="0" err="1" smtClean="0"/>
              <a:t>Randoop</a:t>
            </a:r>
            <a:r>
              <a:rPr lang="en-US" dirty="0" smtClean="0"/>
              <a:t> configuration error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40296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  <a:latin typeface="+mn-lt"/>
              </a:rPr>
              <a:t>57 </a:t>
            </a:r>
            <a:r>
              <a:rPr lang="en-US" sz="2000" i="1" dirty="0" err="1" smtClean="0">
                <a:solidFill>
                  <a:schemeClr val="accent6"/>
                </a:solidFill>
                <a:latin typeface="+mn-lt"/>
              </a:rPr>
              <a:t>Randoop</a:t>
            </a:r>
            <a:r>
              <a:rPr lang="en-US" sz="2000" i="1" dirty="0" smtClean="0">
                <a:solidFill>
                  <a:schemeClr val="accent6"/>
                </a:solidFill>
                <a:latin typeface="+mn-lt"/>
              </a:rPr>
              <a:t> options </a:t>
            </a:r>
            <a:r>
              <a:rPr lang="en-US" sz="2000" b="0" dirty="0" smtClean="0">
                <a:latin typeface="+mn-lt"/>
              </a:rPr>
              <a:t>in total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1584" y="1932432"/>
            <a:ext cx="2642616" cy="1066800"/>
          </a:xfrm>
          <a:prstGeom prst="wedgeRoundRectCallout">
            <a:avLst>
              <a:gd name="adj1" fmla="val 81337"/>
              <a:gd name="adj2" fmla="val 5373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…</a:t>
            </a:r>
            <a:endParaRPr lang="en-US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rgbClr val="FF0000"/>
                </a:solidFill>
              </a:rPr>
              <a:t>maxsize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smtClean="0"/>
              <a:t>100</a:t>
            </a:r>
            <a:endParaRPr lang="en-US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…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672" y="3854440"/>
            <a:ext cx="3767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createNewSeq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seq.size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052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 smtClean="0">
                <a:latin typeface="+mn-lt"/>
              </a:rPr>
              <a:t>Randoop</a:t>
            </a:r>
            <a:r>
              <a:rPr lang="en-US" sz="2000" i="1" u="sng" dirty="0" smtClean="0">
                <a:latin typeface="+mn-lt"/>
              </a:rPr>
              <a:t> code:</a:t>
            </a:r>
          </a:p>
        </p:txBody>
      </p:sp>
      <p:sp>
        <p:nvSpPr>
          <p:cNvPr id="9" name="Rectangle 8"/>
          <p:cNvSpPr/>
          <p:nvPr/>
        </p:nvSpPr>
        <p:spPr>
          <a:xfrm>
            <a:off x="344424" y="6026718"/>
            <a:ext cx="719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randoop.main.Main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–-</a:t>
            </a:r>
            <a:r>
              <a:rPr lang="en-US" sz="1800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maxsize</a:t>
            </a:r>
            <a:r>
              <a:rPr lang="en-US" sz="18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=1000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NanoXML</a:t>
            </a:r>
            <a:endParaRPr lang="en-US" sz="1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43749"/>
            <a:ext cx="4991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4172712" y="3087624"/>
            <a:ext cx="46664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9768" y="5638800"/>
            <a:ext cx="421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latin typeface="+mn-lt"/>
              </a:rPr>
              <a:t>Resolve the reported  ``bug’’:</a:t>
            </a:r>
          </a:p>
        </p:txBody>
      </p:sp>
    </p:spTree>
    <p:extLst>
      <p:ext uri="{BB962C8B-B14F-4D97-AF65-F5344CB8AC3E}">
        <p14:creationId xmlns:p14="http://schemas.microsoft.com/office/powerpoint/2010/main" val="309608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82358</TotalTime>
  <Words>1453</Words>
  <Application>Microsoft Office PowerPoint</Application>
  <PresentationFormat>On-screen Show (4:3)</PresentationFormat>
  <Paragraphs>553</Paragraphs>
  <Slides>35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dan_design_template</vt:lpstr>
      <vt:lpstr>Automated Diagnosis of  Software Configuration Errors</vt:lpstr>
      <vt:lpstr>A typical software workflow</vt:lpstr>
      <vt:lpstr>Modern software is often configurable</vt:lpstr>
      <vt:lpstr>Possible root causes of wrong output</vt:lpstr>
      <vt:lpstr>Why configuration errors?</vt:lpstr>
      <vt:lpstr>Outline</vt:lpstr>
      <vt:lpstr>An example configuration error</vt:lpstr>
      <vt:lpstr>Difficulty in diagnosing the Randoop error</vt:lpstr>
      <vt:lpstr>Root cause of the Randoop configuration error</vt:lpstr>
      <vt:lpstr>ConfDiagnoser’s diagnosis report</vt:lpstr>
      <vt:lpstr>Outline</vt:lpstr>
      <vt:lpstr>Outline</vt:lpstr>
      <vt:lpstr>ConfDiagnoser’s assumptions</vt:lpstr>
      <vt:lpstr>ConfDiagnoser’s assumptions</vt:lpstr>
      <vt:lpstr>ConfDiagnoser’s advantages</vt:lpstr>
      <vt:lpstr>ConfDiagnoser’s insight</vt:lpstr>
      <vt:lpstr>The ConfDiagnoser technique</vt:lpstr>
      <vt:lpstr>The ConfDiagnoser technique</vt:lpstr>
      <vt:lpstr>The ConfDiagnoser technique</vt:lpstr>
      <vt:lpstr>The ConfDiagnoser technique</vt:lpstr>
      <vt:lpstr>The ConfDiagnoser technique</vt:lpstr>
      <vt:lpstr>Outline</vt:lpstr>
      <vt:lpstr>Research questions</vt:lpstr>
      <vt:lpstr>14 configuration errors from 5 subjects</vt:lpstr>
      <vt:lpstr>ConfDiagnoser’s accuracy and efficiency</vt:lpstr>
      <vt:lpstr>Comparison with ConfAnalyzer [Rabkin ’11]</vt:lpstr>
      <vt:lpstr>Comparison with Tarantula [Jones ’03]</vt:lpstr>
      <vt:lpstr>Comparison with Invariant Analysis [McCamant ’04]</vt:lpstr>
      <vt:lpstr>Experimental conclusion</vt:lpstr>
      <vt:lpstr>Outline</vt:lpstr>
      <vt:lpstr>Related work on configuration error diagnosis</vt:lpstr>
      <vt:lpstr>Outline</vt:lpstr>
      <vt:lpstr>Contributions</vt:lpstr>
      <vt:lpstr>[Backup Slides]</vt:lpstr>
      <vt:lpstr>Representation of configuration options inside ConfDiagnoser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6619</cp:revision>
  <cp:lastPrinted>2010-10-15T19:17:56Z</cp:lastPrinted>
  <dcterms:created xsi:type="dcterms:W3CDTF">2009-03-13T20:43:19Z</dcterms:created>
  <dcterms:modified xsi:type="dcterms:W3CDTF">2014-10-01T16:25:37Z</dcterms:modified>
</cp:coreProperties>
</file>