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72" r:id="rId5"/>
    <p:sldId id="268" r:id="rId6"/>
    <p:sldId id="271" r:id="rId7"/>
    <p:sldId id="273" r:id="rId8"/>
    <p:sldId id="274" r:id="rId9"/>
    <p:sldId id="277" r:id="rId10"/>
    <p:sldId id="278" r:id="rId11"/>
    <p:sldId id="275" r:id="rId12"/>
    <p:sldId id="276" r:id="rId13"/>
    <p:sldId id="258" r:id="rId14"/>
    <p:sldId id="263" r:id="rId15"/>
    <p:sldId id="264" r:id="rId16"/>
    <p:sldId id="27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90" autoAdjust="0"/>
  </p:normalViewPr>
  <p:slideViewPr>
    <p:cSldViewPr>
      <p:cViewPr>
        <p:scale>
          <a:sx n="60" d="100"/>
          <a:sy n="60" d="100"/>
        </p:scale>
        <p:origin x="-2238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0C5C0-F0D1-43DA-AE51-EA3242F25A35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99384-1001-4655-8D96-3B6F5BFF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99384-1001-4655-8D96-3B6F5BFF3D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99384-1001-4655-8D96-3B6F5BFF3D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99384-1001-4655-8D96-3B6F5BFF3D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99384-1001-4655-8D96-3B6F5BFF3D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99384-1001-4655-8D96-3B6F5BFF3D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99384-1001-4655-8D96-3B6F5BFF3D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99384-1001-4655-8D96-3B6F5BFF3D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6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99384-1001-4655-8D96-3B6F5BFF3D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99384-1001-4655-8D96-3B6F5BFF3D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3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4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5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4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3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A6AE-492F-45A8-B623-08F2B39ADCD7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10C45-48F9-444A-AD7B-C36A8D31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9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534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Software Bug Localization with Markov Logic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Bell MT" pitchFamily="18" charset="0"/>
                <a:cs typeface="Arial" pitchFamily="34" charset="0"/>
              </a:rPr>
              <a:t>Sai</a:t>
            </a:r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  <a:cs typeface="Arial" pitchFamily="34" charset="0"/>
              </a:rPr>
              <a:t> Zhang</a:t>
            </a:r>
            <a:r>
              <a:rPr lang="en-US" sz="2800" dirty="0" smtClean="0">
                <a:solidFill>
                  <a:schemeClr val="tx1"/>
                </a:solidFill>
                <a:latin typeface="Bell MT" pitchFamily="18" charset="0"/>
                <a:cs typeface="Arial" pitchFamily="34" charset="0"/>
              </a:rPr>
              <a:t>,  </a:t>
            </a:r>
            <a:r>
              <a:rPr lang="en-US" sz="2800" dirty="0" err="1" smtClean="0">
                <a:solidFill>
                  <a:schemeClr val="tx1"/>
                </a:solidFill>
                <a:latin typeface="Bell MT" pitchFamily="18" charset="0"/>
                <a:cs typeface="Arial" pitchFamily="34" charset="0"/>
              </a:rPr>
              <a:t>Congle</a:t>
            </a:r>
            <a:r>
              <a:rPr lang="en-US" sz="2800" dirty="0" smtClean="0">
                <a:solidFill>
                  <a:schemeClr val="tx1"/>
                </a:solidFill>
                <a:latin typeface="Bell MT" pitchFamily="18" charset="0"/>
                <a:cs typeface="Arial" pitchFamily="34" charset="0"/>
              </a:rPr>
              <a:t> Zhang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Bell MT" pitchFamily="18" charset="0"/>
                <a:cs typeface="Arial" pitchFamily="34" charset="0"/>
              </a:rPr>
              <a:t>University of Washington</a:t>
            </a:r>
            <a:endParaRPr lang="en-US" sz="2400" dirty="0">
              <a:solidFill>
                <a:schemeClr val="tx1"/>
              </a:solidFill>
              <a:latin typeface="Bell MT" pitchFamily="18" charset="0"/>
              <a:cs typeface="Arial" pitchFamily="34" charset="0"/>
            </a:endParaRPr>
          </a:p>
        </p:txBody>
      </p:sp>
      <p:pic>
        <p:nvPicPr>
          <p:cNvPr id="4" name="Picture 2" descr="http://www.cs.washington.edu/sites/default/files/cse_banner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60866"/>
            <a:ext cx="3959225" cy="6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5345668"/>
            <a:ext cx="360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Presented</a:t>
            </a:r>
            <a:r>
              <a:rPr lang="en-US" sz="2400" b="1" dirty="0" smtClean="0"/>
              <a:t> </a:t>
            </a:r>
            <a:r>
              <a:rPr lang="en-US" sz="2400" dirty="0" smtClean="0"/>
              <a:t>by </a:t>
            </a:r>
            <a:r>
              <a:rPr lang="en-US" sz="2400" b="1" dirty="0" smtClean="0"/>
              <a:t> Todd Schiller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64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Markov Logic Network [Richardson’05]?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9144000" cy="49831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 first order logic to express key insights</a:t>
            </a:r>
          </a:p>
          <a:p>
            <a:pPr lvl="1"/>
            <a:r>
              <a:rPr lang="en-US" sz="2600" dirty="0" smtClean="0"/>
              <a:t>E.g.,  estimate the likelihood of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cancer(x)</a:t>
            </a:r>
            <a:r>
              <a:rPr lang="en-US" sz="2600" dirty="0" smtClean="0"/>
              <a:t> for people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57200" lvl="1" indent="0">
              <a:buNone/>
            </a:pPr>
            <a:r>
              <a:rPr lang="en-US" sz="2600" dirty="0" smtClean="0"/>
              <a:t>    </a:t>
            </a:r>
            <a:r>
              <a:rPr lang="en-US" sz="2600" b="1" u="sng" dirty="0" smtClean="0"/>
              <a:t>Example rules: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smoke(x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 =&gt; cancer(x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smoke(x) </a:t>
            </a:r>
            <a:r>
              <a:rPr lang="en-US" sz="2400" dirty="0"/>
              <a:t>∧ </a:t>
            </a:r>
            <a:r>
              <a:rPr lang="en-US" sz="2400" dirty="0" smtClean="0"/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friend(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 =&gt; smoke(y)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friends(x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</a:t>
            </a:r>
            <a:r>
              <a:rPr lang="en-US" sz="2400" dirty="0" smtClean="0"/>
              <a:t>∧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friends(y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z) =&gt; friends(x, z)</a:t>
            </a:r>
          </a:p>
          <a:p>
            <a:pPr marL="457200" lvl="1" indent="0"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/>
              <a:t>Efficient weight learning and </a:t>
            </a:r>
            <a:r>
              <a:rPr lang="en-US" sz="3000" dirty="0" smtClean="0"/>
              <a:t>inference</a:t>
            </a:r>
            <a:endParaRPr lang="en-US" sz="3000" dirty="0"/>
          </a:p>
          <a:p>
            <a:pPr lvl="1"/>
            <a:r>
              <a:rPr lang="en-US" sz="2600" dirty="0"/>
              <a:t>Learning rule weights from training data</a:t>
            </a:r>
          </a:p>
          <a:p>
            <a:pPr lvl="1"/>
            <a:r>
              <a:rPr lang="en-US" sz="2600" dirty="0"/>
              <a:t>Estimate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cancer(x)</a:t>
            </a:r>
            <a:r>
              <a:rPr lang="en-US" sz="2600" dirty="0"/>
              <a:t> for a new data point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794" y="3059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0794" y="35930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0794" y="40502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4000" y="2057400"/>
            <a:ext cx="3429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6248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(details omitted here)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5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logic for bug localization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9600" y="2590799"/>
            <a:ext cx="1752600" cy="1359933"/>
            <a:chOff x="609600" y="2590799"/>
            <a:chExt cx="1752600" cy="1359933"/>
          </a:xfrm>
        </p:grpSpPr>
        <p:pic>
          <p:nvPicPr>
            <p:cNvPr id="3074" name="Picture 2" descr="http://t1.gstatic.com/images?q=tbn:ANd9GcSNa60JJ142neJo_BaxaNiTA9h8OfxRpc8XfhPGmDKhNvEHclz1r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" y="2590799"/>
              <a:ext cx="9906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09600" y="35814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Researchers</a:t>
              </a:r>
              <a:endParaRPr lang="en-US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09800" y="2392104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First-order logic rules</a:t>
            </a:r>
          </a:p>
          <a:p>
            <a:r>
              <a:rPr lang="en-US" sz="2000" b="1" dirty="0" smtClean="0"/>
              <a:t>  (capture insights)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486400" y="2749611"/>
            <a:ext cx="2209800" cy="98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Alchemy</a:t>
            </a:r>
          </a:p>
          <a:p>
            <a:pPr algn="ctr"/>
            <a:r>
              <a:rPr lang="en-US" sz="3200" b="1" dirty="0" smtClean="0"/>
              <a:t>(learning)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8216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b="1" dirty="0" err="1" smtClean="0"/>
              <a:t>markov</a:t>
            </a:r>
            <a:r>
              <a:rPr lang="en-US" b="1" dirty="0" smtClean="0"/>
              <a:t> logic network engine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3244254"/>
            <a:ext cx="3048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9990" y="1447800"/>
            <a:ext cx="1842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Training data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91300" y="1909465"/>
            <a:ext cx="0" cy="68133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486400" y="4953000"/>
            <a:ext cx="2209800" cy="98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Alchemy</a:t>
            </a:r>
          </a:p>
          <a:p>
            <a:pPr algn="ctr"/>
            <a:r>
              <a:rPr lang="en-US" sz="3200" b="1" dirty="0" smtClean="0"/>
              <a:t>(inference)</a:t>
            </a:r>
            <a:endParaRPr lang="en-US" sz="32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77000" y="4191000"/>
            <a:ext cx="0" cy="68133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3200" y="4300834"/>
            <a:ext cx="181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weights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62200" y="5525156"/>
            <a:ext cx="2962216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77000" y="6019800"/>
            <a:ext cx="0" cy="42291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0332" y="6324600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statement: s  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50292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Likelihood of s </a:t>
            </a:r>
          </a:p>
          <a:p>
            <a:r>
              <a:rPr lang="en-US" sz="2400" b="1" dirty="0" smtClean="0"/>
              <a:t>being buggy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527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0" grpId="0"/>
      <p:bldP spid="14" grpId="0" animBg="1"/>
      <p:bldP spid="16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logic for bug localization</a:t>
            </a:r>
            <a:endParaRPr lang="en-US" dirty="0"/>
          </a:p>
        </p:txBody>
      </p:sp>
      <p:pic>
        <p:nvPicPr>
          <p:cNvPr id="3074" name="Picture 2" descr="http://t1.gstatic.com/images?q=tbn:ANd9GcSNa60JJ142neJo_BaxaNiTA9h8OfxRpc8XfhPGmDKhNvEHclz1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590799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581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Researchers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2392104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First-order logic rules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486400" y="2749611"/>
            <a:ext cx="2209800" cy="98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Alchemy</a:t>
            </a:r>
          </a:p>
          <a:p>
            <a:pPr algn="ctr"/>
            <a:r>
              <a:rPr lang="en-US" sz="3200" b="1" dirty="0" smtClean="0"/>
              <a:t>(learning)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8216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b="1" dirty="0" err="1" smtClean="0"/>
              <a:t>markov</a:t>
            </a:r>
            <a:r>
              <a:rPr lang="en-US" b="1" dirty="0" smtClean="0"/>
              <a:t> logic network engine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3244254"/>
            <a:ext cx="3048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9990" y="1447800"/>
            <a:ext cx="1842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Training data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91300" y="1909465"/>
            <a:ext cx="0" cy="68133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486400" y="4953000"/>
            <a:ext cx="2209800" cy="98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Alchemy</a:t>
            </a:r>
          </a:p>
          <a:p>
            <a:pPr algn="ctr"/>
            <a:r>
              <a:rPr lang="en-US" sz="3200" b="1" dirty="0" smtClean="0"/>
              <a:t>(inference)</a:t>
            </a:r>
            <a:endParaRPr lang="en-US" sz="32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77000" y="4191000"/>
            <a:ext cx="0" cy="68133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3200" y="4300834"/>
            <a:ext cx="181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weights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62200" y="5525156"/>
            <a:ext cx="2962216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77000" y="6019800"/>
            <a:ext cx="0" cy="42291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0332" y="632460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statement: s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50292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Likelihood of s </a:t>
            </a:r>
          </a:p>
          <a:p>
            <a:r>
              <a:rPr lang="en-US" sz="2400" b="1" dirty="0" smtClean="0"/>
              <a:t>being buggy</a:t>
            </a:r>
            <a:endParaRPr lang="en-US" sz="2400" b="1" dirty="0"/>
          </a:p>
        </p:txBody>
      </p:sp>
      <p:sp>
        <p:nvSpPr>
          <p:cNvPr id="21" name="Oval 20"/>
          <p:cNvSpPr/>
          <p:nvPr/>
        </p:nvSpPr>
        <p:spPr>
          <a:xfrm>
            <a:off x="1905000" y="2133602"/>
            <a:ext cx="3657600" cy="9905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95400"/>
            <a:ext cx="4800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Different rules for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different bug localization algorithms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prototype: </a:t>
            </a:r>
            <a:r>
              <a:rPr lang="en-US" dirty="0" err="1" smtClean="0"/>
              <a:t>MLNDebugger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First-order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over(test, s)</a:t>
            </a:r>
            <a:r>
              <a:rPr lang="en-US" sz="2000" dirty="0" smtClean="0"/>
              <a:t> </a:t>
            </a:r>
            <a:r>
              <a:rPr lang="en-US" sz="2000" dirty="0"/>
              <a:t>∧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fail(test) =&gt; buggy(s)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over(test, s)</a:t>
            </a:r>
            <a:r>
              <a:rPr lang="en-US" sz="2000" dirty="0" smtClean="0"/>
              <a:t> </a:t>
            </a:r>
            <a:r>
              <a:rPr lang="en-US" sz="2000" dirty="0"/>
              <a:t>∧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pass(test) =&gt; ¬ buggy(s)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ontrol_dep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(s1, s2)</a:t>
            </a:r>
            <a:r>
              <a:rPr lang="en-US" sz="2000" dirty="0"/>
              <a:t> ∧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buggy(s1) =&gt; ¬ buggy(s2)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data_dep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(s1, s2)</a:t>
            </a:r>
            <a:r>
              <a:rPr lang="en-US" sz="2000" dirty="0"/>
              <a:t> ∧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buggy(s1) =&gt; ¬ buggy(s2)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5.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wasBuggy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(s) =&gt; buggy(s)</a:t>
            </a:r>
          </a:p>
          <a:p>
            <a:pPr lvl="2"/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19500" y="3879107"/>
            <a:ext cx="342900" cy="61669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3886200"/>
            <a:ext cx="3099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Learning and inference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46482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Rules + Weights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46482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statement: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stmt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2114550" y="4591050"/>
            <a:ext cx="342900" cy="76200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6150114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likely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/>
              <a:t>is buggy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581400" y="5334000"/>
            <a:ext cx="342900" cy="61669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1833331" y="2674093"/>
            <a:ext cx="5562600" cy="1212107"/>
          </a:xfrm>
          <a:prstGeom prst="wedgeRectCallout">
            <a:avLst>
              <a:gd name="adj1" fmla="val -21116"/>
              <a:gd name="adj2" fmla="val -809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 statement covered by a failing test is buggy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876299" y="3510978"/>
            <a:ext cx="5753101" cy="1721997"/>
          </a:xfrm>
          <a:prstGeom prst="wedgeRectCallout">
            <a:avLst>
              <a:gd name="adj1" fmla="val -21116"/>
              <a:gd name="adj2" fmla="val -809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If a statement  has control dependence on a buggy statement, then it is not buggy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8099" y="3810000"/>
            <a:ext cx="5753101" cy="1721997"/>
          </a:xfrm>
          <a:prstGeom prst="wedgeRectCallout">
            <a:avLst>
              <a:gd name="adj1" fmla="val -21116"/>
              <a:gd name="adj2" fmla="val -809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If a statement  has data flow dependence on a buggy statement, then it is not buggy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85698" y="3943860"/>
            <a:ext cx="3477918" cy="1600200"/>
            <a:chOff x="3801460" y="0"/>
            <a:chExt cx="4123340" cy="1600200"/>
          </a:xfrm>
        </p:grpSpPr>
        <p:sp>
          <p:nvSpPr>
            <p:cNvPr id="24" name="Rectangle 23"/>
            <p:cNvSpPr/>
            <p:nvPr/>
          </p:nvSpPr>
          <p:spPr>
            <a:xfrm>
              <a:off x="3801460" y="0"/>
              <a:ext cx="4123340" cy="1600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v = foo()</a:t>
              </a:r>
              <a:endPara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32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bar(v)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4419600" y="685800"/>
              <a:ext cx="762000" cy="2286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705600" y="392668"/>
              <a:ext cx="917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Buggy!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05600" y="849868"/>
              <a:ext cx="1047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Correct!</a:t>
              </a:r>
              <a:endParaRPr lang="en-US" sz="20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34" name="Curved Connector 33"/>
          <p:cNvCxnSpPr/>
          <p:nvPr/>
        </p:nvCxnSpPr>
        <p:spPr>
          <a:xfrm flipV="1">
            <a:off x="11277600" y="819054"/>
            <a:ext cx="575770" cy="57090"/>
          </a:xfrm>
          <a:prstGeom prst="curvedConnector3">
            <a:avLst>
              <a:gd name="adj1" fmla="val 82858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1447800" y="4387729"/>
            <a:ext cx="5562600" cy="1212107"/>
          </a:xfrm>
          <a:prstGeom prst="wedgeRectCallout">
            <a:avLst>
              <a:gd name="adj1" fmla="val -21116"/>
              <a:gd name="adj2" fmla="val -809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 statement that was buggy before is buggy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968062" y="2953536"/>
            <a:ext cx="5562600" cy="1212107"/>
          </a:xfrm>
          <a:prstGeom prst="wedgeRectCallout">
            <a:avLst>
              <a:gd name="adj1" fmla="val -21116"/>
              <a:gd name="adj2" fmla="val -809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 statement covered by a passing test is not buggy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76299" y="5281448"/>
            <a:ext cx="4123340" cy="1600200"/>
            <a:chOff x="876299" y="5281448"/>
            <a:chExt cx="4123340" cy="1600200"/>
          </a:xfrm>
        </p:grpSpPr>
        <p:grpSp>
          <p:nvGrpSpPr>
            <p:cNvPr id="45" name="Group 44"/>
            <p:cNvGrpSpPr/>
            <p:nvPr/>
          </p:nvGrpSpPr>
          <p:grpSpPr>
            <a:xfrm>
              <a:off x="876299" y="5281448"/>
              <a:ext cx="4123340" cy="1600200"/>
              <a:chOff x="876299" y="5281448"/>
              <a:chExt cx="4123340" cy="16002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876299" y="5281448"/>
                <a:ext cx="4123340" cy="1600200"/>
                <a:chOff x="8949230" y="26276"/>
                <a:chExt cx="4123340" cy="1600200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949230" y="26276"/>
                  <a:ext cx="4123340" cy="1600200"/>
                  <a:chOff x="3801460" y="0"/>
                  <a:chExt cx="4123340" cy="1600200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888478" y="126124"/>
                    <a:ext cx="91775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 smtClean="0">
                        <a:solidFill>
                          <a:srgbClr val="FF0000"/>
                        </a:solidFill>
                      </a:rPr>
                      <a:t>Buggy!</a:t>
                    </a:r>
                    <a:endParaRPr lang="en-US" sz="20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815630" y="659524"/>
                    <a:ext cx="104740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 smtClean="0">
                        <a:solidFill>
                          <a:srgbClr val="00B050"/>
                        </a:solidFill>
                      </a:rPr>
                      <a:t>Correct!</a:t>
                    </a:r>
                    <a:endParaRPr lang="en-US" sz="20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801460" y="0"/>
                    <a:ext cx="4123340" cy="160020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32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if(foo(x)) {</a:t>
                    </a:r>
                  </a:p>
                  <a:p>
                    <a:r>
                      <a:rPr lang="en-US" sz="3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 </a:t>
                    </a:r>
                    <a:r>
                      <a:rPr lang="en-US" sz="32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  bar();</a:t>
                    </a:r>
                  </a:p>
                  <a:p>
                    <a:r>
                      <a:rPr lang="en-US" sz="3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}</a:t>
                    </a:r>
                    <a:r>
                      <a:rPr lang="en-US" sz="32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 </a:t>
                    </a:r>
                  </a:p>
                </p:txBody>
              </p:sp>
            </p:grpSp>
            <p:cxnSp>
              <p:nvCxnSpPr>
                <p:cNvPr id="37" name="Curved Connector 36"/>
                <p:cNvCxnSpPr/>
                <p:nvPr/>
              </p:nvCxnSpPr>
              <p:spPr>
                <a:xfrm rot="16200000" flipV="1">
                  <a:off x="11452876" y="418559"/>
                  <a:ext cx="424916" cy="376074"/>
                </a:xfrm>
                <a:prstGeom prst="curvedConnector3">
                  <a:avLst>
                    <a:gd name="adj1" fmla="val 101944"/>
                  </a:avLst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Curved Connector 43"/>
              <p:cNvCxnSpPr/>
              <p:nvPr/>
            </p:nvCxnSpPr>
            <p:spPr>
              <a:xfrm flipV="1">
                <a:off x="3200400" y="6074226"/>
                <a:ext cx="590550" cy="75888"/>
              </a:xfrm>
              <a:prstGeom prst="curvedConnector3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917146" y="5410200"/>
              <a:ext cx="774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Buggy!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7146" y="5867400"/>
              <a:ext cx="883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Correct!</a:t>
              </a:r>
              <a:endParaRPr lang="en-US" sz="20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99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0" grpId="0" animBg="1"/>
      <p:bldP spid="11" grpId="0"/>
      <p:bldP spid="12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3" grpId="0" animBg="1"/>
      <p:bldP spid="13" grpId="1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</a:t>
            </a:r>
            <a:r>
              <a:rPr lang="en-US" dirty="0" err="1" smtClean="0"/>
              <a:t>MLNDebugger</a:t>
            </a:r>
            <a:r>
              <a:rPr lang="en-US" dirty="0" smtClean="0"/>
              <a:t> on 4 Siemens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80+ </a:t>
            </a:r>
            <a:r>
              <a:rPr lang="en-US" dirty="0" smtClean="0"/>
              <a:t>seeded bugs</a:t>
            </a:r>
          </a:p>
          <a:p>
            <a:pPr lvl="1"/>
            <a:r>
              <a:rPr lang="en-US" dirty="0" smtClean="0"/>
              <a:t>2/3 as training set</a:t>
            </a:r>
          </a:p>
          <a:p>
            <a:pPr lvl="1"/>
            <a:r>
              <a:rPr lang="en-US" dirty="0" smtClean="0"/>
              <a:t>1/3 as testing set</a:t>
            </a:r>
          </a:p>
          <a:p>
            <a:pPr lvl="1"/>
            <a:endParaRPr lang="en-US" dirty="0" smtClean="0"/>
          </a:p>
          <a:p>
            <a:r>
              <a:rPr lang="en-US" dirty="0"/>
              <a:t>Measurement on the testing set</a:t>
            </a:r>
          </a:p>
          <a:p>
            <a:pPr lvl="1"/>
            <a:r>
              <a:rPr lang="en-US" dirty="0"/>
              <a:t>Return </a:t>
            </a:r>
            <a:r>
              <a:rPr lang="en-US" b="1" dirty="0">
                <a:solidFill>
                  <a:srgbClr val="0070C0"/>
                </a:solidFill>
              </a:rPr>
              <a:t>top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Bell MT" pitchFamily="18" charset="0"/>
              </a:rPr>
              <a:t>k</a:t>
            </a:r>
            <a:r>
              <a:rPr lang="en-US" b="1" dirty="0">
                <a:solidFill>
                  <a:srgbClr val="0070C0"/>
                </a:solidFill>
              </a:rPr>
              <a:t> suspicious </a:t>
            </a:r>
            <a:r>
              <a:rPr lang="en-US" dirty="0"/>
              <a:t>statements, check the percentage of </a:t>
            </a:r>
            <a:r>
              <a:rPr lang="en-US" b="1" dirty="0">
                <a:solidFill>
                  <a:srgbClr val="0070C0"/>
                </a:solidFill>
              </a:rPr>
              <a:t>buggy ones </a:t>
            </a:r>
            <a:r>
              <a:rPr lang="en-US" dirty="0"/>
              <a:t>they can cover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Baseline</a:t>
            </a:r>
            <a:r>
              <a:rPr lang="en-US" dirty="0"/>
              <a:t>: Tarantula [Jones’ ICSE 2003]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82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005840"/>
            <a:ext cx="329184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3474720"/>
            <a:ext cx="329184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3920" y="352044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005840"/>
            <a:ext cx="329184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13" idx="2"/>
          </p:cNvCxnSpPr>
          <p:nvPr/>
        </p:nvCxnSpPr>
        <p:spPr>
          <a:xfrm>
            <a:off x="1023607" y="3751272"/>
            <a:ext cx="728993" cy="4397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057400" y="4503683"/>
            <a:ext cx="457200" cy="754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5334000"/>
            <a:ext cx="138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Tarantula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138" y="3289607"/>
            <a:ext cx="2020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MLNDebugger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47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the paper…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definition</a:t>
            </a:r>
          </a:p>
          <a:p>
            <a:r>
              <a:rPr lang="en-US" dirty="0" smtClean="0"/>
              <a:t>Inference algorithms</a:t>
            </a:r>
          </a:p>
          <a:p>
            <a:r>
              <a:rPr lang="en-US" dirty="0" smtClean="0"/>
              <a:t>Implementation details</a:t>
            </a:r>
          </a:p>
          <a:p>
            <a:r>
              <a:rPr lang="en-US" dirty="0" smtClean="0"/>
              <a:t>Implications to the bug localization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first </a:t>
            </a:r>
            <a:r>
              <a:rPr lang="en-US" sz="2800" dirty="0" smtClean="0">
                <a:solidFill>
                  <a:srgbClr val="FF0000"/>
                </a:solidFill>
              </a:rPr>
              <a:t>unified framework </a:t>
            </a:r>
            <a:r>
              <a:rPr lang="en-US" sz="2800" dirty="0" smtClean="0"/>
              <a:t>for automated debugging</a:t>
            </a:r>
          </a:p>
          <a:p>
            <a:pPr lvl="1"/>
            <a:r>
              <a:rPr lang="en-US" sz="2100" dirty="0" smtClean="0">
                <a:solidFill>
                  <a:srgbClr val="FF0000"/>
                </a:solidFill>
              </a:rPr>
              <a:t>Markov logic network </a:t>
            </a:r>
            <a:r>
              <a:rPr lang="en-US" sz="2100" dirty="0" smtClean="0"/>
              <a:t>as </a:t>
            </a:r>
            <a:r>
              <a:rPr lang="en-US" sz="2100" dirty="0">
                <a:solidFill>
                  <a:srgbClr val="FF0000"/>
                </a:solidFill>
              </a:rPr>
              <a:t>an interface </a:t>
            </a:r>
            <a:r>
              <a:rPr lang="en-US" sz="2100" dirty="0" smtClean="0">
                <a:solidFill>
                  <a:srgbClr val="FF0000"/>
                </a:solidFill>
              </a:rPr>
              <a:t>layer</a:t>
            </a:r>
            <a:r>
              <a:rPr lang="en-US" sz="2100" dirty="0" smtClean="0"/>
              <a:t>: expressive, concise, and elegant</a:t>
            </a:r>
          </a:p>
          <a:p>
            <a:pPr lvl="1"/>
            <a:endParaRPr lang="en-US" sz="2100" dirty="0" smtClean="0"/>
          </a:p>
          <a:p>
            <a:r>
              <a:rPr lang="en-US" sz="2800" dirty="0" smtClean="0"/>
              <a:t>A proof-of-concept </a:t>
            </a:r>
            <a:r>
              <a:rPr lang="en-US" sz="2800" dirty="0" smtClean="0">
                <a:solidFill>
                  <a:srgbClr val="FF0000"/>
                </a:solidFill>
              </a:rPr>
              <a:t>new debugging technique </a:t>
            </a:r>
            <a:r>
              <a:rPr lang="en-US" sz="2800" dirty="0" smtClean="0"/>
              <a:t>using the framework </a:t>
            </a:r>
          </a:p>
          <a:p>
            <a:pPr lvl="1"/>
            <a:endParaRPr lang="en-US" sz="2100" dirty="0"/>
          </a:p>
          <a:p>
            <a:r>
              <a:rPr lang="en-US" sz="2800" dirty="0" smtClean="0"/>
              <a:t>An </a:t>
            </a:r>
            <a:r>
              <a:rPr lang="en-US" sz="2800" dirty="0" smtClean="0">
                <a:solidFill>
                  <a:srgbClr val="FF0000"/>
                </a:solidFill>
              </a:rPr>
              <a:t>empirical study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on 4 programs</a:t>
            </a:r>
          </a:p>
          <a:p>
            <a:pPr lvl="1"/>
            <a:r>
              <a:rPr lang="en-US" sz="2100" dirty="0" smtClean="0"/>
              <a:t>80+ versions, 8000+ tests</a:t>
            </a:r>
          </a:p>
          <a:p>
            <a:pPr lvl="1"/>
            <a:r>
              <a:rPr lang="en-US" sz="2100" dirty="0" smtClean="0">
                <a:solidFill>
                  <a:srgbClr val="002060"/>
                </a:solidFill>
              </a:rPr>
              <a:t>Outperform a well-known technique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bug localization:  finding the likely buggy code fragments</a:t>
            </a:r>
            <a:endParaRPr lang="en-US" sz="3600" dirty="0"/>
          </a:p>
        </p:txBody>
      </p:sp>
      <p:pic>
        <p:nvPicPr>
          <p:cNvPr id="4" name="Picture 12" descr="Software instal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xQSEhUSEBQQERQQFBcVFRcTFRYVGRAVFRQWGBcVFxYYHSggGBslGxUUITEiJSorLi8uFx8zODMsNygtLisBCgoKDg0MGhAQGCwkHyUsLC0sNyswKzM3LCwsLCwsLCw3Ny00LCs3KywsLCwsLCwvLyw2LCwsLCw0Ly8sOCssK//AABEIAOEA4QMBIgACEQEDEQH/xAAcAAEAAgIDAQAAAAAAAAAAAAAABAYFBwIDCAH/xABLEAABAwIDAwcFCwoFBQEAAAABAAIDBBEFEiEGMXEHEyJBUWGBMlKRobEIIzRCYnJzgpKywRQkJTM1Q1N0s9GTosLh8BVjZNLiF//EABkBAQEBAQEBAAAAAAAAAAAAAAABBAUCA//EACYRAQABAwMCBgMAAAAAAAAAAAABAgMRBAXwITESMkFRYXETofH/2gAMAwEAAhEDEQA/AN4oiICIiAiIgIiICo/KvtHJS0TjSyZJjIxhcBcxtde9iRYOsOvtV4Wja7aSnxFs1DWOkpnx1D7SsaHMeY5HgEjUi/WCPFBQJcXmmd+cVNY4HfeR8n+VzwFk6TBI5BmZUVAJ7YgPWJVkJOTapJvTS0tS3qLZMjvFpFh6VncI2KrGCz42N+u0+xCFNkxSqon+81dUCN1pHBvddji5p4WXpHAMRE8ETybvdExzxa2paCTbsuepahreTh0j89TURws6wzpO9dgPQVbcAx9n5ZT0lOHFoa5rnuFrtZEbADfvAudN25BsNERAREQEREBERAREQEREBERAREQEREBERAREQEREBeVCPz6p/mpv6zl6rXlaUfn9V/Nz/wBZ6DaOzG4KzKtbL7grKioWK+QVWdiR+lYu5sn9Nys2K+QVXNhB+lGdzJfuojcSIiAiIgIiICIiAiIgIiICIiAiIgIiICIiAiIgIiIC8tVYtiNWP/Ln/quXqVeXcSFsTrP5ub+q5BsvZfcFZVWtl9wVlRULFfIKr+wI/SjfopPYFYMV8grA8nw/SfCGT2sRG3UREBERAREQEREBERAREQEREBERAREQEREBERAREQR66tZC3NI7KOrtcewDrXmSvlD8Sq3C4DqqUi/fIT1Lde3FZGKqCGSQMdNG7mg42DnNcMwBPxjmZp12VdqtgmSSGUNcyRxu5zNMx7XNOhPfvQc9l9wVlUHCtnpYuouA7rLK/kUnmOQYvFfIKo+G1csVUX07i14jdctDHHLdt9Hgg9W4XWw6zDpHi2UhYb/oIizPIDbDpPdpYd7juCCNDtnWD961/wA6Nn+kBTINvqkeWyB/APYfTmPsVSfUse57o9WlxAPnWsC7xNyvmZBsKl5Q2fvYJG98bmvA+1lWbodrKSXRszWHdaUGM37BnADvAlaizJmQb3BX1aTw3F5qc+8SvjHmg3afqOu3xAurngvKA02bVtDD/EjBLfrM1c3wv4ILyi66edsjQ+NzXtcLhzSHBw7QRvXYgIiICIiAiIgIiICIiAiIgIiICIiDRvuiv19F9HN96NRtjNrayJoY2Zz2DQNlAkA4E9IelSvdE/CKL6Ob70arWzPUqN04dtLM8dJsJPcHN/Eqd/12TzI/tO/sqxg24cFlFFTJ8amsbc23g0k+kut6lrzbCukl/Wve8DcDYAfVFh6ldJtxVD2l60Rh8KPvf1j7VMzLHYc7oeJ9qlZ0HfmTMujOmdB35kzLozpnQZjA8empH5oXXaTd8bvIk7fmut8Yd17jRbZ2fxyKrjzxGxbo9h8qN3Ye7sO4rR2dTMIxaSmlbNEek3Qg7pG9bHdx7eo6oN8IoWDYoyphbNEei8bjvY4b2u7wVNQEREBERAREQEREBERAREQEREGjvdE/CKL6Ob70arWzPUrL7on4RRfRzfejVa2Z6lRtDBtw4LKLF4NuHBZRRXCbcVQ9petXybcVQ9petEV2id0fErvzqFTO08Su3OgkZ0zqPnTOgkZ0zqPnTOgkZ0zqPnTOgunJ1j35PUc08+9VJDT2Ml3Md4+Sfq9i3AvNef8A4FvvZDF/yqkimJu8tyyfSM6LuFyL8CEGZREQEREBERAREQEREBERAREQaO90T8Iovo5vvRqtbM9SsvuifhFF9HN96NVrZnqVG0MG3DgsosXg24cFlFFcJtxVD2l61fJtxVD2l60RUo3e0rlnW3OTDB6eWga+WCCRxkkGZ8bHEgPNtSLqy12yNFLG+J1NTgSNLSWRsa5txva4C4I3ghB5+zpnVX2rwmfDqyWme994ndF1yBIw6seOII4G46l10W0LxpKM47RoR+BQWzOmdQoKprxmYQQf+a9i7M6CTnTOo2dM6CTnWy+RnE+lPTE7wJmjhZj/AGxLVedWfk1rubxGDslLojwew2/zNYg38iIgIiICIiAiIgIiICIiAiIg0d7on4RRfRzfejVa2Z6l6A2k2bp6+LmqqMPAN2kHK6N3nMcNQfUeu68+UdSyCqmp+mRBNJEHGxLgx5aCbddh1INp4NuHBZRYfAZ2uaLG+neswiuE24qh7S9avNXKGtJKquEwx1tc2nkD8ha9xsbF2Ubu4Ii38kv7Ob9LL98q5rooqRkLGxxNaxjBZrWiwAXeg1D7obZoS00dcwDPTERyHrMLzp9l5H2ytABi9mbRYYKqlnp3bp4nx8C5pAI7wbHwXj4QkGx0INj3EaFB8oZnRuzN8R5wVjjnDgCNxWBbEp1C612+I/H8EGSzpnUfOmdBIzqZg1XzdRBJ/Dmjd4NkaT6rrF50MltezVB62RdVK/MxrvOaD6QF2oCIiAiIgIiICIiAiIgIiIC8sYh+0qz+bm/quXqdePNsJXNxKsLXOb+dzbiR+9cg3VsruCs60ds3jtQ22WaT0g+0K+0WMTuGsjj4N/smVWbGPIKrvJ/+1G/RyewLDbQYpMWkc7J4G3sVc2AxfmMVimlL3hrZb63OsZHWUHp5FRpeUeMeTCTxfb2NKju5SeyBv+If/REbBXk3aii5utqmAWDama3cDI4j2rd//wCkn+C37Z/stPbSz8/VzzWy87K51t9r96DBNiXNzLa9h9un4qY2JKiLoO7gT6NUEPOmdR86Z0EjOuMj9DwK6c64yu0PA+xB68wY3p4foo/uBTFFwtloYh2RsHoaFKQEREBERAREQEREBERARYHGdraamuHPzvHxY7OPidw9N1Q8Z5R5pLtgAhb3au+0d3gAg2lWV0cQzSvZGPlEC/DtXmLbzZcmrmnppW1DJ5Xy2ymNzc7y7LZx6Vr79OCzlTiD5CXPe5xO8kkk8SdSo5l7UGCwale0gOY5tu0K9YeOj1quOrQN1yubasHr9KYIlOxwXFhqVX8LwhzZhM8gZQbNGpNxbU9SyudM6Kk50zqNnTOiJOdYKZl3OPa4+1ZTOovMoIzYlyki6Lvmn2KU2Ncns0PA+xBSA9fcy6Gu0HBS6Oikl8hpt5x0aPHr8LoOvMu+jpnymzGl2up6hxKzdFgLG6yHnD2bmjw3nxWYYQBZoAA3ACwHgg3fsvtXFVAM/VyAWyk6OsPinr0G7fx3qxrznT1TmODmkgg3BBsRbrB7VvLZDGPyqmbI7y2nI/vcADfxBB8UGaREQEREBERARY/G8ZhpIudqHBjbho+U47mi/XoVqbazlCqJrsiBgiOnR3vHe/8AAetBsbaDbSmpbgu52QfEYb2Pynbhw39y1lj+3tRUXaHc1Gfis0uO873ezuVOzueeslS20JAzSODB6zwCK4vmJ3m64l9tToshDRDolzo4GP8AJkkIkLu8RtN2jvcFlaaChi1u6ul6ucvDHfub5T+ANu5fW3amucQ+F6/TajMsFh1BPUOy08T5LbyBo35zjo3iVmo9noIda2fnHj91TWd4OkPRHAXXPEMbnkHNk80wbo4282wfVH4rFrp2tvpjrVLiX92qnpRHOfxmm46IhlpIIIGd7BK54+U+QEnguuSqpJvhFK1jj8emPNnjzZuz1LEotk6a3MYw58ay9FWfEnO2ZifrSVbL9UdQDE77WrT6QsdiGC1VOLzQvy+e2zm8c7bt9a5qZQ4rND+qkezuB0PgdFkubfTPlnnPhvtbvXHnjnPlgGzg9dj2HRcy5WiTFopvhdLDLfe+Mcy/iS3R3iFFdgFJJ8GqnwO8ypGl+znGCwH1ViuaK5T6Ola3KzX645z3YDnE5xZCu2VrIhm5vnmefARI3/Le3jZYN0ttDccVlmmY7w3U101dpTBIuRn0I01BHpChc4nOLy9otDgsbLF3vjh27h9X+91lQ9ROcTnEEvnE5xROcTnEEvnFsnkJxLnoquxu1k7Q35vNAX8S0nxWlMdxKwMTDqfKPmjs4n2LbHubWe8VZ6jLGPQw/wBwiNyIiICIiAiIg1l7oT9lj+Yj9j15ypa+SP8AVvc0dl9PQdF6L90Mf0W3+Zj+69ea0F+wLFZH0+azA7O5uYNtoA0+nUr5PG598xJuvuxdPmpL/wDef91izYoe5BV30DwLAhzfNeMw8L7vCy4smfH57ON5GHwNnAeJV0p8Bkf5LCfBZmk2Amk8oBoPamTupFBjht1OaPM98aOLbXb6BxWXpsQieL2A729Ieg7vAlU6rwR0Mz43gskhe5htoQQbXB9fiuAqpI3dKz7dZ6LvtjU+N1ssam9Hac/bBqNvsXO8Y+mwGRh3k5XcN44t3j0L5kHYFUqPG2aBxLCN2fS3BzRb1DirBT4i4gah4Pn2ueD7/wCo8F0Le4U9q4w5F7ZrkdbdWU3IOwJkHYFxbUNOhzRnscCR6QL+rxXJ8rBqXNPcwhxPo0HiQtkXrc05iYw5dWmvU1eGaZyZB2BfXRgC7srQd1954DeVHnrSPJGTjq//AOfQOKhx0s05IiY95d2a34uP4X4rHe3CinpR1dLT7Pdr63JxCYceFObwlzXHcQTc8GN/34LE4zthUS6TPBb1tc0PdIOxwbZo8T4KbJsZVD9a0xh28Nvc/OdvPiVg8cZFG4RxWswWJ7T1rlXdRXcnMu/p9Hbs04p/brqsTdM4ExQwNA0bE0MHGwsLnuAXXziic4nOLO1JfOJziic4vpksLkgDtKCVzig4hiWXos1d1nqb/uodViBOjLgdvWeHYoFlRxPf1+teifc8UZZh0kh/fVLyPmsYxvtDlqPk92FmxSazbx08ZHPTW8n5DPOeR6N56gfUODYVFSQsp6dgjiiFmtHpJJ6yTck9ZJRE1ERAREQEREHRW0cczDHMyOVjt7ZGhzXcQdFrnaXkUoKi7qbPRyHXodOMnvjcdB3NIWzUQan2Q5MpaWJ0M743++uc10d+k0taBcEaG4OmqutBsnEze0E96saII0NCxu5oUgNAX1EGveUfYc1B/KqZt5gLSMH74Dc4fLA07wB2a6dxHDM3yXt0103dR7CvUiru0mxlNWXc9pjk/iR2Dj84bneOverTM0zmCevd5hlo3DQi6+U1PIw3jc6Lt1sDxG4rauNclFY2/wCTvhnb1Anm3eg3HrVbdyZ4oTb8mA7zLFb7y+/54mOtLx4PaWCptppIhaVokYOy3pyHo34WV1w/Dp5yBBA5hO8uBBbfvLiR4ELNbE8j5ilZPiL2PMZDmwx3LcwNwZHkDMAbdEC2mpO5bcZGBuAF+wWuvhl7a8wPk1aLOq3ZzvyjcD7FbaiWkw+LO8xwMaPF3cBvce4Kkco3KgaGd9HE1rJWsa7nJBmb0xewA3Edp0WmMcxuoqnmSeR0pPXfMOAtoB3BQXfb7lKdVExUwMUPWfjSfOI3DuHrWu3Sk6ldbInHcDx3D0rlkaPKcODel69yj0+512MaSL7h2nQekroNQB5DfF2p9G72rolkLvKJPHq4DqVTKTLVNb5PSPadAPDeVBleXG7iT+HDsX0hSsLwuapkEVNFJNIfisF7DtJ3NHebBEQCtgcnPJhNiDmzVAdBSb8259R3Rg7m/LPhfqvuwfI3HAWz4iWzyjVsI1ijPyv4hH2e4rbLRbQaAbu5BFwrDIqaJkFOxsUcYs1rRYDtJ7STqSdSVLREBERAREQEREBERAREQEREBERAREQEREHmHl7/AGvJ9FF9xa9ikLTdpIPcvR3KdyTuxGY1dPOI5ixrSyVvQdlFhZ7dW+g+C0dtLsZW0B/OoHsbewkb04z9dug4GxQdD3k7yTxK4LK4Vs5V1Pwamnl72sIb9t1m+tXjBuRatlsamSClb2C8z/sts0faKDWKnYNglRVuyUkMk5GhyDot+c89FviV6AwLkiw+nsZWPq3jrnN2/wCG2zfTdXump2RtDI2tY1ugawBoHADQINL7Mch7jZ+IzZRv5mDU8HSkepo8VtzA8Cp6OPmqWJkLevKNXHtc7e495WRRAREQEREBERAREQEREBERAREQEREBERAREQEREBQcb+Dy/Ru9i+ogkUvkN+aPYF2o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399" y="3886200"/>
            <a:ext cx="24997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software</a:t>
            </a:r>
            <a:r>
              <a:rPr lang="en-US" sz="2400" dirty="0" smtClean="0"/>
              <a:t> system</a:t>
            </a:r>
          </a:p>
          <a:p>
            <a:r>
              <a:rPr lang="en-US" dirty="0" smtClean="0"/>
              <a:t>(</a:t>
            </a:r>
            <a:r>
              <a:rPr lang="en-US" dirty="0"/>
              <a:t>source code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8" name="Picture 4" descr="https://encrypted-tbn3.gstatic.com/images?q=tbn:ANd9GcTnA1kBm_v38GuJIbMJI6jiVBYGFO-s7dc1XXXhGkDca30T_m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66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1" y="3953470"/>
            <a:ext cx="3505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</a:t>
            </a:r>
            <a:r>
              <a:rPr lang="en-US" sz="2400" b="1" dirty="0"/>
              <a:t>observations</a:t>
            </a:r>
          </a:p>
          <a:p>
            <a:r>
              <a:rPr lang="en-US" dirty="0" smtClean="0"/>
              <a:t>(test results, code coverage, </a:t>
            </a:r>
          </a:p>
          <a:p>
            <a:r>
              <a:rPr lang="en-US" dirty="0"/>
              <a:t> </a:t>
            </a:r>
            <a:r>
              <a:rPr lang="en-US" dirty="0" smtClean="0"/>
              <a:t> bug history,  code dependencies,  </a:t>
            </a:r>
          </a:p>
          <a:p>
            <a:r>
              <a:rPr lang="en-US" dirty="0"/>
              <a:t> </a:t>
            </a:r>
            <a:r>
              <a:rPr lang="en-US" dirty="0" smtClean="0"/>
              <a:t> etc.)</a:t>
            </a:r>
          </a:p>
        </p:txBody>
      </p:sp>
      <p:sp>
        <p:nvSpPr>
          <p:cNvPr id="7" name="Down Arrow 6"/>
          <p:cNvSpPr/>
          <p:nvPr/>
        </p:nvSpPr>
        <p:spPr>
          <a:xfrm>
            <a:off x="3962400" y="4724400"/>
            <a:ext cx="685800" cy="76200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4vector.com/i/free-vector-text-file-icon_101919_Text_File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85" y="5507585"/>
            <a:ext cx="1350415" cy="13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data:image/jpeg;base64,/9j/4AAQSkZJRgABAQAAAQABAAD/2wCEAAkGBxQSEhIUERQVFBQVFRUVFRcYFRUXFBYUFBYXFhQUGBgYHCggGBolGxQUITEhJSkrLi4uFx8zODMsNygtLisBCgoKDg0OGxAQGiwkHyQsLCwsLCwsLCwsLCwsLywsLCwuLCwsLCwsLC0sLCwsLCwsLCwsLCwsLCwsLCwsLCwsLP/AABEIAMwAzAMBEQACEQEDEQH/xAAcAAABBQEBAQAAAAAAAAAAAAAAAwQFBgcCAQj/xAA/EAABAwIDBAgFAgQEBwEAAAABAAIDBBEFITEGEkFxBxMiMlFhgZFCUqGxwRRyYoKy0SPC4fAVM0NTY3PxCP/EABoBAQADAQEBAAAAAAAAAAAAAAACAwQBBQb/xAAxEQEAAgEDAgQFAwQCAwAAAAAAAQIDBBExEiEFQVGxEyIyYYEUQpEjUnHRweEVofD/2gAMAwEAAhEDEQA/ANxQCAQCAQCAQCAQCCLx7HoaRt5XZnusHedyHh5oM/xjpFnLrRBkTSMj3n+t8voginbX1LszUO9LBB3HtzVR6TB3k4A/6oLbg3SC1262qaGE27bTdl/MHMc0F3Y8OAIIIIuCMwQdCEHSAQCAQCAQCAQCAQCAQCAQCAQCAQeE21QUzaLb2OEllOBK/Tev2Af8yDEdptrKiSpkdKwufewOZG7w3QBkEEYwVcx3urfnoSN0fVA6bgtWeDR/MgSmwurb8G9ycCgR/wCMVEQ3ZI3WHzNd90Gj9Hm380MIbLHeEOO60k7zW8d0kaXvkg1/B8Ziqmb0Lr+I+JvMIJBAIBAIBAIBAIBAIBAIBAIBAIOXuABJNgMyeAAQZJtrtuah7oKc2hGTnDWQ8f5fugqpNrIOZq9rGlzjYNFyfAIE4MTD2hzTcOFwg7NYg5NagRjxhpe6O/ab3hz++qBZ1QCgc0OKSUz2ywu3XC3IjiCOIQbJshtPHXRbws2RuUjL6HxHkUE+gEAgEAgEAgEAgEAgEAgiMe2hipN3rLlzsw1tr2Grjc5BBSdoelCw3KVhDjlvPAJueDGC9z5n2KDNtp8Uq3yBtU6QFw3tx7iDunS7Phv4WQI0brIFqmouMkEZUkSxvYTa9rehvZB1S2Y1rRoBZAt1yDh0yBnPE3rTK05uHaHnYA+htdAvBUEmyCRdUXCCOlqXMdvNJBHEEg+4QXrBdtq2kEZm3nxPALOsu5j2n5JeB8s+SC+0PSLTSbt2SNvbeJ3SG+OhuR52QXBjw4Ag3BAII0IOhQdIBAIBAIBAIBAIBBmPSxs/VyPbPSMdMCwMexvfG6XEOA4g7x9kEZ0dYDLQx1WIYjH1XVxnq2PtvgNzLj8pOQCDHa/G5KqplqJD2pHl3IfCPQWQSEWJWGf0QKsqweKD2Rt8xqgS6y2qD3rkHDpkHLbu/ugV3g0IE/8AiDRxugYV9cSMskGndCeMNq6epwycg3Y58O9nYHJ1r8QSCgi6TY7FIqjqf073AOsJRbqi2+T96+Qtw1Qb7g1EYKeGIneMcbGE+Ja0AlA9QCAQCAQCAQCAQCAQZN/+hMf6qkjpmntTuu7x6tn9yg+fIX2QOmzlAqyRAr+s3eKD39bI7utJ5oOrT/KPY/3QcOfMNWA+4QcnEDobt+yBOSW6BB0iBGWYlBLbDY2aOup5wbBrwHebHZO+6D7DikDmhwzBAI5HMIOkAgEAgEAgEAgEAgEHMjw0EuIAGZJNgB4ko7ETM7Q+ZunXF2VNewwyCSNkTWgtzbvbzi6x48FGt4twty6fJi2667bs4BUlJVr0C0ZJyCCWoaFozdmUEvFIxugCBb9YPJBy6qafBAxqoY38EEFV0xZpogZOegTJQeIPrno5xyKooqZrZWulZDG2Rt+2CGgZg58NVGt624lfl02XFtN6zG61KSgIBAIBAIBAIBAIOJ5msa5zyGtaCSToAMyUdiJmdoYzj+OVGMTOhpiWUrDY8A/+J5+zVhve2Wdq8Pp9NpsWhxxky97z/wCv8ITFejeUi3ZfyNj9VytL0neqzLqdNqa9OWFVrOj2dnwP9r/ZWfHvHMMc+F6e/wBGREzbKzt4H1BC7+qjzhXPgmT9tolxHhEzPgupRqaKbeC6mOI3KdTN8jlL9Rj9VU+E6r+x5uy/I72Xfj4/VGfDNVH7JAbLl2HZ5acU+NT1Rnw7UxO00kES/I72T49PV3/xmq/skdXL8jvZc+Pj9Uo8L1U/skGjmd8BXJ1GP1TjwjVT+0kNnZnHu2Uf1VF1fBM/nMQfUuxM7/hd6NKj+pnyhbHg1Y+vJCwYX0bTEglh/msFGb5L9uF2PTaPBPVM9UrE7Y6qpgJoH2kZmNw9q355Kv4Vq94bf1+DN/TvHafVpXR9tgK6Msks2ojHbbpvDTfA+44LXhy9cd+Xz/iOhnTX3r3rPH+lvVzzggEAgEAgEAgEGa9L2OutFQwntz2MltdwmzW+pv6BZtRf9seb2/B9PEzOe/FeP8nWzuEtpYWxtGerj4u4lKV6Y2c1Gec15tLrEMYhhcGyyNa48DrzNtApbKOqI5KdaHAFpBBzBGYIUZXVNpmg6gH0UZX1mYR89LGdWN9goTENNcl480dPh8XyN9lXNYaa5snqicTw6MNJaLEC+SrtWNmvDmv1REyrN7OH7h9nKuvm3Xjfp/PtJ7gtMHuAOmpSkbo6i81jeFohw6L5Ar4rDzLZsnqkIKKMaMb7KcVhmtlvPmkIIWDRo9gpxEM97WnzPolOGexOrxeGEgSyNaTwOvPLgpxDPa0RykIJWvaHNIc0i4IzBCIqJtLE7DqyKtgFml1pGjQ37w9R9QqL/Jbqh62nmNVgnBfnybLQVbZo2SsN2vaHNPk4XC2xO8bvmL0mlprPMF11EIBAIBAIBBBYltfSQSGOWYNcNcnEDyJAtdBmeASfrsSqat2bGG0fLRv0F/VYq/PebPps0fp9LXFHM8r2SrnmQzfanA5zUPe1jpGvNwRnbyPgpRMKrUtus2z9I+GnYyTvC5I8LnRV2nu14qzFdpOZXKEtNYM5XqMr6wZTPUJX1hGYg/sO5FQtw1Yo+aFPkPaHP8OVEeb055j8+0pTZ89r0UsanVfStEL1fDzLQfQvUoZ7QeRPU4UWg8jcpQptCk7UYLO6oc9jHSNfa1s7ZaHwVtZjZgy47dW64bJ0T4adrJO9cm2u7fgkylWsxHc42hw8VFPJGeLcv3DMKN67xsu0+WcWSLIno120hgpTBVPLXRPLWjdcbt14DgbhNPbeu3o54xh6c0Xji0NPpKpkrGvjcHMcLgjiFoeQWQCAQCAQVLb/AGtbRRFrSOucDb+AfOfwgyKHAHT0dRX1T3sFr07QbOldfvvvnuk5eeqhknasy06TH8TPSv3hcejij6uka7jI4vPLQfQLPhjar2PEcnVm29Oy0PKsYoN5HKMrawbSvUZW1QsuNwb271rL6a8eei5MSnXJTfbd1JIq5a6wYzPUZX1hG1z+y7kVC3DTjj5oVR/eHP8ABVMeb0p5j8+0pLA3dr0XaKdTwskL1dDzrQfQvU4Z7QWlxCOK3WPa3mfwpxEyzZLVrzJ5h+IRyi8b2u5H8Ke0wp6q24lJRuXVdoOGOUlMlbrqEsrn2bbNiU8BeYi4PkicNN89pocOLcyq8Xy5Jhu1/wDV0VL+dZ/6TfR3ta+jmfSVl2AO3Xg/9N/zjxaf9VrfPNoa4EAjMHMFB6gEAghtqtoGUUJkeQXG4Y35nf2CDBoXvxOqc+cl0LXXkOm+7hEPLx8uaCy7dSv/AEguN1hc1jQMgANAB6KjUT8j1PCK76mJ9IlbsDh6unib4Mb9lysbQnmt1ZJn7nT3I5BtI5cW1hVNuqtzYWtabB7rO5eCV5RzTMV7M9cVNmhatlapzonNcbhpy5EaKjJy9XRTM1mJSMz1TL0qwjax/ZdyKhLRjjvCtPOY5/gqpvnmPz7SkMHdn6LtFWfhPwvVsMFoP4XqcKLQomIVLpJXucc94jkAcgtde0PAy2m1pmTnBKp0c0bmHPeAPmCcwuzwhSZi0bNYjcq4bbQdRuUlNoLtK6rlQ9rGFmI0r25F43fY2/KqntkiW6nz6PJX0N9usOdNaZgtUxC3/tYPhP8AEOHstj51Y+irbgSNbTzO8oydQf8Atn8INTQCAQZf0jYQ7EKnqoXFoijtI/UbzjdrANL2uSgebJbDiFrWkWa33J4k+ZQMemSIMio425B02foLflZ9RxD2fBo+e8/ZORCzQPAAey6qmd5JyOXJTqayOUZXVhFYxRtnjLH+h4g8Co77LJxxeNpU2TZR4P8AzG7vjY39lL4kKo0dt+UvSUjYWbjeZPEnxVNrby9PDiildoJTvVctdYR1W/I8lCWikd4QLtRz/BVbXPMfn2k9ww5+i7VDNwm4Xq2GK0H8L1KFFoRmI7PdY4vjcGk5kHS/iPBX1ybcvMz6Tqnep5gWzYjeHyODiNANAfE+KlN91VNN0zvK3xOXIStB1G5SU2OWFShTKnbfdmahf4TAfVpVWTmJb9F3x5K/ZouN7PNmbdosbLY+cZhXbASQyvqI72BD3RjLesbuLTwJCDacPqWyxsew3a5oI5EIHCDwoGVDhrY78S5xc48S46lA9AQZh0ym8uHj/wAv5as2o8nteD8ZJ+ya4KSg3lK5K2pnK5QlfWDOV6hK+sGMz1GWisGMz1CWisGEz1GV9YR9U/I8lCV9I7od2o5/gqDTPMfn2k6oDn6LtUMnCXhepwy2g+hepwotB/C9ThRaD6F6lDPaD2J6nCi0HkTlKFFjyMqcKLKh0kd2lPhOPsqsvk3+H83j7Njpz2W/tH2Wx83IlhDtQgQw6iELS1vduSB4XzIHldA7QCAQQm2ONCkpZJL2dbdZ+46H01QYLU4nUVL6eeYvdF127G9zrgua4b9hwss2o8nt+D8ZI+zXuCkzms5UZXVR8zlGWisGMz1CWisGUz1CWisGEz1CV9YMZnqMr6wYVDsioSvqjCcx/vgVFdPMfn2kvSHNdhy/CUhepQz2g+hepwotB9C9ThRaD+F6lDPaD2F6nDPaD+BynDPY/iU4Z7Kd0mkllOBqZcudsvqVVm8m/wAO/fP2S/RVtdJJK+mqHuJza0ONy2SM2cy/ofZbHzctUQCAQCAQYl0z466WdlLCb7pDABxleQPpcD3QMtsYGw09FDH3acht/F1u071Kz6jiJex4NP8AUtX1hfqd92NI4tB+i7Cu0bTsyrFcRn695c94eHEAXItnkAFPaGfqtuukUrjGwvycWgnnbNZ5erj3mI3NZnqEtVYMZnqEtFYMJ5FGWiqIlxOO9t4fj3ScdvRyuqw77dRKZ9wqpbqmV8x/vgVxPzj8+0lad2aQWOzVtZ3jZTrWZ4ZM2WmP6p2PaKsa/uuB+6nNZjlTXLTJ9MpSF67CFoPoXqcM9oP4HqcM9kDtfVyNcxoJawi+Rtd3mVdR5upmYnZPbBVUj4n9YS5rTZpOvmL8VKVVJmY7o/pBfeakYPn3vqP7KjJ3tEPU0fy4slvsidqHmkxGOpi7Ins/yEzLB49RY+62Pm284RiDaiGOVmj2g8jxHoUDxAIBBG7RYoKWnllPwtO6PFxyaPdB887Pb1VXulN3dXcg+Mj7587X90F/21wItw50h7zXNd6XzVOeN6PR8Kv06mPv2Pdl6nrKWI/wgeoyUKTvVp1NenLMFKykYXbxY0uHxFov7rsoViEZVFVy2URc71XLVUwmeoS01hA7Qynq8uJAPJSx/Uq1kzGLsqritDyYSmHvJjz8Tbkseb6n0Hh0zOLuUGo9fsVU9Dzj8+0uoihKKq3kvdfx+i3Y/ph8xq5mc1ty+FyESst429OK7f6VenmYyxsusL1mh7VoPoXqcM1kjTuU4ZrpSOBrxZ7Q4eBAI+qshkyRE8pamjDWgNAAHACwU2aVOrof1OLQRcGi59ASfuFVzlhumfh6G0+rnpJwR3UvaBmw9ZHzbqPUXC2PnU10JbR9ZG6nceG+z/O37H3QaqgEAgrXSJEH0MrLBznbrWX+dzgGkeeaCM2R2FipQN0cbuvmS62ZPsgsG1OHiajnit3o3Ac7ZKNo3iYW4Mnw8lb+kwy3o6rLxPidqx2nPX6grLints9/xCnzRePNaajRWSx1Q1aNVXLVRCVDxwN1XLXSd0bO9Qlqqj6qzgQcwVHfZd0xaNp4Q0mGMvqbeCl8aVEeHY9995dkACwyAVMzu9KlIrG0cORqPX7FEvOPz7SGlcBLSNfmcj4hWUyTVj1Gkx5Z3nk6oKRrDcZnxKlbJNlWLSUxTvHKXheuQlZIU7lOGa6Vo3A8QrIZbzCdo2qyGS5+59gSeCmz7byrfRhCajEaioOjAQObzl9AFXgje02avFLfDwUxf/dmmY3gzZ22IzWt4ClbIbLx0GI2Y2zJIXFl8917XDe3fC4KDSkAgEDespGybu9o1wcOY0QLtFkA9twR4oMMnZ+hxWWPRkhuPCz8x9VitHRkfS4rfqNJE+cf8f8AS5F1wrWOIZttliL3TOjBIYzKw4niSuxCnLeZnZWoql0bgWk8uB8iloiUsWS1J3hYpH3APiAfdY7Q+hxzvESYzOUJaamcjlFfBBxUU3g19/sV084/PtLwIFGORyTqJylCqx9AVKFFjfGqxzQ1jSRfMka28FoxV83ka3LMfLCPpZXNILXEEcQc1e8qZmOGq7MVpmgY93e0PmRldR22lprbqru42txHqqd1jm7sj11+ihe20L9Li68kfZYeiPCuqoxIR2pjv+dj3forcFdqsHimb4meY8o7L0rnnG01E1z2P4sJI9RYoHKAQCAQCBOomDGue42a0FxPkBcoPnHaLEn1lXNM0E7g33fwsvZoVGem8b+j1vCdR0ZPhzxb3XXZ/ExNE08Rk7mFVW28NmfF0X2Qu1OzzpHmWGxJHabpmOIVkWZMmGZneFch2blLv8QbjRrc5nyFly14hPFprTPftCSqobZDgs0vbx9uyJqGqEtVZMZFBdEkiuJ7vBr7/YoRz/PtICG7tq65MnMIXYVWSVKxThnvJevwczNBbbeb46EeCux22ebq8PxI3jk2o9mp3G26GjxJFvpqr+qHmTgvvw0HDKZsETYx8IzPieJUd918U6Y2UjbHEDNI5rblsQJNvAd4qrbrts29UabTzknny/4ax0V4y2ejbHftQ2b/ACnun8ei3Pl5mZneV0RwIBAIBAIBBQel7HxT03VA2dLcnyY3X3OXugoGwVAXU77i76l28fKMCzG/c+qOxMxO8EWxPw+pMUlwx2YPC3j6LDaPh228n1OHJGrwxb90crXHUAhS3U9OxCobdRlbVEVcChLTSULVU6hLTWUdLAo7LosayRricSRAz9/sVx2J7/z7S6Y1Dc5jhXdkZseU9OpQqtKXpKdShRaUzSxWU4ZbpGN1lNRaEXtBi/VMNj2jkPLzXLW2hPDh6rd+COzuCujjM0zf+c0gg67juCvwU6Y3l5Xieq+Lk6K8V90d0b4uaCvdC89gOMZ8DG49h39J91e8t9CAoBAIBAIBAIMK6S8JqqzEXwtG80dWXEHJkR09dckGjbH7O9U0Fw0AAHgBog92/wBlm1cJLQBIwXYbcf7KvJTrjZr0eqnT5Ory82U4XXuicYZgWuabZ/ZY+8dpfSzFclfiU4lOtqLpujFScua4nEIvEXsjbvPNh9/ILkVmeE7Za443shW4jE82zF9LjJdnFMK6a3HaduHlXBZVt0WRpbn6O/pK4srPf+faS1LHdEZlIPLI23ebeHiVOtZnhny56443sUoMRie4NzBOlxqpzjmGemsx3nZYIY7KMLLHbZLKSqam1biIY0kpu5GOZnZzsZs+/EKgSyj/AAWm4vo4g5DkFZix9U9U8MviGrjBT4VPqnn7Ngr8Ka+LcAGQsFsfNsQ252TnimFRGzea0ESW13RmHefFBtmyr3mkpzKQXGNpJBvcWyz8bWQSqAQCAQCAQQOF4T/j1Ezx2pJBb9jBZv5PqgnQEHpCDP8ApA2KE4MsNmytHvbgVVlxRePu9DQ662nttPessxhrXxOMcoLXNyN1ineJ2l9NSaZKxek7xKTirAVzdLpQW1TiTGfhsff/AOK7FLzdfWYmPRXyFc89Z3RkRM3td0XWO3L6HBv0RuiSMz+139JUV8T3/n2k6w5qOSQ2gYd9vhu5flacXDxtfv1x6I1ozFteHNWMMRO/ZfI57NbfWwvztmssz3fQ1rPTG5rVYkGhc3d6DjZnZ2XEJA51xCDr83kPLzV2LFN+88PP1uurp46KfV7NvwnDWU8bWMAAAAy8lsiNnzFrTad55PV1wzxGhbKxzXDJwIPIiyBDZundFTxxv1jG5zDSQ0+wCCTQCAQCAQCAQCAQeEIKhtfsTFVguA3XgZOGoUL44vHdq02ryae29ePRkeL4PPRuIkBLR8Y09fBYr4rVfTaXX4s/aO0+hu2qa9u68AgquJmOGu9K3ja0O6akhad4Nz4XN7KU5LSprpMVZ3iHdbNcKDRsht7N37Xf0lCOf59pL4fJZBLyFj22eAQuxaY4QvireNrQaMhijN2tz4Em9lKbzKvHpcdJ3iCb6pz3BrAXOOgGZUYiZ7QtvetI6rTtC5bJ9Hz5iJKnu6hnD1PHktWPB52eDrPFt/kw/wA/6a5h9AyFoawAACy1PDmZmd5OkcCAQCAQCAQCAQCAQCAQCAQM6/Do5gQ9oN0InZn20HRkx13QHcPlp7Km+CtuOz09P4rmxdrfNH3/ANqPiGydXDfs74HEZH2Kz2wWh6+LxbBf6u3+UDVslbk+N7ebT91VNJjmG6uox3+m0T+Ue2bM/td/SVyVlZ7/AM+0lKWQnugnkCfsm26M3ivMpqjwypl7kTuZyH1U4xWnyZ8mvwY+bR+O6z4P0czykGZ26PBo/wAxV1dN/dLzc/jUcYq/mf8ATR9n9jIKYCzRfieJ5laa0ivDxc2oyZp3vO6ysaALAWUlLpAIBAIBAIBAIBAIBAIBAIBAIBAIE5IWu1AKBjUYNC7VgQMTs/B8v1QKwYDAPhQSMGHxt0aEDkBB6gEAgEAgEAgEAgE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xQSEhIUERQVFBQVFRUVFRcYFRUXFBYUFBYXFhQUGBgYHCggGBolGxQUITEhJSkrLi4uFx8zODMsNygtLisBCgoKDg0OGxAQGiwkHyQsLCwsLCwsLCwsLCwsLywsLCwuLCwsLCwsLC0sLCwsLCwsLCwsLCwsLCwsLCwsLCwsLP/AABEIAMwAzAMBEQACEQEDEQH/xAAcAAABBQEBAQAAAAAAAAAAAAAAAwQFBgcCAQj/xAA/EAABAwIDBAgFAgQEBwEAAAABAAIDBBEFITEGEkFxBxMiMlFhgZFCUqGxwRRyYoKy0SPC4fAVM0NTY3PxCP/EABoBAQADAQEBAAAAAAAAAAAAAAACAwQBBQb/xAAxEQEAAgEDAgQFAwQCAwAAAAAAAQIDBBExEiEFQVGxEyIyYYEUQpEjUnHRweEVofD/2gAMAwEAAhEDEQA/ANxQCAQCAQCAQCAQCCLx7HoaRt5XZnusHedyHh5oM/xjpFnLrRBkTSMj3n+t8voginbX1LszUO9LBB3HtzVR6TB3k4A/6oLbg3SC1262qaGE27bTdl/MHMc0F3Y8OAIIIIuCMwQdCEHSAQCAQCAQCAQCAQCAQCAQCAQCAQeE21QUzaLb2OEllOBK/Tev2Af8yDEdptrKiSpkdKwufewOZG7w3QBkEEYwVcx3urfnoSN0fVA6bgtWeDR/MgSmwurb8G9ycCgR/wCMVEQ3ZI3WHzNd90Gj9Hm380MIbLHeEOO60k7zW8d0kaXvkg1/B8Ziqmb0Lr+I+JvMIJBAIBAIBAIBAIBAIBAIBAIBAIOXuABJNgMyeAAQZJtrtuah7oKc2hGTnDWQ8f5fugqpNrIOZq9rGlzjYNFyfAIE4MTD2hzTcOFwg7NYg5NagRjxhpe6O/ab3hz++qBZ1QCgc0OKSUz2ywu3XC3IjiCOIQbJshtPHXRbws2RuUjL6HxHkUE+gEAgEAgEAgEAgEAgEAgiMe2hipN3rLlzsw1tr2Grjc5BBSdoelCw3KVhDjlvPAJueDGC9z5n2KDNtp8Uq3yBtU6QFw3tx7iDunS7Phv4WQI0brIFqmouMkEZUkSxvYTa9rehvZB1S2Y1rRoBZAt1yDh0yBnPE3rTK05uHaHnYA+htdAvBUEmyCRdUXCCOlqXMdvNJBHEEg+4QXrBdtq2kEZm3nxPALOsu5j2n5JeB8s+SC+0PSLTSbt2SNvbeJ3SG+OhuR52QXBjw4Ag3BAII0IOhQdIBAIBAIBAIBAIBBmPSxs/VyPbPSMdMCwMexvfG6XEOA4g7x9kEZ0dYDLQx1WIYjH1XVxnq2PtvgNzLj8pOQCDHa/G5KqplqJD2pHl3IfCPQWQSEWJWGf0QKsqweKD2Rt8xqgS6y2qD3rkHDpkHLbu/ugV3g0IE/8AiDRxugYV9cSMskGndCeMNq6epwycg3Y58O9nYHJ1r8QSCgi6TY7FIqjqf073AOsJRbqi2+T96+Qtw1Qb7g1EYKeGIneMcbGE+Ja0AlA9QCAQCAQCAQCAQCAQZN/+hMf6qkjpmntTuu7x6tn9yg+fIX2QOmzlAqyRAr+s3eKD39bI7utJ5oOrT/KPY/3QcOfMNWA+4QcnEDobt+yBOSW6BB0iBGWYlBLbDY2aOup5wbBrwHebHZO+6D7DikDmhwzBAI5HMIOkAgEAgEAgEAgEAgEHMjw0EuIAGZJNgB4ko7ETM7Q+ZunXF2VNewwyCSNkTWgtzbvbzi6x48FGt4twty6fJi2667bs4BUlJVr0C0ZJyCCWoaFozdmUEvFIxugCBb9YPJBy6qafBAxqoY38EEFV0xZpogZOegTJQeIPrno5xyKooqZrZWulZDG2Rt+2CGgZg58NVGt624lfl02XFtN6zG61KSgIBAIBAIBAIBAIOJ5msa5zyGtaCSToAMyUdiJmdoYzj+OVGMTOhpiWUrDY8A/+J5+zVhve2Wdq8Pp9NpsWhxxky97z/wCv8ITFejeUi3ZfyNj9VytL0neqzLqdNqa9OWFVrOj2dnwP9r/ZWfHvHMMc+F6e/wBGREzbKzt4H1BC7+qjzhXPgmT9tolxHhEzPgupRqaKbeC6mOI3KdTN8jlL9Rj9VU+E6r+x5uy/I72Xfj4/VGfDNVH7JAbLl2HZ5acU+NT1Rnw7UxO00kES/I72T49PV3/xmq/skdXL8jvZc+Pj9Uo8L1U/skGjmd8BXJ1GP1TjwjVT+0kNnZnHu2Uf1VF1fBM/nMQfUuxM7/hd6NKj+pnyhbHg1Y+vJCwYX0bTEglh/msFGb5L9uF2PTaPBPVM9UrE7Y6qpgJoH2kZmNw9q355Kv4Vq94bf1+DN/TvHafVpXR9tgK6Msks2ojHbbpvDTfA+44LXhy9cd+Xz/iOhnTX3r3rPH+lvVzzggEAgEAgEAgEGa9L2OutFQwntz2MltdwmzW+pv6BZtRf9seb2/B9PEzOe/FeP8nWzuEtpYWxtGerj4u4lKV6Y2c1Gec15tLrEMYhhcGyyNa48DrzNtApbKOqI5KdaHAFpBBzBGYIUZXVNpmg6gH0UZX1mYR89LGdWN9goTENNcl480dPh8XyN9lXNYaa5snqicTw6MNJaLEC+SrtWNmvDmv1REyrN7OH7h9nKuvm3Xjfp/PtJ7gtMHuAOmpSkbo6i81jeFohw6L5Ar4rDzLZsnqkIKKMaMb7KcVhmtlvPmkIIWDRo9gpxEM97WnzPolOGexOrxeGEgSyNaTwOvPLgpxDPa0RykIJWvaHNIc0i4IzBCIqJtLE7DqyKtgFml1pGjQ37w9R9QqL/Jbqh62nmNVgnBfnybLQVbZo2SsN2vaHNPk4XC2xO8bvmL0mlprPMF11EIBAIBAIBBBYltfSQSGOWYNcNcnEDyJAtdBmeASfrsSqat2bGG0fLRv0F/VYq/PebPps0fp9LXFHM8r2SrnmQzfanA5zUPe1jpGvNwRnbyPgpRMKrUtus2z9I+GnYyTvC5I8LnRV2nu14qzFdpOZXKEtNYM5XqMr6wZTPUJX1hGYg/sO5FQtw1Yo+aFPkPaHP8OVEeb055j8+0pTZ89r0UsanVfStEL1fDzLQfQvUoZ7QeRPU4UWg8jcpQptCk7UYLO6oc9jHSNfa1s7ZaHwVtZjZgy47dW64bJ0T4adrJO9cm2u7fgkylWsxHc42hw8VFPJGeLcv3DMKN67xsu0+WcWSLIno120hgpTBVPLXRPLWjdcbt14DgbhNPbeu3o54xh6c0Xji0NPpKpkrGvjcHMcLgjiFoeQWQCAQCAQVLb/AGtbRRFrSOucDb+AfOfwgyKHAHT0dRX1T3sFr07QbOldfvvvnuk5eeqhknasy06TH8TPSv3hcejij6uka7jI4vPLQfQLPhjar2PEcnVm29Oy0PKsYoN5HKMrawbSvUZW1QsuNwb271rL6a8eei5MSnXJTfbd1JIq5a6wYzPUZX1hG1z+y7kVC3DTjj5oVR/eHP8ABVMeb0p5j8+0pLA3dr0XaKdTwskL1dDzrQfQvU4Z7QWlxCOK3WPa3mfwpxEyzZLVrzJ5h+IRyi8b2u5H8Ke0wp6q24lJRuXVdoOGOUlMlbrqEsrn2bbNiU8BeYi4PkicNN89pocOLcyq8Xy5Jhu1/wDV0VL+dZ/6TfR3ta+jmfSVl2AO3Xg/9N/zjxaf9VrfPNoa4EAjMHMFB6gEAghtqtoGUUJkeQXG4Y35nf2CDBoXvxOqc+cl0LXXkOm+7hEPLx8uaCy7dSv/AEguN1hc1jQMgANAB6KjUT8j1PCK76mJ9IlbsDh6unib4Mb9lysbQnmt1ZJn7nT3I5BtI5cW1hVNuqtzYWtabB7rO5eCV5RzTMV7M9cVNmhatlapzonNcbhpy5EaKjJy9XRTM1mJSMz1TL0qwjax/ZdyKhLRjjvCtPOY5/gqpvnmPz7SkMHdn6LtFWfhPwvVsMFoP4XqcKLQomIVLpJXucc94jkAcgtde0PAy2m1pmTnBKp0c0bmHPeAPmCcwuzwhSZi0bNYjcq4bbQdRuUlNoLtK6rlQ9rGFmI0r25F43fY2/KqntkiW6nz6PJX0N9usOdNaZgtUxC3/tYPhP8AEOHstj51Y+irbgSNbTzO8oydQf8Atn8INTQCAQZf0jYQ7EKnqoXFoijtI/UbzjdrANL2uSgebJbDiFrWkWa33J4k+ZQMemSIMio425B02foLflZ9RxD2fBo+e8/ZORCzQPAAey6qmd5JyOXJTqayOUZXVhFYxRtnjLH+h4g8Co77LJxxeNpU2TZR4P8AzG7vjY39lL4kKo0dt+UvSUjYWbjeZPEnxVNrby9PDiildoJTvVctdYR1W/I8lCWikd4QLtRz/BVbXPMfn2k9ww5+i7VDNwm4Xq2GK0H8L1KFFoRmI7PdY4vjcGk5kHS/iPBX1ybcvMz6Tqnep5gWzYjeHyODiNANAfE+KlN91VNN0zvK3xOXIStB1G5SU2OWFShTKnbfdmahf4TAfVpVWTmJb9F3x5K/ZouN7PNmbdosbLY+cZhXbASQyvqI72BD3RjLesbuLTwJCDacPqWyxsew3a5oI5EIHCDwoGVDhrY78S5xc48S46lA9AQZh0ym8uHj/wAv5as2o8nteD8ZJ+ya4KSg3lK5K2pnK5QlfWDOV6hK+sGMz1GWisGMz1CWisGEz1GV9YR9U/I8lCV9I7od2o5/gqDTPMfn2k6oDn6LtUMnCXhepwy2g+hepwotB/C9ThRaD6F6lDPaD2J6nCi0HkTlKFFjyMqcKLKh0kd2lPhOPsqsvk3+H83j7Njpz2W/tH2Wx83IlhDtQgQw6iELS1vduSB4XzIHldA7QCAQQm2ONCkpZJL2dbdZ+46H01QYLU4nUVL6eeYvdF127G9zrgua4b9hwss2o8nt+D8ZI+zXuCkzms5UZXVR8zlGWisGMz1CWisGUz1CWisGEz1CV9YMZnqMr6wYVDsioSvqjCcx/vgVFdPMfn2kvSHNdhy/CUhepQz2g+hepwotB9C9ThRaD+F6lDPaD2F6nDPaD+BynDPY/iU4Z7Kd0mkllOBqZcudsvqVVm8m/wAO/fP2S/RVtdJJK+mqHuJza0ONy2SM2cy/ofZbHzctUQCAQCAQYl0z466WdlLCb7pDABxleQPpcD3QMtsYGw09FDH3acht/F1u071Kz6jiJex4NP8AUtX1hfqd92NI4tB+i7Cu0bTsyrFcRn695c94eHEAXItnkAFPaGfqtuukUrjGwvycWgnnbNZ5erj3mI3NZnqEtVYMZnqEtFYMJ5FGWiqIlxOO9t4fj3ScdvRyuqw77dRKZ9wqpbqmV8x/vgVxPzj8+0lad2aQWOzVtZ3jZTrWZ4ZM2WmP6p2PaKsa/uuB+6nNZjlTXLTJ9MpSF67CFoPoXqcM9oP4HqcM9kDtfVyNcxoJawi+Rtd3mVdR5upmYnZPbBVUj4n9YS5rTZpOvmL8VKVVJmY7o/pBfeakYPn3vqP7KjJ3tEPU0fy4slvsidqHmkxGOpi7Ins/yEzLB49RY+62Pm284RiDaiGOVmj2g8jxHoUDxAIBBG7RYoKWnllPwtO6PFxyaPdB887Pb1VXulN3dXcg+Mj7587X90F/21wItw50h7zXNd6XzVOeN6PR8Kv06mPv2Pdl6nrKWI/wgeoyUKTvVp1NenLMFKykYXbxY0uHxFov7rsoViEZVFVy2URc71XLVUwmeoS01hA7Qynq8uJAPJSx/Uq1kzGLsqritDyYSmHvJjz8Tbkseb6n0Hh0zOLuUGo9fsVU9Dzj8+0uoihKKq3kvdfx+i3Y/ph8xq5mc1ty+FyESst429OK7f6VenmYyxsusL1mh7VoPoXqcM1kjTuU4ZrpSOBrxZ7Q4eBAI+qshkyRE8pamjDWgNAAHACwU2aVOrof1OLQRcGi59ASfuFVzlhumfh6G0+rnpJwR3UvaBmw9ZHzbqPUXC2PnU10JbR9ZG6nceG+z/O37H3QaqgEAgrXSJEH0MrLBznbrWX+dzgGkeeaCM2R2FipQN0cbuvmS62ZPsgsG1OHiajnit3o3Ac7ZKNo3iYW4Mnw8lb+kwy3o6rLxPidqx2nPX6grLints9/xCnzRePNaajRWSx1Q1aNVXLVRCVDxwN1XLXSd0bO9Qlqqj6qzgQcwVHfZd0xaNp4Q0mGMvqbeCl8aVEeHY9995dkACwyAVMzu9KlIrG0cORqPX7FEvOPz7SGlcBLSNfmcj4hWUyTVj1Gkx5Z3nk6oKRrDcZnxKlbJNlWLSUxTvHKXheuQlZIU7lOGa6Vo3A8QrIZbzCdo2qyGS5+59gSeCmz7byrfRhCajEaioOjAQObzl9AFXgje02avFLfDwUxf/dmmY3gzZ22IzWt4ClbIbLx0GI2Y2zJIXFl8917XDe3fC4KDSkAgEDespGybu9o1wcOY0QLtFkA9twR4oMMnZ+hxWWPRkhuPCz8x9VitHRkfS4rfqNJE+cf8f8AS5F1wrWOIZttliL3TOjBIYzKw4niSuxCnLeZnZWoql0bgWk8uB8iloiUsWS1J3hYpH3APiAfdY7Q+hxzvESYzOUJaamcjlFfBBxUU3g19/sV084/PtLwIFGORyTqJylCqx9AVKFFjfGqxzQ1jSRfMka28FoxV83ka3LMfLCPpZXNILXEEcQc1e8qZmOGq7MVpmgY93e0PmRldR22lprbqru42txHqqd1jm7sj11+ihe20L9Li68kfZYeiPCuqoxIR2pjv+dj3forcFdqsHimb4meY8o7L0rnnG01E1z2P4sJI9RYoHKAQCAQCBOomDGue42a0FxPkBcoPnHaLEn1lXNM0E7g33fwsvZoVGem8b+j1vCdR0ZPhzxb3XXZ/ExNE08Rk7mFVW28NmfF0X2Qu1OzzpHmWGxJHabpmOIVkWZMmGZneFch2blLv8QbjRrc5nyFly14hPFprTPftCSqobZDgs0vbx9uyJqGqEtVZMZFBdEkiuJ7vBr7/YoRz/PtICG7tq65MnMIXYVWSVKxThnvJevwczNBbbeb46EeCux22ebq8PxI3jk2o9mp3G26GjxJFvpqr+qHmTgvvw0HDKZsETYx8IzPieJUd918U6Y2UjbHEDNI5rblsQJNvAd4qrbrts29UabTzknny/4ax0V4y2ejbHftQ2b/ACnun8ei3Pl5mZneV0RwIBAIBAIBBQel7HxT03VA2dLcnyY3X3OXugoGwVAXU77i76l28fKMCzG/c+qOxMxO8EWxPw+pMUlwx2YPC3j6LDaPh228n1OHJGrwxb90crXHUAhS3U9OxCobdRlbVEVcChLTSULVU6hLTWUdLAo7LosayRricSRAz9/sVx2J7/z7S6Y1Dc5jhXdkZseU9OpQqtKXpKdShRaUzSxWU4ZbpGN1lNRaEXtBi/VMNj2jkPLzXLW2hPDh6rd+COzuCujjM0zf+c0gg67juCvwU6Y3l5Xieq+Lk6K8V90d0b4uaCvdC89gOMZ8DG49h39J91e8t9CAoBAIBAIBAIMK6S8JqqzEXwtG80dWXEHJkR09dckGjbH7O9U0Fw0AAHgBog92/wBlm1cJLQBIwXYbcf7KvJTrjZr0eqnT5Ory82U4XXuicYZgWuabZ/ZY+8dpfSzFclfiU4lOtqLpujFScua4nEIvEXsjbvPNh9/ILkVmeE7Za443shW4jE82zF9LjJdnFMK6a3HaduHlXBZVt0WRpbn6O/pK4srPf+faS1LHdEZlIPLI23ebeHiVOtZnhny56443sUoMRie4NzBOlxqpzjmGemsx3nZYIY7KMLLHbZLKSqam1biIY0kpu5GOZnZzsZs+/EKgSyj/AAWm4vo4g5DkFZix9U9U8MviGrjBT4VPqnn7Ngr8Ka+LcAGQsFsfNsQ252TnimFRGzea0ESW13RmHefFBtmyr3mkpzKQXGNpJBvcWyz8bWQSqAQCAQCAQQOF4T/j1Ezx2pJBb9jBZv5PqgnQEHpCDP8ApA2KE4MsNmytHvbgVVlxRePu9DQ662nttPessxhrXxOMcoLXNyN1ineJ2l9NSaZKxek7xKTirAVzdLpQW1TiTGfhsff/AOK7FLzdfWYmPRXyFc89Z3RkRM3td0XWO3L6HBv0RuiSMz+139JUV8T3/n2k6w5qOSQ2gYd9vhu5flacXDxtfv1x6I1ozFteHNWMMRO/ZfI57NbfWwvztmssz3fQ1rPTG5rVYkGhc3d6DjZnZ2XEJA51xCDr83kPLzV2LFN+88PP1uurp46KfV7NvwnDWU8bWMAAAAy8lsiNnzFrTad55PV1wzxGhbKxzXDJwIPIiyBDZundFTxxv1jG5zDSQ0+wCCTQCAQCAQCAQCAQeEIKhtfsTFVguA3XgZOGoUL44vHdq02ryae29ePRkeL4PPRuIkBLR8Y09fBYr4rVfTaXX4s/aO0+hu2qa9u68AgquJmOGu9K3ja0O6akhad4Nz4XN7KU5LSprpMVZ3iHdbNcKDRsht7N37Xf0lCOf59pL4fJZBLyFj22eAQuxaY4QvireNrQaMhijN2tz4Em9lKbzKvHpcdJ3iCb6pz3BrAXOOgGZUYiZ7QtvetI6rTtC5bJ9Hz5iJKnu6hnD1PHktWPB52eDrPFt/kw/wA/6a5h9AyFoawAACy1PDmZmd5OkcCAQCAQCAQCAQCAQCAQCAQM6/Do5gQ9oN0InZn20HRkx13QHcPlp7Km+CtuOz09P4rmxdrfNH3/ANqPiGydXDfs74HEZH2Kz2wWh6+LxbBf6u3+UDVslbk+N7ebT91VNJjmG6uox3+m0T+Ue2bM/td/SVyVlZ7/AM+0lKWQnugnkCfsm26M3ivMpqjwypl7kTuZyH1U4xWnyZ8mvwY+bR+O6z4P0czykGZ26PBo/wAxV1dN/dLzc/jUcYq/mf8ATR9n9jIKYCzRfieJ5laa0ivDxc2oyZp3vO6ysaALAWUlLpAIBAIBAIBAIBAIBAIBAIBAIBAIE5IWu1AKBjUYNC7VgQMTs/B8v1QKwYDAPhQSMGHxt0aEDkBB6gEAgEAgEAgEAgE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jpeg;base64,/9j/4AAQSkZJRgABAQAAAQABAAD/2wCEAAkGBxQSEhIUERQVFBQVFRUVFRcYFRUXFBYUFBYXFhQUGBgYHCggGBolGxQUITEhJSkrLi4uFx8zODMsNygtLisBCgoKDg0OGxAQGiwkHyQsLCwsLCwsLCwsLCwsLywsLCwuLCwsLCwsLC0sLCwsLCwsLCwsLCwsLCwsLCwsLCwsLP/AABEIAMwAzAMBEQACEQEDEQH/xAAcAAABBQEBAQAAAAAAAAAAAAAAAwQFBgcCAQj/xAA/EAABAwIDBAgFAgQEBwEAAAABAAIDBBEFITEGEkFxBxMiMlFhgZFCUqGxwRRyYoKy0SPC4fAVM0NTY3PxCP/EABoBAQADAQEBAAAAAAAAAAAAAAACAwQBBQb/xAAxEQEAAgEDAgQFAwQCAwAAAAAAAQIDBBExEiEFQVGxEyIyYYEUQpEjUnHRweEVofD/2gAMAwEAAhEDEQA/ANxQCAQCAQCAQCAQCCLx7HoaRt5XZnusHedyHh5oM/xjpFnLrRBkTSMj3n+t8voginbX1LszUO9LBB3HtzVR6TB3k4A/6oLbg3SC1262qaGE27bTdl/MHMc0F3Y8OAIIIIuCMwQdCEHSAQCAQCAQCAQCAQCAQCAQCAQCAQeE21QUzaLb2OEllOBK/Tev2Af8yDEdptrKiSpkdKwufewOZG7w3QBkEEYwVcx3urfnoSN0fVA6bgtWeDR/MgSmwurb8G9ycCgR/wCMVEQ3ZI3WHzNd90Gj9Hm380MIbLHeEOO60k7zW8d0kaXvkg1/B8Ziqmb0Lr+I+JvMIJBAIBAIBAIBAIBAIBAIBAIBAIOXuABJNgMyeAAQZJtrtuah7oKc2hGTnDWQ8f5fugqpNrIOZq9rGlzjYNFyfAIE4MTD2hzTcOFwg7NYg5NagRjxhpe6O/ab3hz++qBZ1QCgc0OKSUz2ywu3XC3IjiCOIQbJshtPHXRbws2RuUjL6HxHkUE+gEAgEAgEAgEAgEAgEAgiMe2hipN3rLlzsw1tr2Grjc5BBSdoelCw3KVhDjlvPAJueDGC9z5n2KDNtp8Uq3yBtU6QFw3tx7iDunS7Phv4WQI0brIFqmouMkEZUkSxvYTa9rehvZB1S2Y1rRoBZAt1yDh0yBnPE3rTK05uHaHnYA+htdAvBUEmyCRdUXCCOlqXMdvNJBHEEg+4QXrBdtq2kEZm3nxPALOsu5j2n5JeB8s+SC+0PSLTSbt2SNvbeJ3SG+OhuR52QXBjw4Ag3BAII0IOhQdIBAIBAIBAIBAIBBmPSxs/VyPbPSMdMCwMexvfG6XEOA4g7x9kEZ0dYDLQx1WIYjH1XVxnq2PtvgNzLj8pOQCDHa/G5KqplqJD2pHl3IfCPQWQSEWJWGf0QKsqweKD2Rt8xqgS6y2qD3rkHDpkHLbu/ugV3g0IE/8AiDRxugYV9cSMskGndCeMNq6epwycg3Y58O9nYHJ1r8QSCgi6TY7FIqjqf073AOsJRbqi2+T96+Qtw1Qb7g1EYKeGIneMcbGE+Ja0AlA9QCAQCAQCAQCAQCAQZN/+hMf6qkjpmntTuu7x6tn9yg+fIX2QOmzlAqyRAr+s3eKD39bI7utJ5oOrT/KPY/3QcOfMNWA+4QcnEDobt+yBOSW6BB0iBGWYlBLbDY2aOup5wbBrwHebHZO+6D7DikDmhwzBAI5HMIOkAgEAgEAgEAgEAgEHMjw0EuIAGZJNgB4ko7ETM7Q+ZunXF2VNewwyCSNkTWgtzbvbzi6x48FGt4twty6fJi2667bs4BUlJVr0C0ZJyCCWoaFozdmUEvFIxugCBb9YPJBy6qafBAxqoY38EEFV0xZpogZOegTJQeIPrno5xyKooqZrZWulZDG2Rt+2CGgZg58NVGt624lfl02XFtN6zG61KSgIBAIBAIBAIBAIOJ5msa5zyGtaCSToAMyUdiJmdoYzj+OVGMTOhpiWUrDY8A/+J5+zVhve2Wdq8Pp9NpsWhxxky97z/wCv8ITFejeUi3ZfyNj9VytL0neqzLqdNqa9OWFVrOj2dnwP9r/ZWfHvHMMc+F6e/wBGREzbKzt4H1BC7+qjzhXPgmT9tolxHhEzPgupRqaKbeC6mOI3KdTN8jlL9Rj9VU+E6r+x5uy/I72Xfj4/VGfDNVH7JAbLl2HZ5acU+NT1Rnw7UxO00kES/I72T49PV3/xmq/skdXL8jvZc+Pj9Uo8L1U/skGjmd8BXJ1GP1TjwjVT+0kNnZnHu2Uf1VF1fBM/nMQfUuxM7/hd6NKj+pnyhbHg1Y+vJCwYX0bTEglh/msFGb5L9uF2PTaPBPVM9UrE7Y6qpgJoH2kZmNw9q355Kv4Vq94bf1+DN/TvHafVpXR9tgK6Msks2ojHbbpvDTfA+44LXhy9cd+Xz/iOhnTX3r3rPH+lvVzzggEAgEAgEAgEGa9L2OutFQwntz2MltdwmzW+pv6BZtRf9seb2/B9PEzOe/FeP8nWzuEtpYWxtGerj4u4lKV6Y2c1Gec15tLrEMYhhcGyyNa48DrzNtApbKOqI5KdaHAFpBBzBGYIUZXVNpmg6gH0UZX1mYR89LGdWN9goTENNcl480dPh8XyN9lXNYaa5snqicTw6MNJaLEC+SrtWNmvDmv1REyrN7OH7h9nKuvm3Xjfp/PtJ7gtMHuAOmpSkbo6i81jeFohw6L5Ar4rDzLZsnqkIKKMaMb7KcVhmtlvPmkIIWDRo9gpxEM97WnzPolOGexOrxeGEgSyNaTwOvPLgpxDPa0RykIJWvaHNIc0i4IzBCIqJtLE7DqyKtgFml1pGjQ37w9R9QqL/Jbqh62nmNVgnBfnybLQVbZo2SsN2vaHNPk4XC2xO8bvmL0mlprPMF11EIBAIBAIBBBYltfSQSGOWYNcNcnEDyJAtdBmeASfrsSqat2bGG0fLRv0F/VYq/PebPps0fp9LXFHM8r2SrnmQzfanA5zUPe1jpGvNwRnbyPgpRMKrUtus2z9I+GnYyTvC5I8LnRV2nu14qzFdpOZXKEtNYM5XqMr6wZTPUJX1hGYg/sO5FQtw1Yo+aFPkPaHP8OVEeb055j8+0pTZ89r0UsanVfStEL1fDzLQfQvUoZ7QeRPU4UWg8jcpQptCk7UYLO6oc9jHSNfa1s7ZaHwVtZjZgy47dW64bJ0T4adrJO9cm2u7fgkylWsxHc42hw8VFPJGeLcv3DMKN67xsu0+WcWSLIno120hgpTBVPLXRPLWjdcbt14DgbhNPbeu3o54xh6c0Xji0NPpKpkrGvjcHMcLgjiFoeQWQCAQCAQVLb/AGtbRRFrSOucDb+AfOfwgyKHAHT0dRX1T3sFr07QbOldfvvvnuk5eeqhknasy06TH8TPSv3hcejij6uka7jI4vPLQfQLPhjar2PEcnVm29Oy0PKsYoN5HKMrawbSvUZW1QsuNwb271rL6a8eei5MSnXJTfbd1JIq5a6wYzPUZX1hG1z+y7kVC3DTjj5oVR/eHP8ABVMeb0p5j8+0pLA3dr0XaKdTwskL1dDzrQfQvU4Z7QWlxCOK3WPa3mfwpxEyzZLVrzJ5h+IRyi8b2u5H8Ke0wp6q24lJRuXVdoOGOUlMlbrqEsrn2bbNiU8BeYi4PkicNN89pocOLcyq8Xy5Jhu1/wDV0VL+dZ/6TfR3ta+jmfSVl2AO3Xg/9N/zjxaf9VrfPNoa4EAjMHMFB6gEAghtqtoGUUJkeQXG4Y35nf2CDBoXvxOqc+cl0LXXkOm+7hEPLx8uaCy7dSv/AEguN1hc1jQMgANAB6KjUT8j1PCK76mJ9IlbsDh6unib4Mb9lysbQnmt1ZJn7nT3I5BtI5cW1hVNuqtzYWtabB7rO5eCV5RzTMV7M9cVNmhatlapzonNcbhpy5EaKjJy9XRTM1mJSMz1TL0qwjax/ZdyKhLRjjvCtPOY5/gqpvnmPz7SkMHdn6LtFWfhPwvVsMFoP4XqcKLQomIVLpJXucc94jkAcgtde0PAy2m1pmTnBKp0c0bmHPeAPmCcwuzwhSZi0bNYjcq4bbQdRuUlNoLtK6rlQ9rGFmI0r25F43fY2/KqntkiW6nz6PJX0N9usOdNaZgtUxC3/tYPhP8AEOHstj51Y+irbgSNbTzO8oydQf8Atn8INTQCAQZf0jYQ7EKnqoXFoijtI/UbzjdrANL2uSgebJbDiFrWkWa33J4k+ZQMemSIMio425B02foLflZ9RxD2fBo+e8/ZORCzQPAAey6qmd5JyOXJTqayOUZXVhFYxRtnjLH+h4g8Co77LJxxeNpU2TZR4P8AzG7vjY39lL4kKo0dt+UvSUjYWbjeZPEnxVNrby9PDiildoJTvVctdYR1W/I8lCWikd4QLtRz/BVbXPMfn2k9ww5+i7VDNwm4Xq2GK0H8L1KFFoRmI7PdY4vjcGk5kHS/iPBX1ybcvMz6Tqnep5gWzYjeHyODiNANAfE+KlN91VNN0zvK3xOXIStB1G5SU2OWFShTKnbfdmahf4TAfVpVWTmJb9F3x5K/ZouN7PNmbdosbLY+cZhXbASQyvqI72BD3RjLesbuLTwJCDacPqWyxsew3a5oI5EIHCDwoGVDhrY78S5xc48S46lA9AQZh0ym8uHj/wAv5as2o8nteD8ZJ+ya4KSg3lK5K2pnK5QlfWDOV6hK+sGMz1GWisGMz1CWisGEz1GV9YR9U/I8lCV9I7od2o5/gqDTPMfn2k6oDn6LtUMnCXhepwy2g+hepwotB/C9ThRaD6F6lDPaD2J6nCi0HkTlKFFjyMqcKLKh0kd2lPhOPsqsvk3+H83j7Njpz2W/tH2Wx83IlhDtQgQw6iELS1vduSB4XzIHldA7QCAQQm2ONCkpZJL2dbdZ+46H01QYLU4nUVL6eeYvdF127G9zrgua4b9hwss2o8nt+D8ZI+zXuCkzms5UZXVR8zlGWisGMz1CWisGUz1CWisGEz1CV9YMZnqMr6wYVDsioSvqjCcx/vgVFdPMfn2kvSHNdhy/CUhepQz2g+hepwotB9C9ThRaD+F6lDPaD2F6nDPaD+BynDPY/iU4Z7Kd0mkllOBqZcudsvqVVm8m/wAO/fP2S/RVtdJJK+mqHuJza0ONy2SM2cy/ofZbHzctUQCAQCAQYl0z466WdlLCb7pDABxleQPpcD3QMtsYGw09FDH3acht/F1u071Kz6jiJex4NP8AUtX1hfqd92NI4tB+i7Cu0bTsyrFcRn695c94eHEAXItnkAFPaGfqtuukUrjGwvycWgnnbNZ5erj3mI3NZnqEtVYMZnqEtFYMJ5FGWiqIlxOO9t4fj3ScdvRyuqw77dRKZ9wqpbqmV8x/vgVxPzj8+0lad2aQWOzVtZ3jZTrWZ4ZM2WmP6p2PaKsa/uuB+6nNZjlTXLTJ9MpSF67CFoPoXqcM9oP4HqcM9kDtfVyNcxoJawi+Rtd3mVdR5upmYnZPbBVUj4n9YS5rTZpOvmL8VKVVJmY7o/pBfeakYPn3vqP7KjJ3tEPU0fy4slvsidqHmkxGOpi7Ins/yEzLB49RY+62Pm284RiDaiGOVmj2g8jxHoUDxAIBBG7RYoKWnllPwtO6PFxyaPdB887Pb1VXulN3dXcg+Mj7587X90F/21wItw50h7zXNd6XzVOeN6PR8Kv06mPv2Pdl6nrKWI/wgeoyUKTvVp1NenLMFKykYXbxY0uHxFov7rsoViEZVFVy2URc71XLVUwmeoS01hA7Qynq8uJAPJSx/Uq1kzGLsqritDyYSmHvJjz8Tbkseb6n0Hh0zOLuUGo9fsVU9Dzj8+0uoihKKq3kvdfx+i3Y/ph8xq5mc1ty+FyESst429OK7f6VenmYyxsusL1mh7VoPoXqcM1kjTuU4ZrpSOBrxZ7Q4eBAI+qshkyRE8pamjDWgNAAHACwU2aVOrof1OLQRcGi59ASfuFVzlhumfh6G0+rnpJwR3UvaBmw9ZHzbqPUXC2PnU10JbR9ZG6nceG+z/O37H3QaqgEAgrXSJEH0MrLBznbrWX+dzgGkeeaCM2R2FipQN0cbuvmS62ZPsgsG1OHiajnit3o3Ac7ZKNo3iYW4Mnw8lb+kwy3o6rLxPidqx2nPX6grLints9/xCnzRePNaajRWSx1Q1aNVXLVRCVDxwN1XLXSd0bO9Qlqqj6qzgQcwVHfZd0xaNp4Q0mGMvqbeCl8aVEeHY9995dkACwyAVMzu9KlIrG0cORqPX7FEvOPz7SGlcBLSNfmcj4hWUyTVj1Gkx5Z3nk6oKRrDcZnxKlbJNlWLSUxTvHKXheuQlZIU7lOGa6Vo3A8QrIZbzCdo2qyGS5+59gSeCmz7byrfRhCajEaioOjAQObzl9AFXgje02avFLfDwUxf/dmmY3gzZ22IzWt4ClbIbLx0GI2Y2zJIXFl8917XDe3fC4KDSkAgEDespGybu9o1wcOY0QLtFkA9twR4oMMnZ+hxWWPRkhuPCz8x9VitHRkfS4rfqNJE+cf8f8AS5F1wrWOIZttliL3TOjBIYzKw4niSuxCnLeZnZWoql0bgWk8uB8iloiUsWS1J3hYpH3APiAfdY7Q+hxzvESYzOUJaamcjlFfBBxUU3g19/sV084/PtLwIFGORyTqJylCqx9AVKFFjfGqxzQ1jSRfMka28FoxV83ka3LMfLCPpZXNILXEEcQc1e8qZmOGq7MVpmgY93e0PmRldR22lprbqru42txHqqd1jm7sj11+ihe20L9Li68kfZYeiPCuqoxIR2pjv+dj3forcFdqsHimb4meY8o7L0rnnG01E1z2P4sJI9RYoHKAQCAQCBOomDGue42a0FxPkBcoPnHaLEn1lXNM0E7g33fwsvZoVGem8b+j1vCdR0ZPhzxb3XXZ/ExNE08Rk7mFVW28NmfF0X2Qu1OzzpHmWGxJHabpmOIVkWZMmGZneFch2blLv8QbjRrc5nyFly14hPFprTPftCSqobZDgs0vbx9uyJqGqEtVZMZFBdEkiuJ7vBr7/YoRz/PtICG7tq65MnMIXYVWSVKxThnvJevwczNBbbeb46EeCux22ebq8PxI3jk2o9mp3G26GjxJFvpqr+qHmTgvvw0HDKZsETYx8IzPieJUd918U6Y2UjbHEDNI5rblsQJNvAd4qrbrts29UabTzknny/4ax0V4y2ejbHftQ2b/ACnun8ei3Pl5mZneV0RwIBAIBAIBBQel7HxT03VA2dLcnyY3X3OXugoGwVAXU77i76l28fKMCzG/c+qOxMxO8EWxPw+pMUlwx2YPC3j6LDaPh228n1OHJGrwxb90crXHUAhS3U9OxCobdRlbVEVcChLTSULVU6hLTWUdLAo7LosayRricSRAz9/sVx2J7/z7S6Y1Dc5jhXdkZseU9OpQqtKXpKdShRaUzSxWU4ZbpGN1lNRaEXtBi/VMNj2jkPLzXLW2hPDh6rd+COzuCujjM0zf+c0gg67juCvwU6Y3l5Xieq+Lk6K8V90d0b4uaCvdC89gOMZ8DG49h39J91e8t9CAoBAIBAIBAIMK6S8JqqzEXwtG80dWXEHJkR09dckGjbH7O9U0Fw0AAHgBog92/wBlm1cJLQBIwXYbcf7KvJTrjZr0eqnT5Ory82U4XXuicYZgWuabZ/ZY+8dpfSzFclfiU4lOtqLpujFScua4nEIvEXsjbvPNh9/ILkVmeE7Za443shW4jE82zF9LjJdnFMK6a3HaduHlXBZVt0WRpbn6O/pK4srPf+faS1LHdEZlIPLI23ebeHiVOtZnhny56443sUoMRie4NzBOlxqpzjmGemsx3nZYIY7KMLLHbZLKSqam1biIY0kpu5GOZnZzsZs+/EKgSyj/AAWm4vo4g5DkFZix9U9U8MviGrjBT4VPqnn7Ngr8Ka+LcAGQsFsfNsQ252TnimFRGzea0ESW13RmHefFBtmyr3mkpzKQXGNpJBvcWyz8bWQSqAQCAQCAQQOF4T/j1Ezx2pJBb9jBZv5PqgnQEHpCDP8ApA2KE4MsNmytHvbgVVlxRePu9DQ662nttPessxhrXxOMcoLXNyN1ineJ2l9NSaZKxek7xKTirAVzdLpQW1TiTGfhsff/AOK7FLzdfWYmPRXyFc89Z3RkRM3td0XWO3L6HBv0RuiSMz+139JUV8T3/n2k6w5qOSQ2gYd9vhu5flacXDxtfv1x6I1ozFteHNWMMRO/ZfI57NbfWwvztmssz3fQ1rPTG5rVYkGhc3d6DjZnZ2XEJA51xCDr83kPLzV2LFN+88PP1uurp46KfV7NvwnDWU8bWMAAAAy8lsiNnzFrTad55PV1wzxGhbKxzXDJwIPIiyBDZundFTxxv1jG5zDSQ0+wCCTQCAQCAQCAQCAQeEIKhtfsTFVguA3XgZOGoUL44vHdq02ryae29ePRkeL4PPRuIkBLR8Y09fBYr4rVfTaXX4s/aO0+hu2qa9u68AgquJmOGu9K3ja0O6akhad4Nz4XN7KU5LSprpMVZ3iHdbNcKDRsht7N37Xf0lCOf59pL4fJZBLyFj22eAQuxaY4QvireNrQaMhijN2tz4Em9lKbzKvHpcdJ3iCb6pz3BrAXOOgGZUYiZ7QtvetI6rTtC5bJ9Hz5iJKnu6hnD1PHktWPB52eDrPFt/kw/wA/6a5h9AyFoawAACy1PDmZmd5OkcCAQCAQCAQCAQCAQCAQCAQM6/Do5gQ9oN0InZn20HRkx13QHcPlp7Km+CtuOz09P4rmxdrfNH3/ANqPiGydXDfs74HEZH2Kz2wWh6+LxbBf6u3+UDVslbk+N7ebT91VNJjmG6uox3+m0T+Ue2bM/td/SVyVlZ7/AM+0lKWQnugnkCfsm26M3ivMpqjwypl7kTuZyH1U4xWnyZ8mvwY+bR+O6z4P0czykGZ26PBo/wAxV1dN/dLzc/jUcYq/mf8ATR9n9jIKYCzRfieJ5laa0ivDxc2oyZp3vO6ysaALAWUlLpAIBAIBAIBAIBAIBAIBAIBAIBAIE5IWu1AKBjUYNC7VgQMTs/B8v1QKwYDAPhQSMGHxt0aEDkBB6gEAgEAgEAgEAgEH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4" descr="data:image/jpeg;base64,/9j/4AAQSkZJRgABAQAAAQABAAD/2wCEAAkGBxQQEhQUEBQUEhUVEhUWGBgUFxQUGBcaFRgYFhQcFRQYHCggGBolHBQXITEhJSkrLi4uFx81ODMsNygtLisBCgoKDg0OGxAQGiwkICQ0LCw0Ny0wLCwsLC8sLCwsLCwsLCwsLCwtLCwsLCwsLCwsLC0sLCwsLywsLCwuLCwsLP/AABEIAMwAzAMBEQACEQEDEQH/xAAcAAEAAQUBAQAAAAAAAAAAAAAABQEDBAYHCAL/xABDEAABAwIDBQUEBwQJBQAAAAABAAIDBBEFEiEGBzFBcRMiUWGBMoKRoRQjQlJiscFyc5LRCBUzQ1ODorLCJGOj0uH/xAAbAQEAAgMBAQAAAAAAAAAAAAAAAQQDBQYCB//EADURAAIBAwEDCwQCAgIDAAAAAAABAgMEETEFEiEGEyIyQVFhcYGx0ZGhweEUI1LxM/AkYpL/2gAMAwEAAhEDEQA/AO4oAgCAIAgCAIAgOcY7uobWVE08lZUDO7Mxos4R6DS7ybi99BlQkhDV4hs3Iz6RI6uoHODc5zZmX8MxJafw3INrCyA65RVTJo2SRkOY9oc0jmCLhCC8gCAIAgNC3ibZyUz46PD2iWsm0tx7MHgcvNx466AAlAQVPujlqR2mI18z5na2ZZwYTyzPvf3Q0ITk6FsnghoKZkDpXzlpdd773NySLAk5QBYWvyQgmEAQBAEAQBAEAQBAEAQBAEAQBAEAQGNiVBHURPimaHxyNLXNPAgoDme7nEX4dXTYRUOOQOc+mLjyN35Qed23d1a5CTqqEBAEBC7ZY+3DqSWodqWizG/ee7Rg+PHyBQGp7o8AdkfiNV36mrJeHOGrYzwt4ZrA9A0ISdGQgIAgCAIAgCAIAgCAIAgCAIAgCAIAgCAIDmW+fC3RtgxKDSWlkZcjm0uGW/Rxt75QlG/4FibauninZ7MsbXjyuNR6G49EIM5AEByXeDIcUxamwxp+riIlmt+zmIPRlh/mBCTrEUYaA1osAAAByA0CEH0gCAIAgCAIAgCAIAgCAIAgCAIAgCAIAgCAjdpKOOelnimIbG+F7XOcQA0EHvEnhbjfyQHCNkt7AwqiNKIjUyMlkyOz5Yw1xue9qSMxcQAOB4oDHqd+GJON2Npox4CNzvm5yAzcJ38VbCPpVPDM2+vZ5onely4fJAbBuexinrMRrqpz2snnd9XE4gPye07L97RrQbfdQHZEAQBAEAQBAEAQBAEAQBAEAQBAEAQBAEAQBAebN8W8B9dO+kp3WpYnZTb++e06lx+6CNB5X8LAc4jiQF4QoCjoUBbie6J7XxuLHNIc1zTYgjgQUB6Y3QbdHFKcxzkfSYAA/l2jTo14HjyPn4XQHQUAQBAEAQBAEAQBAEAQBAEAQBAcBn3hYgzEXQtn+r+ndllLWGzDNkte3ghODvyEBAEBqe9PGzQ4ZUysNnlojYfB0pyXHmASfRAeUImoDOhjQGWyFAfEsKAwZmICf3Y4yaLE6Z4Nmvf2T/NsvdsfXKfQID1ogCAIDmW+TamqoDTilk7PtBJm7rXXy5bakacUJNk3Z4pLV4fDLO4vkcX3cbC9nEDghBtKAIAgCAIAgCAIAgCA8u7XRmDFp/w1gf8A6mvH5oSeoWOuARzF0IKoAgOYf0hAf6sbbh9Jjv8AB1kBwGgw97+AsPNeJ1IwWZPBYt7Svcy3aMHLy09Xoiagwq3EqrK+jpFZOgo8l67W9Wmo/f4R9vbG37Y+IRXFZ6U/cipsfZtPhK6WfOP7PksidoJG36hP5NVdamFsWxqcKN0m/HHyjFqsIdxabr3C7py4Ph5lS55PXlFZilNf+uv0+CMpqd7J4hYg9qy3XMLK0nnQ0kouLxJYfiezYvZF/AIQfSAIDh39ICpBqKaMfZie4+84Af7UJR0bdZBkwqk/FHn/AI3Fw+RCEG1oAgCAIAgCAIAgCAIDz1vww3scR7QCzZ4WvB/Ewlj/AMmH3kJR2jYfFhWUFPNcEuiAdbk5ndePi0oQTqAjsfxqKhhdNUOytGgA1c4ng1o5koSk28JZZw/a/bGfE7skAjp84c2IAE932TI/mfIWH5rX1rzsp/U6/ZvJpNKpd/8Ayvy/wjXHHKFVpU3Wnhs31/d09m2u9CK7ktFn/upHVMhdxP8AJbanShT6qPnt3f3F281pZ8NF9COmWQpmHKgFNiMkXsnTwOo/+LDUoQqao2NltW5tH/XLh3Piv16G0Uk7ZWskGhBDgebXNNx8CFrd+pbzcUzt/wCPabWt41Zx17Vwafas/J1jYveYXPbDiNu8QGTgZRc8BK3gCfvDTothQuI1OGjOO2nserZPe60O/u8+72OpAqwagIDzNvHxB1fiswi71pW00dtblhyf7y70shJ6PwqiFPBFCz2YomRjoxoaPyQgykAQBAEAQBAEAQBAEBzzfZgP0mh7Zo79KTJ7h0k9ALO91CUa3uE2gDTLRPPtEzRX8bASNHwDvigZ1fH8ZiooHzzmzWDhzcT7LWjm4nRCEm3hHAtptopsRm7WbutGkcQPdjH6vPMrVXNzv9GOnud7sXYqtsVqvX7v8f37EUFTOkPmVtwrFtWVOeXozU7a2fK9t92HWjxXj4EZOLcVuE01lHzepTnTk4TTTXYzAmUngw5UBYZC55ysBJPgvMpqKyzNQt6leap045bNtw2k7GMMvc6k9StLWqc5NyPpmzLP+HbRpN5er82ZDhcWKxptPKLlSEZxcZLKZ0Xdvt2YXMpKx14ycsUrjq0/ZZITxHIO6Bbe3uOc4PU+ebY2Q7J78OMH9vB/hm/7d7QDD6KWc+1bJGPvSP0aB01PRpVk0hxPc7hH0vEg9+rYGumcfF5IawHqXE+6UJZ6MQgIAgCAIAgCAIAgCAID4niD2ua4Atc0tIPAgixB9EB5exehmwXELNJD4JBJE777LnL1BALT6oSbFtxtacUljczM2CNjcrDpeQj6xx8bXDR0J5qheVsdBep1fJzZql/5VRadX5/CNeWuOzKhQeiqEnzJGHe0Lr3CrOHVZWubG3ulitBP3+uphVGHM5XGvj/NWY3tTtwaOvyasksx3l6590ygwaPnmPU/yUO9qvuMtPkxYx4vefm/jBmQwNYLMaGjyVac5TeZPJuqFtRt47tKKivA+15MpQqSD5e0EWPAr1GTi8ow1qMK0HTmspn3tXtPPVxU0E5LhTtIB4mQnRrnfiDe78fFbqlUVSKkj5lfWcrSvKlL0feuz9+J2vdNsuaCjDpW5Zp7SSA8Wi3caegOo8SVkKRu6AIAgCAIAgCAIAgCAIAgOX786endDCXtvUl5bEQbEN4yF3i0aepC8VJqEXJlmztpXNaNKPa/ou1+iOUsbYWHALSSbk8s+oUqcaUFCC4LgfS8mUqh6KqCSqElqo4DqvUNTDcPoouryZyiEFEIKKTyUQ8lyiqGwTwzvYJBDK15aRe7Qe9pzI4jzCt2lXcnh6M0HKCx5+35yK6UOPmu1fk9OUlQ2VjJIyHMe0OaRwLXC4I9CtqcCXUAQBAEAQBAEAQBAEAQBAeet4mLfS8RmcDdkNoGeHcJMhHV7iPdHgqF5JykqaOt5O0Y0qVS7qcFp6Li2aXX1bh7Jt0WanawiuKyzW3e3rqtUbpycI9iX58fsXMJrzJcO9pvPxCp3VBU3mOjOk2FtSd3Bwq9aPb3r5JFVDoCqEluacN8yrFC2lU46I0u09t0rJ7iW9Pu7vN/gjamud5D0V6NnTXecvW5R3tR8N1Lyz7lpuNOb7QDh5aFeJ2MH1XgsW/Ki5i/7oqS8OD+CVpKpsrczT1HMHzWvqUpU5YkdfZ31K7pc5Sfn3p9zLy8Fo+JH5QSeQJ+ClLLwY6lRU4Ob0SyQUWJPe697DkBbRbeNtTSw1k+d19uXtSo5xm4rsSxhfPqTEEmYefNUbihzbytGdVsfaf82m41OvHXxXf8nZtyuMdpSvpnG7qZ9m/upLuj9AQ5vurY0Z78Ezi9o2v8a5nT7M5Xk+K+DoqylIIAgCAIAgCAIAgCAIDBxyvFNTzTO4RQySH3Gl36IDzC2+S7tXHvOPiXauPxJWspS3rjLO4v6LobJ5uPYln1ayQlc9bM4c+9nGEve7kAB6nVUb2SwkdVyXpS5ydTsxg2Ba07QBTFZaR4qzcKcpLsTf2I+oct8kksI+TTqSqSc5PLfEjpypPJgTFAXsCmImaBwdcEehP6KtdxTpt9xu+T1acL2MVpLKf0b+xtS1B9DLFY3Mx4HNp/JZKbxNMq3kHO3nFdqfsatRuW8PlZsOHu/JVrz/iN5ydb/m8P8Xn7fk3zdHW9jiTWk2E8EkfvNLZGfJrx7yw2UtY+psOU9Bf11l4x/K/J3dXzkwgCAIAgCAIAgCAIAgNI3x1vZYZK0cZnxxej3jN8gV5m8RbM9tT5ytCHe0vucNIvotLGTi8o+m1acKsHTmsprHoR0+FZj7Vh01V3+bw04nMPkuuc4VOj5cfgzqWnbE3K3h8yfEqlUnKbyzpbS0pWtJU6a4fdvvZfXgtC6EmFWQniBcfktpQuVNYlqcFtbYlS3m6lFOUH3ax8PLuZETuVs5/wMJzS42aCT5aqG0uLPdOnKpLdgm34cSbwbDOz77/aI0H3Qf1Wsubjf6MdDuNibHdr/dV670Xd+yWVQ6IohGSLqMIaXFzDlubkcR6eCu0rtxWJLJzN9ydp1pudKW63qtV6dxmU1PkHG58VirV3V8i7szZULJN5zJ6v8IkMGrOwqqaYadnUxE9HOyO+Tyvdo8VPMwcoKW/Zt/4tP8fk9PLaHBhAEAQBAEAQBAfE0zWNLnuDWgXJcQAB5koDQsX3vYfC4tjMlSRzib3PR7iM3UXCE4I6PfbSk96nnA8R2Z+WZBggN5m3NLiUFNHSueXCozvY9jmEBrHWNzoe8RwJWG4eKbNlseO9e0/PP0TNFBWoPoaZ9AqD1kqh6KqCQgF0JyY9YwEC4B18AstOUk+DKF7QpSinKCfHuRfY0DgAOgssbbepbhThBYhFLyWCqgyBCCikgpdCMlCVJ5bMeuv2b7cQ0kdRqFlovFRGv2nHetKi8GdqqN8VBG1ob20zsrb5GFrQbC4zPtfXwC3B84MRm+2lvrTzgf5Z+V0Jwbbszt1RYgcsEtpP8OQdm/0B0d7pKEGyoAgCAID4lkDWlztA0EnoNSgPOO3u2s2LT9lBnEGfLHEAQZDewc9o1LjyaeHW6EmxbNbmJJGB9dKYCf7uMNc4ftPOgPkL9UGSdn3J0pHcnnafE5HD4WQZOebY7DSYTNDmlZMyXtMpALXDKBfM03HPiCq91/xs2+w+N7HyfsRIK1Z3iZUFQekyoKg9JnxJO1vtG3zWWFCpJZSKNfalpQlu1JpPu4v2KRVbHGwcL+HD80nQqQWWibfalpcS3ac033cU/vgvLEXyzV8B1XunqVbt9BeZeXgtC6AIRksTVTGmznAHw4n4BZYUZz4xRRudpW1u92rNJ92r+iEdQ13A/p+amVCpFZaMVHatpWluwqLPjle59krGXmy1UnuO/ZP5L3T6yKt3xoTXg/Y3/Zbc2Z4YpqmpyiSNjw2JtyA9ocLvdzseQW5PmqNgm3J0hHdnnafHuH5WQnJzvbLd/VYWe1v2sIItNHdpYeWdt7tPmNEB0ndDt2+uBpaol08bMzZLX7RnDvkcHjTU8figOmIQEAQBAQw2WpBVCrEDGzgEZ2i176XIGhdbTNx1QEygCA5Rv6j7lE7wmkb/ABRk/wDFYLlf1s2mxZYvIevszlIK1Z3qZVQekykjrBWbajvvL0Ro9ubRdvTVOm8Sl9l+yMqCtmcQRsxQJ44om8HrDIzve002Pn4Faq5pKEuGjO/2JfyuqGKnWjw8+5mRVnQdVip6l68fQXmX7rGW8lLqSMmFitZ2TNPaJsPLxKz29LnJcdDVbXv3aUMx6z4Lw8SCidc3OpW2SwfPpScnlvLZIwFCCTidcLX3VHde8tDsdh7RdWPMVH0lp4r9exarXWjf+yfyVekszRtb6W7bVH4M9S4BDkpadn3YIm/BjR+i3B85M9AWaylZMx0cjQ9j2lrgdQQdCgMLAsAp6GPs6WJsTedh3nHxe46uPVASaAIAgCAIAgCA53vyps2Hsk/wqmJ3o4lh+TljqrMGi3Y1ObuacvFfBxVag+hlboesnxULa26xTRwO16jqXk2+zh9CMqCsxrSOnKAytn3/AFjh4t/Ij+aqXi6CZ0PJubVxKPevZomKs6DqqNPU6m7fQXmX7rwWsi6DJB7RO7zB5FX7NcGclylk9+mvBmDCVdOYJGnKAkqdY6qzBoubPqOndQku/wB+B9tp+2fHF/iyxx/xvDT8iVr7dZqI6/bFTcs5+OF9WermCwA8AtocIVQBAEAQBAEAQBAEAQEBt7hhqsOq4mi7jA8sH42DOz/U0ISnh5R5sifmAI5gFaaSw8H0elUU4KS7Vk+7qDLkt1BW0t5Zpo4XbFJ07uXjx+v7I2oKzGsI6YoCQ2ei9t3u/qVRvJaROp5OUevV9PyySrDoOqq09TfXj6C8y/deC1kXQZIjaCO4a7wNj6q5Zyw2jm+UVJypwqLs4fUjISr5yRIQFASdOVjrS3YNl7ZtJ1LqEfHP0Nn3b4f9IxOmbxEZfO7pG2wv7z2qpaLpNm95QVMUoQ73n6L9no1XzlAgCAIAgCAIAgCAIAgKOF0B5bx3CzRVU9Mf7qUhvmx3ejPwNvRa65hiee87LYtxzlvuvWPD07Pgw7qubjJ8yNuFmo1ebfga3adgruHDhJafDI2pjI5H4XWwjUjLRnIVbOvSeJwf0z7GPFh7nnUZR4n9AsdSvGGnFluz2TXrtOS3Y97/AAiagiDGhreAWunJyeWdpb0YUKapw0R8VZ0HVTT1MV4+gvMv3XgtZF0GT4lYHAh2oKmLcXlGOrTjVg4TWUyFmw5zDp3m+XH1C2NO4jLXgzjLzY9ag8wW9Hw19V8F2nYTyPwWZzitWUKdrWqPEYP6ElG2w81Qr1t94Wh1mzNnfxY70uu/t4L8nU9xGEkyVNWeAaKdnnqHynpcMHoVat4bsM95ots3HO3DitI8PXtOxLOakIAgCAIAgCAIAgCAIAgOC79Z4G18JYT2vYhs9h3QC4mEk/e1dfyLfJYa8N6PkbPZV1zFdZ0lwf4Zot1rTtMlboTkrdQTkXQnJW6DJYq+A6r3T1Kt2+gvMv3XgtZF0GSl0IyLoMlLqTzks1U+RpPoOp4L3ThvywVby5VvRdR+nn2HpvYbB20VDTwsLX2ja5z28HueMz3A8wSTbystqcG228snkICAIAgCAIAgCAIAgCAw8XxFlLBLPKbMiY559BwHmeHqgPMuEYdNjdflcTmnkL5XccjL3cfQWA87ISfOOYPJQ1ElNN7UZ7p+/Gf7N46jj5grXV6e7LhozsNl3nP0cSfSjwf4ZHzSZRfivNKlvvBnvr1WtPexlvRGB/Whae80W8uKsStVjgzUUtvT3v7IrHgSTJA4AjUFU2mnhnRwqRnFSi8pn1dQe8lmq4DqvcNStddVeZduvBZyUkkDQSdAFKTbwjxUqRpxcpPCRCT175D3SWt8tD6lbCnQjFceLORvNrVq0sQbjHw19WZVFI4HUkjz1U1KMZLguJitNpV6M05Sbj2p8SRWuOzUs8UfdVgU7qYVuT/phL2Qd4uP2rfdv3b+Kv29Pdjl9pye1rvnqvNxfCP3fb8HY9xu0nb07qSQ9+nALPOImwt+ydOhCsGoZ09CAgCAIAgCAIAgCAIAgOVb+8b7OCGladZnF7v2I7Wv1cR/CUJR9bhcD7OmlqnjvTPyM8ezj0J9X5v4QgZM709if6xhEsAAqoWnJy7RvExuPnqR4HqV5nBSWGZra4lQqKpH/fgcCAzBwILXNJDmnQtcNHAjkQVXoJwm4s3G1JxubeFeGi4PwyRlXArRoC/hNwwg8nGyoXK6Z1exJN27T0TeDNuq5uclqp4DqvcNSvcPorzLt14M+TBxg9wDxcLqxbLpmn23Nq3SXa0YVNEr5yhK0sKN44kxi5NRXbwJvZXZyTFKkU8V2tFnTSco2f8AueAHU8lSo0t57z0Om2jfcxT5mD6WMPwXyeh6nZqE0JoWNDYex7Jo8NO6b+N9b8bq6cwcB3dYicPxWMP0+sfTScuLshv0e1vwQk9MIQEAQBAEAQBAEAQBAEB5w3xVxnxSVoP9kyOEeVhmPzeUJO/bO0ApqWCFosI4mN+AF/mhBIoDnm8vd6K0Goow1lU0aj2WzAcn/j8HehXicFJFi2uZUJZXFPVPRnCqmIh7o5WOjkYbPY4ZXNPmP1VaVWpDgzdULGzuunTbXes6BrQBYaKtKTk8s3lOnGnFQgsJFVB7LVRw9V6hqYK/VRdXkznxNGHCxXqE3B5RgubeNem6cu37FqGmtxV1XMMHNy2NcqWFhrvybFsls1PikvZ0wyxtIEsx9lg5hp+0+3L4qeNTXgvcxvm7Pqveqd/ZHy737HonZzAIMPhbDTMDWjiftPdzc932nFZjXNtvLJRCDzhvkwz6Picjmd0TNZKCNLOPdcR53bfqUJR3zZnEPpNJTzc5YI3nq5oLvndCCTQBAEAQBAEAQBAEAQHlraB3bYtLf7dfk/8AKGISepQEICAIDXtqdjKTEgDUR/WNFmysOWRvRw4jyNwoaTWGe4TlCW9F4Zx/aLdZXUpLoAKyLlksyUD8UZ0ceh9OSrTtk+qbq323KPCrHPitfp/o0eod2TiyZronji2Vro3D3XBV5UZrsNvS2hbVNJpefAtTPBGhHHxCiKeTJWqQcVhr6n26Zo4uA9QoUJPRGSVelDrSS9USGDYPU1ptSU8swvbMG5Yx43ld3f1WWNvN68DX1tr29PhHpPw0+p03ZXc79vE3h3hBCSGj95Lxd0Fh1VmFCMTSXO061fhou5fJ1bD6GOnjbFAxsUbBZrWAAD0CzGuMhAEBxT+kHCO1pH8zHI34Fp/VCUb5ulmz4VTX+y1zfg91kINvQBAEAQBAEAQBAEAQHmOppQcWfxFsRvp+/BQk9OIQEAQBAEBYq6OOYZZY2SDwe1rx8CEBCzbDYc83dRU5P7to/JCMGRR7J0UOsdJTtPiI2X9CQhJMNFtBoAgKoAgCAIDj+/2IONLe+gl/4oSjbt0TbYXBb/uf73IQbkgCAIAgCA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jpeg;base64,/9j/4AAQSkZJRgABAQAAAQABAAD/2wCEAAkGBxQQEhQUEBQUEhUVEhUWGBgUFxQUGBcaFRgYFhQcFRQYHCggGBolHBQXITEhJSkrLi4uFx81ODMsNygtLisBCgoKDg0OGxAQGiwkICQ0LCw0Ny0wLCwsLC8sLCwsLCwsLCwsLCwtLCwsLCwsLCwsLC0sLCwsLywsLCwuLCwsLP/AABEIAMwAzAMBEQACEQEDEQH/xAAcAAEAAQUBAQAAAAAAAAAAAAAABQEDBAYHCAL/xABDEAABAwIDBQUEBwQJBQAAAAABAAIDBBEFEiEGBzFBcRMiUWGBMoKRoRQjQlJiscFyc5LRCBUzQ1ODorLCJGOj0uH/xAAbAQEAAgMBAQAAAAAAAAAAAAAAAQQDBQYCB//EADURAAIBAwEDCwQCAgIDAAAAAAABAgMEETEFEiEGEyIyQVFhcYGx0ZGhweEUI1LxM/AkYpL/2gAMAwEAAhEDEQA/AO4oAgCAIAgCAIAgOcY7uobWVE08lZUDO7Mxos4R6DS7ybi99BlQkhDV4hs3Iz6RI6uoHODc5zZmX8MxJafw3INrCyA65RVTJo2SRkOY9oc0jmCLhCC8gCAIAgNC3ibZyUz46PD2iWsm0tx7MHgcvNx466AAlAQVPujlqR2mI18z5na2ZZwYTyzPvf3Q0ITk6FsnghoKZkDpXzlpdd773NySLAk5QBYWvyQgmEAQBAEAQBAEAQBAEAQBAEAQBAEAQGNiVBHURPimaHxyNLXNPAgoDme7nEX4dXTYRUOOQOc+mLjyN35Qed23d1a5CTqqEBAEBC7ZY+3DqSWodqWizG/ee7Rg+PHyBQGp7o8AdkfiNV36mrJeHOGrYzwt4ZrA9A0ISdGQgIAgCAIAgCAIAgCAIAgCAIAgCAIAgCAIDmW+fC3RtgxKDSWlkZcjm0uGW/Rxt75QlG/4FibauninZ7MsbXjyuNR6G49EIM5AEByXeDIcUxamwxp+riIlmt+zmIPRlh/mBCTrEUYaA1osAAAByA0CEH0gCAIAgCAIAgCAIAgCAIAgCAIAgCAIAgCAjdpKOOelnimIbG+F7XOcQA0EHvEnhbjfyQHCNkt7AwqiNKIjUyMlkyOz5Yw1xue9qSMxcQAOB4oDHqd+GJON2Npox4CNzvm5yAzcJ38VbCPpVPDM2+vZ5onely4fJAbBuexinrMRrqpz2snnd9XE4gPye07L97RrQbfdQHZEAQBAEAQBAEAQBAEAQBAEAQBAEAQBAEAQBAebN8W8B9dO+kp3WpYnZTb++e06lx+6CNB5X8LAc4jiQF4QoCjoUBbie6J7XxuLHNIc1zTYgjgQUB6Y3QbdHFKcxzkfSYAA/l2jTo14HjyPn4XQHQUAQBAEAQBAEAQBAEAQBAEAQBAcBn3hYgzEXQtn+r+ndllLWGzDNkte3ghODvyEBAEBqe9PGzQ4ZUysNnlojYfB0pyXHmASfRAeUImoDOhjQGWyFAfEsKAwZmICf3Y4yaLE6Z4Nmvf2T/NsvdsfXKfQID1ogCAIDmW+TamqoDTilk7PtBJm7rXXy5bakacUJNk3Z4pLV4fDLO4vkcX3cbC9nEDghBtKAIAgCAIAgCAIAgCA8u7XRmDFp/w1gf8A6mvH5oSeoWOuARzF0IKoAgOYf0hAf6sbbh9Jjv8AB1kBwGgw97+AsPNeJ1IwWZPBYt7Svcy3aMHLy09Xoiagwq3EqrK+jpFZOgo8l67W9Wmo/f4R9vbG37Y+IRXFZ6U/cipsfZtPhK6WfOP7PksidoJG36hP5NVdamFsWxqcKN0m/HHyjFqsIdxabr3C7py4Ph5lS55PXlFZilNf+uv0+CMpqd7J4hYg9qy3XMLK0nnQ0kouLxJYfiezYvZF/AIQfSAIDh39ICpBqKaMfZie4+84Af7UJR0bdZBkwqk/FHn/AI3Fw+RCEG1oAgCAIAgCAIAgCAIDz1vww3scR7QCzZ4WvB/Ewlj/AMmH3kJR2jYfFhWUFPNcEuiAdbk5ndePi0oQTqAjsfxqKhhdNUOytGgA1c4ng1o5koSk28JZZw/a/bGfE7skAjp84c2IAE932TI/mfIWH5rX1rzsp/U6/ZvJpNKpd/8Ayvy/wjXHHKFVpU3Wnhs31/d09m2u9CK7ktFn/upHVMhdxP8AJbanShT6qPnt3f3F281pZ8NF9COmWQpmHKgFNiMkXsnTwOo/+LDUoQqao2NltW5tH/XLh3Piv16G0Uk7ZWskGhBDgebXNNx8CFrd+pbzcUzt/wCPabWt41Zx17Vwafas/J1jYveYXPbDiNu8QGTgZRc8BK3gCfvDTothQuI1OGjOO2nserZPe60O/u8+72OpAqwagIDzNvHxB1fiswi71pW00dtblhyf7y70shJ6PwqiFPBFCz2YomRjoxoaPyQgykAQBAEAQBAEAQBAEBzzfZgP0mh7Zo79KTJ7h0k9ALO91CUa3uE2gDTLRPPtEzRX8bASNHwDvigZ1fH8ZiooHzzmzWDhzcT7LWjm4nRCEm3hHAtptopsRm7WbutGkcQPdjH6vPMrVXNzv9GOnud7sXYqtsVqvX7v8f37EUFTOkPmVtwrFtWVOeXozU7a2fK9t92HWjxXj4EZOLcVuE01lHzepTnTk4TTTXYzAmUngw5UBYZC55ysBJPgvMpqKyzNQt6leap045bNtw2k7GMMvc6k9StLWqc5NyPpmzLP+HbRpN5er82ZDhcWKxptPKLlSEZxcZLKZ0Xdvt2YXMpKx14ycsUrjq0/ZZITxHIO6Bbe3uOc4PU+ebY2Q7J78OMH9vB/hm/7d7QDD6KWc+1bJGPvSP0aB01PRpVk0hxPc7hH0vEg9+rYGumcfF5IawHqXE+6UJZ6MQgIAgCAIAgCAIAgCAID4niD2ua4Atc0tIPAgixB9EB5exehmwXELNJD4JBJE777LnL1BALT6oSbFtxtacUljczM2CNjcrDpeQj6xx8bXDR0J5qheVsdBep1fJzZql/5VRadX5/CNeWuOzKhQeiqEnzJGHe0Lr3CrOHVZWubG3ulitBP3+uphVGHM5XGvj/NWY3tTtwaOvyasksx3l6590ygwaPnmPU/yUO9qvuMtPkxYx4vefm/jBmQwNYLMaGjyVac5TeZPJuqFtRt47tKKivA+15MpQqSD5e0EWPAr1GTi8ow1qMK0HTmspn3tXtPPVxU0E5LhTtIB4mQnRrnfiDe78fFbqlUVSKkj5lfWcrSvKlL0feuz9+J2vdNsuaCjDpW5Zp7SSA8Wi3caegOo8SVkKRu6AIAgCAIAgCAIAgCAIAgOX786endDCXtvUl5bEQbEN4yF3i0aepC8VJqEXJlmztpXNaNKPa/ou1+iOUsbYWHALSSbk8s+oUqcaUFCC4LgfS8mUqh6KqCSqElqo4DqvUNTDcPoouryZyiEFEIKKTyUQ8lyiqGwTwzvYJBDK15aRe7Qe9pzI4jzCt2lXcnh6M0HKCx5+35yK6UOPmu1fk9OUlQ2VjJIyHMe0OaRwLXC4I9CtqcCXUAQBAEAQBAEAQBAEAQBAeet4mLfS8RmcDdkNoGeHcJMhHV7iPdHgqF5JykqaOt5O0Y0qVS7qcFp6Li2aXX1bh7Jt0WanawiuKyzW3e3rqtUbpycI9iX58fsXMJrzJcO9pvPxCp3VBU3mOjOk2FtSd3Bwq9aPb3r5JFVDoCqEluacN8yrFC2lU46I0u09t0rJ7iW9Pu7vN/gjamud5D0V6NnTXecvW5R3tR8N1Lyz7lpuNOb7QDh5aFeJ2MH1XgsW/Ki5i/7oqS8OD+CVpKpsrczT1HMHzWvqUpU5YkdfZ31K7pc5Sfn3p9zLy8Fo+JH5QSeQJ+ClLLwY6lRU4Ob0SyQUWJPe697DkBbRbeNtTSw1k+d19uXtSo5xm4rsSxhfPqTEEmYefNUbihzbytGdVsfaf82m41OvHXxXf8nZtyuMdpSvpnG7qZ9m/upLuj9AQ5vurY0Z78Ezi9o2v8a5nT7M5Xk+K+DoqylIIAgCAIAgCAIAgCAIDBxyvFNTzTO4RQySH3Gl36IDzC2+S7tXHvOPiXauPxJWspS3rjLO4v6LobJ5uPYln1ayQlc9bM4c+9nGEve7kAB6nVUb2SwkdVyXpS5ydTsxg2Ba07QBTFZaR4qzcKcpLsTf2I+oct8kksI+TTqSqSc5PLfEjpypPJgTFAXsCmImaBwdcEehP6KtdxTpt9xu+T1acL2MVpLKf0b+xtS1B9DLFY3Mx4HNp/JZKbxNMq3kHO3nFdqfsatRuW8PlZsOHu/JVrz/iN5ydb/m8P8Xn7fk3zdHW9jiTWk2E8EkfvNLZGfJrx7yw2UtY+psOU9Bf11l4x/K/J3dXzkwgCAIAgCAIAgCAIAgNI3x1vZYZK0cZnxxej3jN8gV5m8RbM9tT5ytCHe0vucNIvotLGTi8o+m1acKsHTmsprHoR0+FZj7Vh01V3+bw04nMPkuuc4VOj5cfgzqWnbE3K3h8yfEqlUnKbyzpbS0pWtJU6a4fdvvZfXgtC6EmFWQniBcfktpQuVNYlqcFtbYlS3m6lFOUH3ax8PLuZETuVs5/wMJzS42aCT5aqG0uLPdOnKpLdgm34cSbwbDOz77/aI0H3Qf1Wsubjf6MdDuNibHdr/dV670Xd+yWVQ6IohGSLqMIaXFzDlubkcR6eCu0rtxWJLJzN9ydp1pudKW63qtV6dxmU1PkHG58VirV3V8i7szZULJN5zJ6v8IkMGrOwqqaYadnUxE9HOyO+Tyvdo8VPMwcoKW/Zt/4tP8fk9PLaHBhAEAQBAEAQBAfE0zWNLnuDWgXJcQAB5koDQsX3vYfC4tjMlSRzib3PR7iM3UXCE4I6PfbSk96nnA8R2Z+WZBggN5m3NLiUFNHSueXCozvY9jmEBrHWNzoe8RwJWG4eKbNlseO9e0/PP0TNFBWoPoaZ9AqD1kqh6KqCQgF0JyY9YwEC4B18AstOUk+DKF7QpSinKCfHuRfY0DgAOgssbbepbhThBYhFLyWCqgyBCCikgpdCMlCVJ5bMeuv2b7cQ0kdRqFlovFRGv2nHetKi8GdqqN8VBG1ob20zsrb5GFrQbC4zPtfXwC3B84MRm+2lvrTzgf5Z+V0Jwbbszt1RYgcsEtpP8OQdm/0B0d7pKEGyoAgCAID4lkDWlztA0EnoNSgPOO3u2s2LT9lBnEGfLHEAQZDewc9o1LjyaeHW6EmxbNbmJJGB9dKYCf7uMNc4ftPOgPkL9UGSdn3J0pHcnnafE5HD4WQZOebY7DSYTNDmlZMyXtMpALXDKBfM03HPiCq91/xs2+w+N7HyfsRIK1Z3iZUFQekyoKg9JnxJO1vtG3zWWFCpJZSKNfalpQlu1JpPu4v2KRVbHGwcL+HD80nQqQWWibfalpcS3ac033cU/vgvLEXyzV8B1XunqVbt9BeZeXgtC6AIRksTVTGmznAHw4n4BZYUZz4xRRudpW1u92rNJ92r+iEdQ13A/p+amVCpFZaMVHatpWluwqLPjle59krGXmy1UnuO/ZP5L3T6yKt3xoTXg/Y3/Zbc2Z4YpqmpyiSNjw2JtyA9ocLvdzseQW5PmqNgm3J0hHdnnafHuH5WQnJzvbLd/VYWe1v2sIItNHdpYeWdt7tPmNEB0ndDt2+uBpaol08bMzZLX7RnDvkcHjTU8figOmIQEAQBAQw2WpBVCrEDGzgEZ2i176XIGhdbTNx1QEygCA5Rv6j7lE7wmkb/ABRk/wDFYLlf1s2mxZYvIevszlIK1Z3qZVQekykjrBWbajvvL0Ro9ubRdvTVOm8Sl9l+yMqCtmcQRsxQJ44om8HrDIzve002Pn4Faq5pKEuGjO/2JfyuqGKnWjw8+5mRVnQdVip6l68fQXmX7rGW8lLqSMmFitZ2TNPaJsPLxKz29LnJcdDVbXv3aUMx6z4Lw8SCidc3OpW2SwfPpScnlvLZIwFCCTidcLX3VHde8tDsdh7RdWPMVH0lp4r9exarXWjf+yfyVekszRtb6W7bVH4M9S4BDkpadn3YIm/BjR+i3B85M9AWaylZMx0cjQ9j2lrgdQQdCgMLAsAp6GPs6WJsTedh3nHxe46uPVASaAIAgCAIAgCA53vyps2Hsk/wqmJ3o4lh+TljqrMGi3Y1ObuacvFfBxVag+hlboesnxULa26xTRwO16jqXk2+zh9CMqCsxrSOnKAytn3/AFjh4t/Ij+aqXi6CZ0PJubVxKPevZomKs6DqqNPU6m7fQXmX7rwWsi6DJB7RO7zB5FX7NcGclylk9+mvBmDCVdOYJGnKAkqdY6qzBoubPqOndQku/wB+B9tp+2fHF/iyxx/xvDT8iVr7dZqI6/bFTcs5+OF9WermCwA8AtocIVQBAEAQBAEAQBAEAQEBt7hhqsOq4mi7jA8sH42DOz/U0ISnh5R5sifmAI5gFaaSw8H0elUU4KS7Vk+7qDLkt1BW0t5Zpo4XbFJ07uXjx+v7I2oKzGsI6YoCQ2ei9t3u/qVRvJaROp5OUevV9PyySrDoOqq09TfXj6C8y/deC1kXQZIjaCO4a7wNj6q5Zyw2jm+UVJypwqLs4fUjISr5yRIQFASdOVjrS3YNl7ZtJ1LqEfHP0Nn3b4f9IxOmbxEZfO7pG2wv7z2qpaLpNm95QVMUoQ73n6L9no1XzlAgCAIAgCAIAgCAIAgKOF0B5bx3CzRVU9Mf7qUhvmx3ejPwNvRa65hiee87LYtxzlvuvWPD07Pgw7qubjJ8yNuFmo1ebfga3adgruHDhJafDI2pjI5H4XWwjUjLRnIVbOvSeJwf0z7GPFh7nnUZR4n9AsdSvGGnFluz2TXrtOS3Y97/AAiagiDGhreAWunJyeWdpb0YUKapw0R8VZ0HVTT1MV4+gvMv3XgtZF0GT4lYHAh2oKmLcXlGOrTjVg4TWUyFmw5zDp3m+XH1C2NO4jLXgzjLzY9ag8wW9Hw19V8F2nYTyPwWZzitWUKdrWqPEYP6ElG2w81Qr1t94Wh1mzNnfxY70uu/t4L8nU9xGEkyVNWeAaKdnnqHynpcMHoVat4bsM95ots3HO3DitI8PXtOxLOakIAgCAIAgCAIAgCAIAgOC79Z4G18JYT2vYhs9h3QC4mEk/e1dfyLfJYa8N6PkbPZV1zFdZ0lwf4Zot1rTtMlboTkrdQTkXQnJW6DJYq+A6r3T1Kt2+gvMv3XgtZF0GSl0IyLoMlLqTzks1U+RpPoOp4L3ThvywVby5VvRdR+nn2HpvYbB20VDTwsLX2ja5z28HueMz3A8wSTbystqcG228snkICAIAgCAIAgCAIAgCAw8XxFlLBLPKbMiY559BwHmeHqgPMuEYdNjdflcTmnkL5XccjL3cfQWA87ISfOOYPJQ1ElNN7UZ7p+/Gf7N46jj5grXV6e7LhozsNl3nP0cSfSjwf4ZHzSZRfivNKlvvBnvr1WtPexlvRGB/Whae80W8uKsStVjgzUUtvT3v7IrHgSTJA4AjUFU2mnhnRwqRnFSi8pn1dQe8lmq4DqvcNStddVeZduvBZyUkkDQSdAFKTbwjxUqRpxcpPCRCT175D3SWt8tD6lbCnQjFceLORvNrVq0sQbjHw19WZVFI4HUkjz1U1KMZLguJitNpV6M05Sbj2p8SRWuOzUs8UfdVgU7qYVuT/phL2Qd4uP2rfdv3b+Kv29Pdjl9pye1rvnqvNxfCP3fb8HY9xu0nb07qSQ9+nALPOImwt+ydOhCsGoZ09CAgCAIAgCAIAgCAIAgOVb+8b7OCGladZnF7v2I7Wv1cR/CUJR9bhcD7OmlqnjvTPyM8ezj0J9X5v4QgZM709if6xhEsAAqoWnJy7RvExuPnqR4HqV5nBSWGZra4lQqKpH/fgcCAzBwILXNJDmnQtcNHAjkQVXoJwm4s3G1JxubeFeGi4PwyRlXArRoC/hNwwg8nGyoXK6Z1exJN27T0TeDNuq5uclqp4DqvcNSvcPorzLt14M+TBxg9wDxcLqxbLpmn23Nq3SXa0YVNEr5yhK0sKN44kxi5NRXbwJvZXZyTFKkU8V2tFnTSco2f8AueAHU8lSo0t57z0Om2jfcxT5mD6WMPwXyeh6nZqE0JoWNDYex7Jo8NO6b+N9b8bq6cwcB3dYicPxWMP0+sfTScuLshv0e1vwQk9MIQEAQBAEAQBAEAQBAEB5w3xVxnxSVoP9kyOEeVhmPzeUJO/bO0ApqWCFosI4mN+AF/mhBIoDnm8vd6K0Goow1lU0aj2WzAcn/j8HehXicFJFi2uZUJZXFPVPRnCqmIh7o5WOjkYbPY4ZXNPmP1VaVWpDgzdULGzuunTbXes6BrQBYaKtKTk8s3lOnGnFQgsJFVB7LVRw9V6hqYK/VRdXkznxNGHCxXqE3B5RgubeNem6cu37FqGmtxV1XMMHNy2NcqWFhrvybFsls1PikvZ0wyxtIEsx9lg5hp+0+3L4qeNTXgvcxvm7Pqveqd/ZHy737HonZzAIMPhbDTMDWjiftPdzc932nFZjXNtvLJRCDzhvkwz6Picjmd0TNZKCNLOPdcR53bfqUJR3zZnEPpNJTzc5YI3nq5oLvndCCTQBAEAQBAEAQBAEAQHlraB3bYtLf7dfk/8AKGISepQEICAIDXtqdjKTEgDUR/WNFmysOWRvRw4jyNwoaTWGe4TlCW9F4Zx/aLdZXUpLoAKyLlksyUD8UZ0ceh9OSrTtk+qbq323KPCrHPitfp/o0eod2TiyZronji2Vro3D3XBV5UZrsNvS2hbVNJpefAtTPBGhHHxCiKeTJWqQcVhr6n26Zo4uA9QoUJPRGSVelDrSS9USGDYPU1ptSU8swvbMG5Yx43ld3f1WWNvN68DX1tr29PhHpPw0+p03ZXc79vE3h3hBCSGj95Lxd0Fh1VmFCMTSXO061fhou5fJ1bD6GOnjbFAxsUbBZrWAAD0CzGuMhAEBxT+kHCO1pH8zHI34Fp/VCUb5ulmz4VTX+y1zfg91kINvQBAEAQBAEAQBAEAQHmOppQcWfxFsRvp+/BQk9OIQEAQBAEBYq6OOYZZY2SDwe1rx8CEBCzbDYc83dRU5P7to/JCMGRR7J0UOsdJTtPiI2X9CQhJMNFtBoAgKoAgCAIDj+/2IONLe+gl/4oSjbt0TbYXBb/uf73IQbkgCAIAgCA//2Q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26" y="5683103"/>
            <a:ext cx="460320" cy="47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29200" y="5683103"/>
            <a:ext cx="2950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ranked list of likely </a:t>
            </a:r>
          </a:p>
          <a:p>
            <a:r>
              <a:rPr lang="en-US" sz="2400" dirty="0" smtClean="0"/>
              <a:t>buggy code fragments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3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2400" y="2667000"/>
            <a:ext cx="8915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3614678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max(arg1, arg2)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1.  a = arg1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2.  b = arg2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3.  if (a   b)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4.      return b;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5.  } else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6.      return a;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7.  }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533378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&gt;=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bug localization technique</a:t>
            </a:r>
            <a:br>
              <a:rPr lang="en-US" dirty="0" smtClean="0"/>
            </a:br>
            <a:r>
              <a:rPr lang="en-US" dirty="0" smtClean="0"/>
              <a:t>(Tarantula [</a:t>
            </a:r>
            <a:r>
              <a:rPr lang="en-US" sz="3600" dirty="0" smtClean="0"/>
              <a:t>Jones’03</a:t>
            </a:r>
            <a:r>
              <a:rPr lang="en-US" dirty="0" smtClean="0"/>
              <a:t>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3423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Input</a:t>
            </a:r>
            <a:r>
              <a:rPr lang="en-US" sz="2800" dirty="0" smtClean="0"/>
              <a:t>:     a program +  passing tests + failing tests</a:t>
            </a:r>
          </a:p>
          <a:p>
            <a:r>
              <a:rPr lang="en-US" sz="2800" b="1" dirty="0" smtClean="0"/>
              <a:t>Output</a:t>
            </a:r>
            <a:r>
              <a:rPr lang="en-US" sz="2800" dirty="0" smtClean="0"/>
              <a:t>:  a list of buggy statements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Example: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45528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3048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arg1 = 1</a:t>
            </a:r>
          </a:p>
          <a:p>
            <a:r>
              <a:rPr lang="en-US" dirty="0" smtClean="0"/>
              <a:t> arg2 =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667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30112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rg1 = 2</a:t>
            </a:r>
          </a:p>
          <a:p>
            <a:r>
              <a:rPr lang="en-US" dirty="0" smtClean="0"/>
              <a:t>arg2 =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30112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rg1 = 2</a:t>
            </a:r>
          </a:p>
          <a:p>
            <a:r>
              <a:rPr lang="en-US" dirty="0" smtClean="0"/>
              <a:t>arg2 = 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962400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67200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600575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562600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3962400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7200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600575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905375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3911252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216052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549427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4901852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57800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48412"/>
            <a:ext cx="219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6348412"/>
            <a:ext cx="219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67" y="6324600"/>
            <a:ext cx="2709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706" y="4487664"/>
            <a:ext cx="402683" cy="41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172200" y="2133600"/>
            <a:ext cx="2895600" cy="19389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 &gt;= b)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AutoNum type="arabicPeriod" startAt="4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1. a = arg1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2. b = arg2</a:t>
            </a:r>
          </a:p>
          <a:p>
            <a:pPr marL="457200" indent="-457200">
              <a:buAutoNum type="arabicPeriod" startAt="5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6.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2A1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6" grpId="0"/>
      <p:bldP spid="6" grpId="1"/>
      <p:bldP spid="8" grpId="0"/>
      <p:bldP spid="9" grpId="0"/>
      <p:bldP spid="10" grpId="0"/>
      <p:bldP spid="11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Tarantula’s ranking heuristic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48000" y="2155458"/>
                <a:ext cx="4572000" cy="13099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800" i="1">
                              <a:latin typeface="Cambria Math"/>
                            </a:rPr>
                            <m:t>%</m:t>
                          </m:r>
                          <m:r>
                            <a:rPr lang="en-US" sz="3800" i="1">
                              <a:latin typeface="Cambria Math"/>
                            </a:rPr>
                            <m:t>𝑓𝑎𝑖𝑙</m:t>
                          </m:r>
                          <m:r>
                            <a:rPr lang="en-US" sz="3800" i="1">
                              <a:latin typeface="Cambria Math"/>
                            </a:rPr>
                            <m:t>(</m:t>
                          </m:r>
                          <m:r>
                            <a:rPr lang="en-US" sz="3800" i="1">
                              <a:latin typeface="Cambria Math"/>
                            </a:rPr>
                            <m:t>𝑠</m:t>
                          </m:r>
                          <m:r>
                            <a:rPr lang="en-US" sz="3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800" i="1">
                              <a:latin typeface="Cambria Math"/>
                            </a:rPr>
                            <m:t> %</m:t>
                          </m:r>
                          <m:r>
                            <a:rPr lang="en-US" sz="3800" i="1">
                              <a:latin typeface="Cambria Math"/>
                            </a:rPr>
                            <m:t>𝑓𝑎𝑖𝑙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800" i="1">
                              <a:latin typeface="Cambria Math"/>
                            </a:rPr>
                            <m:t>+%</m:t>
                          </m:r>
                          <m:r>
                            <a:rPr lang="en-US" sz="3800" i="1">
                              <a:latin typeface="Cambria Math"/>
                            </a:rPr>
                            <m:t>𝑝𝑎𝑠𝑠</m:t>
                          </m:r>
                          <m:r>
                            <a:rPr lang="en-US" sz="3800" i="1">
                              <a:latin typeface="Cambria Math"/>
                            </a:rPr>
                            <m:t>(</m:t>
                          </m:r>
                          <m:r>
                            <a:rPr lang="en-US" sz="3800" i="1">
                              <a:latin typeface="Cambria Math"/>
                            </a:rPr>
                            <m:t>𝑠</m:t>
                          </m:r>
                          <m:r>
                            <a:rPr lang="en-US" sz="3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5458"/>
                <a:ext cx="4572000" cy="1309910"/>
              </a:xfrm>
              <a:prstGeom prst="rect">
                <a:avLst/>
              </a:prstGeom>
              <a:blipFill rotWithShape="1">
                <a:blip r:embed="rId2"/>
                <a:stretch>
                  <a:fillRect r="-13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0" y="2494942"/>
            <a:ext cx="37673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Suspiciousness(s) = </a:t>
            </a:r>
            <a:endParaRPr lang="en-US" sz="35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52800" y="3657600"/>
            <a:ext cx="8382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096000" y="3657600"/>
            <a:ext cx="6096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4400" y="4724400"/>
            <a:ext cx="35991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Percentage of </a:t>
            </a:r>
            <a:r>
              <a:rPr lang="en-US" sz="2500" b="1" dirty="0" smtClean="0">
                <a:solidFill>
                  <a:srgbClr val="FF0000"/>
                </a:solidFill>
              </a:rPr>
              <a:t>failing</a:t>
            </a:r>
            <a:r>
              <a:rPr lang="en-US" sz="2500" b="1" dirty="0" smtClean="0"/>
              <a:t> tests</a:t>
            </a:r>
          </a:p>
          <a:p>
            <a:r>
              <a:rPr lang="en-US" sz="2500" b="1" dirty="0" smtClean="0"/>
              <a:t>covering statement s</a:t>
            </a:r>
            <a:endParaRPr lang="en-US" sz="25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11280" y="4724400"/>
            <a:ext cx="3774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Percentage of </a:t>
            </a:r>
            <a:r>
              <a:rPr lang="en-US" sz="2500" b="1" dirty="0" smtClean="0">
                <a:solidFill>
                  <a:schemeClr val="accent3">
                    <a:lumMod val="50000"/>
                  </a:schemeClr>
                </a:solidFill>
              </a:rPr>
              <a:t>passing </a:t>
            </a:r>
            <a:r>
              <a:rPr lang="en-US" sz="2500" b="1" dirty="0" smtClean="0"/>
              <a:t>tests</a:t>
            </a:r>
          </a:p>
          <a:p>
            <a:r>
              <a:rPr lang="en-US" sz="2500" b="1" dirty="0" smtClean="0"/>
              <a:t>covering statement s</a:t>
            </a:r>
            <a:endParaRPr lang="en-US" sz="2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6044625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heuristic is effective in practice [</a:t>
            </a:r>
            <a:r>
              <a:rPr lang="en-US" sz="3200" dirty="0" smtClean="0">
                <a:solidFill>
                  <a:schemeClr val="tx2"/>
                </a:solidFill>
              </a:rPr>
              <a:t>Jones’05</a:t>
            </a:r>
            <a:r>
              <a:rPr lang="en-US" sz="3200" dirty="0" smtClean="0"/>
              <a:t>]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1369" y="1600200"/>
            <a:ext cx="34538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For a statement: 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7643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Problem: existing techniques lack an interface layer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Heuristics are </a:t>
            </a:r>
            <a:r>
              <a:rPr lang="en-US" sz="2400" b="1" dirty="0" smtClean="0">
                <a:solidFill>
                  <a:srgbClr val="FF0000"/>
                </a:solidFill>
              </a:rPr>
              <a:t>hand crafted</a:t>
            </a:r>
          </a:p>
          <a:p>
            <a:r>
              <a:rPr lang="en-US" sz="2400" dirty="0" smtClean="0"/>
              <a:t>Techniques are often defined in an </a:t>
            </a:r>
            <a:r>
              <a:rPr lang="en-US" sz="2400" b="1" dirty="0" smtClean="0">
                <a:solidFill>
                  <a:srgbClr val="FF0000"/>
                </a:solidFill>
              </a:rPr>
              <a:t>ad-hoc</a:t>
            </a:r>
            <a:r>
              <a:rPr lang="en-US" sz="2400" dirty="0" smtClean="0"/>
              <a:t> way </a:t>
            </a:r>
          </a:p>
          <a:p>
            <a:pPr>
              <a:buClr>
                <a:schemeClr val="tx1"/>
              </a:buClr>
            </a:pPr>
            <a:r>
              <a:rPr lang="en-US" sz="2400" b="1" dirty="0" smtClean="0">
                <a:solidFill>
                  <a:srgbClr val="FF0000"/>
                </a:solidFill>
              </a:rPr>
              <a:t>A persistent problem </a:t>
            </a:r>
            <a:r>
              <a:rPr lang="en-US" sz="2400" dirty="0" smtClean="0"/>
              <a:t>in the research community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 rot="7354372">
            <a:off x="577475" y="4399474"/>
            <a:ext cx="1842353" cy="14907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" y="2895600"/>
            <a:ext cx="1447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Tarantula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Jones ICSE’03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39191" y="2895600"/>
            <a:ext cx="189460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xDebug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Wong, Compsac’07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82084" y="2895600"/>
            <a:ext cx="1351916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CBI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Liblit</a:t>
            </a:r>
            <a:r>
              <a:rPr lang="en-US" sz="1600" b="1" dirty="0" smtClean="0">
                <a:solidFill>
                  <a:schemeClr val="tx1"/>
                </a:solidFill>
              </a:rPr>
              <a:t> PLDI’05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76455" y="2895600"/>
            <a:ext cx="1129145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Raul </a:t>
            </a:r>
            <a:r>
              <a:rPr lang="en-US" sz="1600" b="1" dirty="0" smtClean="0">
                <a:solidFill>
                  <a:schemeClr val="tx1"/>
                </a:solidFill>
              </a:rPr>
              <a:t>ICSE’09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34200" y="2895600"/>
            <a:ext cx="12954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Wang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ICSE’09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4400" y="30480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5410200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Code Info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00200" y="5444836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Line coverage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0" y="5444836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Predicate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15890" y="5458690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Def</a:t>
            </a:r>
            <a:r>
              <a:rPr lang="en-US" b="1" dirty="0" smtClean="0">
                <a:solidFill>
                  <a:schemeClr val="tx1"/>
                </a:solidFill>
              </a:rPr>
              <a:t>-use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95800" y="5458691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Branch coverage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6800" y="558742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7" name="Right Arrow 16"/>
          <p:cNvSpPr/>
          <p:nvPr/>
        </p:nvSpPr>
        <p:spPr>
          <a:xfrm rot="3089801">
            <a:off x="619989" y="4436239"/>
            <a:ext cx="2057400" cy="1143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9055795">
            <a:off x="2564864" y="4369723"/>
            <a:ext cx="3400259" cy="1475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7220974">
            <a:off x="3278298" y="4355399"/>
            <a:ext cx="1938437" cy="14684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352376">
            <a:off x="2133599" y="4462318"/>
            <a:ext cx="2819401" cy="1143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6160563">
            <a:off x="1859347" y="4426406"/>
            <a:ext cx="1700278" cy="15530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4704428">
            <a:off x="5466541" y="4410211"/>
            <a:ext cx="1700278" cy="15530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7220974">
            <a:off x="4536863" y="4414441"/>
            <a:ext cx="1938437" cy="14684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6160563">
            <a:off x="6623465" y="4383174"/>
            <a:ext cx="1700278" cy="15530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63590" y="416843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6" name="Oval 25"/>
          <p:cNvSpPr/>
          <p:nvPr/>
        </p:nvSpPr>
        <p:spPr>
          <a:xfrm>
            <a:off x="152400" y="4753214"/>
            <a:ext cx="8616199" cy="2104786"/>
          </a:xfrm>
          <a:prstGeom prst="ellipse">
            <a:avLst/>
          </a:prstGeom>
          <a:solidFill>
            <a:schemeClr val="bg1">
              <a:lumMod val="6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dirty="0" smtClean="0">
                <a:solidFill>
                  <a:schemeClr val="tx1"/>
                </a:solidFill>
              </a:rPr>
              <a:t>Observations</a:t>
            </a:r>
            <a:endParaRPr lang="en-US" sz="45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46801" y="2286000"/>
            <a:ext cx="8616199" cy="2104786"/>
          </a:xfrm>
          <a:prstGeom prst="ellipse">
            <a:avLst/>
          </a:prstGeom>
          <a:solidFill>
            <a:schemeClr val="bg1">
              <a:lumMod val="6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dirty="0" smtClean="0">
                <a:solidFill>
                  <a:schemeClr val="tx1"/>
                </a:solidFill>
              </a:rPr>
              <a:t>Techniques</a:t>
            </a:r>
            <a:endParaRPr lang="en-US" sz="4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3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Adding an interface layer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981200"/>
            <a:ext cx="1447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Tarantula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Jones ICSE’03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39191" y="1981200"/>
            <a:ext cx="189460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xDebug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Wong, Compsac’07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82084" y="1981200"/>
            <a:ext cx="1351916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CBI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Liblit</a:t>
            </a:r>
            <a:r>
              <a:rPr lang="en-US" sz="1600" b="1" dirty="0" smtClean="0">
                <a:solidFill>
                  <a:schemeClr val="tx1"/>
                </a:solidFill>
              </a:rPr>
              <a:t> PLDI’05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76455" y="1981200"/>
            <a:ext cx="1129145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Raul </a:t>
            </a:r>
            <a:r>
              <a:rPr lang="en-US" sz="1600" b="1" dirty="0" smtClean="0">
                <a:solidFill>
                  <a:schemeClr val="tx1"/>
                </a:solidFill>
              </a:rPr>
              <a:t>ICSE’09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34200" y="1981200"/>
            <a:ext cx="12954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Wang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ICSE’09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4400" y="21336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4495800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Code Info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00200" y="4530436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Line coverage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0" y="4530436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Predicate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15890" y="4544290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Def</a:t>
            </a:r>
            <a:r>
              <a:rPr lang="en-US" b="1" dirty="0" smtClean="0">
                <a:solidFill>
                  <a:schemeClr val="tx1"/>
                </a:solidFill>
              </a:rPr>
              <a:t>-use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95800" y="4544291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Branch coverage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6800" y="467302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6" name="Rounded Rectangle 25"/>
          <p:cNvSpPr/>
          <p:nvPr/>
        </p:nvSpPr>
        <p:spPr>
          <a:xfrm>
            <a:off x="609600" y="3352800"/>
            <a:ext cx="7651771" cy="4228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Interface layer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5720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60960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7432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22098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36576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1054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65532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2252260">
            <a:off x="697727" y="2911617"/>
            <a:ext cx="838200" cy="16481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8532363">
            <a:off x="762682" y="4091439"/>
            <a:ext cx="838200" cy="16481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6200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752600"/>
            <a:ext cx="8850398" cy="3886200"/>
          </a:xfrm>
          <a:prstGeom prst="rect">
            <a:avLst/>
          </a:prstGeom>
          <a:solidFill>
            <a:schemeClr val="bg1">
              <a:lumMod val="65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981200"/>
            <a:ext cx="87630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Why</a:t>
            </a:r>
            <a:r>
              <a:rPr lang="en-US" sz="3600" b="1" dirty="0" smtClean="0"/>
              <a:t> an interface layer?</a:t>
            </a:r>
          </a:p>
          <a:p>
            <a:endParaRPr lang="en-US" sz="800" b="1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/>
              <a:t>     Focus on key design insights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800" b="1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/>
              <a:t>     Avoid “magic numbers “ in heuristics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800" b="1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/>
              <a:t>     Fair basis for comparison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900" b="1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/>
              <a:t>     Fast prototyping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580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should be the interface layer?</a:t>
            </a:r>
            <a:endParaRPr lang="en-US" sz="3600" dirty="0"/>
          </a:p>
        </p:txBody>
      </p:sp>
      <p:sp>
        <p:nvSpPr>
          <p:cNvPr id="37" name="Rounded Rectangle 36"/>
          <p:cNvSpPr/>
          <p:nvPr/>
        </p:nvSpPr>
        <p:spPr>
          <a:xfrm>
            <a:off x="152400" y="1981200"/>
            <a:ext cx="1447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Tarantula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Jones ICSE’03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839191" y="1981200"/>
            <a:ext cx="189460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xDebug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Wong, Compsac’07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982084" y="1981200"/>
            <a:ext cx="1351916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CBI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Liblit</a:t>
            </a:r>
            <a:r>
              <a:rPr lang="en-US" sz="1600" b="1" dirty="0" smtClean="0">
                <a:solidFill>
                  <a:schemeClr val="tx1"/>
                </a:solidFill>
              </a:rPr>
              <a:t> PLDI’05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576455" y="1981200"/>
            <a:ext cx="1129145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Raul </a:t>
            </a:r>
            <a:r>
              <a:rPr lang="en-US" sz="1600" b="1" dirty="0" smtClean="0">
                <a:solidFill>
                  <a:schemeClr val="tx1"/>
                </a:solidFill>
              </a:rPr>
              <a:t>ICSE’09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934200" y="1981200"/>
            <a:ext cx="12954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Wang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ICSE’09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34400" y="21336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43" name="Rounded Rectangle 42"/>
          <p:cNvSpPr/>
          <p:nvPr/>
        </p:nvSpPr>
        <p:spPr>
          <a:xfrm>
            <a:off x="152400" y="4495800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Code Info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600200" y="4530436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Line coverage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048000" y="4530436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Predicate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15890" y="4544290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Def</a:t>
            </a:r>
            <a:r>
              <a:rPr lang="en-US" b="1" dirty="0" smtClean="0">
                <a:solidFill>
                  <a:schemeClr val="tx1"/>
                </a:solidFill>
              </a:rPr>
              <a:t>-use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95800" y="4544291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Branch coverage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86800" y="467302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49" name="Rounded Rectangle 48"/>
          <p:cNvSpPr/>
          <p:nvPr/>
        </p:nvSpPr>
        <p:spPr>
          <a:xfrm>
            <a:off x="609600" y="3352800"/>
            <a:ext cx="7651771" cy="4228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45720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60960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27432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2098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36576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51054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65532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2252260">
            <a:off x="697727" y="2911617"/>
            <a:ext cx="838200" cy="16481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8532363">
            <a:off x="762682" y="4091439"/>
            <a:ext cx="838200" cy="16481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76200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upload.wikimedia.org/wikipedia/commons/3/39/Red_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95" y="2959387"/>
            <a:ext cx="1198299" cy="11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3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Markov logic </a:t>
            </a:r>
            <a:r>
              <a:rPr lang="en-US" sz="3600" dirty="0" smtClean="0">
                <a:solidFill>
                  <a:srgbClr val="FF0000"/>
                </a:solidFill>
              </a:rPr>
              <a:t>network</a:t>
            </a:r>
            <a:r>
              <a:rPr lang="en-US" sz="3600" dirty="0" smtClean="0"/>
              <a:t> as an interface layer</a:t>
            </a:r>
            <a:endParaRPr lang="en-US" sz="3600" dirty="0"/>
          </a:p>
        </p:txBody>
      </p:sp>
      <p:sp>
        <p:nvSpPr>
          <p:cNvPr id="37" name="Rounded Rectangle 36"/>
          <p:cNvSpPr/>
          <p:nvPr/>
        </p:nvSpPr>
        <p:spPr>
          <a:xfrm>
            <a:off x="152400" y="1981200"/>
            <a:ext cx="1447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Tarantula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Jones ICSE’03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839191" y="1981200"/>
            <a:ext cx="189460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xDebug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Wong, Compsac’07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982084" y="1981200"/>
            <a:ext cx="1351916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CBI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Liblit</a:t>
            </a:r>
            <a:r>
              <a:rPr lang="en-US" sz="1600" b="1" dirty="0" smtClean="0">
                <a:solidFill>
                  <a:schemeClr val="tx1"/>
                </a:solidFill>
              </a:rPr>
              <a:t> PLDI’05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576455" y="1981200"/>
            <a:ext cx="1129145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Raul </a:t>
            </a:r>
            <a:r>
              <a:rPr lang="en-US" sz="1600" b="1" dirty="0" smtClean="0">
                <a:solidFill>
                  <a:schemeClr val="tx1"/>
                </a:solidFill>
              </a:rPr>
              <a:t>ICSE’09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934200" y="1981200"/>
            <a:ext cx="12954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Wang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ICSE’09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34400" y="21336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43" name="Rounded Rectangle 42"/>
          <p:cNvSpPr/>
          <p:nvPr/>
        </p:nvSpPr>
        <p:spPr>
          <a:xfrm>
            <a:off x="152400" y="4495800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Code Info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600200" y="4530436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Line coverage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048000" y="4530436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Predicate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15890" y="4544290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Def</a:t>
            </a:r>
            <a:r>
              <a:rPr lang="en-US" b="1" dirty="0" smtClean="0">
                <a:solidFill>
                  <a:schemeClr val="tx1"/>
                </a:solidFill>
              </a:rPr>
              <a:t>-use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95800" y="4544291"/>
            <a:ext cx="1295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Branch coverage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86800" y="467302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49" name="Rounded Rectangle 48"/>
          <p:cNvSpPr/>
          <p:nvPr/>
        </p:nvSpPr>
        <p:spPr>
          <a:xfrm>
            <a:off x="609600" y="3352800"/>
            <a:ext cx="7651771" cy="4228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45720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60960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27432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2098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36576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51054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6553200" y="39375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2252260">
            <a:off x="697727" y="2911617"/>
            <a:ext cx="838200" cy="16481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8532363">
            <a:off x="762682" y="4091439"/>
            <a:ext cx="838200" cy="16481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7620000" y="2718375"/>
            <a:ext cx="152400" cy="48202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09600" y="3352800"/>
            <a:ext cx="7651771" cy="4228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Markov Logic Network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Markov Logic Network [Richardson’05]?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9144000" cy="49831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 first order logic to express key insights</a:t>
            </a:r>
          </a:p>
          <a:p>
            <a:pPr lvl="1"/>
            <a:r>
              <a:rPr lang="en-US" sz="2600" dirty="0" smtClean="0"/>
              <a:t>E.g.,  estimate the likelihood of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cancer(x)</a:t>
            </a:r>
            <a:r>
              <a:rPr lang="en-US" sz="2600" dirty="0" smtClean="0"/>
              <a:t> for people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57200" lvl="1" indent="0">
              <a:buNone/>
            </a:pPr>
            <a:r>
              <a:rPr lang="en-US" sz="2600" dirty="0" smtClean="0"/>
              <a:t>    </a:t>
            </a:r>
            <a:r>
              <a:rPr lang="en-US" sz="2600" b="1" u="sng" dirty="0" smtClean="0"/>
              <a:t>Example rules: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smoke(x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 =&gt; cancer(x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smoke(x) </a:t>
            </a:r>
            <a:r>
              <a:rPr lang="en-US" sz="2400" dirty="0"/>
              <a:t>∧ </a:t>
            </a:r>
            <a:r>
              <a:rPr lang="en-US" sz="2400" dirty="0" smtClean="0"/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friend(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 =&gt; smoke(y)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friends(x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</a:t>
            </a:r>
            <a:r>
              <a:rPr lang="en-US" sz="2400" dirty="0" smtClean="0"/>
              <a:t>∧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friends(y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z) =&gt; friends(x, z)</a:t>
            </a:r>
          </a:p>
          <a:p>
            <a:pPr marL="457200" lvl="1" indent="0">
              <a:buNone/>
            </a:pP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657600" y="3757448"/>
            <a:ext cx="4114800" cy="1066800"/>
          </a:xfrm>
          <a:prstGeom prst="wedgeRectCallout">
            <a:avLst>
              <a:gd name="adj1" fmla="val -21116"/>
              <a:gd name="adj2" fmla="val -809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smoke causes cancer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914400" y="4267200"/>
            <a:ext cx="4724400" cy="1066800"/>
          </a:xfrm>
          <a:prstGeom prst="wedgeRectCallout">
            <a:avLst>
              <a:gd name="adj1" fmla="val -21116"/>
              <a:gd name="adj2" fmla="val -809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you will smoke if your friend smokes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124200" y="4876800"/>
            <a:ext cx="4038600" cy="1066800"/>
          </a:xfrm>
          <a:prstGeom prst="wedgeRectCallout">
            <a:avLst>
              <a:gd name="adj1" fmla="val -21116"/>
              <a:gd name="adj2" fmla="val -809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friends of friends are friends</a:t>
            </a:r>
          </a:p>
        </p:txBody>
      </p:sp>
    </p:spTree>
    <p:extLst>
      <p:ext uri="{BB962C8B-B14F-4D97-AF65-F5344CB8AC3E}">
        <p14:creationId xmlns:p14="http://schemas.microsoft.com/office/powerpoint/2010/main" val="101664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940</Words>
  <Application>Microsoft Office PowerPoint</Application>
  <PresentationFormat>On-screen Show (4:3)</PresentationFormat>
  <Paragraphs>261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Software Bug Localization with Markov Logic</vt:lpstr>
      <vt:lpstr>Software bug localization:  finding the likely buggy code fragments</vt:lpstr>
      <vt:lpstr>An example bug localization technique (Tarantula [Jones’03])</vt:lpstr>
      <vt:lpstr>Tarantula’s ranking heuristic</vt:lpstr>
      <vt:lpstr>Problem: existing techniques lack an interface layer</vt:lpstr>
      <vt:lpstr>Adding an interface layer</vt:lpstr>
      <vt:lpstr>Who should be the interface layer?</vt:lpstr>
      <vt:lpstr>Markov logic network as an interface layer</vt:lpstr>
      <vt:lpstr>Why Markov Logic Network [Richardson’05]?</vt:lpstr>
      <vt:lpstr>Why Markov Logic Network [Richardson’05]?</vt:lpstr>
      <vt:lpstr>Markov logic for bug localization</vt:lpstr>
      <vt:lpstr>Markov logic for bug localization</vt:lpstr>
      <vt:lpstr>Our prototype: MLNDebugger</vt:lpstr>
      <vt:lpstr>Evaluating MLNDebugger on 4 Siemens benchmarks</vt:lpstr>
      <vt:lpstr>Experimental results</vt:lpstr>
      <vt:lpstr>More in the paper…</vt:lpstr>
      <vt:lpstr>Contributions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szhang</cp:lastModifiedBy>
  <cp:revision>343</cp:revision>
  <dcterms:created xsi:type="dcterms:W3CDTF">2011-12-05T23:44:31Z</dcterms:created>
  <dcterms:modified xsi:type="dcterms:W3CDTF">2014-10-01T16:38:17Z</dcterms:modified>
</cp:coreProperties>
</file>