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8"/>
  </p:notesMasterIdLst>
  <p:handoutMasterIdLst>
    <p:handoutMasterId r:id="rId49"/>
  </p:handoutMasterIdLst>
  <p:sldIdLst>
    <p:sldId id="256" r:id="rId2"/>
    <p:sldId id="469" r:id="rId3"/>
    <p:sldId id="485" r:id="rId4"/>
    <p:sldId id="471" r:id="rId5"/>
    <p:sldId id="476" r:id="rId6"/>
    <p:sldId id="420" r:id="rId7"/>
    <p:sldId id="421" r:id="rId8"/>
    <p:sldId id="462" r:id="rId9"/>
    <p:sldId id="423" r:id="rId10"/>
    <p:sldId id="477" r:id="rId11"/>
    <p:sldId id="424" r:id="rId12"/>
    <p:sldId id="427" r:id="rId13"/>
    <p:sldId id="398" r:id="rId14"/>
    <p:sldId id="478" r:id="rId15"/>
    <p:sldId id="479" r:id="rId16"/>
    <p:sldId id="481" r:id="rId17"/>
    <p:sldId id="482" r:id="rId18"/>
    <p:sldId id="483" r:id="rId19"/>
    <p:sldId id="416" r:id="rId20"/>
    <p:sldId id="434" r:id="rId21"/>
    <p:sldId id="435" r:id="rId22"/>
    <p:sldId id="417" r:id="rId23"/>
    <p:sldId id="445" r:id="rId24"/>
    <p:sldId id="442" r:id="rId25"/>
    <p:sldId id="444" r:id="rId26"/>
    <p:sldId id="484" r:id="rId27"/>
    <p:sldId id="446" r:id="rId28"/>
    <p:sldId id="486" r:id="rId29"/>
    <p:sldId id="452" r:id="rId30"/>
    <p:sldId id="454" r:id="rId31"/>
    <p:sldId id="458" r:id="rId32"/>
    <p:sldId id="460" r:id="rId33"/>
    <p:sldId id="487" r:id="rId34"/>
    <p:sldId id="449" r:id="rId35"/>
    <p:sldId id="418" r:id="rId36"/>
    <p:sldId id="438" r:id="rId37"/>
    <p:sldId id="492" r:id="rId38"/>
    <p:sldId id="488" r:id="rId39"/>
    <p:sldId id="489" r:id="rId40"/>
    <p:sldId id="490" r:id="rId41"/>
    <p:sldId id="491" r:id="rId42"/>
    <p:sldId id="439" r:id="rId43"/>
    <p:sldId id="433" r:id="rId44"/>
    <p:sldId id="432" r:id="rId45"/>
    <p:sldId id="419" r:id="rId46"/>
    <p:sldId id="376" r:id="rId47"/>
  </p:sldIdLst>
  <p:sldSz cx="9144000" cy="6858000" type="screen4x3"/>
  <p:notesSz cx="7023100" cy="9309100"/>
  <p:defaultTextStyle>
    <a:defPPr>
      <a:defRPr lang="en-US"/>
    </a:defPPr>
    <a:lvl1pPr algn="l" rtl="0" fontAlgn="base">
      <a:spcBef>
        <a:spcPct val="0"/>
      </a:spcBef>
      <a:spcAft>
        <a:spcPct val="0"/>
      </a:spcAft>
      <a:defRPr sz="2400" b="1" kern="1200">
        <a:solidFill>
          <a:schemeClr val="tx1"/>
        </a:solidFill>
        <a:latin typeface="Times New Roman" pitchFamily="18" charset="0"/>
        <a:ea typeface="+mn-ea"/>
        <a:cs typeface="+mn-cs"/>
      </a:defRPr>
    </a:lvl1pPr>
    <a:lvl2pPr marL="457200" algn="l" rtl="0" fontAlgn="base">
      <a:spcBef>
        <a:spcPct val="0"/>
      </a:spcBef>
      <a:spcAft>
        <a:spcPct val="0"/>
      </a:spcAft>
      <a:defRPr sz="2400" b="1" kern="1200">
        <a:solidFill>
          <a:schemeClr val="tx1"/>
        </a:solidFill>
        <a:latin typeface="Times New Roman" pitchFamily="18" charset="0"/>
        <a:ea typeface="+mn-ea"/>
        <a:cs typeface="+mn-cs"/>
      </a:defRPr>
    </a:lvl2pPr>
    <a:lvl3pPr marL="914400" algn="l" rtl="0" fontAlgn="base">
      <a:spcBef>
        <a:spcPct val="0"/>
      </a:spcBef>
      <a:spcAft>
        <a:spcPct val="0"/>
      </a:spcAft>
      <a:defRPr sz="2400" b="1" kern="1200">
        <a:solidFill>
          <a:schemeClr val="tx1"/>
        </a:solidFill>
        <a:latin typeface="Times New Roman" pitchFamily="18" charset="0"/>
        <a:ea typeface="+mn-ea"/>
        <a:cs typeface="+mn-cs"/>
      </a:defRPr>
    </a:lvl3pPr>
    <a:lvl4pPr marL="1371600" algn="l" rtl="0" fontAlgn="base">
      <a:spcBef>
        <a:spcPct val="0"/>
      </a:spcBef>
      <a:spcAft>
        <a:spcPct val="0"/>
      </a:spcAft>
      <a:defRPr sz="2400" b="1" kern="1200">
        <a:solidFill>
          <a:schemeClr val="tx1"/>
        </a:solidFill>
        <a:latin typeface="Times New Roman" pitchFamily="18" charset="0"/>
        <a:ea typeface="+mn-ea"/>
        <a:cs typeface="+mn-cs"/>
      </a:defRPr>
    </a:lvl4pPr>
    <a:lvl5pPr marL="1828800" algn="l" rtl="0" fontAlgn="base">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FFFF66"/>
    <a:srgbClr val="CCCC00"/>
    <a:srgbClr val="B08600"/>
    <a:srgbClr val="119F33"/>
    <a:srgbClr val="DEE1EE"/>
    <a:srgbClr val="FFFF00"/>
    <a:srgbClr val="03D7ED"/>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35" autoAdjust="0"/>
    <p:restoredTop sz="88810" autoAdjust="0"/>
  </p:normalViewPr>
  <p:slideViewPr>
    <p:cSldViewPr>
      <p:cViewPr>
        <p:scale>
          <a:sx n="64" d="100"/>
          <a:sy n="64" d="100"/>
        </p:scale>
        <p:origin x="-2358" y="-47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57" d="100"/>
          <a:sy n="57" d="100"/>
        </p:scale>
        <p:origin x="-2526" y="-7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3648" cy="464839"/>
          </a:xfrm>
          <a:prstGeom prst="rect">
            <a:avLst/>
          </a:prstGeom>
        </p:spPr>
        <p:txBody>
          <a:bodyPr vert="horz" lIns="88276" tIns="44138" rIns="88276" bIns="44138" rtlCol="0"/>
          <a:lstStyle>
            <a:lvl1pPr algn="l">
              <a:defRPr sz="1100"/>
            </a:lvl1pPr>
          </a:lstStyle>
          <a:p>
            <a:endParaRPr lang="en-US"/>
          </a:p>
        </p:txBody>
      </p:sp>
      <p:sp>
        <p:nvSpPr>
          <p:cNvPr id="3" name="Date Placeholder 2"/>
          <p:cNvSpPr>
            <a:spLocks noGrp="1"/>
          </p:cNvSpPr>
          <p:nvPr>
            <p:ph type="dt" sz="quarter" idx="1"/>
          </p:nvPr>
        </p:nvSpPr>
        <p:spPr>
          <a:xfrm>
            <a:off x="3977928" y="1"/>
            <a:ext cx="3043648" cy="464839"/>
          </a:xfrm>
          <a:prstGeom prst="rect">
            <a:avLst/>
          </a:prstGeom>
        </p:spPr>
        <p:txBody>
          <a:bodyPr vert="horz" lIns="88276" tIns="44138" rIns="88276" bIns="44138" rtlCol="0"/>
          <a:lstStyle>
            <a:lvl1pPr algn="r">
              <a:defRPr sz="1100"/>
            </a:lvl1pPr>
          </a:lstStyle>
          <a:p>
            <a:fld id="{52039197-9A5D-4426-8BE1-7E0DB9D27619}" type="datetimeFigureOut">
              <a:rPr lang="en-US" smtClean="0"/>
              <a:pPr/>
              <a:t>6/22/2014</a:t>
            </a:fld>
            <a:endParaRPr lang="en-US"/>
          </a:p>
        </p:txBody>
      </p:sp>
      <p:sp>
        <p:nvSpPr>
          <p:cNvPr id="4" name="Footer Placeholder 3"/>
          <p:cNvSpPr>
            <a:spLocks noGrp="1"/>
          </p:cNvSpPr>
          <p:nvPr>
            <p:ph type="ftr" sz="quarter" idx="2"/>
          </p:nvPr>
        </p:nvSpPr>
        <p:spPr>
          <a:xfrm>
            <a:off x="1" y="8842722"/>
            <a:ext cx="3043648" cy="464839"/>
          </a:xfrm>
          <a:prstGeom prst="rect">
            <a:avLst/>
          </a:prstGeom>
        </p:spPr>
        <p:txBody>
          <a:bodyPr vert="horz" lIns="88276" tIns="44138" rIns="88276" bIns="44138" rtlCol="0" anchor="b"/>
          <a:lstStyle>
            <a:lvl1pPr algn="l">
              <a:defRPr sz="1100"/>
            </a:lvl1pPr>
          </a:lstStyle>
          <a:p>
            <a:endParaRPr lang="en-US"/>
          </a:p>
        </p:txBody>
      </p:sp>
      <p:sp>
        <p:nvSpPr>
          <p:cNvPr id="5" name="Slide Number Placeholder 4"/>
          <p:cNvSpPr>
            <a:spLocks noGrp="1"/>
          </p:cNvSpPr>
          <p:nvPr>
            <p:ph type="sldNum" sz="quarter" idx="3"/>
          </p:nvPr>
        </p:nvSpPr>
        <p:spPr>
          <a:xfrm>
            <a:off x="3977928" y="8842722"/>
            <a:ext cx="3043648" cy="464839"/>
          </a:xfrm>
          <a:prstGeom prst="rect">
            <a:avLst/>
          </a:prstGeom>
        </p:spPr>
        <p:txBody>
          <a:bodyPr vert="horz" lIns="88276" tIns="44138" rIns="88276" bIns="44138" rtlCol="0" anchor="b"/>
          <a:lstStyle>
            <a:lvl1pPr algn="r">
              <a:defRPr sz="1100"/>
            </a:lvl1pPr>
          </a:lstStyle>
          <a:p>
            <a:fld id="{C77A13E8-25B5-4ABF-A87C-CEC207C206B4}" type="slidenum">
              <a:rPr lang="en-US" smtClean="0"/>
              <a:pPr/>
              <a:t>‹#›</a:t>
            </a:fld>
            <a:endParaRPr lang="en-US"/>
          </a:p>
        </p:txBody>
      </p:sp>
    </p:spTree>
    <p:extLst>
      <p:ext uri="{BB962C8B-B14F-4D97-AF65-F5344CB8AC3E}">
        <p14:creationId xmlns:p14="http://schemas.microsoft.com/office/powerpoint/2010/main" val="8315737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43343" cy="465455"/>
          </a:xfrm>
          <a:prstGeom prst="rect">
            <a:avLst/>
          </a:prstGeom>
          <a:noFill/>
          <a:ln w="9525">
            <a:noFill/>
            <a:miter lim="800000"/>
            <a:headEnd/>
            <a:tailEnd/>
          </a:ln>
          <a:effectLst/>
        </p:spPr>
        <p:txBody>
          <a:bodyPr vert="horz" wrap="square" lIns="93317" tIns="46659" rIns="93317" bIns="46659" numCol="1" anchor="t" anchorCtr="0" compatLnSpc="1">
            <a:prstTxWarp prst="textNoShape">
              <a:avLst/>
            </a:prstTxWarp>
          </a:bodyPr>
          <a:lstStyle>
            <a:lvl1pPr>
              <a:defRPr sz="1200" b="0">
                <a:latin typeface="Arial" pitchFamily="34" charset="0"/>
              </a:defRPr>
            </a:lvl1pPr>
          </a:lstStyle>
          <a:p>
            <a:endParaRPr lang="en-US"/>
          </a:p>
        </p:txBody>
      </p:sp>
      <p:sp>
        <p:nvSpPr>
          <p:cNvPr id="3075" name="Rectangle 3"/>
          <p:cNvSpPr>
            <a:spLocks noGrp="1" noChangeArrowheads="1"/>
          </p:cNvSpPr>
          <p:nvPr>
            <p:ph type="dt" idx="1"/>
          </p:nvPr>
        </p:nvSpPr>
        <p:spPr bwMode="auto">
          <a:xfrm>
            <a:off x="3978131" y="0"/>
            <a:ext cx="3043343" cy="465455"/>
          </a:xfrm>
          <a:prstGeom prst="rect">
            <a:avLst/>
          </a:prstGeom>
          <a:noFill/>
          <a:ln w="9525">
            <a:noFill/>
            <a:miter lim="800000"/>
            <a:headEnd/>
            <a:tailEnd/>
          </a:ln>
          <a:effectLst/>
        </p:spPr>
        <p:txBody>
          <a:bodyPr vert="horz" wrap="square" lIns="93317" tIns="46659" rIns="93317" bIns="46659" numCol="1" anchor="t" anchorCtr="0" compatLnSpc="1">
            <a:prstTxWarp prst="textNoShape">
              <a:avLst/>
            </a:prstTxWarp>
          </a:bodyPr>
          <a:lstStyle>
            <a:lvl1pPr algn="r">
              <a:defRPr sz="1200" b="0">
                <a:latin typeface="Arial" pitchFamily="34" charset="0"/>
              </a:defRPr>
            </a:lvl1pPr>
          </a:lstStyle>
          <a:p>
            <a:endParaRPr lang="en-US"/>
          </a:p>
        </p:txBody>
      </p:sp>
      <p:sp>
        <p:nvSpPr>
          <p:cNvPr id="3076" name="Rectangle 4"/>
          <p:cNvSpPr>
            <a:spLocks noGrp="1" noRot="1" noChangeAspect="1" noChangeArrowheads="1" noTextEdit="1"/>
          </p:cNvSpPr>
          <p:nvPr>
            <p:ph type="sldImg" idx="2"/>
          </p:nvPr>
        </p:nvSpPr>
        <p:spPr bwMode="auto">
          <a:xfrm>
            <a:off x="1184275" y="698500"/>
            <a:ext cx="4654550" cy="34909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02310" y="4421823"/>
            <a:ext cx="5618480" cy="4189095"/>
          </a:xfrm>
          <a:prstGeom prst="rect">
            <a:avLst/>
          </a:prstGeom>
          <a:noFill/>
          <a:ln w="9525">
            <a:noFill/>
            <a:miter lim="800000"/>
            <a:headEnd/>
            <a:tailEnd/>
          </a:ln>
          <a:effectLst/>
        </p:spPr>
        <p:txBody>
          <a:bodyPr vert="horz" wrap="square" lIns="93317" tIns="46659" rIns="93317" bIns="4665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842030"/>
            <a:ext cx="3043343" cy="465455"/>
          </a:xfrm>
          <a:prstGeom prst="rect">
            <a:avLst/>
          </a:prstGeom>
          <a:noFill/>
          <a:ln w="9525">
            <a:noFill/>
            <a:miter lim="800000"/>
            <a:headEnd/>
            <a:tailEnd/>
          </a:ln>
          <a:effectLst/>
        </p:spPr>
        <p:txBody>
          <a:bodyPr vert="horz" wrap="square" lIns="93317" tIns="46659" rIns="93317" bIns="46659" numCol="1" anchor="b" anchorCtr="0" compatLnSpc="1">
            <a:prstTxWarp prst="textNoShape">
              <a:avLst/>
            </a:prstTxWarp>
          </a:bodyPr>
          <a:lstStyle>
            <a:lvl1pPr>
              <a:defRPr sz="1200" b="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3978131" y="8842030"/>
            <a:ext cx="3043343" cy="465455"/>
          </a:xfrm>
          <a:prstGeom prst="rect">
            <a:avLst/>
          </a:prstGeom>
          <a:noFill/>
          <a:ln w="9525">
            <a:noFill/>
            <a:miter lim="800000"/>
            <a:headEnd/>
            <a:tailEnd/>
          </a:ln>
          <a:effectLst/>
        </p:spPr>
        <p:txBody>
          <a:bodyPr vert="horz" wrap="square" lIns="93317" tIns="46659" rIns="93317" bIns="46659" numCol="1" anchor="b" anchorCtr="0" compatLnSpc="1">
            <a:prstTxWarp prst="textNoShape">
              <a:avLst/>
            </a:prstTxWarp>
          </a:bodyPr>
          <a:lstStyle>
            <a:lvl1pPr algn="r">
              <a:defRPr sz="1200" b="0">
                <a:latin typeface="Arial" pitchFamily="34" charset="0"/>
              </a:defRPr>
            </a:lvl1pPr>
          </a:lstStyle>
          <a:p>
            <a:fld id="{C142CCA2-2949-4325-A78A-A7C3B63D73CE}" type="slidenum">
              <a:rPr lang="en-US"/>
              <a:pPr/>
              <a:t>‹#›</a:t>
            </a:fld>
            <a:endParaRPr lang="en-US"/>
          </a:p>
        </p:txBody>
      </p:sp>
    </p:spTree>
    <p:extLst>
      <p:ext uri="{BB962C8B-B14F-4D97-AF65-F5344CB8AC3E}">
        <p14:creationId xmlns:p14="http://schemas.microsoft.com/office/powerpoint/2010/main" val="308672131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C47610-A579-4DD1-AA62-8EA40B23FA17}"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r>
              <a:rPr lang="en-US" dirty="0" smtClean="0"/>
              <a:t>Today, I am going to introduce a new technique to diagnose software configuration errors</a:t>
            </a:r>
            <a:r>
              <a:rPr lang="en-US" baseline="0" dirty="0" smtClean="0"/>
              <a:t> in evolving software</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technique, called </a:t>
            </a:r>
            <a:r>
              <a:rPr lang="en-US" dirty="0" err="1" smtClean="0"/>
              <a:t>ConfSuggester</a:t>
            </a:r>
            <a:r>
              <a:rPr lang="en-US" dirty="0" smtClean="0"/>
              <a:t>,</a:t>
            </a:r>
            <a:r>
              <a:rPr lang="en-US" baseline="0" dirty="0" smtClean="0"/>
              <a:t> can be used to help users diagnose such configuration errors. </a:t>
            </a:r>
            <a:r>
              <a:rPr lang="en-US" baseline="0" dirty="0" err="1" smtClean="0"/>
              <a:t>ConfSuggester</a:t>
            </a:r>
            <a:r>
              <a:rPr lang="en-US" baseline="0" dirty="0" smtClean="0"/>
              <a:t> outputs a ranked list of suspicious configuration options, whose values, if changed, will lead the software reveal intended </a:t>
            </a:r>
            <a:r>
              <a:rPr lang="en-US" baseline="0" dirty="0" err="1" smtClean="0"/>
              <a:t>behaivor</a:t>
            </a:r>
            <a:r>
              <a:rPr lang="en-US" baseline="0" dirty="0" smtClean="0"/>
              <a:t>.</a:t>
            </a:r>
          </a:p>
          <a:p>
            <a:endParaRPr lang="en-US" baseline="0" dirty="0" smtClean="0"/>
          </a:p>
          <a:p>
            <a:r>
              <a:rPr lang="en-US" baseline="0" dirty="0" smtClean="0"/>
              <a:t>(click)</a:t>
            </a:r>
          </a:p>
          <a:p>
            <a:endParaRPr lang="en-US" baseline="0" dirty="0" smtClean="0"/>
          </a:p>
          <a:p>
            <a:r>
              <a:rPr lang="en-US" baseline="0" dirty="0" smtClean="0"/>
              <a:t>The key idea of </a:t>
            </a:r>
            <a:r>
              <a:rPr lang="en-US" baseline="0" dirty="0" err="1" smtClean="0"/>
              <a:t>ConfSuggester</a:t>
            </a:r>
            <a:r>
              <a:rPr lang="en-US" baseline="0" dirty="0" smtClean="0"/>
              <a:t> is that we use the execution trace on the old version as the intended software behavior and compare the execution on the new version with it.</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10</a:t>
            </a:fld>
            <a:endParaRPr lang="en-US"/>
          </a:p>
        </p:txBody>
      </p:sp>
    </p:spTree>
    <p:extLst>
      <p:ext uri="{BB962C8B-B14F-4D97-AF65-F5344CB8AC3E}">
        <p14:creationId xmlns:p14="http://schemas.microsoft.com/office/powerpoint/2010/main" val="594728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designing a technique like </a:t>
            </a:r>
            <a:r>
              <a:rPr lang="en-US" dirty="0" err="1" smtClean="0"/>
              <a:t>ConfSuggester</a:t>
            </a:r>
            <a:r>
              <a:rPr lang="en-US" baseline="0" dirty="0" smtClean="0"/>
              <a:t> for users is difficult, because of several design constraints.</a:t>
            </a:r>
          </a:p>
          <a:p>
            <a:endParaRPr lang="en-US" baseline="0" dirty="0" smtClean="0"/>
          </a:p>
          <a:p>
            <a:r>
              <a:rPr lang="en-US" baseline="0" dirty="0" smtClean="0"/>
              <a:t>(click and say, read each bullet points almost suffices)</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11</a:t>
            </a:fld>
            <a:endParaRPr lang="en-US"/>
          </a:p>
        </p:txBody>
      </p:sp>
    </p:spTree>
    <p:extLst>
      <p:ext uri="{BB962C8B-B14F-4D97-AF65-F5344CB8AC3E}">
        <p14:creationId xmlns:p14="http://schemas.microsoft.com/office/powerpoint/2010/main" val="769327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rest of the talk, I will show an example, describe an empirical study, introduce the </a:t>
            </a:r>
            <a:r>
              <a:rPr lang="en-US" dirty="0" err="1" smtClean="0"/>
              <a:t>ConfSuggester</a:t>
            </a:r>
            <a:r>
              <a:rPr lang="en-US" baseline="0" dirty="0" smtClean="0"/>
              <a:t> technique, present our evaluation, discuss the related work, and then conclude the talk.</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12</a:t>
            </a:fld>
            <a:endParaRPr lang="en-US"/>
          </a:p>
        </p:txBody>
      </p:sp>
    </p:spTree>
    <p:extLst>
      <p:ext uri="{BB962C8B-B14F-4D97-AF65-F5344CB8AC3E}">
        <p14:creationId xmlns:p14="http://schemas.microsoft.com/office/powerpoint/2010/main" val="762067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first start with a real-world example</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13</a:t>
            </a:fld>
            <a:endParaRPr lang="en-US"/>
          </a:p>
        </p:txBody>
      </p:sp>
    </p:spTree>
    <p:extLst>
      <p:ext uri="{BB962C8B-B14F-4D97-AF65-F5344CB8AC3E}">
        <p14:creationId xmlns:p14="http://schemas.microsoft.com/office/powerpoint/2010/main" val="817367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Jmeter</a:t>
            </a:r>
            <a:r>
              <a:rPr lang="en-US" dirty="0" smtClean="0"/>
              <a:t> is a popular performance testing tool</a:t>
            </a:r>
          </a:p>
          <a:p>
            <a:endParaRPr lang="en-US" dirty="0" smtClean="0"/>
          </a:p>
          <a:p>
            <a:r>
              <a:rPr lang="en-US" dirty="0" smtClean="0"/>
              <a:t>(click)</a:t>
            </a:r>
          </a:p>
          <a:p>
            <a:endParaRPr lang="en-US" dirty="0" smtClean="0"/>
          </a:p>
          <a:p>
            <a:r>
              <a:rPr lang="en-US" dirty="0" smtClean="0"/>
              <a:t>It</a:t>
            </a:r>
            <a:r>
              <a:rPr lang="en-US" baseline="0" dirty="0" smtClean="0"/>
              <a:t> can be integrated into existing infrastructures to monitor a website’s performance and provide nice report for managers to inspect</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14</a:t>
            </a:fld>
            <a:endParaRPr lang="en-US"/>
          </a:p>
        </p:txBody>
      </p:sp>
    </p:spTree>
    <p:extLst>
      <p:ext uri="{BB962C8B-B14F-4D97-AF65-F5344CB8AC3E}">
        <p14:creationId xmlns:p14="http://schemas.microsoft.com/office/powerpoint/2010/main" val="1506518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t>
            </a:r>
            <a:r>
              <a:rPr lang="en-US" dirty="0" err="1" smtClean="0"/>
              <a:t>Jmeter</a:t>
            </a:r>
            <a:r>
              <a:rPr lang="en-US" baseline="0" dirty="0" smtClean="0"/>
              <a:t> evolves into a new version, </a:t>
            </a:r>
          </a:p>
          <a:p>
            <a:endParaRPr lang="en-US" baseline="0" dirty="0" smtClean="0"/>
          </a:p>
          <a:p>
            <a:r>
              <a:rPr lang="en-US" baseline="0" dirty="0" smtClean="0"/>
              <a:t>(click)</a:t>
            </a:r>
          </a:p>
          <a:p>
            <a:endParaRPr lang="en-US" baseline="0" dirty="0" smtClean="0"/>
          </a:p>
          <a:p>
            <a:r>
              <a:rPr lang="en-US" baseline="0" dirty="0" smtClean="0"/>
              <a:t>however, the monitoring website just crashes</a:t>
            </a:r>
          </a:p>
          <a:p>
            <a:endParaRPr lang="en-US" baseline="0" dirty="0" smtClean="0"/>
          </a:p>
          <a:p>
            <a:r>
              <a:rPr lang="en-US" baseline="0" dirty="0" smtClean="0"/>
              <a:t>(click)</a:t>
            </a:r>
          </a:p>
          <a:p>
            <a:endParaRPr lang="en-US" baseline="0" dirty="0" smtClean="0"/>
          </a:p>
          <a:p>
            <a:r>
              <a:rPr lang="en-US" baseline="0" dirty="0" smtClean="0"/>
              <a:t>During its evolution, all regression tests pass, and the website crash is unlikely to be caused by a bug</a:t>
            </a:r>
          </a:p>
          <a:p>
            <a:endParaRPr lang="en-US" baseline="0" dirty="0" smtClean="0"/>
          </a:p>
          <a:p>
            <a:r>
              <a:rPr lang="en-US" baseline="0" dirty="0" smtClean="0"/>
              <a:t>(click)</a:t>
            </a:r>
          </a:p>
          <a:p>
            <a:endParaRPr lang="en-US" baseline="0" dirty="0" smtClean="0"/>
          </a:p>
          <a:p>
            <a:r>
              <a:rPr lang="en-US" baseline="0" dirty="0" smtClean="0"/>
              <a:t>So why does it happen?</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15</a:t>
            </a:fld>
            <a:endParaRPr lang="en-US"/>
          </a:p>
        </p:txBody>
      </p:sp>
    </p:spTree>
    <p:extLst>
      <p:ext uri="{BB962C8B-B14F-4D97-AF65-F5344CB8AC3E}">
        <p14:creationId xmlns:p14="http://schemas.microsoft.com/office/powerpoint/2010/main" val="1506518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De-emphasize the</a:t>
            </a:r>
            <a:r>
              <a:rPr lang="en-US" baseline="0" dirty="0" smtClean="0"/>
              <a:t> connection between bugs and </a:t>
            </a:r>
          </a:p>
          <a:p>
            <a:endParaRPr lang="en-US" baseline="0" dirty="0" smtClean="0"/>
          </a:p>
          <a:p>
            <a:r>
              <a:rPr lang="en-US" baseline="0" dirty="0" smtClean="0"/>
              <a:t>Apparently ,</a:t>
            </a:r>
          </a:p>
          <a:p>
            <a:r>
              <a:rPr lang="en-US" baseline="0" dirty="0" smtClean="0"/>
              <a:t>The new version behaves differently from a user expects</a:t>
            </a:r>
            <a:endParaRPr lang="en-US" dirty="0" smtClean="0"/>
          </a:p>
          <a:p>
            <a:endParaRPr lang="en-US" dirty="0" smtClean="0"/>
          </a:p>
          <a:p>
            <a:r>
              <a:rPr lang="en-US" dirty="0" smtClean="0"/>
              <a:t>(click)</a:t>
            </a:r>
          </a:p>
          <a:p>
            <a:endParaRPr lang="en-US" dirty="0" smtClean="0"/>
          </a:p>
          <a:p>
            <a:r>
              <a:rPr lang="en-US" dirty="0" smtClean="0"/>
              <a:t>In fact, there are</a:t>
            </a:r>
            <a:r>
              <a:rPr lang="en-US" baseline="0" dirty="0" smtClean="0"/>
              <a:t> no regression bugs introduced between these 2 versions.</a:t>
            </a:r>
          </a:p>
          <a:p>
            <a:endParaRPr lang="en-US" baseline="0" dirty="0" smtClean="0"/>
          </a:p>
          <a:p>
            <a:r>
              <a:rPr lang="en-US" baseline="0" dirty="0" smtClean="0"/>
              <a:t>(click)</a:t>
            </a:r>
          </a:p>
          <a:p>
            <a:endParaRPr lang="en-US" baseline="0" dirty="0" smtClean="0"/>
          </a:p>
          <a:p>
            <a:r>
              <a:rPr lang="en-US" baseline="0" dirty="0" smtClean="0"/>
              <a:t>The new </a:t>
            </a:r>
            <a:r>
              <a:rPr lang="en-US" baseline="0" dirty="0" err="1" smtClean="0"/>
              <a:t>Jmeter</a:t>
            </a:r>
            <a:r>
              <a:rPr lang="en-US" baseline="0" dirty="0" smtClean="0"/>
              <a:t> version just behaves as designed but differently from a user’s expectation</a:t>
            </a:r>
          </a:p>
          <a:p>
            <a:endParaRPr lang="en-US" baseline="0" dirty="0" smtClean="0"/>
          </a:p>
          <a:p>
            <a:r>
              <a:rPr lang="en-US" baseline="0" dirty="0" smtClean="0"/>
              <a:t>(click)</a:t>
            </a:r>
          </a:p>
          <a:p>
            <a:endParaRPr lang="en-US" baseline="0" dirty="0" smtClean="0"/>
          </a:p>
          <a:p>
            <a:r>
              <a:rPr lang="en-US" baseline="0" dirty="0" smtClean="0"/>
              <a:t>In the old version, </a:t>
            </a:r>
            <a:r>
              <a:rPr lang="en-US" baseline="0" dirty="0" err="1" smtClean="0"/>
              <a:t>Jmeters</a:t>
            </a:r>
            <a:r>
              <a:rPr lang="en-US" baseline="0" dirty="0" smtClean="0"/>
              <a:t> saves its output as an XML file</a:t>
            </a:r>
          </a:p>
          <a:p>
            <a:endParaRPr lang="en-US" baseline="0" dirty="0" smtClean="0"/>
          </a:p>
          <a:p>
            <a:r>
              <a:rPr lang="en-US" baseline="0" dirty="0" smtClean="0"/>
              <a:t>(click)</a:t>
            </a:r>
          </a:p>
          <a:p>
            <a:endParaRPr lang="en-US" baseline="0" dirty="0" smtClean="0"/>
          </a:p>
          <a:p>
            <a:r>
              <a:rPr lang="en-US" baseline="0" dirty="0" smtClean="0"/>
              <a:t>But in the new version, </a:t>
            </a:r>
            <a:r>
              <a:rPr lang="en-US" baseline="0" dirty="0" err="1" smtClean="0"/>
              <a:t>Jmeter</a:t>
            </a:r>
            <a:r>
              <a:rPr lang="en-US" baseline="0" dirty="0" smtClean="0"/>
              <a:t> saves its output as a CSV file which causes the XML parsing error</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16</a:t>
            </a:fld>
            <a:endParaRPr lang="en-US"/>
          </a:p>
        </p:txBody>
      </p:sp>
    </p:spTree>
    <p:extLst>
      <p:ext uri="{BB962C8B-B14F-4D97-AF65-F5344CB8AC3E}">
        <p14:creationId xmlns:p14="http://schemas.microsoft.com/office/powerpoint/2010/main" val="1506518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a:t>
            </a:r>
          </a:p>
          <a:p>
            <a:endParaRPr lang="en-US" dirty="0" smtClean="0"/>
          </a:p>
          <a:p>
            <a:r>
              <a:rPr lang="en-US" dirty="0" smtClean="0"/>
              <a:t>To fix this problem, we can use our technique, called </a:t>
            </a:r>
            <a:r>
              <a:rPr lang="en-US" dirty="0" err="1" smtClean="0"/>
              <a:t>ConfSuggester</a:t>
            </a:r>
            <a:r>
              <a:rPr lang="en-US" dirty="0" smtClean="0"/>
              <a:t>.</a:t>
            </a:r>
          </a:p>
          <a:p>
            <a:endParaRPr lang="en-US" dirty="0" smtClean="0"/>
          </a:p>
          <a:p>
            <a:r>
              <a:rPr lang="en-US" dirty="0" smtClean="0"/>
              <a:t>(click)</a:t>
            </a:r>
          </a:p>
          <a:p>
            <a:endParaRPr lang="en-US" dirty="0" smtClean="0"/>
          </a:p>
          <a:p>
            <a:r>
              <a:rPr lang="en-US" dirty="0" err="1" smtClean="0"/>
              <a:t>ConfSuggester</a:t>
            </a:r>
            <a:r>
              <a:rPr lang="en-US" baseline="0" dirty="0" smtClean="0"/>
              <a:t> outputs a ranked list of suspicious configuration options.</a:t>
            </a:r>
          </a:p>
          <a:p>
            <a:endParaRPr lang="en-US" baseline="0" dirty="0" smtClean="0"/>
          </a:p>
          <a:p>
            <a:r>
              <a:rPr lang="en-US" baseline="0" dirty="0" smtClean="0"/>
              <a:t>(click)</a:t>
            </a:r>
          </a:p>
          <a:p>
            <a:endParaRPr lang="en-US" baseline="0" dirty="0" smtClean="0"/>
          </a:p>
          <a:p>
            <a:r>
              <a:rPr lang="en-US" baseline="0" dirty="0" smtClean="0"/>
              <a:t>At the top is the </a:t>
            </a:r>
            <a:r>
              <a:rPr lang="en-US" baseline="0" dirty="0" err="1" smtClean="0"/>
              <a:t>output_format</a:t>
            </a:r>
            <a:r>
              <a:rPr lang="en-US" baseline="0" dirty="0" smtClean="0"/>
              <a:t> configuration option</a:t>
            </a:r>
          </a:p>
          <a:p>
            <a:endParaRPr lang="en-US" baseline="0" dirty="0" smtClean="0"/>
          </a:p>
          <a:p>
            <a:r>
              <a:rPr lang="en-US" baseline="0" dirty="0" smtClean="0"/>
              <a:t>(click)</a:t>
            </a:r>
          </a:p>
          <a:p>
            <a:endParaRPr lang="en-US" baseline="0" dirty="0" smtClean="0"/>
          </a:p>
          <a:p>
            <a:r>
              <a:rPr lang="en-US" baseline="0" dirty="0" smtClean="0"/>
              <a:t>To resolve the problem, users only need to change the </a:t>
            </a:r>
            <a:r>
              <a:rPr lang="en-US" baseline="0" dirty="0" err="1" smtClean="0"/>
              <a:t>output_format’s</a:t>
            </a:r>
            <a:r>
              <a:rPr lang="en-US" baseline="0" dirty="0" smtClean="0"/>
              <a:t> value to “XML”</a:t>
            </a:r>
          </a:p>
          <a:p>
            <a:endParaRPr lang="en-US" baseline="0" dirty="0" smtClean="0"/>
          </a:p>
          <a:p>
            <a:r>
              <a:rPr lang="en-US" baseline="0" dirty="0" smtClean="0"/>
              <a:t>(click)</a:t>
            </a:r>
          </a:p>
          <a:p>
            <a:endParaRPr lang="en-US" baseline="0" dirty="0" smtClean="0"/>
          </a:p>
          <a:p>
            <a:r>
              <a:rPr lang="en-US" baseline="0" dirty="0" smtClean="0"/>
              <a:t>So that </a:t>
            </a:r>
            <a:r>
              <a:rPr lang="en-US" baseline="0" dirty="0" err="1" smtClean="0"/>
              <a:t>Jmeter</a:t>
            </a:r>
            <a:r>
              <a:rPr lang="en-US" baseline="0" dirty="0" smtClean="0"/>
              <a:t> will save the results as an XML file again.</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17</a:t>
            </a:fld>
            <a:endParaRPr lang="en-US"/>
          </a:p>
        </p:txBody>
      </p:sp>
    </p:spTree>
    <p:extLst>
      <p:ext uri="{BB962C8B-B14F-4D97-AF65-F5344CB8AC3E}">
        <p14:creationId xmlns:p14="http://schemas.microsoft.com/office/powerpoint/2010/main" val="1506518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 bring back the original reporting interface</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18</a:t>
            </a:fld>
            <a:endParaRPr lang="en-US"/>
          </a:p>
        </p:txBody>
      </p:sp>
    </p:spTree>
    <p:extLst>
      <p:ext uri="{BB962C8B-B14F-4D97-AF65-F5344CB8AC3E}">
        <p14:creationId xmlns:p14="http://schemas.microsoft.com/office/powerpoint/2010/main" val="1506518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 am going to present an empirical study to show configuration changes do occur frequently in practice.</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19</a:t>
            </a:fld>
            <a:endParaRPr lang="en-US"/>
          </a:p>
        </p:txBody>
      </p:sp>
    </p:spTree>
    <p:extLst>
      <p:ext uri="{BB962C8B-B14F-4D97-AF65-F5344CB8AC3E}">
        <p14:creationId xmlns:p14="http://schemas.microsoft.com/office/powerpoint/2010/main" val="4155988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release a new software</a:t>
            </a:r>
            <a:r>
              <a:rPr lang="en-US" baseline="0" dirty="0" smtClean="0"/>
              <a:t> version …. There are a number of problems users deal with the old versions</a:t>
            </a:r>
            <a:endParaRPr lang="en-US" dirty="0" smtClean="0"/>
          </a:p>
          <a:p>
            <a:endParaRPr lang="en-US" dirty="0" smtClean="0"/>
          </a:p>
          <a:p>
            <a:r>
              <a:rPr lang="en-US" dirty="0" smtClean="0"/>
              <a:t>Let’s consider a typical</a:t>
            </a:r>
            <a:r>
              <a:rPr lang="en-US" baseline="0" dirty="0" smtClean="0"/>
              <a:t> scenario. Developers add some cool features to a new software version, </a:t>
            </a:r>
          </a:p>
          <a:p>
            <a:endParaRPr lang="en-US" baseline="0" dirty="0" smtClean="0"/>
          </a:p>
          <a:p>
            <a:r>
              <a:rPr lang="en-US" baseline="0" dirty="0" smtClean="0"/>
              <a:t>(click)</a:t>
            </a:r>
          </a:p>
          <a:p>
            <a:endParaRPr lang="en-US" baseline="0" dirty="0" smtClean="0"/>
          </a:p>
          <a:p>
            <a:r>
              <a:rPr lang="en-US" baseline="0" dirty="0" smtClean="0"/>
              <a:t>but users may not like these features. For example, users may not get used to the new UI, and users may not know how to configure the new version. In this scenario, the key problem is …. (go to next slide)</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2</a:t>
            </a:fld>
            <a:endParaRPr lang="en-US"/>
          </a:p>
        </p:txBody>
      </p:sp>
    </p:spTree>
    <p:extLst>
      <p:ext uri="{BB962C8B-B14F-4D97-AF65-F5344CB8AC3E}">
        <p14:creationId xmlns:p14="http://schemas.microsoft.com/office/powerpoint/2010/main" val="3152505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 to investigate the question:</a:t>
            </a:r>
            <a:r>
              <a:rPr lang="en-US" baseline="0" dirty="0" smtClean="0"/>
              <a:t> do configuration changes arise in practice?</a:t>
            </a:r>
          </a:p>
          <a:p>
            <a:endParaRPr lang="en-US" baseline="0" dirty="0" smtClean="0"/>
          </a:p>
          <a:p>
            <a:r>
              <a:rPr lang="en-US" baseline="0" dirty="0" smtClean="0"/>
              <a:t>(click)</a:t>
            </a:r>
          </a:p>
          <a:p>
            <a:endParaRPr lang="en-US" baseline="0" dirty="0" smtClean="0"/>
          </a:p>
          <a:p>
            <a:r>
              <a:rPr lang="en-US" baseline="0" dirty="0" smtClean="0"/>
              <a:t>We select 8 open-source programs, some of them are written in C and some of them are written in Java</a:t>
            </a:r>
          </a:p>
          <a:p>
            <a:endParaRPr lang="en-US" baseline="0" dirty="0" smtClean="0"/>
          </a:p>
          <a:p>
            <a:r>
              <a:rPr lang="en-US" baseline="0" dirty="0" smtClean="0"/>
              <a:t>(click)</a:t>
            </a:r>
          </a:p>
          <a:p>
            <a:endParaRPr lang="en-US" baseline="0" dirty="0" smtClean="0"/>
          </a:p>
          <a:p>
            <a:r>
              <a:rPr lang="en-US" baseline="0" dirty="0" smtClean="0"/>
              <a:t>We selected 40 versions released in the past 6 years</a:t>
            </a:r>
          </a:p>
          <a:p>
            <a:endParaRPr lang="en-US" baseline="0" dirty="0" smtClean="0"/>
          </a:p>
          <a:p>
            <a:r>
              <a:rPr lang="en-US" baseline="0" dirty="0" smtClean="0"/>
              <a:t>(click)</a:t>
            </a:r>
          </a:p>
          <a:p>
            <a:endParaRPr lang="en-US" baseline="0" dirty="0" smtClean="0"/>
          </a:p>
          <a:p>
            <a:r>
              <a:rPr lang="en-US" baseline="0" dirty="0" smtClean="0"/>
              <a:t>Read the text</a:t>
            </a:r>
          </a:p>
          <a:p>
            <a:endParaRPr lang="en-US" baseline="0" dirty="0" smtClean="0"/>
          </a:p>
          <a:p>
            <a:r>
              <a:rPr lang="en-US" baseline="0" dirty="0" smtClean="0"/>
              <a:t>(click)</a:t>
            </a:r>
          </a:p>
          <a:p>
            <a:endParaRPr lang="en-US" baseline="0" dirty="0" smtClean="0"/>
          </a:p>
          <a:p>
            <a:r>
              <a:rPr lang="en-US" baseline="0" dirty="0" smtClean="0"/>
              <a:t>Read the text</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20</a:t>
            </a:fld>
            <a:endParaRPr lang="en-US"/>
          </a:p>
        </p:txBody>
      </p:sp>
    </p:spTree>
    <p:extLst>
      <p:ext uri="{BB962C8B-B14F-4D97-AF65-F5344CB8AC3E}">
        <p14:creationId xmlns:p14="http://schemas.microsoft.com/office/powerpoint/2010/main" val="4206598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result, we found configuration changes arise in every version of all software systems</a:t>
            </a:r>
          </a:p>
          <a:p>
            <a:endParaRPr lang="en-US" baseline="0" dirty="0" smtClean="0"/>
          </a:p>
          <a:p>
            <a:r>
              <a:rPr lang="en-US" baseline="0" dirty="0" smtClean="0"/>
              <a:t>(click)</a:t>
            </a:r>
          </a:p>
          <a:p>
            <a:endParaRPr lang="en-US" baseline="0" dirty="0" smtClean="0"/>
          </a:p>
          <a:p>
            <a:r>
              <a:rPr lang="en-US" baseline="0" dirty="0" smtClean="0"/>
              <a:t>There are around 400 configuration changes in total</a:t>
            </a:r>
          </a:p>
          <a:p>
            <a:endParaRPr lang="en-US" baseline="0" dirty="0" smtClean="0"/>
          </a:p>
          <a:p>
            <a:r>
              <a:rPr lang="en-US" baseline="0" dirty="0" smtClean="0"/>
              <a:t>(click)</a:t>
            </a:r>
          </a:p>
          <a:p>
            <a:endParaRPr lang="en-US" baseline="0" dirty="0" smtClean="0"/>
          </a:p>
          <a:p>
            <a:r>
              <a:rPr lang="en-US" baseline="0" dirty="0" smtClean="0"/>
              <a:t>Around half of them are used to add new options, and the rest are used to modify or delete existing options.</a:t>
            </a:r>
          </a:p>
          <a:p>
            <a:endParaRPr lang="en-US" baseline="0" dirty="0" smtClean="0"/>
          </a:p>
          <a:p>
            <a:r>
              <a:rPr lang="en-US" baseline="0" dirty="0" smtClean="0"/>
              <a:t>(click)</a:t>
            </a:r>
          </a:p>
          <a:p>
            <a:endParaRPr lang="en-US" baseline="0" dirty="0" smtClean="0"/>
          </a:p>
          <a:p>
            <a:r>
              <a:rPr lang="en-US" baseline="0" dirty="0" smtClean="0"/>
              <a:t>If we look at the data in a different angle, the vast majority of </a:t>
            </a:r>
            <a:r>
              <a:rPr lang="en-US" baseline="0" dirty="0" err="1" smtClean="0"/>
              <a:t>config</a:t>
            </a:r>
            <a:r>
              <a:rPr lang="en-US" baseline="0" dirty="0" smtClean="0"/>
              <a:t> changes are used to enhance software features, while a small number of them are used to improve software reliability, fix bugs, or simply do </a:t>
            </a:r>
            <a:r>
              <a:rPr lang="en-US" baseline="0" dirty="0" err="1" smtClean="0"/>
              <a:t>renmaing</a:t>
            </a:r>
            <a:r>
              <a:rPr lang="en-US" baseline="0" dirty="0" smtClean="0"/>
              <a:t>.</a:t>
            </a:r>
          </a:p>
          <a:p>
            <a:endParaRPr lang="en-US" baseline="0" dirty="0" smtClean="0"/>
          </a:p>
          <a:p>
            <a:r>
              <a:rPr lang="en-US" baseline="0" dirty="0" smtClean="0"/>
              <a:t>(click)</a:t>
            </a:r>
          </a:p>
          <a:p>
            <a:endParaRPr lang="en-US" baseline="0" dirty="0" smtClean="0"/>
          </a:p>
          <a:p>
            <a:r>
              <a:rPr lang="en-US" baseline="0" dirty="0" smtClean="0"/>
              <a:t>As I will show later, those configuration changes can lead to unexpected software behaviors across versions.</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21</a:t>
            </a:fld>
            <a:endParaRPr lang="en-US"/>
          </a:p>
        </p:txBody>
      </p:sp>
    </p:spTree>
    <p:extLst>
      <p:ext uri="{BB962C8B-B14F-4D97-AF65-F5344CB8AC3E}">
        <p14:creationId xmlns:p14="http://schemas.microsoft.com/office/powerpoint/2010/main" val="4005280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I am going to detail the </a:t>
            </a:r>
            <a:r>
              <a:rPr lang="en-US" dirty="0" err="1" smtClean="0"/>
              <a:t>confSuggester</a:t>
            </a:r>
            <a:r>
              <a:rPr lang="en-US" dirty="0" smtClean="0"/>
              <a:t> technique</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22</a:t>
            </a:fld>
            <a:endParaRPr lang="en-US"/>
          </a:p>
        </p:txBody>
      </p:sp>
    </p:spTree>
    <p:extLst>
      <p:ext uri="{BB962C8B-B14F-4D97-AF65-F5344CB8AC3E}">
        <p14:creationId xmlns:p14="http://schemas.microsoft.com/office/powerpoint/2010/main" val="3451300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a:t>
            </a:r>
            <a:r>
              <a:rPr lang="en-US" baseline="0" dirty="0" smtClean="0"/>
              <a:t> key insights in the design of </a:t>
            </a:r>
            <a:r>
              <a:rPr lang="en-US" baseline="0" dirty="0" err="1" smtClean="0"/>
              <a:t>ConfSuggester</a:t>
            </a:r>
            <a:r>
              <a:rPr lang="en-US" baseline="0" dirty="0" smtClean="0"/>
              <a:t>. First, for most configuration options, control flow propagates their effects.</a:t>
            </a:r>
          </a:p>
          <a:p>
            <a:endParaRPr lang="en-US" baseline="0" dirty="0" smtClean="0"/>
          </a:p>
          <a:p>
            <a:r>
              <a:rPr lang="en-US" baseline="0" dirty="0" smtClean="0"/>
              <a:t>(click)</a:t>
            </a:r>
          </a:p>
          <a:p>
            <a:endParaRPr lang="en-US" baseline="0" dirty="0" smtClean="0"/>
          </a:p>
          <a:p>
            <a:r>
              <a:rPr lang="en-US" baseline="0" dirty="0" smtClean="0"/>
              <a:t>in the </a:t>
            </a:r>
            <a:r>
              <a:rPr lang="en-US" baseline="0" dirty="0" err="1" smtClean="0"/>
              <a:t>Jmeter</a:t>
            </a:r>
            <a:r>
              <a:rPr lang="en-US" baseline="0" dirty="0" smtClean="0"/>
              <a:t> example, when the </a:t>
            </a:r>
            <a:r>
              <a:rPr lang="en-US" baseline="0" dirty="0" err="1" smtClean="0"/>
              <a:t>output_format</a:t>
            </a:r>
            <a:r>
              <a:rPr lang="en-US" baseline="0" dirty="0" smtClean="0"/>
              <a:t> configuration option is read from command line, it affects the control flow of whether saving the result as an xml file or as an </a:t>
            </a:r>
            <a:r>
              <a:rPr lang="en-US" baseline="0" dirty="0" err="1" smtClean="0"/>
              <a:t>csv</a:t>
            </a:r>
            <a:r>
              <a:rPr lang="en-US" baseline="0" dirty="0" smtClean="0"/>
              <a:t> file.</a:t>
            </a:r>
          </a:p>
          <a:p>
            <a:endParaRPr lang="en-US" baseline="0" dirty="0" smtClean="0"/>
          </a:p>
          <a:p>
            <a:r>
              <a:rPr lang="en-US" baseline="0" dirty="0" smtClean="0"/>
              <a:t>(click) </a:t>
            </a:r>
          </a:p>
          <a:p>
            <a:endParaRPr lang="en-US" baseline="0" dirty="0" smtClean="0"/>
          </a:p>
          <a:p>
            <a:r>
              <a:rPr lang="en-US" baseline="0" dirty="0" smtClean="0"/>
              <a:t>We can often use the execution trace on the old version to serve as the intended behavior, and then compare it with the execution trace on the new version.</a:t>
            </a:r>
          </a:p>
          <a:p>
            <a:endParaRPr lang="en-US" baseline="0" dirty="0" smtClean="0"/>
          </a:p>
          <a:p>
            <a:r>
              <a:rPr lang="en-US" dirty="0" smtClean="0"/>
              <a:t>The difference </a:t>
            </a:r>
            <a:r>
              <a:rPr lang="en-US" sz="1800" dirty="0" smtClean="0"/>
              <a:t>often indicate which parts of a program might be wrong and why</a:t>
            </a:r>
          </a:p>
          <a:p>
            <a:endParaRPr lang="en-US" sz="1800" dirty="0" smtClean="0"/>
          </a:p>
          <a:p>
            <a:r>
              <a:rPr lang="en-US" sz="1800" dirty="0" smtClean="0"/>
              <a:t>(click)</a:t>
            </a:r>
          </a:p>
          <a:p>
            <a:endParaRPr lang="en-US" sz="1800" dirty="0" smtClean="0"/>
          </a:p>
          <a:p>
            <a:r>
              <a:rPr lang="en-US" sz="1800" dirty="0" smtClean="0"/>
              <a:t>For this predicate affected by the </a:t>
            </a:r>
            <a:r>
              <a:rPr lang="en-US" sz="1800" dirty="0" err="1" smtClean="0"/>
              <a:t>output_format</a:t>
            </a:r>
            <a:r>
              <a:rPr lang="en-US" sz="1800" baseline="0" dirty="0" smtClean="0"/>
              <a:t> option, it affects the next 1000’s instruction execution.</a:t>
            </a:r>
            <a:endParaRPr lang="en-US" sz="1800" dirty="0" smtClean="0"/>
          </a:p>
          <a:p>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23</a:t>
            </a:fld>
            <a:endParaRPr lang="en-US"/>
          </a:p>
        </p:txBody>
      </p:sp>
    </p:spTree>
    <p:extLst>
      <p:ext uri="{BB962C8B-B14F-4D97-AF65-F5344CB8AC3E}">
        <p14:creationId xmlns:p14="http://schemas.microsoft.com/office/powerpoint/2010/main" val="2158941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ConfSuggester</a:t>
            </a:r>
            <a:r>
              <a:rPr lang="en-US" dirty="0" smtClean="0"/>
              <a:t> uses the following workflow.</a:t>
            </a:r>
          </a:p>
          <a:p>
            <a:endParaRPr lang="en-US" dirty="0" smtClean="0"/>
          </a:p>
          <a:p>
            <a:r>
              <a:rPr lang="en-US" dirty="0" smtClean="0"/>
              <a:t>(click)</a:t>
            </a:r>
          </a:p>
          <a:p>
            <a:endParaRPr lang="en-US" dirty="0" smtClean="0"/>
          </a:p>
          <a:p>
            <a:r>
              <a:rPr lang="en-US" dirty="0" smtClean="0"/>
              <a:t>It takes two program versions as input</a:t>
            </a:r>
          </a:p>
          <a:p>
            <a:endParaRPr lang="en-US" dirty="0" smtClean="0"/>
          </a:p>
          <a:p>
            <a:r>
              <a:rPr lang="en-US" dirty="0" smtClean="0"/>
              <a:t>(click)</a:t>
            </a:r>
          </a:p>
          <a:p>
            <a:endParaRPr lang="en-US" dirty="0" smtClean="0"/>
          </a:p>
          <a:p>
            <a:r>
              <a:rPr lang="en-US" dirty="0" smtClean="0"/>
              <a:t>Then</a:t>
            </a:r>
            <a:r>
              <a:rPr lang="en-US" baseline="0" dirty="0" smtClean="0"/>
              <a:t>, it asks the users to demonstrate the software behaviors on both versions. Each user demonstration produces an execution trace</a:t>
            </a:r>
          </a:p>
          <a:p>
            <a:endParaRPr lang="en-US" baseline="0" dirty="0" smtClean="0"/>
          </a:p>
          <a:p>
            <a:r>
              <a:rPr lang="en-US" baseline="0" dirty="0" smtClean="0"/>
              <a:t>(click)</a:t>
            </a:r>
          </a:p>
          <a:p>
            <a:endParaRPr lang="en-US" baseline="0" dirty="0" smtClean="0"/>
          </a:p>
          <a:p>
            <a:r>
              <a:rPr lang="en-US" baseline="0" dirty="0" smtClean="0"/>
              <a:t>Then, </a:t>
            </a:r>
            <a:r>
              <a:rPr lang="en-US" baseline="0" dirty="0" err="1" smtClean="0"/>
              <a:t>confsuggeser</a:t>
            </a:r>
            <a:r>
              <a:rPr lang="en-US" baseline="0" dirty="0" smtClean="0"/>
              <a:t> compares two execution traces</a:t>
            </a:r>
          </a:p>
          <a:p>
            <a:endParaRPr lang="en-US" baseline="0" dirty="0" smtClean="0"/>
          </a:p>
          <a:p>
            <a:r>
              <a:rPr lang="en-US" baseline="0" dirty="0" smtClean="0"/>
              <a:t>(click)</a:t>
            </a:r>
          </a:p>
          <a:p>
            <a:endParaRPr lang="en-US" baseline="0" dirty="0" smtClean="0"/>
          </a:p>
          <a:p>
            <a:r>
              <a:rPr lang="en-US" baseline="0" dirty="0" smtClean="0"/>
              <a:t>And identify a set of deviated predicates</a:t>
            </a:r>
          </a:p>
          <a:p>
            <a:endParaRPr lang="en-US" baseline="0" dirty="0" smtClean="0"/>
          </a:p>
          <a:p>
            <a:r>
              <a:rPr lang="en-US" baseline="0" dirty="0" smtClean="0"/>
              <a:t>(click)</a:t>
            </a:r>
          </a:p>
          <a:p>
            <a:endParaRPr lang="en-US" baseline="0" dirty="0" smtClean="0"/>
          </a:p>
          <a:p>
            <a:r>
              <a:rPr lang="en-US" baseline="0" dirty="0" smtClean="0"/>
              <a:t>Then, </a:t>
            </a:r>
            <a:r>
              <a:rPr lang="en-US" baseline="0" dirty="0" err="1" smtClean="0"/>
              <a:t>ConfSuggester</a:t>
            </a:r>
            <a:r>
              <a:rPr lang="en-US" baseline="0" dirty="0" smtClean="0"/>
              <a:t> analyzes the root causes to find a list of suspicious configuration options</a:t>
            </a:r>
          </a:p>
          <a:p>
            <a:endParaRPr lang="en-US" baseline="0" dirty="0" smtClean="0"/>
          </a:p>
          <a:p>
            <a:endParaRPr lang="en-US" baseline="0" dirty="0" smtClean="0"/>
          </a:p>
          <a:p>
            <a:r>
              <a:rPr lang="en-US" baseline="0" dirty="0" smtClean="0"/>
              <a:t>The workflow of </a:t>
            </a:r>
            <a:r>
              <a:rPr lang="en-US" baseline="0" dirty="0" err="1" smtClean="0"/>
              <a:t>ConfSuggester</a:t>
            </a:r>
            <a:r>
              <a:rPr lang="en-US" baseline="0" dirty="0" smtClean="0"/>
              <a:t> is fairly complex. Essentially, it contains 3 steps, first</a:t>
            </a:r>
          </a:p>
          <a:p>
            <a:endParaRPr lang="en-US" baseline="0" dirty="0" smtClean="0"/>
          </a:p>
          <a:p>
            <a:r>
              <a:rPr lang="en-US" baseline="0" dirty="0" smtClean="0"/>
              <a:t>(click and go to the next slide)</a:t>
            </a:r>
          </a:p>
          <a:p>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24</a:t>
            </a:fld>
            <a:endParaRPr lang="en-US"/>
          </a:p>
        </p:txBody>
      </p:sp>
    </p:spTree>
    <p:extLst>
      <p:ext uri="{BB962C8B-B14F-4D97-AF65-F5344CB8AC3E}">
        <p14:creationId xmlns:p14="http://schemas.microsoft.com/office/powerpoint/2010/main" val="3506977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uses user demonstration to show the error</a:t>
            </a:r>
          </a:p>
          <a:p>
            <a:endParaRPr lang="en-US" baseline="0" dirty="0" smtClean="0"/>
          </a:p>
          <a:p>
            <a:r>
              <a:rPr lang="en-US" baseline="0" dirty="0" smtClean="0"/>
              <a:t>(click)</a:t>
            </a:r>
          </a:p>
          <a:p>
            <a:endParaRPr lang="en-US" baseline="0" dirty="0" smtClean="0"/>
          </a:p>
          <a:p>
            <a:r>
              <a:rPr lang="en-US" baseline="0" dirty="0" smtClean="0"/>
              <a:t>Then, it uses dynamic analysis to understand the software behavior</a:t>
            </a:r>
          </a:p>
          <a:p>
            <a:endParaRPr lang="en-US" baseline="0" dirty="0" smtClean="0"/>
          </a:p>
          <a:p>
            <a:r>
              <a:rPr lang="en-US" baseline="0" dirty="0" smtClean="0"/>
              <a:t>(click)</a:t>
            </a:r>
          </a:p>
          <a:p>
            <a:endParaRPr lang="en-US" baseline="0" dirty="0" smtClean="0"/>
          </a:p>
          <a:p>
            <a:r>
              <a:rPr lang="en-US" baseline="0" dirty="0" smtClean="0"/>
              <a:t>Then, it uses static </a:t>
            </a:r>
            <a:r>
              <a:rPr lang="en-US" baseline="0" dirty="0" err="1" smtClean="0"/>
              <a:t>analysi</a:t>
            </a:r>
            <a:r>
              <a:rPr lang="en-US" baseline="0" dirty="0" smtClean="0"/>
              <a:t> to compute the solution</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25</a:t>
            </a:fld>
            <a:endParaRPr lang="en-US"/>
          </a:p>
        </p:txBody>
      </p:sp>
    </p:spTree>
    <p:extLst>
      <p:ext uri="{BB962C8B-B14F-4D97-AF65-F5344CB8AC3E}">
        <p14:creationId xmlns:p14="http://schemas.microsoft.com/office/powerpoint/2010/main" val="41121529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a:t>
            </a:r>
            <a:r>
              <a:rPr lang="en-US" baseline="0" dirty="0" smtClean="0"/>
              <a:t> at the first step</a:t>
            </a:r>
          </a:p>
          <a:p>
            <a:endParaRPr lang="en-US" baseline="0" dirty="0" smtClean="0"/>
          </a:p>
          <a:p>
            <a:r>
              <a:rPr lang="en-US" baseline="0" dirty="0" smtClean="0"/>
              <a:t>(click after the animation is done)</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26</a:t>
            </a:fld>
            <a:endParaRPr lang="en-US"/>
          </a:p>
        </p:txBody>
      </p:sp>
    </p:spTree>
    <p:extLst>
      <p:ext uri="{BB962C8B-B14F-4D97-AF65-F5344CB8AC3E}">
        <p14:creationId xmlns:p14="http://schemas.microsoft.com/office/powerpoint/2010/main" val="3927671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a:t>
            </a:r>
          </a:p>
          <a:p>
            <a:endParaRPr lang="en-US" dirty="0" smtClean="0"/>
          </a:p>
          <a:p>
            <a:r>
              <a:rPr lang="en-US" dirty="0" err="1" smtClean="0"/>
              <a:t>ConfSuggesters</a:t>
            </a:r>
            <a:r>
              <a:rPr lang="en-US" dirty="0" smtClean="0"/>
              <a:t> instruments two program versions by monitoring the predicate execution frequency and its execution results. It also monitors</a:t>
            </a:r>
            <a:r>
              <a:rPr lang="en-US" baseline="0" dirty="0" smtClean="0"/>
              <a:t> the execution of each other instructions.</a:t>
            </a:r>
          </a:p>
          <a:p>
            <a:endParaRPr lang="en-US" baseline="0" dirty="0" smtClean="0"/>
          </a:p>
          <a:p>
            <a:r>
              <a:rPr lang="en-US" baseline="0" dirty="0" smtClean="0"/>
              <a:t>(click)</a:t>
            </a:r>
          </a:p>
          <a:p>
            <a:endParaRPr lang="en-US" baseline="0" dirty="0" smtClean="0"/>
          </a:p>
          <a:p>
            <a:r>
              <a:rPr lang="en-US" baseline="0" dirty="0" smtClean="0"/>
              <a:t>Then it asks the user to demonstrate the behavior on two instrumented versions</a:t>
            </a:r>
          </a:p>
          <a:p>
            <a:endParaRPr lang="en-US" baseline="0" dirty="0" smtClean="0"/>
          </a:p>
          <a:p>
            <a:r>
              <a:rPr lang="en-US" baseline="0" dirty="0" smtClean="0"/>
              <a:t>(click)</a:t>
            </a:r>
          </a:p>
          <a:p>
            <a:endParaRPr lang="en-US" baseline="0" dirty="0" smtClean="0"/>
          </a:p>
          <a:p>
            <a:r>
              <a:rPr lang="en-US" baseline="0" dirty="0" smtClean="0"/>
              <a:t>Each user demonstration produces an execution trace</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27</a:t>
            </a:fld>
            <a:endParaRPr lang="en-US"/>
          </a:p>
        </p:txBody>
      </p:sp>
    </p:spTree>
    <p:extLst>
      <p:ext uri="{BB962C8B-B14F-4D97-AF65-F5344CB8AC3E}">
        <p14:creationId xmlns:p14="http://schemas.microsoft.com/office/powerpoint/2010/main" val="1838427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step of execution trace comparison contains 3 steps</a:t>
            </a:r>
          </a:p>
          <a:p>
            <a:endParaRPr lang="en-US" dirty="0" smtClean="0"/>
          </a:p>
          <a:p>
            <a:r>
              <a:rPr lang="en-US" dirty="0" smtClean="0"/>
              <a:t>(click)</a:t>
            </a:r>
          </a:p>
          <a:p>
            <a:endParaRPr lang="en-US" dirty="0" smtClean="0"/>
          </a:p>
          <a:p>
            <a:r>
              <a:rPr lang="en-US" dirty="0" smtClean="0"/>
              <a:t>First, </a:t>
            </a:r>
            <a:r>
              <a:rPr lang="en-US" dirty="0" err="1" smtClean="0"/>
              <a:t>confsuggester</a:t>
            </a:r>
            <a:r>
              <a:rPr lang="en-US" dirty="0" smtClean="0"/>
              <a:t> uses a static statement </a:t>
            </a:r>
            <a:r>
              <a:rPr lang="en-US" dirty="0" err="1" smtClean="0"/>
              <a:t>matchiing</a:t>
            </a:r>
            <a:r>
              <a:rPr lang="en-US" dirty="0" smtClean="0"/>
              <a:t> algorithm to find the matched predicate on the new execution trace</a:t>
            </a:r>
          </a:p>
          <a:p>
            <a:endParaRPr lang="en-US" dirty="0" smtClean="0"/>
          </a:p>
          <a:p>
            <a:r>
              <a:rPr lang="en-US" dirty="0" smtClean="0"/>
              <a:t>(click)</a:t>
            </a:r>
          </a:p>
          <a:p>
            <a:endParaRPr lang="en-US" dirty="0" smtClean="0"/>
          </a:p>
          <a:p>
            <a:r>
              <a:rPr lang="en-US" dirty="0" smtClean="0"/>
              <a:t>Of</a:t>
            </a:r>
            <a:r>
              <a:rPr lang="en-US" baseline="0" dirty="0" smtClean="0"/>
              <a:t> course, some predicates may not have matched ones</a:t>
            </a:r>
          </a:p>
          <a:p>
            <a:endParaRPr lang="en-US" baseline="0" dirty="0" smtClean="0"/>
          </a:p>
          <a:p>
            <a:r>
              <a:rPr lang="en-US" baseline="0" dirty="0" smtClean="0"/>
              <a:t>(click)</a:t>
            </a:r>
          </a:p>
          <a:p>
            <a:endParaRPr lang="en-US" baseline="0" dirty="0" smtClean="0"/>
          </a:p>
          <a:p>
            <a:r>
              <a:rPr lang="en-US" baseline="0" dirty="0" smtClean="0"/>
              <a:t>In the second step, </a:t>
            </a:r>
            <a:r>
              <a:rPr lang="en-US" baseline="0" dirty="0" err="1" smtClean="0"/>
              <a:t>confsuggester</a:t>
            </a:r>
            <a:r>
              <a:rPr lang="en-US" baseline="0" dirty="0" smtClean="0"/>
              <a:t> identifies the behaviorally-deviated predicates across execution traces</a:t>
            </a:r>
          </a:p>
          <a:p>
            <a:endParaRPr lang="en-US" baseline="0" dirty="0" smtClean="0"/>
          </a:p>
          <a:p>
            <a:r>
              <a:rPr lang="en-US" baseline="0" dirty="0" smtClean="0"/>
              <a:t>(click)</a:t>
            </a:r>
          </a:p>
          <a:p>
            <a:endParaRPr lang="en-US" baseline="0" dirty="0" smtClean="0"/>
          </a:p>
          <a:p>
            <a:r>
              <a:rPr lang="en-US" baseline="0" dirty="0" smtClean="0"/>
              <a:t>Then, </a:t>
            </a:r>
            <a:r>
              <a:rPr lang="en-US" baseline="0" dirty="0" err="1" smtClean="0"/>
              <a:t>confsuggester</a:t>
            </a:r>
            <a:r>
              <a:rPr lang="en-US" baseline="0" dirty="0" smtClean="0"/>
              <a:t> ranks the identified deviated predicates by their impacts</a:t>
            </a:r>
            <a:endParaRPr lang="en-US" dirty="0" smtClean="0"/>
          </a:p>
        </p:txBody>
      </p:sp>
      <p:sp>
        <p:nvSpPr>
          <p:cNvPr id="4" name="Slide Number Placeholder 3"/>
          <p:cNvSpPr>
            <a:spLocks noGrp="1"/>
          </p:cNvSpPr>
          <p:nvPr>
            <p:ph type="sldNum" sz="quarter" idx="10"/>
          </p:nvPr>
        </p:nvSpPr>
        <p:spPr/>
        <p:txBody>
          <a:bodyPr/>
          <a:lstStyle/>
          <a:p>
            <a:fld id="{C142CCA2-2949-4325-A78A-A7C3B63D73CE}" type="slidenum">
              <a:rPr lang="en-US" smtClean="0"/>
              <a:pPr/>
              <a:t>28</a:t>
            </a:fld>
            <a:endParaRPr lang="en-US"/>
          </a:p>
        </p:txBody>
      </p:sp>
    </p:spTree>
    <p:extLst>
      <p:ext uri="{BB962C8B-B14F-4D97-AF65-F5344CB8AC3E}">
        <p14:creationId xmlns:p14="http://schemas.microsoft.com/office/powerpoint/2010/main" val="249688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first step, </a:t>
            </a:r>
            <a:r>
              <a:rPr lang="en-US" baseline="0" dirty="0" err="1" smtClean="0"/>
              <a:t>confsuggester</a:t>
            </a:r>
            <a:r>
              <a:rPr lang="en-US" baseline="0" dirty="0" smtClean="0"/>
              <a:t> uses a </a:t>
            </a:r>
            <a:r>
              <a:rPr lang="en-US" baseline="0" dirty="0" err="1" smtClean="0"/>
              <a:t>Jdiff</a:t>
            </a:r>
            <a:r>
              <a:rPr lang="en-US" baseline="0" dirty="0" smtClean="0"/>
              <a:t> algorithm to match statement across versions. The </a:t>
            </a:r>
            <a:r>
              <a:rPr lang="en-US" baseline="0" dirty="0" err="1" smtClean="0"/>
              <a:t>Jdiff</a:t>
            </a:r>
            <a:r>
              <a:rPr lang="en-US" baseline="0" dirty="0" smtClean="0"/>
              <a:t> algorithm can tolerate small changes.</a:t>
            </a:r>
          </a:p>
          <a:p>
            <a:endParaRPr lang="en-US" baseline="0" dirty="0" smtClean="0"/>
          </a:p>
          <a:p>
            <a:r>
              <a:rPr lang="en-US" baseline="0" dirty="0" smtClean="0"/>
              <a:t>(click)</a:t>
            </a:r>
          </a:p>
          <a:p>
            <a:endParaRPr lang="en-US" baseline="0" dirty="0" smtClean="0"/>
          </a:p>
          <a:p>
            <a:r>
              <a:rPr lang="en-US" baseline="0" dirty="0" smtClean="0"/>
              <a:t>For example, we have an old program version and its new version. The blue part represents the changed code part</a:t>
            </a:r>
          </a:p>
          <a:p>
            <a:endParaRPr lang="en-US" baseline="0" dirty="0" smtClean="0"/>
          </a:p>
          <a:p>
            <a:r>
              <a:rPr lang="en-US" baseline="0" dirty="0" smtClean="0"/>
              <a:t>(click)</a:t>
            </a:r>
          </a:p>
          <a:p>
            <a:endParaRPr lang="en-US" baseline="0" dirty="0" smtClean="0"/>
          </a:p>
          <a:p>
            <a:r>
              <a:rPr lang="en-US" baseline="0" dirty="0" smtClean="0"/>
              <a:t>In this code example, there are 3 predicates. </a:t>
            </a:r>
          </a:p>
          <a:p>
            <a:endParaRPr lang="en-US" baseline="0" dirty="0" smtClean="0"/>
          </a:p>
          <a:p>
            <a:r>
              <a:rPr lang="en-US" baseline="0" dirty="0" smtClean="0"/>
              <a:t>(click)</a:t>
            </a:r>
          </a:p>
          <a:p>
            <a:endParaRPr lang="en-US" baseline="0" dirty="0" smtClean="0"/>
          </a:p>
          <a:p>
            <a:r>
              <a:rPr lang="en-US" baseline="0" dirty="0" smtClean="0"/>
              <a:t>The </a:t>
            </a:r>
            <a:r>
              <a:rPr lang="en-US" baseline="0" dirty="0" err="1" smtClean="0"/>
              <a:t>Jdiff</a:t>
            </a:r>
            <a:r>
              <a:rPr lang="en-US" baseline="0" dirty="0" smtClean="0"/>
              <a:t> algorithm can correct identify the two red predicates are matched across execution traces</a:t>
            </a:r>
          </a:p>
          <a:p>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29</a:t>
            </a:fld>
            <a:endParaRPr lang="en-US"/>
          </a:p>
        </p:txBody>
      </p:sp>
    </p:spTree>
    <p:extLst>
      <p:ext uri="{BB962C8B-B14F-4D97-AF65-F5344CB8AC3E}">
        <p14:creationId xmlns:p14="http://schemas.microsoft.com/office/powerpoint/2010/main" val="3715787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There</a:t>
            </a:r>
            <a:r>
              <a:rPr lang="en-US" baseline="0" dirty="0" smtClean="0"/>
              <a:t> </a:t>
            </a:r>
            <a:r>
              <a:rPr lang="en-US" dirty="0" smtClean="0"/>
              <a:t>is a gap between software</a:t>
            </a:r>
            <a:r>
              <a:rPr lang="en-US" baseline="0" dirty="0" smtClean="0"/>
              <a:t> developers and users. For developers, ensuring software functional correctness does not necessarily mean meeting users’ expectation. A new software version may even cause software usage errors.</a:t>
            </a:r>
          </a:p>
          <a:p>
            <a:endParaRPr lang="en-US" baseline="0" dirty="0" smtClean="0"/>
          </a:p>
          <a:p>
            <a:r>
              <a:rPr lang="en-US" baseline="0" dirty="0" smtClean="0"/>
              <a:t>In this work, we aim to develop techniques to enable ordinary users to fix software errors</a:t>
            </a:r>
          </a:p>
          <a:p>
            <a:endParaRPr lang="en-US" baseline="0" dirty="0" smtClean="0"/>
          </a:p>
          <a:p>
            <a:endParaRPr lang="en-US" baseline="0" dirty="0" smtClean="0"/>
          </a:p>
          <a:p>
            <a:r>
              <a:rPr lang="en-US" baseline="0" dirty="0" smtClean="0"/>
              <a:t>However, diagnosing errors for users are very challenging. software errors can be crashing or non-crashing, non-crashing here means the software terminated normally but outputs a wrong results. Further, user much less understand the source code, and they can not user developer tools like a debugger to track down the problem.</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3</a:t>
            </a:fld>
            <a:endParaRPr lang="en-US"/>
          </a:p>
        </p:txBody>
      </p:sp>
    </p:spTree>
    <p:extLst>
      <p:ext uri="{BB962C8B-B14F-4D97-AF65-F5344CB8AC3E}">
        <p14:creationId xmlns:p14="http://schemas.microsoft.com/office/powerpoint/2010/main" val="22690472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a:t>
            </a:r>
            <a:r>
              <a:rPr lang="en-US" dirty="0" err="1" smtClean="0"/>
              <a:t>confsuggesters</a:t>
            </a:r>
            <a:r>
              <a:rPr lang="en-US" baseline="0" dirty="0" smtClean="0"/>
              <a:t> identifies behaviorally-deviated predicates between 2 execution traces.</a:t>
            </a:r>
          </a:p>
          <a:p>
            <a:endParaRPr lang="en-US" baseline="0" dirty="0" smtClean="0"/>
          </a:p>
          <a:p>
            <a:r>
              <a:rPr lang="en-US" baseline="0" dirty="0" smtClean="0"/>
              <a:t>(click)</a:t>
            </a:r>
          </a:p>
          <a:p>
            <a:endParaRPr lang="en-US" baseline="0" dirty="0" smtClean="0"/>
          </a:p>
          <a:p>
            <a:r>
              <a:rPr lang="en-US" baseline="0" dirty="0" smtClean="0"/>
              <a:t>We define a metric to capture a predicate p’s behavior in an execution t.</a:t>
            </a:r>
          </a:p>
          <a:p>
            <a:r>
              <a:rPr lang="en-US" baseline="0" dirty="0" smtClean="0"/>
              <a:t>This predicate combines the predicate execution frequency and the predicate evaluation result, which is the true ratio.</a:t>
            </a:r>
          </a:p>
          <a:p>
            <a:endParaRPr lang="en-US" baseline="0" dirty="0" smtClean="0"/>
          </a:p>
          <a:p>
            <a:r>
              <a:rPr lang="en-US" baseline="0" dirty="0" smtClean="0"/>
              <a:t>(click)</a:t>
            </a:r>
          </a:p>
          <a:p>
            <a:endParaRPr lang="en-US" baseline="0" dirty="0" smtClean="0"/>
          </a:p>
          <a:p>
            <a:r>
              <a:rPr lang="en-US" baseline="0" dirty="0" smtClean="0"/>
              <a:t>We also </a:t>
            </a:r>
            <a:r>
              <a:rPr lang="en-US" baseline="0" dirty="0" err="1" smtClean="0"/>
              <a:t>defiine</a:t>
            </a:r>
            <a:r>
              <a:rPr lang="en-US" baseline="0" dirty="0" smtClean="0"/>
              <a:t> a metric called deviation to capture a predicate p’s behavior change across 2 executions. This deviation metric is the absolute difference between p’s behavior in the old trace and p’s behavior in the new trace.</a:t>
            </a:r>
          </a:p>
          <a:p>
            <a:endParaRPr lang="en-US" baseline="0" dirty="0" smtClean="0"/>
          </a:p>
          <a:p>
            <a:r>
              <a:rPr lang="en-US" baseline="0" dirty="0" smtClean="0"/>
              <a:t>(click)</a:t>
            </a:r>
          </a:p>
          <a:p>
            <a:endParaRPr lang="en-US" baseline="0" dirty="0" smtClean="0"/>
          </a:p>
          <a:p>
            <a:r>
              <a:rPr lang="en-US" baseline="0" dirty="0" smtClean="0"/>
              <a:t>Finally, we selected p as a deviated predicate is the deviation value is greater than a threshold, which is 0.1 in our experiment</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30</a:t>
            </a:fld>
            <a:endParaRPr lang="en-US"/>
          </a:p>
        </p:txBody>
      </p:sp>
    </p:spTree>
    <p:extLst>
      <p:ext uri="{BB962C8B-B14F-4D97-AF65-F5344CB8AC3E}">
        <p14:creationId xmlns:p14="http://schemas.microsoft.com/office/powerpoint/2010/main" val="20799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err="1" smtClean="0"/>
              <a:t>controlled_instructions</a:t>
            </a:r>
            <a:endParaRPr lang="en-US" dirty="0" smtClean="0"/>
          </a:p>
          <a:p>
            <a:endParaRPr lang="en-US" dirty="0" smtClean="0"/>
          </a:p>
          <a:p>
            <a:r>
              <a:rPr lang="en-US" dirty="0" smtClean="0"/>
              <a:t>In</a:t>
            </a:r>
            <a:r>
              <a:rPr lang="en-US" baseline="0" dirty="0" smtClean="0"/>
              <a:t> the third step, </a:t>
            </a:r>
            <a:r>
              <a:rPr lang="en-US" baseline="0" dirty="0" err="1" smtClean="0"/>
              <a:t>confsuggester</a:t>
            </a:r>
            <a:r>
              <a:rPr lang="en-US" baseline="0" dirty="0" smtClean="0"/>
              <a:t> ranks deviated predicates by the number of controlled instructions.</a:t>
            </a:r>
          </a:p>
          <a:p>
            <a:endParaRPr lang="en-US" baseline="0" dirty="0" smtClean="0"/>
          </a:p>
          <a:p>
            <a:r>
              <a:rPr lang="en-US" baseline="0" dirty="0" smtClean="0"/>
              <a:t>(click)</a:t>
            </a:r>
          </a:p>
          <a:p>
            <a:endParaRPr lang="en-US" baseline="0" dirty="0" smtClean="0"/>
          </a:p>
          <a:p>
            <a:r>
              <a:rPr lang="en-US" baseline="0" dirty="0" smtClean="0"/>
              <a:t>We define a metric to capture a predicate p’s deviation impact. </a:t>
            </a:r>
          </a:p>
          <a:p>
            <a:r>
              <a:rPr lang="en-US" baseline="0" dirty="0" smtClean="0"/>
              <a:t>The metric multiples the deviation metric, which is defined in step 2, with the number of controlled instructions.</a:t>
            </a:r>
          </a:p>
          <a:p>
            <a:endParaRPr lang="en-US" baseline="0" dirty="0" smtClean="0"/>
          </a:p>
          <a:p>
            <a:r>
              <a:rPr lang="en-US" baseline="0" dirty="0" smtClean="0"/>
              <a:t>(click)</a:t>
            </a:r>
          </a:p>
          <a:p>
            <a:r>
              <a:rPr lang="en-US" baseline="0" dirty="0" smtClean="0"/>
              <a:t>(click)</a:t>
            </a:r>
          </a:p>
          <a:p>
            <a:endParaRPr lang="en-US" baseline="0" dirty="0" smtClean="0"/>
          </a:p>
          <a:p>
            <a:r>
              <a:rPr lang="en-US" baseline="0" dirty="0" smtClean="0"/>
              <a:t>Next, I will focus on illustrating the number of controlled instructions by examples</a:t>
            </a:r>
          </a:p>
          <a:p>
            <a:endParaRPr lang="en-US" baseline="0" dirty="0" smtClean="0"/>
          </a:p>
          <a:p>
            <a:r>
              <a:rPr lang="en-US" baseline="0" dirty="0" smtClean="0"/>
              <a:t>(click)</a:t>
            </a:r>
          </a:p>
          <a:p>
            <a:endParaRPr lang="en-US" baseline="0" dirty="0" smtClean="0"/>
          </a:p>
          <a:p>
            <a:r>
              <a:rPr lang="en-US" baseline="0" dirty="0" smtClean="0"/>
              <a:t>For the codes snippet in </a:t>
            </a:r>
            <a:r>
              <a:rPr lang="en-US" baseline="0" dirty="0" err="1" smtClean="0"/>
              <a:t>Jmeter</a:t>
            </a:r>
            <a:r>
              <a:rPr lang="en-US" baseline="0" dirty="0" smtClean="0"/>
              <a:t>, </a:t>
            </a:r>
          </a:p>
          <a:p>
            <a:endParaRPr lang="en-US" baseline="0" dirty="0" smtClean="0"/>
          </a:p>
          <a:p>
            <a:r>
              <a:rPr lang="en-US" baseline="0" dirty="0" smtClean="0"/>
              <a:t>(click)</a:t>
            </a:r>
          </a:p>
          <a:p>
            <a:endParaRPr lang="en-US" baseline="0" dirty="0" smtClean="0"/>
          </a:p>
          <a:p>
            <a:r>
              <a:rPr lang="en-US" baseline="0" dirty="0" smtClean="0"/>
              <a:t>Here is the corresponding control flow graph</a:t>
            </a:r>
          </a:p>
          <a:p>
            <a:endParaRPr lang="en-US" baseline="0" dirty="0" smtClean="0"/>
          </a:p>
          <a:p>
            <a:r>
              <a:rPr lang="en-US" baseline="0" dirty="0" smtClean="0"/>
              <a:t>(click)</a:t>
            </a:r>
          </a:p>
          <a:p>
            <a:endParaRPr lang="en-US" baseline="0" dirty="0" smtClean="0"/>
          </a:p>
          <a:p>
            <a:r>
              <a:rPr lang="en-US" baseline="0" dirty="0" smtClean="0"/>
              <a:t>Suppose the old execution trace takes the true branch of the predicate, the number of controlled instruction on the old version is the number of instructions in the </a:t>
            </a:r>
            <a:r>
              <a:rPr lang="en-US" baseline="0" dirty="0" err="1" smtClean="0"/>
              <a:t>saveAsXML</a:t>
            </a:r>
            <a:r>
              <a:rPr lang="en-US" baseline="0" dirty="0" smtClean="0"/>
              <a:t>() method</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31</a:t>
            </a:fld>
            <a:endParaRPr lang="en-US"/>
          </a:p>
        </p:txBody>
      </p:sp>
    </p:spTree>
    <p:extLst>
      <p:ext uri="{BB962C8B-B14F-4D97-AF65-F5344CB8AC3E}">
        <p14:creationId xmlns:p14="http://schemas.microsoft.com/office/powerpoint/2010/main" val="30195458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a:t>
            </a:r>
          </a:p>
          <a:p>
            <a:endParaRPr lang="en-US" dirty="0" smtClean="0"/>
          </a:p>
          <a:p>
            <a:r>
              <a:rPr lang="en-US" dirty="0" smtClean="0"/>
              <a:t>Similarly, if the new </a:t>
            </a:r>
            <a:r>
              <a:rPr lang="en-US" dirty="0" err="1" smtClean="0"/>
              <a:t>exectuion</a:t>
            </a:r>
            <a:r>
              <a:rPr lang="en-US" dirty="0" smtClean="0"/>
              <a:t> trace takes the false branch,</a:t>
            </a:r>
            <a:r>
              <a:rPr lang="en-US" baseline="0" dirty="0" smtClean="0"/>
              <a:t> the # of controlled instruction is the instruction executed in the </a:t>
            </a:r>
            <a:r>
              <a:rPr lang="en-US" baseline="0" dirty="0" err="1" smtClean="0"/>
              <a:t>saveAsCSV</a:t>
            </a:r>
            <a:r>
              <a:rPr lang="en-US" baseline="0" dirty="0" smtClean="0"/>
              <a:t>() method</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32</a:t>
            </a:fld>
            <a:endParaRPr lang="en-US"/>
          </a:p>
        </p:txBody>
      </p:sp>
    </p:spTree>
    <p:extLst>
      <p:ext uri="{BB962C8B-B14F-4D97-AF65-F5344CB8AC3E}">
        <p14:creationId xmlns:p14="http://schemas.microsoft.com/office/powerpoint/2010/main" val="2255330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this metric, </a:t>
            </a:r>
            <a:r>
              <a:rPr lang="en-US" dirty="0" err="1" smtClean="0"/>
              <a:t>confsuggester</a:t>
            </a:r>
            <a:r>
              <a:rPr lang="en-US" baseline="0" dirty="0" smtClean="0"/>
              <a:t> approximates the impact of predicate’s behavior change to the subsequent program execution</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33</a:t>
            </a:fld>
            <a:endParaRPr lang="en-US"/>
          </a:p>
        </p:txBody>
      </p:sp>
    </p:spTree>
    <p:extLst>
      <p:ext uri="{BB962C8B-B14F-4D97-AF65-F5344CB8AC3E}">
        <p14:creationId xmlns:p14="http://schemas.microsoft.com/office/powerpoint/2010/main" val="2255330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last step, </a:t>
            </a:r>
            <a:r>
              <a:rPr lang="en-US" dirty="0" err="1" smtClean="0"/>
              <a:t>confsuggester</a:t>
            </a:r>
            <a:r>
              <a:rPr lang="en-US" dirty="0" smtClean="0"/>
              <a:t> finds configuration options affecting each deviated predicate by using static thin slicing</a:t>
            </a:r>
          </a:p>
          <a:p>
            <a:endParaRPr lang="en-US" dirty="0" smtClean="0"/>
          </a:p>
          <a:p>
            <a:r>
              <a:rPr lang="en-US" dirty="0" smtClean="0"/>
              <a:t>(click)</a:t>
            </a:r>
          </a:p>
          <a:p>
            <a:endParaRPr lang="en-US" dirty="0" smtClean="0"/>
          </a:p>
          <a:p>
            <a:r>
              <a:rPr lang="en-US" dirty="0" smtClean="0"/>
              <a:t>For</a:t>
            </a:r>
            <a:r>
              <a:rPr lang="en-US" baseline="0" dirty="0" smtClean="0"/>
              <a:t> example, in </a:t>
            </a:r>
            <a:r>
              <a:rPr lang="en-US" baseline="0" dirty="0" err="1" smtClean="0"/>
              <a:t>Jmeter</a:t>
            </a:r>
            <a:endParaRPr lang="en-US" baseline="0" dirty="0" smtClean="0"/>
          </a:p>
          <a:p>
            <a:endParaRPr lang="en-US" baseline="0" dirty="0" smtClean="0"/>
          </a:p>
          <a:p>
            <a:r>
              <a:rPr lang="en-US" baseline="0" dirty="0" smtClean="0"/>
              <a:t>(click)</a:t>
            </a:r>
          </a:p>
          <a:p>
            <a:endParaRPr lang="en-US" baseline="0" dirty="0" smtClean="0"/>
          </a:p>
          <a:p>
            <a:r>
              <a:rPr lang="en-US" baseline="0" dirty="0" smtClean="0"/>
              <a:t>This predicate is deviated</a:t>
            </a:r>
          </a:p>
          <a:p>
            <a:endParaRPr lang="en-US" baseline="0" dirty="0" smtClean="0"/>
          </a:p>
          <a:p>
            <a:r>
              <a:rPr lang="en-US" baseline="0" dirty="0" smtClean="0"/>
              <a:t>(click)</a:t>
            </a:r>
          </a:p>
          <a:p>
            <a:endParaRPr lang="en-US" baseline="0" dirty="0" smtClean="0"/>
          </a:p>
          <a:p>
            <a:r>
              <a:rPr lang="en-US" baseline="0" dirty="0" err="1" smtClean="0"/>
              <a:t>Confsuggester</a:t>
            </a:r>
            <a:r>
              <a:rPr lang="en-US" baseline="0" dirty="0" smtClean="0"/>
              <a:t> computes a backward thin slice from the predicate and identify the configuration options whose initialization statements are in the slice</a:t>
            </a:r>
          </a:p>
          <a:p>
            <a:endParaRPr lang="en-US" baseline="0" dirty="0" smtClean="0"/>
          </a:p>
          <a:p>
            <a:r>
              <a:rPr lang="en-US" baseline="0" dirty="0" smtClean="0"/>
              <a:t>(click)</a:t>
            </a:r>
          </a:p>
          <a:p>
            <a:endParaRPr lang="en-US" baseline="0" dirty="0" smtClean="0"/>
          </a:p>
          <a:p>
            <a:r>
              <a:rPr lang="en-US" baseline="0" dirty="0" err="1" smtClean="0"/>
              <a:t>Confsuggester</a:t>
            </a:r>
            <a:r>
              <a:rPr lang="en-US" baseline="0" dirty="0" smtClean="0"/>
              <a:t> outputs the identified affecting predicate as the suspicious configuration options. For the </a:t>
            </a:r>
            <a:r>
              <a:rPr lang="en-US" baseline="0" dirty="0" err="1" smtClean="0"/>
              <a:t>Jmeter</a:t>
            </a:r>
            <a:r>
              <a:rPr lang="en-US" baseline="0" dirty="0" smtClean="0"/>
              <a:t> example, at the top is the </a:t>
            </a:r>
            <a:r>
              <a:rPr lang="en-US" baseline="0" dirty="0" err="1" smtClean="0"/>
              <a:t>output_format</a:t>
            </a:r>
            <a:r>
              <a:rPr lang="en-US" baseline="0" dirty="0" smtClean="0"/>
              <a:t> option</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34</a:t>
            </a:fld>
            <a:endParaRPr lang="en-US"/>
          </a:p>
        </p:txBody>
      </p:sp>
    </p:spTree>
    <p:extLst>
      <p:ext uri="{BB962C8B-B14F-4D97-AF65-F5344CB8AC3E}">
        <p14:creationId xmlns:p14="http://schemas.microsoft.com/office/powerpoint/2010/main" val="13920594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going to present the evaluation of </a:t>
            </a:r>
            <a:r>
              <a:rPr lang="en-US" dirty="0" err="1" smtClean="0"/>
              <a:t>ConfSuggester</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35</a:t>
            </a:fld>
            <a:endParaRPr lang="en-US"/>
          </a:p>
        </p:txBody>
      </p:sp>
    </p:spTree>
    <p:extLst>
      <p:ext uri="{BB962C8B-B14F-4D97-AF65-F5344CB8AC3E}">
        <p14:creationId xmlns:p14="http://schemas.microsoft.com/office/powerpoint/2010/main" val="32154305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evaluated </a:t>
            </a:r>
            <a:r>
              <a:rPr lang="en-US" dirty="0" err="1" smtClean="0"/>
              <a:t>confsuggester</a:t>
            </a:r>
            <a:r>
              <a:rPr lang="en-US" baseline="0" dirty="0" smtClean="0"/>
              <a:t> on 8 configuration errors from 6 subject programs.</a:t>
            </a:r>
          </a:p>
          <a:p>
            <a:endParaRPr lang="en-US" baseline="0" dirty="0" smtClean="0"/>
          </a:p>
          <a:p>
            <a:r>
              <a:rPr lang="en-US" baseline="0" dirty="0" smtClean="0"/>
              <a:t>For each subject programs, based on the change logs and user reports, we collected 2 software versions and reproduced the error introduced in the software evolution.</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36</a:t>
            </a:fld>
            <a:endParaRPr lang="en-US"/>
          </a:p>
        </p:txBody>
      </p:sp>
    </p:spTree>
    <p:extLst>
      <p:ext uri="{BB962C8B-B14F-4D97-AF65-F5344CB8AC3E}">
        <p14:creationId xmlns:p14="http://schemas.microsoft.com/office/powerpoint/2010/main" val="27548742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We measure the accuracy</a:t>
            </a:r>
            <a:r>
              <a:rPr lang="en-US" baseline="0" dirty="0" smtClean="0"/>
              <a:t> of </a:t>
            </a:r>
            <a:r>
              <a:rPr lang="en-US" baseline="0" dirty="0" err="1" smtClean="0"/>
              <a:t>ConfSuggester</a:t>
            </a:r>
            <a:r>
              <a:rPr lang="en-US" baseline="0" dirty="0" smtClean="0"/>
              <a:t> by the rank of the actual root cause in its output</a:t>
            </a:r>
          </a:p>
          <a:p>
            <a:endParaRPr lang="en-US" baseline="0" dirty="0" smtClean="0"/>
          </a:p>
          <a:p>
            <a:r>
              <a:rPr lang="en-US" baseline="0" dirty="0" smtClean="0"/>
              <a:t>Before we present the results of </a:t>
            </a:r>
            <a:r>
              <a:rPr lang="en-US" baseline="0" dirty="0" err="1" smtClean="0"/>
              <a:t>confsuggester</a:t>
            </a:r>
            <a:r>
              <a:rPr lang="en-US" baseline="0" dirty="0" smtClean="0"/>
              <a:t>, let me first show you the results of base line and previous work</a:t>
            </a:r>
          </a:p>
          <a:p>
            <a:endParaRPr lang="en-US" baseline="0" dirty="0" smtClean="0"/>
          </a:p>
          <a:p>
            <a:r>
              <a:rPr lang="en-US" baseline="0" dirty="0" smtClean="0"/>
              <a:t>(click)</a:t>
            </a:r>
          </a:p>
          <a:p>
            <a:endParaRPr lang="en-US" baseline="0" dirty="0" smtClean="0"/>
          </a:p>
          <a:p>
            <a:r>
              <a:rPr lang="en-US" baseline="0" dirty="0" smtClean="0"/>
              <a:t>We use “arbitrary selection” as a baseline for comparison. That is, if there is no tool support, users may select the suspicious option in an arbitrary order. For this base, the average rank is the half of the available </a:t>
            </a:r>
            <a:r>
              <a:rPr lang="en-US" baseline="0" dirty="0" err="1" smtClean="0"/>
              <a:t>cofniguration</a:t>
            </a:r>
            <a:r>
              <a:rPr lang="en-US" baseline="0" dirty="0" smtClean="0"/>
              <a:t> option number.</a:t>
            </a:r>
          </a:p>
          <a:p>
            <a:endParaRPr lang="en-US" baseline="0" dirty="0" smtClean="0"/>
          </a:p>
          <a:p>
            <a:r>
              <a:rPr lang="en-US" baseline="0" dirty="0" smtClean="0"/>
              <a:t>(click)</a:t>
            </a:r>
          </a:p>
          <a:p>
            <a:endParaRPr lang="en-US" baseline="0" dirty="0" smtClean="0"/>
          </a:p>
          <a:p>
            <a:r>
              <a:rPr lang="en-US" baseline="0" dirty="0" smtClean="0"/>
              <a:t>Our </a:t>
            </a:r>
            <a:r>
              <a:rPr lang="en-US" baseline="0" dirty="0" err="1" smtClean="0"/>
              <a:t>ConfSuggester</a:t>
            </a:r>
            <a:r>
              <a:rPr lang="en-US" baseline="0" dirty="0" smtClean="0"/>
              <a:t> technique produces significantly better results than the base line</a:t>
            </a:r>
          </a:p>
          <a:p>
            <a:endParaRPr lang="en-US" baseline="0" dirty="0" smtClean="0"/>
          </a:p>
          <a:p>
            <a:r>
              <a:rPr lang="en-US" baseline="0" dirty="0" smtClean="0"/>
              <a:t>(click)</a:t>
            </a:r>
          </a:p>
          <a:p>
            <a:endParaRPr lang="en-US" baseline="0" dirty="0" smtClean="0"/>
          </a:p>
          <a:p>
            <a:r>
              <a:rPr lang="en-US" baseline="0" dirty="0" smtClean="0"/>
              <a:t>For 6 errors, the root cause ranks 1</a:t>
            </a:r>
            <a:r>
              <a:rPr lang="en-US" baseline="30000" dirty="0" smtClean="0"/>
              <a:t>st</a:t>
            </a:r>
            <a:endParaRPr lang="en-US" baseline="0" dirty="0" smtClean="0"/>
          </a:p>
          <a:p>
            <a:r>
              <a:rPr lang="en-US" baseline="0" dirty="0" smtClean="0"/>
              <a:t>(read the text on the slide)</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37</a:t>
            </a:fld>
            <a:endParaRPr lang="en-US"/>
          </a:p>
        </p:txBody>
      </p:sp>
    </p:spTree>
    <p:extLst>
      <p:ext uri="{BB962C8B-B14F-4D97-AF65-F5344CB8AC3E}">
        <p14:creationId xmlns:p14="http://schemas.microsoft.com/office/powerpoint/2010/main" val="22451901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38</a:t>
            </a:fld>
            <a:endParaRPr lang="en-US"/>
          </a:p>
        </p:txBody>
      </p:sp>
    </p:spTree>
    <p:extLst>
      <p:ext uri="{BB962C8B-B14F-4D97-AF65-F5344CB8AC3E}">
        <p14:creationId xmlns:p14="http://schemas.microsoft.com/office/powerpoint/2010/main" val="2245190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39</a:t>
            </a:fld>
            <a:endParaRPr lang="en-US"/>
          </a:p>
        </p:txBody>
      </p:sp>
    </p:spTree>
    <p:extLst>
      <p:ext uri="{BB962C8B-B14F-4D97-AF65-F5344CB8AC3E}">
        <p14:creationId xmlns:p14="http://schemas.microsoft.com/office/powerpoint/2010/main" val="2245190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previous, we have</a:t>
            </a:r>
            <a:r>
              <a:rPr lang="en-US" baseline="0" dirty="0" smtClean="0"/>
              <a:t> developed a technique to help users adapt to the new UI</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4</a:t>
            </a:fld>
            <a:endParaRPr lang="en-US"/>
          </a:p>
        </p:txBody>
      </p:sp>
    </p:spTree>
    <p:extLst>
      <p:ext uri="{BB962C8B-B14F-4D97-AF65-F5344CB8AC3E}">
        <p14:creationId xmlns:p14="http://schemas.microsoft.com/office/powerpoint/2010/main" val="7457724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40</a:t>
            </a:fld>
            <a:endParaRPr lang="en-US"/>
          </a:p>
        </p:txBody>
      </p:sp>
    </p:spTree>
    <p:extLst>
      <p:ext uri="{BB962C8B-B14F-4D97-AF65-F5344CB8AC3E}">
        <p14:creationId xmlns:p14="http://schemas.microsoft.com/office/powerpoint/2010/main" val="22451901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the slides</a:t>
            </a:r>
          </a:p>
          <a:p>
            <a:endParaRPr lang="en-US" dirty="0" smtClean="0"/>
          </a:p>
          <a:p>
            <a:r>
              <a:rPr lang="en-US" dirty="0" smtClean="0"/>
              <a:t>We measure the accuracy</a:t>
            </a:r>
            <a:r>
              <a:rPr lang="en-US" baseline="0" dirty="0" smtClean="0"/>
              <a:t> of </a:t>
            </a:r>
            <a:r>
              <a:rPr lang="en-US" baseline="0" dirty="0" err="1" smtClean="0"/>
              <a:t>ConfSuggester</a:t>
            </a:r>
            <a:r>
              <a:rPr lang="en-US" baseline="0" dirty="0" smtClean="0"/>
              <a:t> by the rank of the actual root cause in its output</a:t>
            </a:r>
          </a:p>
          <a:p>
            <a:endParaRPr lang="en-US" baseline="0" dirty="0" smtClean="0"/>
          </a:p>
          <a:p>
            <a:r>
              <a:rPr lang="en-US" baseline="0" dirty="0" smtClean="0"/>
              <a:t>(click)</a:t>
            </a:r>
          </a:p>
          <a:p>
            <a:endParaRPr lang="en-US" baseline="0" dirty="0" smtClean="0"/>
          </a:p>
          <a:p>
            <a:r>
              <a:rPr lang="en-US" baseline="0" dirty="0" smtClean="0"/>
              <a:t>We use “arbitrary selection” as a baseline for comparison. That is, if there is no tool support, users may select the suspicious option in an arbitrary order. For this base, the average rank is the half of the available </a:t>
            </a:r>
            <a:r>
              <a:rPr lang="en-US" baseline="0" dirty="0" err="1" smtClean="0"/>
              <a:t>cofniguration</a:t>
            </a:r>
            <a:r>
              <a:rPr lang="en-US" baseline="0" dirty="0" smtClean="0"/>
              <a:t> option number.</a:t>
            </a:r>
          </a:p>
          <a:p>
            <a:endParaRPr lang="en-US" baseline="0" dirty="0" smtClean="0"/>
          </a:p>
          <a:p>
            <a:r>
              <a:rPr lang="en-US" baseline="0" dirty="0" smtClean="0"/>
              <a:t>(click)</a:t>
            </a:r>
          </a:p>
          <a:p>
            <a:endParaRPr lang="en-US" baseline="0" dirty="0" smtClean="0"/>
          </a:p>
          <a:p>
            <a:r>
              <a:rPr lang="en-US" baseline="0" dirty="0" smtClean="0"/>
              <a:t>Our </a:t>
            </a:r>
            <a:r>
              <a:rPr lang="en-US" baseline="0" dirty="0" err="1" smtClean="0"/>
              <a:t>ConfSuggester</a:t>
            </a:r>
            <a:r>
              <a:rPr lang="en-US" baseline="0" dirty="0" smtClean="0"/>
              <a:t> technique produces significantly better results than the base line</a:t>
            </a:r>
          </a:p>
          <a:p>
            <a:endParaRPr lang="en-US" baseline="0" dirty="0" smtClean="0"/>
          </a:p>
          <a:p>
            <a:r>
              <a:rPr lang="en-US" baseline="0" dirty="0" smtClean="0"/>
              <a:t>(click)</a:t>
            </a:r>
          </a:p>
          <a:p>
            <a:endParaRPr lang="en-US" baseline="0" dirty="0" smtClean="0"/>
          </a:p>
          <a:p>
            <a:r>
              <a:rPr lang="en-US" baseline="0" dirty="0" smtClean="0"/>
              <a:t>For 6 errors, the root cause ranks 1</a:t>
            </a:r>
            <a:r>
              <a:rPr lang="en-US" baseline="30000" dirty="0" smtClean="0"/>
              <a:t>st</a:t>
            </a:r>
            <a:endParaRPr lang="en-US" baseline="0" dirty="0" smtClean="0"/>
          </a:p>
          <a:p>
            <a:r>
              <a:rPr lang="en-US" baseline="0" dirty="0" smtClean="0"/>
              <a:t>(read the text on the slide)</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41</a:t>
            </a:fld>
            <a:endParaRPr lang="en-US"/>
          </a:p>
        </p:txBody>
      </p:sp>
    </p:spTree>
    <p:extLst>
      <p:ext uri="{BB962C8B-B14F-4D97-AF65-F5344CB8AC3E}">
        <p14:creationId xmlns:p14="http://schemas.microsoft.com/office/powerpoint/2010/main" val="22451901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our</a:t>
            </a:r>
            <a:r>
              <a:rPr lang="en-US" baseline="0" dirty="0" smtClean="0"/>
              <a:t> technique take too much time? No, </a:t>
            </a:r>
            <a:r>
              <a:rPr lang="en-US" dirty="0" err="1" smtClean="0"/>
              <a:t>ConfSuggester</a:t>
            </a:r>
            <a:r>
              <a:rPr lang="en-US" dirty="0" smtClean="0"/>
              <a:t> just runs in a practice amount of time.</a:t>
            </a:r>
          </a:p>
          <a:p>
            <a:endParaRPr lang="en-US" dirty="0" smtClean="0"/>
          </a:p>
          <a:p>
            <a:r>
              <a:rPr lang="en-US" dirty="0" smtClean="0"/>
              <a:t>The user demonstration costs less than 6 minutes per error, on average</a:t>
            </a:r>
          </a:p>
          <a:p>
            <a:endParaRPr lang="en-US" dirty="0" smtClean="0"/>
          </a:p>
          <a:p>
            <a:r>
              <a:rPr lang="en-US" dirty="0" smtClean="0"/>
              <a:t>And</a:t>
            </a:r>
            <a:r>
              <a:rPr lang="en-US" baseline="0" dirty="0" smtClean="0"/>
              <a:t> the error diagnosis costs less than 4 minutes per error, on average.</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42</a:t>
            </a:fld>
            <a:endParaRPr lang="en-US"/>
          </a:p>
        </p:txBody>
      </p:sp>
    </p:spTree>
    <p:extLst>
      <p:ext uri="{BB962C8B-B14F-4D97-AF65-F5344CB8AC3E}">
        <p14:creationId xmlns:p14="http://schemas.microsoft.com/office/powerpoint/2010/main" val="32100516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a:t>
            </a:r>
            <a:r>
              <a:rPr lang="en-US" baseline="0" dirty="0" smtClean="0"/>
              <a:t> going to discuss some related work</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43</a:t>
            </a:fld>
            <a:endParaRPr lang="en-US"/>
          </a:p>
        </p:txBody>
      </p:sp>
    </p:spTree>
    <p:extLst>
      <p:ext uri="{BB962C8B-B14F-4D97-AF65-F5344CB8AC3E}">
        <p14:creationId xmlns:p14="http://schemas.microsoft.com/office/powerpoint/2010/main" val="139299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Several</a:t>
            </a:r>
            <a:r>
              <a:rPr lang="en-US" baseline="0" dirty="0" smtClean="0"/>
              <a:t> configuration error diagnosis techniques are developed in the literature</a:t>
            </a:r>
          </a:p>
          <a:p>
            <a:endParaRPr lang="en-US" baseline="0" dirty="0" smtClean="0"/>
          </a:p>
          <a:p>
            <a:r>
              <a:rPr lang="en-US" baseline="0" dirty="0" smtClean="0"/>
              <a:t>(click)</a:t>
            </a:r>
          </a:p>
          <a:p>
            <a:endParaRPr lang="en-US" baseline="0" dirty="0" smtClean="0"/>
          </a:p>
          <a:p>
            <a:r>
              <a:rPr lang="en-US" baseline="0" dirty="0" smtClean="0"/>
              <a:t>First, tainting-based techniques exclusively focus on crashing errors, while our technique can also handle non-crashing errors.</a:t>
            </a:r>
          </a:p>
          <a:p>
            <a:endParaRPr lang="en-US" baseline="0" dirty="0" smtClean="0"/>
          </a:p>
          <a:p>
            <a:r>
              <a:rPr lang="en-US" baseline="0" dirty="0" smtClean="0"/>
              <a:t>(click)</a:t>
            </a:r>
          </a:p>
          <a:p>
            <a:endParaRPr lang="en-US" baseline="0" dirty="0" smtClean="0"/>
          </a:p>
          <a:p>
            <a:r>
              <a:rPr lang="en-US" baseline="0" dirty="0" smtClean="0"/>
              <a:t>Search-based technique like delta debugging and </a:t>
            </a:r>
            <a:r>
              <a:rPr lang="en-US" baseline="0" dirty="0" err="1" smtClean="0"/>
              <a:t>Chronus</a:t>
            </a:r>
            <a:r>
              <a:rPr lang="en-US" baseline="0" dirty="0" smtClean="0"/>
              <a:t> often require a correct state for comparison or OS-level support, while our techniques eliminate these assumptions</a:t>
            </a:r>
          </a:p>
          <a:p>
            <a:endParaRPr lang="en-US" baseline="0" dirty="0" smtClean="0"/>
          </a:p>
          <a:p>
            <a:r>
              <a:rPr lang="en-US" baseline="0" dirty="0" smtClean="0"/>
              <a:t>(click)</a:t>
            </a:r>
          </a:p>
          <a:p>
            <a:endParaRPr lang="en-US" baseline="0" dirty="0" smtClean="0"/>
          </a:p>
          <a:p>
            <a:r>
              <a:rPr lang="en-US" baseline="0" dirty="0" smtClean="0"/>
              <a:t>There are also domain-specific techniques developed for a specific kind of configuration errors. However, these techniques do not support a general language like Java.</a:t>
            </a:r>
          </a:p>
          <a:p>
            <a:endParaRPr lang="en-US" baseline="0" dirty="0" smtClean="0"/>
          </a:p>
          <a:p>
            <a:r>
              <a:rPr lang="en-US" baseline="0" dirty="0" smtClean="0"/>
              <a:t>(click)</a:t>
            </a:r>
          </a:p>
          <a:p>
            <a:endParaRPr lang="en-US" baseline="0" dirty="0" smtClean="0"/>
          </a:p>
          <a:p>
            <a:r>
              <a:rPr lang="en-US" baseline="0" dirty="0" smtClean="0"/>
              <a:t>Furthermore, all previous techniques do not support configuration errors in software evolution.</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44</a:t>
            </a:fld>
            <a:endParaRPr lang="en-US"/>
          </a:p>
        </p:txBody>
      </p:sp>
    </p:spTree>
    <p:extLst>
      <p:ext uri="{BB962C8B-B14F-4D97-AF65-F5344CB8AC3E}">
        <p14:creationId xmlns:p14="http://schemas.microsoft.com/office/powerpoint/2010/main" val="24270508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nothing, go</a:t>
            </a:r>
            <a:r>
              <a:rPr lang="en-US" baseline="0" dirty="0" smtClean="0"/>
              <a:t> to the next slide)</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45</a:t>
            </a:fld>
            <a:endParaRPr lang="en-US"/>
          </a:p>
        </p:txBody>
      </p:sp>
    </p:spTree>
    <p:extLst>
      <p:ext uri="{BB962C8B-B14F-4D97-AF65-F5344CB8AC3E}">
        <p14:creationId xmlns:p14="http://schemas.microsoft.com/office/powerpoint/2010/main" val="24057285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 up, Today, I have presented a technique to diagnose configuration errors for evolving software. The key </a:t>
            </a:r>
            <a:r>
              <a:rPr lang="en-US" dirty="0" err="1" smtClean="0"/>
              <a:t>takeway</a:t>
            </a:r>
            <a:r>
              <a:rPr lang="en-US" dirty="0" smtClean="0"/>
              <a:t> message is that we can compare relevant predicate behaviors between executions from 2 software</a:t>
            </a:r>
            <a:r>
              <a:rPr lang="en-US" baseline="0" dirty="0" smtClean="0"/>
              <a:t> versions to reason about the solutions.</a:t>
            </a:r>
          </a:p>
          <a:p>
            <a:endParaRPr lang="en-US" baseline="0" dirty="0" smtClean="0"/>
          </a:p>
          <a:p>
            <a:r>
              <a:rPr lang="en-US" baseline="0" dirty="0" smtClean="0"/>
              <a:t>(click)</a:t>
            </a:r>
          </a:p>
          <a:p>
            <a:endParaRPr lang="en-US" baseline="0" dirty="0" smtClean="0"/>
          </a:p>
          <a:p>
            <a:r>
              <a:rPr lang="en-US" baseline="0" dirty="0" smtClean="0"/>
              <a:t>We have achieved our design goals, making our technique accessible, easy-to-use, </a:t>
            </a:r>
            <a:r>
              <a:rPr lang="en-US" baseline="0" dirty="0" err="1" smtClean="0"/>
              <a:t>protable</a:t>
            </a:r>
            <a:r>
              <a:rPr lang="en-US" baseline="0" dirty="0" smtClean="0"/>
              <a:t>, and accurate.</a:t>
            </a:r>
          </a:p>
          <a:p>
            <a:endParaRPr lang="en-US" baseline="0" dirty="0" smtClean="0"/>
          </a:p>
          <a:p>
            <a:r>
              <a:rPr lang="en-US" baseline="0" dirty="0" smtClean="0"/>
              <a:t>(click)</a:t>
            </a:r>
          </a:p>
          <a:p>
            <a:endParaRPr lang="en-US" baseline="0" dirty="0" smtClean="0"/>
          </a:p>
          <a:p>
            <a:r>
              <a:rPr lang="en-US" baseline="0" dirty="0" smtClean="0"/>
              <a:t>The tool implementation can be downloaded from the following URL</a:t>
            </a:r>
          </a:p>
          <a:p>
            <a:endParaRPr lang="en-US" baseline="0" dirty="0" smtClean="0"/>
          </a:p>
          <a:p>
            <a:r>
              <a:rPr lang="en-US" baseline="0" dirty="0" smtClean="0"/>
              <a:t>(click)</a:t>
            </a:r>
          </a:p>
          <a:p>
            <a:endParaRPr lang="en-US" baseline="0" dirty="0" smtClean="0"/>
          </a:p>
          <a:p>
            <a:r>
              <a:rPr lang="en-US" baseline="0" dirty="0" smtClean="0"/>
              <a:t>Now I would like to take some questions</a:t>
            </a:r>
          </a:p>
          <a:p>
            <a:endParaRPr lang="en-US" baseline="0" dirty="0" smtClean="0"/>
          </a:p>
          <a:p>
            <a:r>
              <a:rPr lang="en-US" baseline="0" dirty="0" smtClean="0"/>
              <a:t>Thank you, </a:t>
            </a:r>
            <a:r>
              <a:rPr lang="en-US" baseline="0" dirty="0" err="1" smtClean="0"/>
              <a:t>Kivanc</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46</a:t>
            </a:fld>
            <a:endParaRPr lang="en-US"/>
          </a:p>
        </p:txBody>
      </p:sp>
    </p:spTree>
    <p:extLst>
      <p:ext uri="{BB962C8B-B14F-4D97-AF65-F5344CB8AC3E}">
        <p14:creationId xmlns:p14="http://schemas.microsoft.com/office/powerpoint/2010/main" val="2619423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talk, I am going to show you how to help users configuration the new software</a:t>
            </a:r>
            <a:r>
              <a:rPr lang="en-US" baseline="0" dirty="0" smtClean="0"/>
              <a:t> version.</a:t>
            </a:r>
          </a:p>
          <a:p>
            <a:endParaRPr lang="en-US" baseline="0" dirty="0" smtClean="0"/>
          </a:p>
          <a:p>
            <a:r>
              <a:rPr lang="en-US" baseline="0" dirty="0" smtClean="0"/>
              <a:t>(click)</a:t>
            </a:r>
          </a:p>
          <a:p>
            <a:endParaRPr lang="en-US" baseline="0" dirty="0" smtClean="0"/>
          </a:p>
          <a:p>
            <a:r>
              <a:rPr lang="en-US" baseline="0" dirty="0" smtClean="0"/>
              <a:t>That is, how to diagnose configuration errors in the new software version.</a:t>
            </a:r>
          </a:p>
          <a:p>
            <a:endParaRPr lang="en-US" baseline="0" dirty="0" smtClean="0"/>
          </a:p>
          <a:p>
            <a:r>
              <a:rPr lang="en-US" baseline="0" dirty="0" smtClean="0"/>
              <a:t>People may ask “why should we care about configuration errors”, (go to the next slide)</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5</a:t>
            </a:fld>
            <a:endParaRPr lang="en-US"/>
          </a:p>
        </p:txBody>
      </p:sp>
    </p:spTree>
    <p:extLst>
      <p:ext uri="{BB962C8B-B14F-4D97-AF65-F5344CB8AC3E}">
        <p14:creationId xmlns:p14="http://schemas.microsoft.com/office/powerpoint/2010/main" val="1933271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This</a:t>
            </a:r>
            <a:r>
              <a:rPr lang="en-US" baseline="0" dirty="0" smtClean="0"/>
              <a:t> is because most modern software systems are configurable by exposing a wide range of run-time configuration options.</a:t>
            </a:r>
          </a:p>
          <a:p>
            <a:pPr marL="0" indent="0">
              <a:buNone/>
            </a:pPr>
            <a:endParaRPr lang="en-US" baseline="0" dirty="0" smtClean="0"/>
          </a:p>
          <a:p>
            <a:pPr marL="0" indent="0">
              <a:buNone/>
            </a:pPr>
            <a:r>
              <a:rPr lang="en-US" baseline="0" dirty="0" smtClean="0"/>
              <a:t>(click)</a:t>
            </a:r>
          </a:p>
          <a:p>
            <a:pPr marL="0" indent="0">
              <a:buNone/>
            </a:pPr>
            <a:endParaRPr lang="en-US" baseline="0" dirty="0" smtClean="0"/>
          </a:p>
          <a:p>
            <a:pPr marL="0" indent="0">
              <a:buNone/>
            </a:pPr>
            <a:r>
              <a:rPr lang="en-US" baseline="0" dirty="0" smtClean="0"/>
              <a:t>These configuration options are often specified in a configuration file, </a:t>
            </a:r>
          </a:p>
          <a:p>
            <a:pPr marL="0" indent="0">
              <a:buNone/>
            </a:pPr>
            <a:endParaRPr lang="en-US" baseline="0" dirty="0" smtClean="0"/>
          </a:p>
          <a:p>
            <a:pPr marL="0" indent="0">
              <a:buNone/>
            </a:pPr>
            <a:r>
              <a:rPr lang="en-US" baseline="0" dirty="0" smtClean="0"/>
              <a:t>(click)</a:t>
            </a:r>
          </a:p>
          <a:p>
            <a:pPr marL="0" indent="0">
              <a:buNone/>
            </a:pPr>
            <a:endParaRPr lang="en-US" baseline="0" dirty="0" smtClean="0"/>
          </a:p>
          <a:p>
            <a:pPr marL="0" indent="0">
              <a:buNone/>
            </a:pPr>
            <a:r>
              <a:rPr lang="en-US" baseline="0" dirty="0" smtClean="0"/>
              <a:t>or provided in command line, </a:t>
            </a:r>
          </a:p>
          <a:p>
            <a:pPr marL="0" indent="0">
              <a:buNone/>
            </a:pPr>
            <a:endParaRPr lang="en-US" baseline="0" dirty="0" smtClean="0"/>
          </a:p>
          <a:p>
            <a:pPr marL="0" indent="0">
              <a:buNone/>
            </a:pPr>
            <a:r>
              <a:rPr lang="en-US" baseline="0" dirty="0" smtClean="0"/>
              <a:t>(click)</a:t>
            </a:r>
          </a:p>
          <a:p>
            <a:pPr marL="0" indent="0">
              <a:buNone/>
            </a:pPr>
            <a:endParaRPr lang="en-US" baseline="0" dirty="0" smtClean="0"/>
          </a:p>
          <a:p>
            <a:pPr marL="0" indent="0">
              <a:buNone/>
            </a:pPr>
            <a:r>
              <a:rPr lang="en-US" baseline="0" dirty="0" smtClean="0"/>
              <a:t>or can be specified in a graphical user interface.</a:t>
            </a:r>
          </a:p>
          <a:p>
            <a:pPr marL="0" indent="0">
              <a:buNone/>
            </a:pPr>
            <a:endParaRPr lang="en-US" baseline="0" dirty="0" smtClean="0"/>
          </a:p>
          <a:p>
            <a:pPr marL="0" indent="0">
              <a:buNone/>
            </a:pPr>
            <a:r>
              <a:rPr lang="en-US" baseline="0" dirty="0" smtClean="0"/>
              <a:t>(click)</a:t>
            </a:r>
          </a:p>
          <a:p>
            <a:pPr marL="0" indent="0">
              <a:buNone/>
            </a:pPr>
            <a:endParaRPr lang="en-US" baseline="0" dirty="0" smtClean="0"/>
          </a:p>
          <a:p>
            <a:pPr marL="0" indent="0">
              <a:buNone/>
            </a:pPr>
            <a:r>
              <a:rPr lang="en-US" baseline="0" dirty="0" smtClean="0"/>
              <a:t>A configuration error happens when users use wrong values for certain configuration options, and the software exhibits unintended behaviors.</a:t>
            </a:r>
          </a:p>
          <a:p>
            <a:pPr marL="0" indent="0">
              <a:buNone/>
            </a:pPr>
            <a:endParaRPr lang="en-US" baseline="0" dirty="0" smtClean="0"/>
          </a:p>
          <a:p>
            <a:pPr marL="0" indent="0">
              <a:buNone/>
            </a:pPr>
            <a:r>
              <a:rPr lang="en-US" baseline="0" dirty="0" smtClean="0"/>
              <a:t>(do not dig into the details of the example shown on the slide)</a:t>
            </a:r>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C142CCA2-2949-4325-A78A-A7C3B63D73CE}" type="slidenum">
              <a:rPr lang="en-US" smtClean="0"/>
              <a:pPr/>
              <a:t>6</a:t>
            </a:fld>
            <a:endParaRPr lang="en-US"/>
          </a:p>
        </p:txBody>
      </p:sp>
    </p:spTree>
    <p:extLst>
      <p:ext uri="{BB962C8B-B14F-4D97-AF65-F5344CB8AC3E}">
        <p14:creationId xmlns:p14="http://schemas.microsoft.com/office/powerpoint/2010/main" val="3681045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Such</a:t>
            </a:r>
            <a:r>
              <a:rPr lang="en-US" baseline="0" dirty="0" smtClean="0"/>
              <a:t> configuration errors are really common and severe in practice.</a:t>
            </a:r>
          </a:p>
          <a:p>
            <a:endParaRPr lang="en-US" baseline="0" dirty="0" smtClean="0"/>
          </a:p>
          <a:p>
            <a:r>
              <a:rPr lang="en-US" baseline="0" dirty="0" smtClean="0"/>
              <a:t>(click)</a:t>
            </a:r>
          </a:p>
          <a:p>
            <a:endParaRPr lang="en-US" baseline="0" dirty="0" smtClean="0"/>
          </a:p>
          <a:p>
            <a:r>
              <a:rPr lang="en-US" baseline="0" dirty="0" smtClean="0"/>
              <a:t>For example, according to a recent study, software configuration errors are the most common root causes for severe problems in a major storage company.</a:t>
            </a:r>
          </a:p>
          <a:p>
            <a:endParaRPr lang="en-US" baseline="0" dirty="0" smtClean="0"/>
          </a:p>
          <a:p>
            <a:r>
              <a:rPr lang="en-US" baseline="0" dirty="0" smtClean="0"/>
              <a:t>(click)</a:t>
            </a:r>
          </a:p>
          <a:p>
            <a:endParaRPr lang="en-US" baseline="0" dirty="0" smtClean="0"/>
          </a:p>
          <a:p>
            <a:r>
              <a:rPr lang="en-US" baseline="0" dirty="0" smtClean="0"/>
              <a:t>Even worse, configuration errors can cause disastrous impacts. They can bring down important service like </a:t>
            </a:r>
            <a:r>
              <a:rPr lang="en-US" baseline="0" dirty="0" err="1" smtClean="0"/>
              <a:t>facebook</a:t>
            </a:r>
            <a:r>
              <a:rPr lang="en-US" baseline="0" dirty="0" smtClean="0"/>
              <a:t>, DNS service, and Microsoft Cloud Platform. Such downtime can cost over 3% of a company’s revenue</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7</a:t>
            </a:fld>
            <a:endParaRPr lang="en-US"/>
          </a:p>
        </p:txBody>
      </p:sp>
    </p:spTree>
    <p:extLst>
      <p:ext uri="{BB962C8B-B14F-4D97-AF65-F5344CB8AC3E}">
        <p14:creationId xmlns:p14="http://schemas.microsoft.com/office/powerpoint/2010/main" val="2225469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configuration errors are difficult to diagnose in practice</a:t>
            </a:r>
          </a:p>
          <a:p>
            <a:endParaRPr lang="en-US" dirty="0" smtClean="0"/>
          </a:p>
          <a:p>
            <a:r>
              <a:rPr lang="en-US" dirty="0" smtClean="0"/>
              <a:t>(click)</a:t>
            </a:r>
          </a:p>
          <a:p>
            <a:endParaRPr lang="en-US" dirty="0" smtClean="0"/>
          </a:p>
          <a:p>
            <a:r>
              <a:rPr lang="en-US" dirty="0" smtClean="0"/>
              <a:t>First, error messages produced by configuration</a:t>
            </a:r>
            <a:r>
              <a:rPr lang="en-US" baseline="0" dirty="0" smtClean="0"/>
              <a:t> errors are often ambiguous or even absent. For example, given such error messages, even experienced developers may not know which part of the software goes wrong</a:t>
            </a:r>
          </a:p>
          <a:p>
            <a:endParaRPr lang="en-US" baseline="0" dirty="0" smtClean="0"/>
          </a:p>
          <a:p>
            <a:r>
              <a:rPr lang="en-US" baseline="0" dirty="0" smtClean="0"/>
              <a:t>(click)</a:t>
            </a:r>
          </a:p>
          <a:p>
            <a:endParaRPr lang="en-US" baseline="0" dirty="0" smtClean="0"/>
          </a:p>
          <a:p>
            <a:r>
              <a:rPr lang="en-US" baseline="0" dirty="0" smtClean="0"/>
              <a:t>People may wonder why not use  the following simple approach: let’s try every possible values for every configuration options and then check the software behavior.</a:t>
            </a:r>
          </a:p>
          <a:p>
            <a:endParaRPr lang="en-US" baseline="0" dirty="0" smtClean="0"/>
          </a:p>
          <a:p>
            <a:r>
              <a:rPr lang="en-US" baseline="0" dirty="0" smtClean="0"/>
              <a:t>(click)</a:t>
            </a:r>
          </a:p>
          <a:p>
            <a:endParaRPr lang="en-US" baseline="0" dirty="0" smtClean="0"/>
          </a:p>
          <a:p>
            <a:r>
              <a:rPr lang="en-US" baseline="0" dirty="0" smtClean="0"/>
              <a:t>In practice, this simple approach may not work, since it is difficult to know the specification of a valid configuration option value. This is a particular problem for configuration options with regex, data time types.</a:t>
            </a:r>
          </a:p>
          <a:p>
            <a:endParaRPr lang="en-US" baseline="0" dirty="0" smtClean="0"/>
          </a:p>
          <a:p>
            <a:r>
              <a:rPr lang="en-US" baseline="0" dirty="0" smtClean="0"/>
              <a:t>(click)</a:t>
            </a:r>
          </a:p>
          <a:p>
            <a:endParaRPr lang="en-US" baseline="0" dirty="0" smtClean="0"/>
          </a:p>
          <a:p>
            <a:r>
              <a:rPr lang="en-US" baseline="0" dirty="0" smtClean="0"/>
              <a:t>Second, even when we know the spec of a valid configuration option, the search space can be huge even for a simple software with tens of configuration options</a:t>
            </a:r>
          </a:p>
          <a:p>
            <a:endParaRPr lang="en-US" baseline="0" dirty="0" smtClean="0"/>
          </a:p>
          <a:p>
            <a:r>
              <a:rPr lang="en-US" baseline="0" dirty="0" smtClean="0"/>
              <a:t>Further, the users need to write a testing oracle to check the software </a:t>
            </a:r>
            <a:r>
              <a:rPr lang="en-US" baseline="0" dirty="0" err="1" smtClean="0"/>
              <a:t>behaivor</a:t>
            </a:r>
            <a:r>
              <a:rPr lang="en-US" baseline="0" dirty="0" smtClean="0"/>
              <a:t> in order to achieve automation.</a:t>
            </a:r>
          </a:p>
          <a:p>
            <a:endParaRPr lang="en-US" baseline="0" dirty="0" smtClean="0"/>
          </a:p>
          <a:p>
            <a:r>
              <a:rPr lang="en-US" baseline="0" dirty="0" smtClean="0"/>
              <a:t>(click)</a:t>
            </a:r>
          </a:p>
          <a:p>
            <a:endParaRPr lang="en-US" baseline="0" dirty="0" smtClean="0"/>
          </a:p>
          <a:p>
            <a:r>
              <a:rPr lang="en-US" baseline="0" dirty="0" smtClean="0"/>
              <a:t>Lastly, as indicated in our previous work, existing automated debugging techniques cannot be directly used to diagnose software configuration errors.</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8</a:t>
            </a:fld>
            <a:endParaRPr lang="en-US"/>
          </a:p>
        </p:txBody>
      </p:sp>
    </p:spTree>
    <p:extLst>
      <p:ext uri="{BB962C8B-B14F-4D97-AF65-F5344CB8AC3E}">
        <p14:creationId xmlns:p14="http://schemas.microsoft.com/office/powerpoint/2010/main" val="2788564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paper is to provide a</a:t>
            </a:r>
            <a:r>
              <a:rPr lang="en-US" baseline="0" dirty="0" smtClean="0"/>
              <a:t> practical technique to diagnose configuration errors for evolving </a:t>
            </a:r>
            <a:r>
              <a:rPr lang="en-US" baseline="0" dirty="0" err="1" smtClean="0"/>
              <a:t>sofware</a:t>
            </a:r>
            <a:endParaRPr lang="en-US" baseline="0" dirty="0" smtClean="0"/>
          </a:p>
          <a:p>
            <a:endParaRPr lang="en-US" baseline="0" dirty="0" smtClean="0"/>
          </a:p>
          <a:p>
            <a:r>
              <a:rPr lang="en-US" baseline="0" dirty="0" smtClean="0"/>
              <a:t>(click)</a:t>
            </a:r>
          </a:p>
          <a:p>
            <a:endParaRPr lang="en-US" baseline="0" dirty="0" smtClean="0"/>
          </a:p>
          <a:p>
            <a:r>
              <a:rPr lang="en-US" baseline="0" dirty="0" smtClean="0"/>
              <a:t>Suppose we have an old software version.  (click)    It outputs an output for certain task  </a:t>
            </a:r>
          </a:p>
          <a:p>
            <a:endParaRPr lang="en-US" baseline="0" dirty="0" smtClean="0"/>
          </a:p>
          <a:p>
            <a:r>
              <a:rPr lang="en-US" baseline="0" dirty="0" smtClean="0"/>
              <a:t>(click)</a:t>
            </a:r>
          </a:p>
          <a:p>
            <a:endParaRPr lang="en-US" baseline="0" dirty="0" smtClean="0"/>
          </a:p>
          <a:p>
            <a:r>
              <a:rPr lang="en-US" baseline="0" dirty="0" smtClean="0"/>
              <a:t>When the software evolves to a new version. </a:t>
            </a:r>
          </a:p>
          <a:p>
            <a:endParaRPr lang="en-US" baseline="0" dirty="0" smtClean="0"/>
          </a:p>
          <a:p>
            <a:r>
              <a:rPr lang="en-US" baseline="0" dirty="0" smtClean="0"/>
              <a:t>(click)</a:t>
            </a:r>
          </a:p>
          <a:p>
            <a:endParaRPr lang="en-US" baseline="0" dirty="0" smtClean="0"/>
          </a:p>
          <a:p>
            <a:r>
              <a:rPr lang="en-US" baseline="0" dirty="0" smtClean="0"/>
              <a:t>For the same task, it outputs a different output, and the software needs configuration.</a:t>
            </a:r>
          </a:p>
          <a:p>
            <a:endParaRPr lang="en-US" baseline="0" dirty="0" smtClean="0"/>
          </a:p>
          <a:p>
            <a:r>
              <a:rPr lang="en-US" baseline="0" dirty="0" smtClean="0"/>
              <a:t>(click)</a:t>
            </a:r>
          </a:p>
          <a:p>
            <a:endParaRPr lang="en-US" baseline="0" dirty="0" smtClean="0"/>
          </a:p>
          <a:p>
            <a:r>
              <a:rPr lang="en-US" baseline="0" dirty="0" smtClean="0"/>
              <a:t>So, the key question this paper wants to ask is that: if we want to maintain the desired behavior on the new software version, which configuration  option should a user change?</a:t>
            </a:r>
          </a:p>
        </p:txBody>
      </p:sp>
      <p:sp>
        <p:nvSpPr>
          <p:cNvPr id="4" name="Slide Number Placeholder 3"/>
          <p:cNvSpPr>
            <a:spLocks noGrp="1"/>
          </p:cNvSpPr>
          <p:nvPr>
            <p:ph type="sldNum" sz="quarter" idx="10"/>
          </p:nvPr>
        </p:nvSpPr>
        <p:spPr/>
        <p:txBody>
          <a:bodyPr/>
          <a:lstStyle/>
          <a:p>
            <a:fld id="{C142CCA2-2949-4325-A78A-A7C3B63D73CE}" type="slidenum">
              <a:rPr lang="en-US" smtClean="0"/>
              <a:pPr/>
              <a:t>9</a:t>
            </a:fld>
            <a:endParaRPr lang="en-US"/>
          </a:p>
        </p:txBody>
      </p:sp>
    </p:spTree>
    <p:extLst>
      <p:ext uri="{BB962C8B-B14F-4D97-AF65-F5344CB8AC3E}">
        <p14:creationId xmlns:p14="http://schemas.microsoft.com/office/powerpoint/2010/main" val="594728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a:xfrm>
            <a:off x="685800" y="1371600"/>
            <a:ext cx="7772400" cy="4495800"/>
          </a:xfrm>
        </p:spPr>
        <p:txBody>
          <a:bodyPr/>
          <a:lstStyle>
            <a:lvl1pPr>
              <a:defRPr sz="24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7"/>
          <p:cNvSpPr>
            <a:spLocks noGrp="1"/>
          </p:cNvSpPr>
          <p:nvPr>
            <p:ph type="sldNum" sz="quarter" idx="11"/>
          </p:nvPr>
        </p:nvSpPr>
        <p:spPr/>
        <p:txBody>
          <a:bodyPr/>
          <a:lstStyle/>
          <a:p>
            <a:fld id="{3B048AC8-D41E-4C7B-8EE3-A52489AA1F05}" type="slidenum">
              <a:rPr lang="en-US" smtClean="0"/>
              <a:pPr/>
              <a:t>‹#›</a:t>
            </a:fld>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685800" y="1371600"/>
            <a:ext cx="77724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3B048AC8-D41E-4C7B-8EE3-A52489AA1F0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transition/>
  <p:timing>
    <p:tnLst>
      <p:par>
        <p:cTn id="1" dur="indefinite" restart="never" nodeType="tmRoot"/>
      </p:par>
    </p:tnLst>
  </p:timing>
  <p:hf hdr="0" ftr="0" dt="0"/>
  <p:txStyles>
    <p:titleStyle>
      <a:lvl1pPr algn="l" rtl="0" fontAlgn="base">
        <a:spcBef>
          <a:spcPct val="0"/>
        </a:spcBef>
        <a:spcAft>
          <a:spcPct val="0"/>
        </a:spcAft>
        <a:defRPr sz="3600" i="1">
          <a:solidFill>
            <a:schemeClr val="tx1"/>
          </a:solidFill>
          <a:latin typeface="+mj-lt"/>
          <a:ea typeface="+mj-ea"/>
          <a:cs typeface="+mj-cs"/>
        </a:defRPr>
      </a:lvl1pPr>
      <a:lvl2pPr algn="l" rtl="0" fontAlgn="base">
        <a:spcBef>
          <a:spcPct val="0"/>
        </a:spcBef>
        <a:spcAft>
          <a:spcPct val="0"/>
        </a:spcAft>
        <a:defRPr sz="3600" i="1">
          <a:solidFill>
            <a:schemeClr val="tx1"/>
          </a:solidFill>
          <a:latin typeface="Arial" pitchFamily="34" charset="0"/>
        </a:defRPr>
      </a:lvl2pPr>
      <a:lvl3pPr algn="l" rtl="0" fontAlgn="base">
        <a:spcBef>
          <a:spcPct val="0"/>
        </a:spcBef>
        <a:spcAft>
          <a:spcPct val="0"/>
        </a:spcAft>
        <a:defRPr sz="3600" i="1">
          <a:solidFill>
            <a:schemeClr val="tx1"/>
          </a:solidFill>
          <a:latin typeface="Arial" pitchFamily="34" charset="0"/>
        </a:defRPr>
      </a:lvl3pPr>
      <a:lvl4pPr algn="l" rtl="0" fontAlgn="base">
        <a:spcBef>
          <a:spcPct val="0"/>
        </a:spcBef>
        <a:spcAft>
          <a:spcPct val="0"/>
        </a:spcAft>
        <a:defRPr sz="3600" i="1">
          <a:solidFill>
            <a:schemeClr val="tx1"/>
          </a:solidFill>
          <a:latin typeface="Arial" pitchFamily="34" charset="0"/>
        </a:defRPr>
      </a:lvl4pPr>
      <a:lvl5pPr algn="l" rtl="0" fontAlgn="base">
        <a:spcBef>
          <a:spcPct val="0"/>
        </a:spcBef>
        <a:spcAft>
          <a:spcPct val="0"/>
        </a:spcAft>
        <a:defRPr sz="3600" i="1">
          <a:solidFill>
            <a:schemeClr val="tx1"/>
          </a:solidFill>
          <a:latin typeface="Arial" pitchFamily="34" charset="0"/>
        </a:defRPr>
      </a:lvl5pPr>
      <a:lvl6pPr marL="457200" algn="l" rtl="0" fontAlgn="base">
        <a:spcBef>
          <a:spcPct val="0"/>
        </a:spcBef>
        <a:spcAft>
          <a:spcPct val="0"/>
        </a:spcAft>
        <a:defRPr sz="3600" i="1">
          <a:solidFill>
            <a:schemeClr val="tx1"/>
          </a:solidFill>
          <a:latin typeface="Arial" pitchFamily="34" charset="0"/>
        </a:defRPr>
      </a:lvl6pPr>
      <a:lvl7pPr marL="914400" algn="l" rtl="0" fontAlgn="base">
        <a:spcBef>
          <a:spcPct val="0"/>
        </a:spcBef>
        <a:spcAft>
          <a:spcPct val="0"/>
        </a:spcAft>
        <a:defRPr sz="3600" i="1">
          <a:solidFill>
            <a:schemeClr val="tx1"/>
          </a:solidFill>
          <a:latin typeface="Arial" pitchFamily="34" charset="0"/>
        </a:defRPr>
      </a:lvl7pPr>
      <a:lvl8pPr marL="1371600" algn="l" rtl="0" fontAlgn="base">
        <a:spcBef>
          <a:spcPct val="0"/>
        </a:spcBef>
        <a:spcAft>
          <a:spcPct val="0"/>
        </a:spcAft>
        <a:defRPr sz="3600" i="1">
          <a:solidFill>
            <a:schemeClr val="tx1"/>
          </a:solidFill>
          <a:latin typeface="Arial" pitchFamily="34" charset="0"/>
        </a:defRPr>
      </a:lvl8pPr>
      <a:lvl9pPr marL="1828800" algn="l" rtl="0" fontAlgn="base">
        <a:spcBef>
          <a:spcPct val="0"/>
        </a:spcBef>
        <a:spcAft>
          <a:spcPct val="0"/>
        </a:spcAft>
        <a:defRPr sz="3600" i="1">
          <a:solidFill>
            <a:schemeClr val="tx1"/>
          </a:solidFill>
          <a:latin typeface="Arial" pitchFamily="34"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4.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0.jpe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26.jp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26.jp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jpg"/><Relationship Id="rId7"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6.png"/><Relationship Id="rId7"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gif"/><Relationship Id="rId4" Type="http://schemas.openxmlformats.org/officeDocument/2006/relationships/image" Target="../media/image17.jpeg"/></Relationships>
</file>

<file path=ppt/slides/_rels/slide25.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6.png"/><Relationship Id="rId7"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gif"/><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6.png"/><Relationship Id="rId7"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gif"/><Relationship Id="rId4" Type="http://schemas.openxmlformats.org/officeDocument/2006/relationships/image" Target="../media/image17.jpe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30.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5.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81000" y="1447800"/>
            <a:ext cx="8305800" cy="1676400"/>
          </a:xfrm>
        </p:spPr>
        <p:txBody>
          <a:bodyPr/>
          <a:lstStyle/>
          <a:p>
            <a:pPr algn="ctr"/>
            <a:r>
              <a:rPr lang="en-US" sz="4000" b="1" i="0" dirty="0" smtClean="0"/>
              <a:t>Which Configuration Option Should I Change?</a:t>
            </a:r>
            <a:endParaRPr lang="en-US" sz="4000" b="1" i="0" dirty="0"/>
          </a:p>
        </p:txBody>
      </p:sp>
      <p:sp>
        <p:nvSpPr>
          <p:cNvPr id="2051" name="Rectangle 3"/>
          <p:cNvSpPr>
            <a:spLocks noGrp="1" noChangeArrowheads="1"/>
          </p:cNvSpPr>
          <p:nvPr>
            <p:ph type="subTitle" idx="1"/>
          </p:nvPr>
        </p:nvSpPr>
        <p:spPr>
          <a:xfrm>
            <a:off x="533400" y="4038600"/>
            <a:ext cx="8153400" cy="1752600"/>
          </a:xfrm>
        </p:spPr>
        <p:txBody>
          <a:bodyPr/>
          <a:lstStyle/>
          <a:p>
            <a:r>
              <a:rPr lang="en-US" sz="2800" b="1" dirty="0" err="1" smtClean="0">
                <a:latin typeface="+mj-lt"/>
              </a:rPr>
              <a:t>Sai</a:t>
            </a:r>
            <a:r>
              <a:rPr lang="en-US" sz="2800" b="1" dirty="0" smtClean="0">
                <a:latin typeface="+mj-lt"/>
              </a:rPr>
              <a:t> Zhang</a:t>
            </a:r>
            <a:r>
              <a:rPr lang="en-US" sz="2800" dirty="0" smtClean="0">
                <a:latin typeface="+mj-lt"/>
              </a:rPr>
              <a:t>, Michael D. Ernst</a:t>
            </a:r>
          </a:p>
          <a:p>
            <a:r>
              <a:rPr lang="en-US" sz="2800" dirty="0" smtClean="0">
                <a:latin typeface="+mj-lt"/>
              </a:rPr>
              <a:t>University of Washington</a:t>
            </a:r>
          </a:p>
          <a:p>
            <a:endParaRPr lang="en-US" sz="2800" dirty="0" smtClean="0">
              <a:latin typeface="+mj-lt"/>
            </a:endParaRPr>
          </a:p>
        </p:txBody>
      </p:sp>
      <p:pic>
        <p:nvPicPr>
          <p:cNvPr id="1026" name="Picture 2" descr="http://www.cs.washington.edu/sites/default/files/cse_banner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6160866"/>
            <a:ext cx="3959225" cy="6209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362200" y="5334000"/>
            <a:ext cx="4544834" cy="523220"/>
          </a:xfrm>
          <a:prstGeom prst="rect">
            <a:avLst/>
          </a:prstGeom>
          <a:noFill/>
        </p:spPr>
        <p:txBody>
          <a:bodyPr wrap="none" rtlCol="0">
            <a:spAutoFit/>
          </a:bodyPr>
          <a:lstStyle/>
          <a:p>
            <a:r>
              <a:rPr lang="en-US" sz="2800" b="0" dirty="0" smtClean="0">
                <a:solidFill>
                  <a:srgbClr val="FF0000"/>
                </a:solidFill>
                <a:latin typeface="+mn-lt"/>
              </a:rPr>
              <a:t>Presented</a:t>
            </a:r>
            <a:r>
              <a:rPr lang="en-US" sz="2800" b="0" dirty="0" smtClean="0">
                <a:latin typeface="+mn-lt"/>
              </a:rPr>
              <a:t> by: </a:t>
            </a:r>
            <a:r>
              <a:rPr lang="en-US" sz="2800" b="0" dirty="0" err="1"/>
              <a:t>Kıvanç</a:t>
            </a:r>
            <a:r>
              <a:rPr lang="en-US" sz="2800" b="0" dirty="0"/>
              <a:t> </a:t>
            </a:r>
            <a:r>
              <a:rPr lang="en-US" sz="2800" b="0" dirty="0" err="1"/>
              <a:t>Muşlu</a:t>
            </a:r>
            <a:endParaRPr lang="en-US" sz="2800" b="0" dirty="0" smtClean="0">
              <a:latin typeface="+mn-l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3B048AC8-D41E-4C7B-8EE3-A52489AA1F05}" type="slidenum">
              <a:rPr lang="en-US" smtClean="0"/>
              <a:pPr/>
              <a:t>10</a:t>
            </a:fld>
            <a:endParaRPr lang="en-US"/>
          </a:p>
        </p:txBody>
      </p:sp>
      <p:sp>
        <p:nvSpPr>
          <p:cNvPr id="6" name="AutoShape 6" descr="data:image/jpeg;base64,/9j/4AAQSkZJRgABAQAAAQABAAD/2wCEAAkGBxQSEBUUExQUFBQVEhUUGBcXFRcUFRUYFBUXFhQWFBcYHCggGBolHBQUITEhJSksLi4uFx80ODMsNygtLisBCgoKDg0OGxAQGywkICUsLC8sNTEsLDQsNCwsLCwsLCwsLzQsNDQsLywsLCwsNCwsLCwsLCwsLCwsLCwsLCwsLP/AABEIAMwAzAMBEQACEQEDEQH/xAAcAAABBQEBAQAAAAAAAAAAAAAAAgMEBQYBBwj/xABHEAACAQICBQgFBwkJAQEAAAABAgADEQQhBQYSMVETMkFhcYGhsSJCcpGyByMzUoLB0RQVFiRDYnOi8DRTY3SSwuHi8ZMX/8QAGgEBAAIDAQAAAAAAAAAAAAAAAAQFAQIDBv/EADURAQACAQIDBQYGAgIDAQAAAAABAgMEERIhMQUTQVFxIjJhgZGxFDRCodHwM8FDciNS4RX/2gAMAwEAAhEDEQA/APcYBAIBAIBAIBASzgbyB25QItXStBd9amDw21v7rwGvz3R6GLeyjt5CBw6XHq0qx+xs/ERAaq6Vq2JXDmwBPpVEXd1C8Czw9XbRWGQZQ3vF4ELFaSYVCiUzU2QC5DBdna3AA7zbPeN4gA0sBzqdZPsFh70vAcpaXoMbCql+BOy3uaxgTAbwOwCAQCAQCAQCAQCBCx2P5NlUIzswYgLYZLa9yxH1hAYOkKx3UVHtVQPhUwEmviD/AHC9zv8AesBJWud9cD2aSj4i0DhwzHfWrH7Sr8KiAk6PQ7zUbtquR7rwAaLo3vyVMniVDHxgSKdJV5qqvYAPKA5eByAivzG9k+UBWHxIp4RHO5aSntOyLAdZNh3wEYCgVT0uexLueLNme4ZAdQECWIBUphhZgGHAgEeMCIdE0fVQIeKE0/hIgd0GSVdgzNTLkU9oljsrkWuc7EgkdVoFnAIBAIBAIBAIDGOpM9J1VirFSAw6DbIwMzQeqwp1A21shrpU3gkbLrygzyI6Qd0CfR0ohIV70mO4PkD7Lbj74E6AQCAQCAQCAQEVeafZPlAg4duUGHp+rTpU6r9bbNqSnxbuEC1EBQgKBgQ9JOSFpqfSqnZ61W16jdwy7SIFjSphVCgWCgADgALAQFwCAQCAQCAQCAQM7ik5PEOvq1Byq9u6oPfsn7UBurYgggEHeDmDAa0Y/J1eTHMdTsi9wrrmQt9wK9H7sC7gEAgEAgJqOFF2IA6yB5wIFfTuHTfWp9x2j/LeBXYrXDDAEDbbIjJbedoCtA6UpU6KioxVzYszKQpNgAAwysFCjugX9Curi6MrDipDDwgOwFCBF0UOUd6x3H5un7Cn0mHtMPcogWkAgEAgEAgEAgEAgVWsVH5oVBvpHb+zufwz7oFOzwIuKY2DLzkIdesrnbvFx3wLP9IMPa4ctcXsqsx7DYb4DFTWNfVp1D27K+ZvAiVdZKnq0kX2mZvAAecCDW07iD66r7KAeLXgV+Ix9VudVqH7RHlaBXVVBNzmeJzPjDJh5gR6kDUit6C+yPKZFZWqgNdTZuKmzfy5zAnYLS2kFtsLVqDoD0yw/wBRAPjMjQLpLFtSblcNydwAWR7kAmzMEzNwL9MMNVgynJryZBTZAW26wFhaA9AIBAIBAIBAIBAIEfSJtRqfw3+EwMRoahVbDU3Uh7rzT6LCxt6Lbju6ffAXy+eyQVb6rDZbu4jrECAvosy8DtD2W/A3EDpMBmpUA3kDtNoDG3fmgt7KlvIQFrgKzbqT/aAX4jAeTV2s2/YXta/kIEmlqjfn1f8ASv3k/dAmUdUMOOcaj9rAD+UCBZUdB0Ft82pt9a7eZgWFGgq81VXsAHlAeEBQgRTQakxej0m709yvxZfqv4Hp4wLHBYxaq3XeDZlIsyngw6DAkQCAQCAQCAQCAQI2k/oKn8N/hMDNapf2Ol2H4jAs8Rh1cWdQw6/u4QM5pnRa0yr7dTYvskCxZQc7hiLkC2459cB2loqkQDm4OYJckHxtAlUsFTXmog+yIElYCxAWICxAWIDggJqYhF5zqvtMF8zAiPp/DD9sh9k7Xw3gM19ZaSqGC1WBYKDsbIJbcLtaBZI2IbdSRfbqXPuUHzgdoaOqcstR3pqRkRTVgWFua7M2Y6d3RAtoBAIBAIBAIBAIEfSAvRqD/Df4TAzGp5/UqXY3xGBc3gQ9I0tpLQMzhMXyD8m/0ZOR+oT/ALT4QL1qgG8gdpAgRqmmKC76qdxv5QI1TWjDjcWbsU/fAiVNcV9Wkx7WA8rwItTW6sealNe3aY+YgMPp/FN6+z7KqPugMPVrvzqlQ/aP3QOJotjvF+3OBPwuhWuMoFjpvCGnhU/zFLzMD0BNw7IHYBAIBAIBAIBAIBAZxv0T+w3kYGT1PP6lT+18RgXV4CSLwM3p/A3BygY2vhTfpgdp4EnogS6WimPRAnUdCE9ECwoaAPCBY0NADhAsKOhFHRAm0tFqOiBJTBqOiBS68JbCD+PS+KBp03DsgKgEAgEAgEAgEAgEBvE8xvZPlAxepuIU4VVDAspbaW+YuxIuOybTS0REzHKWItEztE817easuoc4DWKw4YQKp9CgndAkUdDqOiBNpaOUdECVTwijogOlVUZkDtIHnMxEz0YmYjqhV9P4Wnzq1O/BTtn3LeSKaPPfpSfs421OGvW0K+vrtQHMV37tkeOclU7KzT70xCPbtDHHSJlXV9eKh5lJF9olvAWkqnZFP1Wn5OFu0bfpqrq+s+Kf9ps+yoX/AJkqnZ+nr+nf1R7azNPiqsXi6j223ZvSBzYnp4Th2jipTT+zERzh20WS1s3tTvyl7FT3DsE8+uCoBAIBAIBAIBAIBARWHonsPlA+fqlZqdTaRirC1ipsZ6XQVrfSxFo3jn91HrJmueZidujU6F17IsuJG0P7xRn9pentHukbUdlRPPFPyn/Tvh7QmOWT6txo7G06y7dJ1dT0g37jwPbKbJjtjnhvG0rOl63jes7wexGMp0xd6iIP3mC+ZiuO9vdiZLXrXrOypxOuOCT9sHPBFZ/EC3jJVOz9Rb9O3ryR7a3DX9X0VmI+USiPo6VRuskKPvMlU7IyT71ohwt2lSPdiZVmI+UDENzEpJ2gufEgeElU7JxR70zP7I9u0ck+7ER+6vr6z4upzqzAcFsg/lEk00Onp0rH3cLarNbrZBesz85mb2iT5yTWta9I2cJtNuslpNmDqzAcBhksGA3WOXePOV/af5efWEzQ/wCaPSXtNLmjsHlPNrsuAQCAQCAQCAQCAQEvuMDwRdGVa7VORQvyaBmA51ibXA6e6eh0OamPT14523mVNq8Vr5rcMb7RCqfgciN46R2yy3QSVxLpfYdlvkdlit+20xwVtPtRuzxWr0nY3tXNySTxOZ8Z0jl0aTz6nVgPJAeQzAeQwyeUwHVMB1TMBwGAoH38N5nPJlpjje87OlMdrztWNzjYR7ZjZ3c4gdPDfKrV6quoxzjxVmfksNPp5w348kxDVtrtUAsKdPIW3sZXxoNRP6Pt/KZOrwx+r7krr3VBzooR1MQfvmLaLUV60kjVYZ6WWWB18oMbVFekeJG0vvGfhI1qzWdpjZ3iYnnDT4fELUUMjKyncVII8Jhk7AIBAIBAIBA426B5p8mH9txH8FPjMm3/AClP+0otPzFvSGp1l1Nw+MuxHJ1bZVEyP2xubvz65jT63Jh5RzjyZzaWmXnPKXhmOo7FR0JvsOyX47JIv4T0uK3FET5wo8kbTMG1nVzOrAeUwHlMwHlMMnVMB1TAdVpgWOGwHo8pVPJ0zu6Xf2F4dZlbk1d8tu700b+c+EJ1NNTHXjzfTxLbGBRakopjjvc9rGb4uz6RPFlnit8ejGTWWmOHH7MIxa+/OToiIjaESZmZ3kXmWHbwOMoO8TnkxUyRteN29MlqTvWdi8Bjq2FbboOQOlDmp7R0+cpdV2ZNY4sXOPLx+Sz0+ui3s5OXxekasaz08WtuZVA9JPvXiJUrFfQCAQCAQCBxt0DzH5NDbSFcf4A8Hk235Sv/AGlGr+Yt6Q9PkJJfN2nD+tV/49X42nrdN7lfSHnM3vT6z90VTJLicUwHlMB1TAdUzAdUwydVoFvg6C01FWqLk/R0z637z/u+cqcmS+svOPHO1I6z5rClK6avHfnaekeRrEYpqjbTG58B1AdAllixUxV4aRtCHfJa9uK0mw03aFbUDt4HbwO3gdvAYLtScVaZKspvl5ym7R0cbd7T5/ys9Fqf+O3y/h6vqvpxcXRDbnXJxwPEdRlItFzAIBAIBA4YHhujsXi6WNqVMGu2yJtOlg20m1mLbznbdnLbT1xW08Vyec7eqvzTkrm3p5Q9E1X1/wAPiyKb/MV92w+QY9Ow3Seo2Mi59FfHzjnDvi1Vb8p5S8b07/bMR/mKvxmeg0s+xX0hT549qfWUVTJSOcUwHVMB1TAdUwHFaYFloyiDeo/MTo+sehZW63La9o0+PrPX4Qn6XHWtZzX6R09SsRiS7Fm3n3AdAHVJuHFXFSKV6Qi5Mk5LTaxAadWjoaB3agK2oHQ0wOhoCtqAXiY35SROyVqnpQ4TFi5+bchW7CfRPcfOeT1WDucs08PD0eh0+XvMcW+r2IGR3Z2AQCAQOGB4do/SWJw2kKlTDUuWK0zyiWuTTDm5Fs77t15Z4KUvp+G87c52Qctr1zb1jfk03J6N02Lr+r4u27JalxxG6oOvf2TG+fS/Gv8AfobYs/wl5bjcOaVerTZtpkdkLZ+kVa18+MutNbi2mPJWZ68O8fFwGSkc4pgOKYDimA6pgO0hcgDpnPLkjHSbz4N8dJvaKx4rXFVNkCmNy7+tjvkHs/HM1nNfrb7JesvG8Yq9K/dHDSxQnQ0C00fo8FOVrNsUhkPrOeCD75Dz6mYt3WKN7ftHqk4sETXvMk7V/efRNpaRYD9Xw6qn1mXaJ7SZFyYccfmcszPlvtH0SKZL/wDBj5Efn5idmtTpuOkbIB7jMY9Nhvz0+SYn1/0Xz5a8s1ImPQjSGCQ0xWoEmnezKedTPX1SRp9ReL9zm97wnwlxzYa8HeYunj8FWGk9FKDQOhoEbHLexG/Md+8eMpe18fKt/ks+zr+9T5vZNVcdy+Do1OkoL9oFjKRaLaAQCAQAwPBP0jfR+kmqqge4ZGU5XUub2PQcpZ6bDGXBwz5oObLOPNv8Gt/I9G6ZHKYdvyXGDPL0H2huLKDZ/aXPrmvHm03K3Orbhx5udeUvLsfReniaqVG26iuys1ydog5m5zzlzpbRO0x02VmorMbxJIMmIpYMBxTAfw9NnNkVnPBQWPuExaYrG8zszETPKIX+A1OxtW2zQZQelyEHjn4SLfXaenW30SKaTNb9KXjtWnwRRqz02YhjsJc7NhvJIHHhK3U6yNTthxxPOYTcGmnBvkvMcoUpqXN+Mu61isREeCrm0zO8uhplhO0PhOWrKhyXNmPBVzb8O+cNVm7nFNo6+HrLtgx95kivh4+i1pVBicRc/Q0/RROiw3fiZWZsn4TFFa+/bnM/39k7FT8Rk4p9yOkLDTusVCl80Azsq5rTW4QdfCUs853lZxy5Qz+lqRyOyykgMAwsbMLgzNbTWeKs8yYi0bSlaq4i9XkzzaqlGHXbI+fvl5myd9pa5496v9lVYqd1qJxeE/2FbUGyxXgxHuNpa1nirE+aumNpmHA02YKDQyRXOXeDK/tOu+nn4TCZoJ2zfKXpHyW1b4Ir9Sq6+M80u2xgEAgEAMDxLS+qwxfKujbNZa1RRfmMAbgHhvOcl6bVTi9meiPnwRk5x1YHE0KuHq7LBqVRTcZ2I4FSPMS3reuSu8c4Vtq2pO08pSdH0q2Krtsh61VrsbDaYm4uT+M64r0x9Z2hzyVtk6c5a3AfJxjqmZRKQ41HAt3LcxftPT16Tv6M10OWevJajUbCUM8Xj0B+qlgezMkn3Th+PzZP8WP6uv4PFT/JcfnLQuH+joVMUw6XB2f5yPhme612T3rRX+/D+TvNJTpXcr/9Dqn0MHhaVIdAVNs/6VAEf/m0j2s15n5n423TFTYhvzxi+c1VFP7y0F/lsY4tBh6bTP1OHV5eu8fsqNJ4Gphi1Oqwap6JYhiw9IA2u2ZynHDlrqNZW1Y5Vif7+7fJjth00xaecyrQ0u1WUGgXmgzs4fFVBvFJUHEbRzlfq/azYqT57/RM0/LFktHlsa0NXtu65T9ozM6m2/w+yy0UbYI2+Kx1dwK/m/FVmzquzAk7xZxlIKWtNamWpToBcymGphuosqkDttn3zPgwzmrqH8rpAfXv3WN5c4o4ez7TPjurck76yuyNj6gNaoRuNVyO9jLfDExjrE+UfZW5J3vaY85+5oNOjR0NA6TcSB2nO2nn1hM0Mf8Amj5vQ/knH6tVPGu/mZ5leNxAIBAIAYHm2jcmrDhianmICdL6JpYlNiqt+DbmU8VP3Tpjy2xzvWWl8dbxtLFYLRGN0dii2Fu+2jIrqgc2JBsykeict+6W2HLgzxtl5bK/Jjy4p3xrc6A0ti861V1B6KlUqP8A5pfynb8XosPuRv6R/uXP8PqcnvTt80/A/JkozrVy3Ui28WufCccnbE/or9XSvZ0fqs0OC1LwdP8AYhzxqEv4HLwkK/aGov8Aq29Eqmjw18F5Qw6ILIioOCqFHuAkS17Wne07pFaxWNojY5NWXlevTfrdX2l+BZa9kf5p9P8Aav7R/wAcerOBp6FTFBoGg1VPKDEUOmrROz2r/wC+Ertf7E48vhW3P5puk9qL4/OOSswNXZexyINu8b5C7U088XfV6T1/lK0GaNu6t1a7RuGWopXadVfNlVrK3aJUbrI9rCaWHpACw+qvS3WfxkjTaa+ovtHTxlwz564a7ypNE/M0XxT85gadIcWbnMOoAecuc1YyXrpadI2m3pHSFZimaVtnv1nlHzUQaWiCUGmB0NAdpHInoAv/AF7pU9r32x1r5z9lj2dXe828o+7075LsOV0epO92ZveZQLdr4BAIBA4YHl2kq5wuJqKwulRy4PSCxz7YFhSqhgCpuD0wLDRJ+c+yYFzAIBARVqqouxCjiSB5wKnG60YanvqbXUov4mw8YHnGtOPWvVeqgIViuRtfJQpvaWfZVts+3nEoPaEb4t/KVIlyQACSdwAuT2AT0UzERvKliJnlDpNjY5EbwciO0RHPnDB/B4tqVRaiGzKbj8D1dE1yY65KzS3SW1LzS0WjrDTV8FSx/wA7QZadc5vSY2DHpKkefvtKuuXJo/8Ax5Y4qeEp9sdNT7eOdreMG6Gh9IL6Khlt0h18DvmJy9nT7W0fSfszGPW9N5+pR0UtE8pjqu03RSVi9R+AYncP6vOkam2WODS12jz22iGncRj9vUW3+HWZVWl9LNiHBICoosiDmoPxkvTaeuGu0c5nrPmjZs85Z36RHSEENJLiUGgdDQJNemeSVRzqrBQO3/ieZ7Sy8ebaOkcv5Xuhx8GLfz5vctC4MUcPTpj1UUd9s5XpibAIBAIBAp9PaBp4lSGAvxgecYzA18C53tT77d/4wL/V7SVOo21tBbKbgkC3/ECwxmsuGp76gbqX0vHd4wKHF6/pupUi3Wxv4L+MCtqafx1fJAUB4DZ8Rn4wO0NU8XXN6jkX6yT7znAvcB8nK76h2j15wKb5QdXVwwpmmLKylT7S5jwt7pI0uXu81b/Fx1GPvMdqspoPD4ja5fDoWNJt4AOZBBFunImek1OTBt3WWfeUmCmXfvMcdF7+k9Ct6GNww2hkXUekvaDZh3GQvwOXH7WnycvL+8kr8XjvyzUdbVehiBtYPEKT9R8/+w7wYjtDNhnbPT5x/didHjyRvht8lJpDQeIoZvTaw9ZfSHvG6TsWrw5eVbfKUTJpsuPnMfRG/OVUi3LVbcOUe3nOvc499+GPpDn3t/8A2n6yYL3zOZ4nMzdo7tTIUGgdDQJWjsOatQL0bz1Ab5G1WeMGKb+Ph6u+nw97eK/X0avUzR/5VpDbt81hhYcC39CeTmd+cvRdHrUwCAQCAQCAQI2NwSVVKsAbwPP9Lahttnkm2VJ3QHMB8nI31GLHrzgaTA6oUKfqg90C4o4Gmm5QO6BIAgdgUWueivynCOoHpr6a9q7x3i4geKYfSdbCuTScqGNyu9SetT0z0OljFrMMRkjea8vips8302WZpPKefwXlPWvD4gBcZQF93KILkf7h3EzWdBmwzvp7/Kf7s2jWYsnLNX5lvqlTqjlMFiAenZJzH2hmO8TEdo3x+xqKf30ZnRVv7WGxv89Y/BG1dS6DK7+kD2VB982/C6TU88c7T8P4a9/qMHK8bx/fFIXSmj8X9NT5CofWGQJ9tfvE07jWaf8Ax24o8v8A5/DbvdNm9+Np/viaxmpDEbeHqrVU7gTY9zDI+E2x9q1ieHLWYlrfs+euOd4ZvHYGrRNqqMnaMj2HcZZ4s2PLG9J3QsmO+OdrRsjhp0cy6YLEAAkk2AG8mYtMVjeejMRMztDSVMOaCLQp+lia9gbeqD9wnltbqpz35dI6fyv9Lp4w059Z6vVdUtBrg8MtMc613PFjvkNJXUAgEAgEAgEAgEAgEAgEAgEDyf5RdVuTc1kHzVQ3Nh9G5+4zvp9RbBfjq5ZsNcteGXnNamVNj/7PVYc1M1OKjz+XFbFbhs7QrsjBkYqw3FSQfeJ0tWLRtaN4aVtNZ3hp9G681kGzWC1k3G+TW7bWPeJW5uy8VudJ4Z/ZOx6+8cr84UmmcZTq12elT5JDay5cMzlkLnhJunx3x44re28+aLmvW95msbQbwOkKlE3pOyHqNge0bj3zbJipkja8RLWmS9J3rOzSYfXqpsFK1JKoIt9W/tCxBldbsqnFxY7TVNr2hbba9YlmsLRaq4SmpZmOSj+t0s73rSvFadohBrWbztWGuo4VNHqCwFXF1BZUGexf+t885rddOeeGvKv3Xel0kYvat1bXUbVZqJOJxHpYipnn6gPQJXJjZwCAQCAQCAQCAQCAQCAQCAQCA3Xoq6lXAZWFiDmCIHl+tuojU9p6QNSlv2Rz0/ETthz3w24qS55cVckbWhgK+i2HN9Ie4y8wdqY78snsz+ypy9n3rzpzj90KpTZd4I7RaWVL1vG9Z3QrUtX3o2JvN2p/DYV6hsiM3YCfGc75aY/fmIb0x3v7sbtBo/VCoRtV3WjT6bkFvwHvldm7VxV5Ujef2TcXZ97e/wAvuvtG1gvzGjaO25yauwyHXtdPlKTPqcmed7z/AAtMWCmKNqw2Wqupy4YmtWPK4hs2c52J+rODq1cAgEAgEAgEAgEAgEAgEAgEAgEAgECl0tqvh8QSWTZc+snonv6DAzWK1DqL9HVRxwdSp94uPCOghfoligcqVE9e1/1m3Hbzn6teGvkl0tVsactujSHUCxmrZOwuoFMkNiar1yPVOSe6BrMHg0pKFpqqKOgC0B+AQCAQCAQCAQCAQCAQCAQCAQCAQCAQCAQCAQCAQCAQCAQCAQ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data:image/jpeg;base64,/9j/4AAQSkZJRgABAQAAAQABAAD/2wCEAAkGBxQSEBUUExQUFBQVEhUUGBcXFRcUFRUYFBUXFhQWFBcYHCggGBolHBQUITEhJSksLi4uFx80ODMsNygtLisBCgoKDg0OGxAQGywkICUsLC8sNTEsLDQsNCwsLCwsLCwsLzQsNDQsLywsLCwsNCwsLCwsLCwsLCwsLCwsLCwsLP/AABEIAMwAzAMBEQACEQEDEQH/xAAcAAABBQEBAQAAAAAAAAAAAAAAAgMEBQYBBwj/xABHEAACAQICBQgFBwkJAQEAAAABAgADEQQhBQYSMVETMkFhcYGhsSJCcpGyByMzUoLB0RQVFiRDYnOi8DRTY3SSwuHi8ZMX/8QAGgEBAAIDAQAAAAAAAAAAAAAAAAQFAQIDBv/EADURAQACAQIDBQYGAgIDAQAAAAABAgMEERIhMQUTQVFxIjJhgZGxFDRCodHwM8FDciNS4RX/2gAMAwEAAhEDEQA/APcYBAIBAIBAIBASzgbyB25QItXStBd9amDw21v7rwGvz3R6GLeyjt5CBw6XHq0qx+xs/ERAaq6Vq2JXDmwBPpVEXd1C8Czw9XbRWGQZQ3vF4ELFaSYVCiUzU2QC5DBdna3AA7zbPeN4gA0sBzqdZPsFh70vAcpaXoMbCql+BOy3uaxgTAbwOwCAQCAQCAQCAQCBCx2P5NlUIzswYgLYZLa9yxH1hAYOkKx3UVHtVQPhUwEmviD/AHC9zv8AesBJWud9cD2aSj4i0DhwzHfWrH7Sr8KiAk6PQ7zUbtquR7rwAaLo3vyVMniVDHxgSKdJV5qqvYAPKA5eByAivzG9k+UBWHxIp4RHO5aSntOyLAdZNh3wEYCgVT0uexLueLNme4ZAdQECWIBUphhZgGHAgEeMCIdE0fVQIeKE0/hIgd0GSVdgzNTLkU9oljsrkWuc7EgkdVoFnAIBAIBAIBAIDGOpM9J1VirFSAw6DbIwMzQeqwp1A21shrpU3gkbLrygzyI6Qd0CfR0ohIV70mO4PkD7Lbj74E6AQCAQCAQCAQEVeafZPlAg4duUGHp+rTpU6r9bbNqSnxbuEC1EBQgKBgQ9JOSFpqfSqnZ61W16jdwy7SIFjSphVCgWCgADgALAQFwCAQCAQCAQCAQM7ik5PEOvq1Byq9u6oPfsn7UBurYgggEHeDmDAa0Y/J1eTHMdTsi9wrrmQt9wK9H7sC7gEAgEAgJqOFF2IA6yB5wIFfTuHTfWp9x2j/LeBXYrXDDAEDbbIjJbedoCtA6UpU6KioxVzYszKQpNgAAwysFCjugX9Curi6MrDipDDwgOwFCBF0UOUd6x3H5un7Cn0mHtMPcogWkAgEAgEAgEAgEAgVWsVH5oVBvpHb+zufwz7oFOzwIuKY2DLzkIdesrnbvFx3wLP9IMPa4ctcXsqsx7DYb4DFTWNfVp1D27K+ZvAiVdZKnq0kX2mZvAAecCDW07iD66r7KAeLXgV+Ix9VudVqH7RHlaBXVVBNzmeJzPjDJh5gR6kDUit6C+yPKZFZWqgNdTZuKmzfy5zAnYLS2kFtsLVqDoD0yw/wBRAPjMjQLpLFtSblcNydwAWR7kAmzMEzNwL9MMNVgynJryZBTZAW26wFhaA9AIBAIBAIBAIBAIEfSJtRqfw3+EwMRoahVbDU3Uh7rzT6LCxt6Lbju6ffAXy+eyQVb6rDZbu4jrECAvosy8DtD2W/A3EDpMBmpUA3kDtNoDG3fmgt7KlvIQFrgKzbqT/aAX4jAeTV2s2/YXta/kIEmlqjfn1f8ASv3k/dAmUdUMOOcaj9rAD+UCBZUdB0Ft82pt9a7eZgWFGgq81VXsAHlAeEBQgRTQakxej0m709yvxZfqv4Hp4wLHBYxaq3XeDZlIsyngw6DAkQCAQCAQCAQCAQI2k/oKn8N/hMDNapf2Ol2H4jAs8Rh1cWdQw6/u4QM5pnRa0yr7dTYvskCxZQc7hiLkC2459cB2loqkQDm4OYJckHxtAlUsFTXmog+yIElYCxAWICxAWIDggJqYhF5zqvtMF8zAiPp/DD9sh9k7Xw3gM19ZaSqGC1WBYKDsbIJbcLtaBZI2IbdSRfbqXPuUHzgdoaOqcstR3pqRkRTVgWFua7M2Y6d3RAtoBAIBAIBAIBAIEfSAvRqD/Df4TAzGp5/UqXY3xGBc3gQ9I0tpLQMzhMXyD8m/0ZOR+oT/ALT4QL1qgG8gdpAgRqmmKC76qdxv5QI1TWjDjcWbsU/fAiVNcV9Wkx7WA8rwItTW6sealNe3aY+YgMPp/FN6+z7KqPugMPVrvzqlQ/aP3QOJotjvF+3OBPwuhWuMoFjpvCGnhU/zFLzMD0BNw7IHYBAIBAIBAIBAIBAZxv0T+w3kYGT1PP6lT+18RgXV4CSLwM3p/A3BygY2vhTfpgdp4EnogS6WimPRAnUdCE9ECwoaAPCBY0NADhAsKOhFHRAm0tFqOiBJTBqOiBS68JbCD+PS+KBp03DsgKgEAgEAgEAgEAgEBvE8xvZPlAxepuIU4VVDAspbaW+YuxIuOybTS0REzHKWItEztE817easuoc4DWKw4YQKp9CgndAkUdDqOiBNpaOUdECVTwijogOlVUZkDtIHnMxEz0YmYjqhV9P4Wnzq1O/BTtn3LeSKaPPfpSfs421OGvW0K+vrtQHMV37tkeOclU7KzT70xCPbtDHHSJlXV9eKh5lJF9olvAWkqnZFP1Wn5OFu0bfpqrq+s+Kf9ps+yoX/AJkqnZ+nr+nf1R7azNPiqsXi6j223ZvSBzYnp4Th2jipTT+zERzh20WS1s3tTvyl7FT3DsE8+uCoBAIBAIBAIBAIBARWHonsPlA+fqlZqdTaRirC1ipsZ6XQVrfSxFo3jn91HrJmueZidujU6F17IsuJG0P7xRn9pentHukbUdlRPPFPyn/Tvh7QmOWT6txo7G06y7dJ1dT0g37jwPbKbJjtjnhvG0rOl63jes7wexGMp0xd6iIP3mC+ZiuO9vdiZLXrXrOypxOuOCT9sHPBFZ/EC3jJVOz9Rb9O3ryR7a3DX9X0VmI+USiPo6VRuskKPvMlU7IyT71ohwt2lSPdiZVmI+UDENzEpJ2gufEgeElU7JxR70zP7I9u0ck+7ER+6vr6z4upzqzAcFsg/lEk00Onp0rH3cLarNbrZBesz85mb2iT5yTWta9I2cJtNuslpNmDqzAcBhksGA3WOXePOV/af5efWEzQ/wCaPSXtNLmjsHlPNrsuAQCAQCAQCAQCAQEvuMDwRdGVa7VORQvyaBmA51ibXA6e6eh0OamPT14523mVNq8Vr5rcMb7RCqfgciN46R2yy3QSVxLpfYdlvkdlit+20xwVtPtRuzxWr0nY3tXNySTxOZ8Z0jl0aTz6nVgPJAeQzAeQwyeUwHVMB1TMBwGAoH38N5nPJlpjje87OlMdrztWNzjYR7ZjZ3c4gdPDfKrV6quoxzjxVmfksNPp5w348kxDVtrtUAsKdPIW3sZXxoNRP6Pt/KZOrwx+r7krr3VBzooR1MQfvmLaLUV60kjVYZ6WWWB18oMbVFekeJG0vvGfhI1qzWdpjZ3iYnnDT4fELUUMjKyncVII8Jhk7AIBAIBAIBA426B5p8mH9txH8FPjMm3/AClP+0otPzFvSGp1l1Nw+MuxHJ1bZVEyP2xubvz65jT63Jh5RzjyZzaWmXnPKXhmOo7FR0JvsOyX47JIv4T0uK3FET5wo8kbTMG1nVzOrAeUwHlMwHlMMnVMB1TAdVpgWOGwHo8pVPJ0zu6Xf2F4dZlbk1d8tu700b+c+EJ1NNTHXjzfTxLbGBRakopjjvc9rGb4uz6RPFlnit8ejGTWWmOHH7MIxa+/OToiIjaESZmZ3kXmWHbwOMoO8TnkxUyRteN29MlqTvWdi8Bjq2FbboOQOlDmp7R0+cpdV2ZNY4sXOPLx+Sz0+ui3s5OXxekasaz08WtuZVA9JPvXiJUrFfQCAQCAQCBxt0DzH5NDbSFcf4A8Hk235Sv/AGlGr+Yt6Q9PkJJfN2nD+tV/49X42nrdN7lfSHnM3vT6z90VTJLicUwHlMB1TAdUzAdUwydVoFvg6C01FWqLk/R0z637z/u+cqcmS+svOPHO1I6z5rClK6avHfnaekeRrEYpqjbTG58B1AdAllixUxV4aRtCHfJa9uK0mw03aFbUDt4HbwO3gdvAYLtScVaZKspvl5ym7R0cbd7T5/ys9Fqf+O3y/h6vqvpxcXRDbnXJxwPEdRlItFzAIBAIBA4YHhujsXi6WNqVMGu2yJtOlg20m1mLbznbdnLbT1xW08Vyec7eqvzTkrm3p5Q9E1X1/wAPiyKb/MV92w+QY9Ow3Seo2Mi59FfHzjnDvi1Vb8p5S8b07/bMR/mKvxmeg0s+xX0hT549qfWUVTJSOcUwHVMB1TAdUwHFaYFloyiDeo/MTo+sehZW63La9o0+PrPX4Qn6XHWtZzX6R09SsRiS7Fm3n3AdAHVJuHFXFSKV6Qi5Mk5LTaxAadWjoaB3agK2oHQ0wOhoCtqAXiY35SROyVqnpQ4TFi5+bchW7CfRPcfOeT1WDucs08PD0eh0+XvMcW+r2IGR3Z2AQCAQOGB4do/SWJw2kKlTDUuWK0zyiWuTTDm5Fs77t15Z4KUvp+G87c52Qctr1zb1jfk03J6N02Lr+r4u27JalxxG6oOvf2TG+fS/Gv8AfobYs/wl5bjcOaVerTZtpkdkLZ+kVa18+MutNbi2mPJWZ68O8fFwGSkc4pgOKYDimA6pgO0hcgDpnPLkjHSbz4N8dJvaKx4rXFVNkCmNy7+tjvkHs/HM1nNfrb7JesvG8Yq9K/dHDSxQnQ0C00fo8FOVrNsUhkPrOeCD75Dz6mYt3WKN7ftHqk4sETXvMk7V/efRNpaRYD9Xw6qn1mXaJ7SZFyYccfmcszPlvtH0SKZL/wDBj5Efn5idmtTpuOkbIB7jMY9Nhvz0+SYn1/0Xz5a8s1ImPQjSGCQ0xWoEmnezKedTPX1SRp9ReL9zm97wnwlxzYa8HeYunj8FWGk9FKDQOhoEbHLexG/Md+8eMpe18fKt/ks+zr+9T5vZNVcdy+Do1OkoL9oFjKRaLaAQCAQAwPBP0jfR+kmqqge4ZGU5XUub2PQcpZ6bDGXBwz5oObLOPNv8Gt/I9G6ZHKYdvyXGDPL0H2huLKDZ/aXPrmvHm03K3Orbhx5udeUvLsfReniaqVG26iuys1ydog5m5zzlzpbRO0x02VmorMbxJIMmIpYMBxTAfw9NnNkVnPBQWPuExaYrG8zszETPKIX+A1OxtW2zQZQelyEHjn4SLfXaenW30SKaTNb9KXjtWnwRRqz02YhjsJc7NhvJIHHhK3U6yNTthxxPOYTcGmnBvkvMcoUpqXN+Mu61isREeCrm0zO8uhplhO0PhOWrKhyXNmPBVzb8O+cNVm7nFNo6+HrLtgx95kivh4+i1pVBicRc/Q0/RROiw3fiZWZsn4TFFa+/bnM/39k7FT8Rk4p9yOkLDTusVCl80Azsq5rTW4QdfCUs853lZxy5Qz+lqRyOyykgMAwsbMLgzNbTWeKs8yYi0bSlaq4i9XkzzaqlGHXbI+fvl5myd9pa5496v9lVYqd1qJxeE/2FbUGyxXgxHuNpa1nirE+aumNpmHA02YKDQyRXOXeDK/tOu+nn4TCZoJ2zfKXpHyW1b4Ir9Sq6+M80u2xgEAgEAMDxLS+qwxfKujbNZa1RRfmMAbgHhvOcl6bVTi9meiPnwRk5x1YHE0KuHq7LBqVRTcZ2I4FSPMS3reuSu8c4Vtq2pO08pSdH0q2Krtsh61VrsbDaYm4uT+M64r0x9Z2hzyVtk6c5a3AfJxjqmZRKQ41HAt3LcxftPT16Tv6M10OWevJajUbCUM8Xj0B+qlgezMkn3Th+PzZP8WP6uv4PFT/JcfnLQuH+joVMUw6XB2f5yPhme612T3rRX+/D+TvNJTpXcr/9Dqn0MHhaVIdAVNs/6VAEf/m0j2s15n5n423TFTYhvzxi+c1VFP7y0F/lsY4tBh6bTP1OHV5eu8fsqNJ4Gphi1Oqwap6JYhiw9IA2u2ZynHDlrqNZW1Y5Vif7+7fJjth00xaecyrQ0u1WUGgXmgzs4fFVBvFJUHEbRzlfq/azYqT57/RM0/LFktHlsa0NXtu65T9ozM6m2/w+yy0UbYI2+Kx1dwK/m/FVmzquzAk7xZxlIKWtNamWpToBcymGphuosqkDttn3zPgwzmrqH8rpAfXv3WN5c4o4ez7TPjurck76yuyNj6gNaoRuNVyO9jLfDExjrE+UfZW5J3vaY85+5oNOjR0NA6TcSB2nO2nn1hM0Mf8Amj5vQ/knH6tVPGu/mZ5leNxAIBAIAYHm2jcmrDhianmICdL6JpYlNiqt+DbmU8VP3Tpjy2xzvWWl8dbxtLFYLRGN0dii2Fu+2jIrqgc2JBsykeict+6W2HLgzxtl5bK/Jjy4p3xrc6A0ti861V1B6KlUqP8A5pfynb8XosPuRv6R/uXP8PqcnvTt80/A/JkozrVy3Ui28WufCccnbE/or9XSvZ0fqs0OC1LwdP8AYhzxqEv4HLwkK/aGov8Aq29Eqmjw18F5Qw6ILIioOCqFHuAkS17Wne07pFaxWNojY5NWXlevTfrdX2l+BZa9kf5p9P8Aav7R/wAcerOBp6FTFBoGg1VPKDEUOmrROz2r/wC+Ertf7E48vhW3P5puk9qL4/OOSswNXZexyINu8b5C7U088XfV6T1/lK0GaNu6t1a7RuGWopXadVfNlVrK3aJUbrI9rCaWHpACw+qvS3WfxkjTaa+ovtHTxlwz564a7ypNE/M0XxT85gadIcWbnMOoAecuc1YyXrpadI2m3pHSFZimaVtnv1nlHzUQaWiCUGmB0NAdpHInoAv/AF7pU9r32x1r5z9lj2dXe828o+7075LsOV0epO92ZveZQLdr4BAIBA4YHl2kq5wuJqKwulRy4PSCxz7YFhSqhgCpuD0wLDRJ+c+yYFzAIBARVqqouxCjiSB5wKnG60YanvqbXUov4mw8YHnGtOPWvVeqgIViuRtfJQpvaWfZVts+3nEoPaEb4t/KVIlyQACSdwAuT2AT0UzERvKliJnlDpNjY5EbwciO0RHPnDB/B4tqVRaiGzKbj8D1dE1yY65KzS3SW1LzS0WjrDTV8FSx/wA7QZadc5vSY2DHpKkefvtKuuXJo/8Ax5Y4qeEp9sdNT7eOdreMG6Gh9IL6Khlt0h18DvmJy9nT7W0fSfszGPW9N5+pR0UtE8pjqu03RSVi9R+AYncP6vOkam2WODS12jz22iGncRj9vUW3+HWZVWl9LNiHBICoosiDmoPxkvTaeuGu0c5nrPmjZs85Z36RHSEENJLiUGgdDQJNemeSVRzqrBQO3/ieZ7Sy8ebaOkcv5Xuhx8GLfz5vctC4MUcPTpj1UUd9s5XpibAIBAIBAp9PaBp4lSGAvxgecYzA18C53tT77d/4wL/V7SVOo21tBbKbgkC3/ECwxmsuGp76gbqX0vHd4wKHF6/pupUi3Wxv4L+MCtqafx1fJAUB4DZ8Rn4wO0NU8XXN6jkX6yT7znAvcB8nK76h2j15wKb5QdXVwwpmmLKylT7S5jwt7pI0uXu81b/Fx1GPvMdqspoPD4ja5fDoWNJt4AOZBBFunImek1OTBt3WWfeUmCmXfvMcdF7+k9Ct6GNww2hkXUekvaDZh3GQvwOXH7WnycvL+8kr8XjvyzUdbVehiBtYPEKT9R8/+w7wYjtDNhnbPT5x/didHjyRvht8lJpDQeIoZvTaw9ZfSHvG6TsWrw5eVbfKUTJpsuPnMfRG/OVUi3LVbcOUe3nOvc499+GPpDn3t/8A2n6yYL3zOZ4nMzdo7tTIUGgdDQJWjsOatQL0bz1Ab5G1WeMGKb+Ph6u+nw97eK/X0avUzR/5VpDbt81hhYcC39CeTmd+cvRdHrUwCAQCAQCAQI2NwSVVKsAbwPP9Lahttnkm2VJ3QHMB8nI31GLHrzgaTA6oUKfqg90C4o4Gmm5QO6BIAgdgUWueivynCOoHpr6a9q7x3i4geKYfSdbCuTScqGNyu9SetT0z0OljFrMMRkjea8vips8302WZpPKefwXlPWvD4gBcZQF93KILkf7h3EzWdBmwzvp7/Kf7s2jWYsnLNX5lvqlTqjlMFiAenZJzH2hmO8TEdo3x+xqKf30ZnRVv7WGxv89Y/BG1dS6DK7+kD2VB982/C6TU88c7T8P4a9/qMHK8bx/fFIXSmj8X9NT5CofWGQJ9tfvE07jWaf8Ax24o8v8A5/DbvdNm9+Np/viaxmpDEbeHqrVU7gTY9zDI+E2x9q1ieHLWYlrfs+euOd4ZvHYGrRNqqMnaMj2HcZZ4s2PLG9J3QsmO+OdrRsjhp0cy6YLEAAkk2AG8mYtMVjeejMRMztDSVMOaCLQp+lia9gbeqD9wnltbqpz35dI6fyv9Lp4w059Z6vVdUtBrg8MtMc613PFjvkNJXUAgEAgEAgEAgEAgEAgEAgEDyf5RdVuTc1kHzVQ3Nh9G5+4zvp9RbBfjq5ZsNcteGXnNamVNj/7PVYc1M1OKjz+XFbFbhs7QrsjBkYqw3FSQfeJ0tWLRtaN4aVtNZ3hp9G681kGzWC1k3G+TW7bWPeJW5uy8VudJ4Z/ZOx6+8cr84UmmcZTq12elT5JDay5cMzlkLnhJunx3x44re28+aLmvW95msbQbwOkKlE3pOyHqNge0bj3zbJipkja8RLWmS9J3rOzSYfXqpsFK1JKoIt9W/tCxBldbsqnFxY7TVNr2hbba9YlmsLRaq4SmpZmOSj+t0s73rSvFadohBrWbztWGuo4VNHqCwFXF1BZUGexf+t885rddOeeGvKv3Xel0kYvat1bXUbVZqJOJxHpYipnn6gPQJXJjZwCAQCAQCAQCAQCAQCAQCAQCA3Xoq6lXAZWFiDmCIHl+tuojU9p6QNSlv2Rz0/ETthz3w24qS55cVckbWhgK+i2HN9Ie4y8wdqY78snsz+ypy9n3rzpzj90KpTZd4I7RaWVL1vG9Z3QrUtX3o2JvN2p/DYV6hsiM3YCfGc75aY/fmIb0x3v7sbtBo/VCoRtV3WjT6bkFvwHvldm7VxV5Ujef2TcXZ97e/wAvuvtG1gvzGjaO25yauwyHXtdPlKTPqcmed7z/AAtMWCmKNqw2Wqupy4YmtWPK4hs2c52J+rODq1cAgEAgEAgEAgEAgEAgEAgEAgEAgECl0tqvh8QSWTZc+snonv6DAzWK1DqL9HVRxwdSp94uPCOghfoligcqVE9e1/1m3Hbzn6teGvkl0tVsactujSHUCxmrZOwuoFMkNiar1yPVOSe6BrMHg0pKFpqqKOgC0B+AQCAQCAQCAQCAQCAQCAQCAQCAQCAQCAQCAQCAQCAQCAQCAQP/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data:image/jpeg;base64,/9j/4AAQSkZJRgABAQAAAQABAAD/2wCEAAkGBxQSEBUUExQUFBQVEhUUGBcXFRcUFRUYFBUXFhQWFBcYHCggGBolHBQUITEhJSksLi4uFx80ODMsNygtLisBCgoKDg0OGxAQGywkICUsLC8sNTEsLDQsNCwsLCwsLCwsLzQsNDQsLywsLCwsNCwsLCwsLCwsLCwsLCwsLCwsLP/AABEIAMwAzAMBEQACEQEDEQH/xAAcAAABBQEBAQAAAAAAAAAAAAAAAgMEBQYBBwj/xABHEAACAQICBQgFBwkJAQEAAAABAgADEQQhBQYSMVETMkFhcYGhsSJCcpGyByMzUoLB0RQVFiRDYnOi8DRTY3SSwuHi8ZMX/8QAGgEBAAIDAQAAAAAAAAAAAAAAAAQFAQIDBv/EADURAQACAQIDBQYGAgIDAQAAAAABAgMEERIhMQUTQVFxIjJhgZGxFDRCodHwM8FDciNS4RX/2gAMAwEAAhEDEQA/APcYBAIBAIBAIBASzgbyB25QItXStBd9amDw21v7rwGvz3R6GLeyjt5CBw6XHq0qx+xs/ERAaq6Vq2JXDmwBPpVEXd1C8Czw9XbRWGQZQ3vF4ELFaSYVCiUzU2QC5DBdna3AA7zbPeN4gA0sBzqdZPsFh70vAcpaXoMbCql+BOy3uaxgTAbwOwCAQCAQCAQCAQCBCx2P5NlUIzswYgLYZLa9yxH1hAYOkKx3UVHtVQPhUwEmviD/AHC9zv8AesBJWud9cD2aSj4i0DhwzHfWrH7Sr8KiAk6PQ7zUbtquR7rwAaLo3vyVMniVDHxgSKdJV5qqvYAPKA5eByAivzG9k+UBWHxIp4RHO5aSntOyLAdZNh3wEYCgVT0uexLueLNme4ZAdQECWIBUphhZgGHAgEeMCIdE0fVQIeKE0/hIgd0GSVdgzNTLkU9oljsrkWuc7EgkdVoFnAIBAIBAIBAIDGOpM9J1VirFSAw6DbIwMzQeqwp1A21shrpU3gkbLrygzyI6Qd0CfR0ohIV70mO4PkD7Lbj74E6AQCAQCAQCAQEVeafZPlAg4duUGHp+rTpU6r9bbNqSnxbuEC1EBQgKBgQ9JOSFpqfSqnZ61W16jdwy7SIFjSphVCgWCgADgALAQFwCAQCAQCAQCAQM7ik5PEOvq1Byq9u6oPfsn7UBurYgggEHeDmDAa0Y/J1eTHMdTsi9wrrmQt9wK9H7sC7gEAgEAgJqOFF2IA6yB5wIFfTuHTfWp9x2j/LeBXYrXDDAEDbbIjJbedoCtA6UpU6KioxVzYszKQpNgAAwysFCjugX9Curi6MrDipDDwgOwFCBF0UOUd6x3H5un7Cn0mHtMPcogWkAgEAgEAgEAgEAgVWsVH5oVBvpHb+zufwz7oFOzwIuKY2DLzkIdesrnbvFx3wLP9IMPa4ctcXsqsx7DYb4DFTWNfVp1D27K+ZvAiVdZKnq0kX2mZvAAecCDW07iD66r7KAeLXgV+Ix9VudVqH7RHlaBXVVBNzmeJzPjDJh5gR6kDUit6C+yPKZFZWqgNdTZuKmzfy5zAnYLS2kFtsLVqDoD0yw/wBRAPjMjQLpLFtSblcNydwAWR7kAmzMEzNwL9MMNVgynJryZBTZAW26wFhaA9AIBAIBAIBAIBAIEfSJtRqfw3+EwMRoahVbDU3Uh7rzT6LCxt6Lbju6ffAXy+eyQVb6rDZbu4jrECAvosy8DtD2W/A3EDpMBmpUA3kDtNoDG3fmgt7KlvIQFrgKzbqT/aAX4jAeTV2s2/YXta/kIEmlqjfn1f8ASv3k/dAmUdUMOOcaj9rAD+UCBZUdB0Ft82pt9a7eZgWFGgq81VXsAHlAeEBQgRTQakxej0m709yvxZfqv4Hp4wLHBYxaq3XeDZlIsyngw6DAkQCAQCAQCAQCAQI2k/oKn8N/hMDNapf2Ol2H4jAs8Rh1cWdQw6/u4QM5pnRa0yr7dTYvskCxZQc7hiLkC2459cB2loqkQDm4OYJckHxtAlUsFTXmog+yIElYCxAWICxAWIDggJqYhF5zqvtMF8zAiPp/DD9sh9k7Xw3gM19ZaSqGC1WBYKDsbIJbcLtaBZI2IbdSRfbqXPuUHzgdoaOqcstR3pqRkRTVgWFua7M2Y6d3RAtoBAIBAIBAIBAIEfSAvRqD/Df4TAzGp5/UqXY3xGBc3gQ9I0tpLQMzhMXyD8m/0ZOR+oT/ALT4QL1qgG8gdpAgRqmmKC76qdxv5QI1TWjDjcWbsU/fAiVNcV9Wkx7WA8rwItTW6sealNe3aY+YgMPp/FN6+z7KqPugMPVrvzqlQ/aP3QOJotjvF+3OBPwuhWuMoFjpvCGnhU/zFLzMD0BNw7IHYBAIBAIBAIBAIBAZxv0T+w3kYGT1PP6lT+18RgXV4CSLwM3p/A3BygY2vhTfpgdp4EnogS6WimPRAnUdCE9ECwoaAPCBY0NADhAsKOhFHRAm0tFqOiBJTBqOiBS68JbCD+PS+KBp03DsgKgEAgEAgEAgEAgEBvE8xvZPlAxepuIU4VVDAspbaW+YuxIuOybTS0REzHKWItEztE817easuoc4DWKw4YQKp9CgndAkUdDqOiBNpaOUdECVTwijogOlVUZkDtIHnMxEz0YmYjqhV9P4Wnzq1O/BTtn3LeSKaPPfpSfs421OGvW0K+vrtQHMV37tkeOclU7KzT70xCPbtDHHSJlXV9eKh5lJF9olvAWkqnZFP1Wn5OFu0bfpqrq+s+Kf9ps+yoX/AJkqnZ+nr+nf1R7azNPiqsXi6j223ZvSBzYnp4Th2jipTT+zERzh20WS1s3tTvyl7FT3DsE8+uCoBAIBAIBAIBAIBARWHonsPlA+fqlZqdTaRirC1ipsZ6XQVrfSxFo3jn91HrJmueZidujU6F17IsuJG0P7xRn9pentHukbUdlRPPFPyn/Tvh7QmOWT6txo7G06y7dJ1dT0g37jwPbKbJjtjnhvG0rOl63jes7wexGMp0xd6iIP3mC+ZiuO9vdiZLXrXrOypxOuOCT9sHPBFZ/EC3jJVOz9Rb9O3ryR7a3DX9X0VmI+USiPo6VRuskKPvMlU7IyT71ohwt2lSPdiZVmI+UDENzEpJ2gufEgeElU7JxR70zP7I9u0ck+7ER+6vr6z4upzqzAcFsg/lEk00Onp0rH3cLarNbrZBesz85mb2iT5yTWta9I2cJtNuslpNmDqzAcBhksGA3WOXePOV/af5efWEzQ/wCaPSXtNLmjsHlPNrsuAQCAQCAQCAQCAQEvuMDwRdGVa7VORQvyaBmA51ibXA6e6eh0OamPT14523mVNq8Vr5rcMb7RCqfgciN46R2yy3QSVxLpfYdlvkdlit+20xwVtPtRuzxWr0nY3tXNySTxOZ8Z0jl0aTz6nVgPJAeQzAeQwyeUwHVMB1TMBwGAoH38N5nPJlpjje87OlMdrztWNzjYR7ZjZ3c4gdPDfKrV6quoxzjxVmfksNPp5w348kxDVtrtUAsKdPIW3sZXxoNRP6Pt/KZOrwx+r7krr3VBzooR1MQfvmLaLUV60kjVYZ6WWWB18oMbVFekeJG0vvGfhI1qzWdpjZ3iYnnDT4fELUUMjKyncVII8Jhk7AIBAIBAIBA426B5p8mH9txH8FPjMm3/AClP+0otPzFvSGp1l1Nw+MuxHJ1bZVEyP2xubvz65jT63Jh5RzjyZzaWmXnPKXhmOo7FR0JvsOyX47JIv4T0uK3FET5wo8kbTMG1nVzOrAeUwHlMwHlMMnVMB1TAdVpgWOGwHo8pVPJ0zu6Xf2F4dZlbk1d8tu700b+c+EJ1NNTHXjzfTxLbGBRakopjjvc9rGb4uz6RPFlnit8ejGTWWmOHH7MIxa+/OToiIjaESZmZ3kXmWHbwOMoO8TnkxUyRteN29MlqTvWdi8Bjq2FbboOQOlDmp7R0+cpdV2ZNY4sXOPLx+Sz0+ui3s5OXxekasaz08WtuZVA9JPvXiJUrFfQCAQCAQCBxt0DzH5NDbSFcf4A8Hk235Sv/AGlGr+Yt6Q9PkJJfN2nD+tV/49X42nrdN7lfSHnM3vT6z90VTJLicUwHlMB1TAdUzAdUwydVoFvg6C01FWqLk/R0z637z/u+cqcmS+svOPHO1I6z5rClK6avHfnaekeRrEYpqjbTG58B1AdAllixUxV4aRtCHfJa9uK0mw03aFbUDt4HbwO3gdvAYLtScVaZKspvl5ym7R0cbd7T5/ys9Fqf+O3y/h6vqvpxcXRDbnXJxwPEdRlItFzAIBAIBA4YHhujsXi6WNqVMGu2yJtOlg20m1mLbznbdnLbT1xW08Vyec7eqvzTkrm3p5Q9E1X1/wAPiyKb/MV92w+QY9Ow3Seo2Mi59FfHzjnDvi1Vb8p5S8b07/bMR/mKvxmeg0s+xX0hT549qfWUVTJSOcUwHVMB1TAdUwHFaYFloyiDeo/MTo+sehZW63La9o0+PrPX4Qn6XHWtZzX6R09SsRiS7Fm3n3AdAHVJuHFXFSKV6Qi5Mk5LTaxAadWjoaB3agK2oHQ0wOhoCtqAXiY35SROyVqnpQ4TFi5+bchW7CfRPcfOeT1WDucs08PD0eh0+XvMcW+r2IGR3Z2AQCAQOGB4do/SWJw2kKlTDUuWK0zyiWuTTDm5Fs77t15Z4KUvp+G87c52Qctr1zb1jfk03J6N02Lr+r4u27JalxxG6oOvf2TG+fS/Gv8AfobYs/wl5bjcOaVerTZtpkdkLZ+kVa18+MutNbi2mPJWZ68O8fFwGSkc4pgOKYDimA6pgO0hcgDpnPLkjHSbz4N8dJvaKx4rXFVNkCmNy7+tjvkHs/HM1nNfrb7JesvG8Yq9K/dHDSxQnQ0C00fo8FOVrNsUhkPrOeCD75Dz6mYt3WKN7ftHqk4sETXvMk7V/efRNpaRYD9Xw6qn1mXaJ7SZFyYccfmcszPlvtH0SKZL/wDBj5Efn5idmtTpuOkbIB7jMY9Nhvz0+SYn1/0Xz5a8s1ImPQjSGCQ0xWoEmnezKedTPX1SRp9ReL9zm97wnwlxzYa8HeYunj8FWGk9FKDQOhoEbHLexG/Md+8eMpe18fKt/ks+zr+9T5vZNVcdy+Do1OkoL9oFjKRaLaAQCAQAwPBP0jfR+kmqqge4ZGU5XUub2PQcpZ6bDGXBwz5oObLOPNv8Gt/I9G6ZHKYdvyXGDPL0H2huLKDZ/aXPrmvHm03K3Orbhx5udeUvLsfReniaqVG26iuys1ydog5m5zzlzpbRO0x02VmorMbxJIMmIpYMBxTAfw9NnNkVnPBQWPuExaYrG8zszETPKIX+A1OxtW2zQZQelyEHjn4SLfXaenW30SKaTNb9KXjtWnwRRqz02YhjsJc7NhvJIHHhK3U6yNTthxxPOYTcGmnBvkvMcoUpqXN+Mu61isREeCrm0zO8uhplhO0PhOWrKhyXNmPBVzb8O+cNVm7nFNo6+HrLtgx95kivh4+i1pVBicRc/Q0/RROiw3fiZWZsn4TFFa+/bnM/39k7FT8Rk4p9yOkLDTusVCl80Azsq5rTW4QdfCUs853lZxy5Qz+lqRyOyykgMAwsbMLgzNbTWeKs8yYi0bSlaq4i9XkzzaqlGHXbI+fvl5myd9pa5496v9lVYqd1qJxeE/2FbUGyxXgxHuNpa1nirE+aumNpmHA02YKDQyRXOXeDK/tOu+nn4TCZoJ2zfKXpHyW1b4Ir9Sq6+M80u2xgEAgEAMDxLS+qwxfKujbNZa1RRfmMAbgHhvOcl6bVTi9meiPnwRk5x1YHE0KuHq7LBqVRTcZ2I4FSPMS3reuSu8c4Vtq2pO08pSdH0q2Krtsh61VrsbDaYm4uT+M64r0x9Z2hzyVtk6c5a3AfJxjqmZRKQ41HAt3LcxftPT16Tv6M10OWevJajUbCUM8Xj0B+qlgezMkn3Th+PzZP8WP6uv4PFT/JcfnLQuH+joVMUw6XB2f5yPhme612T3rRX+/D+TvNJTpXcr/9Dqn0MHhaVIdAVNs/6VAEf/m0j2s15n5n423TFTYhvzxi+c1VFP7y0F/lsY4tBh6bTP1OHV5eu8fsqNJ4Gphi1Oqwap6JYhiw9IA2u2ZynHDlrqNZW1Y5Vif7+7fJjth00xaecyrQ0u1WUGgXmgzs4fFVBvFJUHEbRzlfq/azYqT57/RM0/LFktHlsa0NXtu65T9ozM6m2/w+yy0UbYI2+Kx1dwK/m/FVmzquzAk7xZxlIKWtNamWpToBcymGphuosqkDttn3zPgwzmrqH8rpAfXv3WN5c4o4ez7TPjurck76yuyNj6gNaoRuNVyO9jLfDExjrE+UfZW5J3vaY85+5oNOjR0NA6TcSB2nO2nn1hM0Mf8Amj5vQ/knH6tVPGu/mZ5leNxAIBAIAYHm2jcmrDhianmICdL6JpYlNiqt+DbmU8VP3Tpjy2xzvWWl8dbxtLFYLRGN0dii2Fu+2jIrqgc2JBsykeict+6W2HLgzxtl5bK/Jjy4p3xrc6A0ti861V1B6KlUqP8A5pfynb8XosPuRv6R/uXP8PqcnvTt80/A/JkozrVy3Ui28WufCccnbE/or9XSvZ0fqs0OC1LwdP8AYhzxqEv4HLwkK/aGov8Aq29Eqmjw18F5Qw6ILIioOCqFHuAkS17Wne07pFaxWNojY5NWXlevTfrdX2l+BZa9kf5p9P8Aav7R/wAcerOBp6FTFBoGg1VPKDEUOmrROz2r/wC+Ertf7E48vhW3P5puk9qL4/OOSswNXZexyINu8b5C7U088XfV6T1/lK0GaNu6t1a7RuGWopXadVfNlVrK3aJUbrI9rCaWHpACw+qvS3WfxkjTaa+ovtHTxlwz564a7ypNE/M0XxT85gadIcWbnMOoAecuc1YyXrpadI2m3pHSFZimaVtnv1nlHzUQaWiCUGmB0NAdpHInoAv/AF7pU9r32x1r5z9lj2dXe828o+7075LsOV0epO92ZveZQLdr4BAIBA4YHl2kq5wuJqKwulRy4PSCxz7YFhSqhgCpuD0wLDRJ+c+yYFzAIBARVqqouxCjiSB5wKnG60YanvqbXUov4mw8YHnGtOPWvVeqgIViuRtfJQpvaWfZVts+3nEoPaEb4t/KVIlyQACSdwAuT2AT0UzERvKliJnlDpNjY5EbwciO0RHPnDB/B4tqVRaiGzKbj8D1dE1yY65KzS3SW1LzS0WjrDTV8FSx/wA7QZadc5vSY2DHpKkefvtKuuXJo/8Ax5Y4qeEp9sdNT7eOdreMG6Gh9IL6Khlt0h18DvmJy9nT7W0fSfszGPW9N5+pR0UtE8pjqu03RSVi9R+AYncP6vOkam2WODS12jz22iGncRj9vUW3+HWZVWl9LNiHBICoosiDmoPxkvTaeuGu0c5nrPmjZs85Z36RHSEENJLiUGgdDQJNemeSVRzqrBQO3/ieZ7Sy8ebaOkcv5Xuhx8GLfz5vctC4MUcPTpj1UUd9s5XpibAIBAIBAp9PaBp4lSGAvxgecYzA18C53tT77d/4wL/V7SVOo21tBbKbgkC3/ECwxmsuGp76gbqX0vHd4wKHF6/pupUi3Wxv4L+MCtqafx1fJAUB4DZ8Rn4wO0NU8XXN6jkX6yT7znAvcB8nK76h2j15wKb5QdXVwwpmmLKylT7S5jwt7pI0uXu81b/Fx1GPvMdqspoPD4ja5fDoWNJt4AOZBBFunImek1OTBt3WWfeUmCmXfvMcdF7+k9Ct6GNww2hkXUekvaDZh3GQvwOXH7WnycvL+8kr8XjvyzUdbVehiBtYPEKT9R8/+w7wYjtDNhnbPT5x/didHjyRvht8lJpDQeIoZvTaw9ZfSHvG6TsWrw5eVbfKUTJpsuPnMfRG/OVUi3LVbcOUe3nOvc499+GPpDn3t/8A2n6yYL3zOZ4nMzdo7tTIUGgdDQJWjsOatQL0bz1Ab5G1WeMGKb+Ph6u+nw97eK/X0avUzR/5VpDbt81hhYcC39CeTmd+cvRdHrUwCAQCAQCAQI2NwSVVKsAbwPP9Lahttnkm2VJ3QHMB8nI31GLHrzgaTA6oUKfqg90C4o4Gmm5QO6BIAgdgUWueivynCOoHpr6a9q7x3i4geKYfSdbCuTScqGNyu9SetT0z0OljFrMMRkjea8vips8302WZpPKefwXlPWvD4gBcZQF93KILkf7h3EzWdBmwzvp7/Kf7s2jWYsnLNX5lvqlTqjlMFiAenZJzH2hmO8TEdo3x+xqKf30ZnRVv7WGxv89Y/BG1dS6DK7+kD2VB982/C6TU88c7T8P4a9/qMHK8bx/fFIXSmj8X9NT5CofWGQJ9tfvE07jWaf8Ax24o8v8A5/DbvdNm9+Np/viaxmpDEbeHqrVU7gTY9zDI+E2x9q1ieHLWYlrfs+euOd4ZvHYGrRNqqMnaMj2HcZZ4s2PLG9J3QsmO+OdrRsjhp0cy6YLEAAkk2AG8mYtMVjeejMRMztDSVMOaCLQp+lia9gbeqD9wnltbqpz35dI6fyv9Lp4w059Z6vVdUtBrg8MtMc613PFjvkNJXUAgEAgEAgEAgEAgEAgEAgEDyf5RdVuTc1kHzVQ3Nh9G5+4zvp9RbBfjq5ZsNcteGXnNamVNj/7PVYc1M1OKjz+XFbFbhs7QrsjBkYqw3FSQfeJ0tWLRtaN4aVtNZ3hp9G681kGzWC1k3G+TW7bWPeJW5uy8VudJ4Z/ZOx6+8cr84UmmcZTq12elT5JDay5cMzlkLnhJunx3x44re28+aLmvW95msbQbwOkKlE3pOyHqNge0bj3zbJipkja8RLWmS9J3rOzSYfXqpsFK1JKoIt9W/tCxBldbsqnFxY7TVNr2hbba9YlmsLRaq4SmpZmOSj+t0s73rSvFadohBrWbztWGuo4VNHqCwFXF1BZUGexf+t885rddOeeGvKv3Xel0kYvat1bXUbVZqJOJxHpYipnn6gPQJXJjZwCAQCAQCAQCAQCAQCAQCAQCA3Xoq6lXAZWFiDmCIHl+tuojU9p6QNSlv2Rz0/ETthz3w24qS55cVckbWhgK+i2HN9Ie4y8wdqY78snsz+ypy9n3rzpzj90KpTZd4I7RaWVL1vG9Z3QrUtX3o2JvN2p/DYV6hsiM3YCfGc75aY/fmIb0x3v7sbtBo/VCoRtV3WjT6bkFvwHvldm7VxV5Ujef2TcXZ97e/wAvuvtG1gvzGjaO25yauwyHXtdPlKTPqcmed7z/AAtMWCmKNqw2Wqupy4YmtWPK4hs2c52J+rODq1cAgEAgEAgEAgEAgEAgEAgEAgEAgECl0tqvh8QSWTZc+snonv6DAzWK1DqL9HVRxwdSp94uPCOghfoligcqVE9e1/1m3Hbzn6teGvkl0tVsactujSHUCxmrZOwuoFMkNiar1yPVOSe6BrMHg0pKFpqqKOgC0B+AQCAQCAQCAQCAQCAQCAQCAQCAQCAQCAQCAQCAQCAQCAQCAQP/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0" name="Picture 12" descr="Software install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 y="160020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www.iconshock.com/img_jpg/PLASTICXP/networking/jpg/256/software_ic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52400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66800" y="3502378"/>
            <a:ext cx="1593706" cy="400110"/>
          </a:xfrm>
          <a:prstGeom prst="rect">
            <a:avLst/>
          </a:prstGeom>
          <a:noFill/>
        </p:spPr>
        <p:txBody>
          <a:bodyPr wrap="none" rtlCol="0">
            <a:spAutoFit/>
          </a:bodyPr>
          <a:lstStyle/>
          <a:p>
            <a:r>
              <a:rPr lang="en-US" sz="2000" dirty="0" smtClean="0">
                <a:latin typeface="+mn-lt"/>
              </a:rPr>
              <a:t>Old version</a:t>
            </a:r>
          </a:p>
        </p:txBody>
      </p:sp>
      <p:sp>
        <p:nvSpPr>
          <p:cNvPr id="14" name="TextBox 13"/>
          <p:cNvSpPr txBox="1"/>
          <p:nvPr/>
        </p:nvSpPr>
        <p:spPr>
          <a:xfrm>
            <a:off x="5715000" y="3473097"/>
            <a:ext cx="1694695" cy="400110"/>
          </a:xfrm>
          <a:prstGeom prst="rect">
            <a:avLst/>
          </a:prstGeom>
          <a:noFill/>
        </p:spPr>
        <p:txBody>
          <a:bodyPr wrap="none" rtlCol="0">
            <a:spAutoFit/>
          </a:bodyPr>
          <a:lstStyle/>
          <a:p>
            <a:r>
              <a:rPr lang="en-US" sz="2000" dirty="0" smtClean="0">
                <a:latin typeface="+mn-lt"/>
              </a:rPr>
              <a:t>New version</a:t>
            </a:r>
          </a:p>
        </p:txBody>
      </p:sp>
      <p:sp>
        <p:nvSpPr>
          <p:cNvPr id="10" name="Right Arrow 9"/>
          <p:cNvSpPr/>
          <p:nvPr/>
        </p:nvSpPr>
        <p:spPr bwMode="auto">
          <a:xfrm>
            <a:off x="3505200" y="2286000"/>
            <a:ext cx="1472230" cy="152400"/>
          </a:xfrm>
          <a:prstGeom prst="rightArrow">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pic>
        <p:nvPicPr>
          <p:cNvPr id="18" name="Picture 4" descr="http://www.iconattitude.com/icons/open_icon_library/others/png/256/light_bul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3774" y="3276600"/>
            <a:ext cx="768050" cy="76805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200" y="3267075"/>
            <a:ext cx="71061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295634" y="2875165"/>
            <a:ext cx="1924566" cy="369332"/>
          </a:xfrm>
          <a:prstGeom prst="rect">
            <a:avLst/>
          </a:prstGeom>
          <a:noFill/>
        </p:spPr>
        <p:txBody>
          <a:bodyPr wrap="none" rtlCol="0">
            <a:spAutoFit/>
          </a:bodyPr>
          <a:lstStyle/>
          <a:p>
            <a:r>
              <a:rPr lang="en-US" sz="1800" dirty="0">
                <a:cs typeface="Times New Roman" pitchFamily="18" charset="0"/>
              </a:rPr>
              <a:t>a</a:t>
            </a:r>
            <a:r>
              <a:rPr lang="en-US" sz="1800" dirty="0" smtClean="0">
                <a:cs typeface="Times New Roman" pitchFamily="18" charset="0"/>
              </a:rPr>
              <a:t> </a:t>
            </a:r>
            <a:r>
              <a:rPr lang="en-US" sz="1800" dirty="0" smtClean="0">
                <a:solidFill>
                  <a:srgbClr val="FF0000"/>
                </a:solidFill>
                <a:cs typeface="Times New Roman" pitchFamily="18" charset="0"/>
              </a:rPr>
              <a:t>different</a:t>
            </a:r>
            <a:r>
              <a:rPr lang="en-US" sz="1800" dirty="0" smtClean="0">
                <a:cs typeface="Times New Roman" pitchFamily="18" charset="0"/>
              </a:rPr>
              <a:t> output</a:t>
            </a:r>
          </a:p>
        </p:txBody>
      </p:sp>
      <p:cxnSp>
        <p:nvCxnSpPr>
          <p:cNvPr id="13" name="Straight Arrow Connector 12"/>
          <p:cNvCxnSpPr>
            <a:stCxn id="3" idx="2"/>
          </p:cNvCxnSpPr>
          <p:nvPr/>
        </p:nvCxnSpPr>
        <p:spPr bwMode="auto">
          <a:xfrm flipH="1">
            <a:off x="8025815" y="3244497"/>
            <a:ext cx="232102" cy="228600"/>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20" name="Title 1"/>
          <p:cNvSpPr>
            <a:spLocks noGrp="1"/>
          </p:cNvSpPr>
          <p:nvPr>
            <p:ph type="title"/>
          </p:nvPr>
        </p:nvSpPr>
        <p:spPr>
          <a:xfrm>
            <a:off x="685800" y="152400"/>
            <a:ext cx="7772400" cy="1143000"/>
          </a:xfrm>
        </p:spPr>
        <p:txBody>
          <a:bodyPr/>
          <a:lstStyle/>
          <a:p>
            <a:r>
              <a:rPr lang="en-US" dirty="0" smtClean="0"/>
              <a:t>Diagnosing configuration errors with </a:t>
            </a:r>
            <a:r>
              <a:rPr lang="en-US" dirty="0" err="1" smtClean="0"/>
              <a:t>ConfSuggester</a:t>
            </a:r>
            <a:endParaRPr lang="en-US" dirty="0"/>
          </a:p>
        </p:txBody>
      </p:sp>
      <p:grpSp>
        <p:nvGrpSpPr>
          <p:cNvPr id="21" name="Group 20"/>
          <p:cNvGrpSpPr/>
          <p:nvPr/>
        </p:nvGrpSpPr>
        <p:grpSpPr>
          <a:xfrm>
            <a:off x="2743200" y="4594578"/>
            <a:ext cx="6051660" cy="1577622"/>
            <a:chOff x="2286000" y="5029200"/>
            <a:chExt cx="6051660" cy="1577622"/>
          </a:xfrm>
        </p:grpSpPr>
        <p:sp>
          <p:nvSpPr>
            <p:cNvPr id="22" name="Down Arrow 21"/>
            <p:cNvSpPr/>
            <p:nvPr/>
          </p:nvSpPr>
          <p:spPr bwMode="auto">
            <a:xfrm>
              <a:off x="3733800" y="5029200"/>
              <a:ext cx="609600" cy="685800"/>
            </a:xfrm>
            <a:prstGeom prst="downArrow">
              <a:avLst/>
            </a:prstGeom>
            <a:solidFill>
              <a:schemeClr val="accent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3" name="TextBox 22"/>
            <p:cNvSpPr txBox="1"/>
            <p:nvPr/>
          </p:nvSpPr>
          <p:spPr>
            <a:xfrm>
              <a:off x="4419600" y="5127978"/>
              <a:ext cx="3918060" cy="400110"/>
            </a:xfrm>
            <a:prstGeom prst="rect">
              <a:avLst/>
            </a:prstGeom>
            <a:noFill/>
          </p:spPr>
          <p:txBody>
            <a:bodyPr wrap="none" rtlCol="0">
              <a:spAutoFit/>
            </a:bodyPr>
            <a:lstStyle/>
            <a:p>
              <a:r>
                <a:rPr lang="en-US" sz="2000" b="0" dirty="0" smtClean="0">
                  <a:latin typeface="+mn-lt"/>
                </a:rPr>
                <a:t>Our technique: </a:t>
              </a:r>
              <a:r>
                <a:rPr lang="en-US" sz="2000" dirty="0" err="1" smtClean="0">
                  <a:solidFill>
                    <a:srgbClr val="FF0000"/>
                  </a:solidFill>
                  <a:latin typeface="+mn-lt"/>
                </a:rPr>
                <a:t>ConfSuggester</a:t>
              </a:r>
              <a:endParaRPr lang="en-US" sz="2000" dirty="0" smtClean="0">
                <a:solidFill>
                  <a:srgbClr val="FF0000"/>
                </a:solidFill>
                <a:latin typeface="+mn-lt"/>
              </a:endParaRPr>
            </a:p>
          </p:txBody>
        </p:sp>
        <p:pic>
          <p:nvPicPr>
            <p:cNvPr id="24" name="Picture 2" descr="https://encrypted-tbn3.gstatic.com/images?q=tbn:ANd9GcTortB0_HB0wH8rIZb3_e9pY1l2FLj2YGn-DRpLCkyyd66BatY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02280" y="5876924"/>
              <a:ext cx="381000" cy="3810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s://encrypted-tbn3.gstatic.com/images?q=tbn:ANd9GcTortB0_HB0wH8rIZb3_e9pY1l2FLj2YGn-DRpLCkyyd66BatY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83279" y="5901688"/>
              <a:ext cx="381000" cy="38100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s://encrypted-tbn3.gstatic.com/images?q=tbn:ANd9GcTortB0_HB0wH8rIZb3_e9pY1l2FLj2YGn-DRpLCkyyd66BatY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60519" y="5897880"/>
              <a:ext cx="381000" cy="38100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s://encrypted-tbn3.gstatic.com/images?q=tbn:ANd9GcTortB0_HB0wH8rIZb3_e9pY1l2FLj2YGn-DRpLCkyyd66BatY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64279" y="5897879"/>
              <a:ext cx="381000" cy="38100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https://encrypted-tbn3.gstatic.com/images?q=tbn:ANd9GcTortB0_HB0wH8rIZb3_e9pY1l2FLj2YGn-DRpLCkyyd66BatY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56759" y="5928360"/>
              <a:ext cx="381000" cy="38100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2286000" y="6268268"/>
              <a:ext cx="3810000" cy="338554"/>
            </a:xfrm>
            <a:prstGeom prst="rect">
              <a:avLst/>
            </a:prstGeom>
            <a:noFill/>
          </p:spPr>
          <p:txBody>
            <a:bodyPr wrap="square" rtlCol="0">
              <a:spAutoFit/>
            </a:bodyPr>
            <a:lstStyle/>
            <a:p>
              <a:pPr algn="ctr"/>
              <a:r>
                <a:rPr lang="en-US" sz="1600" dirty="0" smtClean="0">
                  <a:cs typeface="Times New Roman" pitchFamily="18" charset="0"/>
                </a:rPr>
                <a:t>Suspicious configuration options</a:t>
              </a:r>
            </a:p>
          </p:txBody>
        </p:sp>
        <p:sp>
          <p:nvSpPr>
            <p:cNvPr id="30" name="TextBox 29"/>
            <p:cNvSpPr txBox="1"/>
            <p:nvPr/>
          </p:nvSpPr>
          <p:spPr>
            <a:xfrm>
              <a:off x="4945786" y="5943569"/>
              <a:ext cx="441146" cy="400110"/>
            </a:xfrm>
            <a:prstGeom prst="rect">
              <a:avLst/>
            </a:prstGeom>
            <a:noFill/>
          </p:spPr>
          <p:txBody>
            <a:bodyPr wrap="none" rtlCol="0">
              <a:spAutoFit/>
            </a:bodyPr>
            <a:lstStyle/>
            <a:p>
              <a:r>
                <a:rPr lang="en-US" sz="2000" dirty="0" smtClean="0">
                  <a:latin typeface="+mn-lt"/>
                </a:rPr>
                <a:t>…</a:t>
              </a:r>
            </a:p>
          </p:txBody>
        </p:sp>
      </p:grpSp>
      <p:sp>
        <p:nvSpPr>
          <p:cNvPr id="17" name="TextBox 16"/>
          <p:cNvSpPr txBox="1"/>
          <p:nvPr/>
        </p:nvSpPr>
        <p:spPr>
          <a:xfrm>
            <a:off x="155575" y="4394537"/>
            <a:ext cx="3105337" cy="1323439"/>
          </a:xfrm>
          <a:prstGeom prst="rect">
            <a:avLst/>
          </a:prstGeom>
          <a:solidFill>
            <a:srgbClr val="FFFFCC"/>
          </a:solidFill>
        </p:spPr>
        <p:txBody>
          <a:bodyPr wrap="none" rtlCol="0">
            <a:spAutoFit/>
          </a:bodyPr>
          <a:lstStyle/>
          <a:p>
            <a:r>
              <a:rPr lang="en-US" sz="2000" dirty="0" smtClean="0">
                <a:solidFill>
                  <a:srgbClr val="FF0000"/>
                </a:solidFill>
                <a:latin typeface="+mn-lt"/>
              </a:rPr>
              <a:t>Key idea: </a:t>
            </a:r>
          </a:p>
          <a:p>
            <a:r>
              <a:rPr lang="en-US" sz="2000" i="1" dirty="0" smtClean="0">
                <a:latin typeface="+mn-lt"/>
              </a:rPr>
              <a:t>The execution trace</a:t>
            </a:r>
          </a:p>
          <a:p>
            <a:r>
              <a:rPr lang="en-US" sz="2000" i="1" dirty="0" smtClean="0">
                <a:latin typeface="+mn-lt"/>
              </a:rPr>
              <a:t>on the old version as</a:t>
            </a:r>
          </a:p>
          <a:p>
            <a:r>
              <a:rPr lang="en-US" sz="2000" i="1" dirty="0">
                <a:latin typeface="+mn-lt"/>
              </a:rPr>
              <a:t>t</a:t>
            </a:r>
            <a:r>
              <a:rPr lang="en-US" sz="2000" i="1" dirty="0" smtClean="0">
                <a:latin typeface="+mn-lt"/>
              </a:rPr>
              <a:t>he “intended behavior”</a:t>
            </a:r>
          </a:p>
        </p:txBody>
      </p:sp>
    </p:spTree>
    <p:extLst>
      <p:ext uri="{BB962C8B-B14F-4D97-AF65-F5344CB8AC3E}">
        <p14:creationId xmlns:p14="http://schemas.microsoft.com/office/powerpoint/2010/main" val="21176313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153400" cy="1143000"/>
          </a:xfrm>
        </p:spPr>
        <p:txBody>
          <a:bodyPr/>
          <a:lstStyle/>
          <a:p>
            <a:r>
              <a:rPr lang="en-US" dirty="0" smtClean="0"/>
              <a:t>Design constraints for </a:t>
            </a:r>
            <a:r>
              <a:rPr lang="en-US" dirty="0" err="1" smtClean="0"/>
              <a:t>ConfSuggester</a:t>
            </a:r>
            <a:endParaRPr lang="en-US" dirty="0"/>
          </a:p>
        </p:txBody>
      </p:sp>
      <p:sp>
        <p:nvSpPr>
          <p:cNvPr id="3" name="Content Placeholder 2"/>
          <p:cNvSpPr>
            <a:spLocks noGrp="1"/>
          </p:cNvSpPr>
          <p:nvPr>
            <p:ph idx="1"/>
          </p:nvPr>
        </p:nvSpPr>
        <p:spPr>
          <a:xfrm>
            <a:off x="685800" y="1524000"/>
            <a:ext cx="7772400" cy="4495800"/>
          </a:xfrm>
        </p:spPr>
        <p:txBody>
          <a:bodyPr/>
          <a:lstStyle/>
          <a:p>
            <a:pPr>
              <a:buClr>
                <a:schemeClr val="tx1"/>
              </a:buClr>
            </a:pPr>
            <a:r>
              <a:rPr lang="en-US" b="1" dirty="0" smtClean="0">
                <a:solidFill>
                  <a:srgbClr val="FF0000"/>
                </a:solidFill>
              </a:rPr>
              <a:t>Accessible</a:t>
            </a:r>
            <a:r>
              <a:rPr lang="en-US" dirty="0" smtClean="0"/>
              <a:t>: </a:t>
            </a:r>
            <a:r>
              <a:rPr lang="en-US" dirty="0"/>
              <a:t>no assumption about user background</a:t>
            </a:r>
          </a:p>
          <a:p>
            <a:pPr marL="457200" lvl="1" indent="0">
              <a:buNone/>
            </a:pPr>
            <a:r>
              <a:rPr lang="en-US" dirty="0"/>
              <a:t>    (e.g., </a:t>
            </a:r>
            <a:r>
              <a:rPr lang="en-US" dirty="0" smtClean="0"/>
              <a:t>users cannot read or </a:t>
            </a:r>
            <a:r>
              <a:rPr lang="en-US" dirty="0"/>
              <a:t>write code annotations</a:t>
            </a:r>
            <a:r>
              <a:rPr lang="en-US" dirty="0" smtClean="0"/>
              <a:t>)</a:t>
            </a:r>
          </a:p>
          <a:p>
            <a:pPr marL="457200" lvl="1" indent="0">
              <a:buNone/>
            </a:pPr>
            <a:endParaRPr lang="en-US" dirty="0"/>
          </a:p>
          <a:p>
            <a:pPr>
              <a:buClr>
                <a:schemeClr val="tx1"/>
              </a:buClr>
            </a:pPr>
            <a:r>
              <a:rPr lang="en-US" b="1" dirty="0" smtClean="0">
                <a:solidFill>
                  <a:srgbClr val="FF0000"/>
                </a:solidFill>
              </a:rPr>
              <a:t>Easy-to-use</a:t>
            </a:r>
            <a:r>
              <a:rPr lang="en-US" dirty="0" smtClean="0"/>
              <a:t>:</a:t>
            </a:r>
            <a:r>
              <a:rPr lang="en-US" dirty="0" smtClean="0">
                <a:solidFill>
                  <a:srgbClr val="FF0000"/>
                </a:solidFill>
              </a:rPr>
              <a:t> </a:t>
            </a:r>
            <a:r>
              <a:rPr lang="en-US" dirty="0" smtClean="0"/>
              <a:t>fully automated</a:t>
            </a:r>
          </a:p>
          <a:p>
            <a:pPr>
              <a:buClr>
                <a:schemeClr val="tx1"/>
              </a:buClr>
            </a:pPr>
            <a:endParaRPr lang="en-US" dirty="0"/>
          </a:p>
          <a:p>
            <a:pPr>
              <a:buClr>
                <a:schemeClr val="tx1"/>
              </a:buClr>
            </a:pPr>
            <a:r>
              <a:rPr lang="en-US" b="1" dirty="0">
                <a:solidFill>
                  <a:srgbClr val="FF0000"/>
                </a:solidFill>
              </a:rPr>
              <a:t>Portable</a:t>
            </a:r>
            <a:r>
              <a:rPr lang="en-US" dirty="0"/>
              <a:t>: no changes to OS or runtime </a:t>
            </a:r>
            <a:r>
              <a:rPr lang="en-US" dirty="0" smtClean="0"/>
              <a:t>environment</a:t>
            </a:r>
          </a:p>
          <a:p>
            <a:pPr>
              <a:buClr>
                <a:schemeClr val="tx1"/>
              </a:buClr>
            </a:pPr>
            <a:endParaRPr lang="en-US" dirty="0"/>
          </a:p>
          <a:p>
            <a:pPr>
              <a:buClr>
                <a:schemeClr val="tx1"/>
              </a:buClr>
            </a:pPr>
            <a:r>
              <a:rPr lang="en-US" b="1" dirty="0" smtClean="0">
                <a:solidFill>
                  <a:srgbClr val="FF0000"/>
                </a:solidFill>
              </a:rPr>
              <a:t>Accurate</a:t>
            </a:r>
            <a:r>
              <a:rPr lang="en-US" dirty="0" smtClean="0"/>
              <a:t>: few false positives</a:t>
            </a:r>
            <a:endParaRPr lang="en-US" dirty="0"/>
          </a:p>
          <a:p>
            <a:endParaRPr lang="en-US" dirty="0"/>
          </a:p>
        </p:txBody>
      </p:sp>
      <p:sp>
        <p:nvSpPr>
          <p:cNvPr id="4" name="Slide Number Placeholder 3"/>
          <p:cNvSpPr>
            <a:spLocks noGrp="1"/>
          </p:cNvSpPr>
          <p:nvPr>
            <p:ph type="sldNum" sz="quarter" idx="11"/>
          </p:nvPr>
        </p:nvSpPr>
        <p:spPr/>
        <p:txBody>
          <a:bodyPr/>
          <a:lstStyle/>
          <a:p>
            <a:fld id="{3B048AC8-D41E-4C7B-8EE3-A52489AA1F05}" type="slidenum">
              <a:rPr lang="en-US" smtClean="0"/>
              <a:pPr/>
              <a:t>11</a:t>
            </a:fld>
            <a:endParaRPr lang="en-US"/>
          </a:p>
        </p:txBody>
      </p:sp>
    </p:spTree>
    <p:extLst>
      <p:ext uri="{BB962C8B-B14F-4D97-AF65-F5344CB8AC3E}">
        <p14:creationId xmlns:p14="http://schemas.microsoft.com/office/powerpoint/2010/main" val="293834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Example</a:t>
            </a:r>
          </a:p>
          <a:p>
            <a:endParaRPr lang="en-US" sz="1000" dirty="0" smtClean="0"/>
          </a:p>
          <a:p>
            <a:r>
              <a:rPr lang="en-US" dirty="0" smtClean="0"/>
              <a:t>A Study of Configuration Evolution</a:t>
            </a:r>
          </a:p>
          <a:p>
            <a:endParaRPr lang="en-US" sz="800" dirty="0" smtClean="0"/>
          </a:p>
          <a:p>
            <a:r>
              <a:rPr lang="en-US" dirty="0" smtClean="0"/>
              <a:t>The </a:t>
            </a:r>
            <a:r>
              <a:rPr lang="en-US" dirty="0" err="1" smtClean="0"/>
              <a:t>ConfSuggester</a:t>
            </a:r>
            <a:r>
              <a:rPr lang="en-US" dirty="0" smtClean="0"/>
              <a:t> Technique</a:t>
            </a:r>
          </a:p>
          <a:p>
            <a:endParaRPr lang="en-US" sz="800" dirty="0" smtClean="0"/>
          </a:p>
          <a:p>
            <a:r>
              <a:rPr lang="en-US" dirty="0" smtClean="0"/>
              <a:t>Evaluation</a:t>
            </a:r>
          </a:p>
          <a:p>
            <a:endParaRPr lang="en-US" sz="800" dirty="0" smtClean="0"/>
          </a:p>
          <a:p>
            <a:r>
              <a:rPr lang="en-US" dirty="0" smtClean="0"/>
              <a:t>Related Work</a:t>
            </a:r>
          </a:p>
          <a:p>
            <a:endParaRPr lang="en-US" sz="800" dirty="0" smtClean="0"/>
          </a:p>
          <a:p>
            <a:r>
              <a:rPr lang="en-US" dirty="0" smtClean="0"/>
              <a:t>Contributions</a:t>
            </a:r>
          </a:p>
        </p:txBody>
      </p:sp>
      <p:sp>
        <p:nvSpPr>
          <p:cNvPr id="4" name="Slide Number Placeholder 3"/>
          <p:cNvSpPr>
            <a:spLocks noGrp="1"/>
          </p:cNvSpPr>
          <p:nvPr>
            <p:ph type="sldNum" sz="quarter" idx="11"/>
          </p:nvPr>
        </p:nvSpPr>
        <p:spPr/>
        <p:txBody>
          <a:bodyPr/>
          <a:lstStyle/>
          <a:p>
            <a:fld id="{3B048AC8-D41E-4C7B-8EE3-A52489AA1F05}" type="slidenum">
              <a:rPr lang="en-US" smtClean="0"/>
              <a:pPr/>
              <a:t>12</a:t>
            </a:fld>
            <a:endParaRPr lang="en-US"/>
          </a:p>
        </p:txBody>
      </p:sp>
    </p:spTree>
    <p:extLst>
      <p:ext uri="{BB962C8B-B14F-4D97-AF65-F5344CB8AC3E}">
        <p14:creationId xmlns:p14="http://schemas.microsoft.com/office/powerpoint/2010/main" val="271959744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Example</a:t>
            </a:r>
          </a:p>
          <a:p>
            <a:endParaRPr lang="en-US" sz="1000" dirty="0"/>
          </a:p>
          <a:p>
            <a:r>
              <a:rPr lang="en-US" dirty="0" smtClean="0"/>
              <a:t>A Study </a:t>
            </a:r>
            <a:r>
              <a:rPr lang="en-US" dirty="0"/>
              <a:t>of Configuration Evolution</a:t>
            </a:r>
          </a:p>
          <a:p>
            <a:endParaRPr lang="en-US" sz="800" dirty="0" smtClean="0"/>
          </a:p>
          <a:p>
            <a:r>
              <a:rPr lang="en-US" dirty="0" smtClean="0"/>
              <a:t>The </a:t>
            </a:r>
            <a:r>
              <a:rPr lang="en-US" dirty="0" err="1" smtClean="0"/>
              <a:t>ConfSuggester</a:t>
            </a:r>
            <a:r>
              <a:rPr lang="en-US" dirty="0" smtClean="0"/>
              <a:t> Technique</a:t>
            </a:r>
          </a:p>
          <a:p>
            <a:endParaRPr lang="en-US" sz="800" dirty="0" smtClean="0"/>
          </a:p>
          <a:p>
            <a:r>
              <a:rPr lang="en-US" dirty="0" smtClean="0"/>
              <a:t>Evaluation</a:t>
            </a:r>
          </a:p>
          <a:p>
            <a:endParaRPr lang="en-US" sz="800" dirty="0" smtClean="0"/>
          </a:p>
          <a:p>
            <a:r>
              <a:rPr lang="en-US" dirty="0" smtClean="0"/>
              <a:t>Related Work</a:t>
            </a:r>
          </a:p>
          <a:p>
            <a:endParaRPr lang="en-US" sz="800" dirty="0" smtClean="0"/>
          </a:p>
          <a:p>
            <a:r>
              <a:rPr lang="en-US" dirty="0" smtClean="0"/>
              <a:t>Contributions</a:t>
            </a:r>
          </a:p>
        </p:txBody>
      </p:sp>
      <p:sp>
        <p:nvSpPr>
          <p:cNvPr id="4" name="Slide Number Placeholder 3"/>
          <p:cNvSpPr>
            <a:spLocks noGrp="1"/>
          </p:cNvSpPr>
          <p:nvPr>
            <p:ph type="sldNum" sz="quarter" idx="11"/>
          </p:nvPr>
        </p:nvSpPr>
        <p:spPr/>
        <p:txBody>
          <a:bodyPr/>
          <a:lstStyle/>
          <a:p>
            <a:fld id="{3B048AC8-D41E-4C7B-8EE3-A52489AA1F05}" type="slidenum">
              <a:rPr lang="en-US" smtClean="0"/>
              <a:pPr/>
              <a:t>13</a:t>
            </a:fld>
            <a:endParaRPr lang="en-US"/>
          </a:p>
        </p:txBody>
      </p:sp>
      <p:sp>
        <p:nvSpPr>
          <p:cNvPr id="5" name="Right Arrow 4"/>
          <p:cNvSpPr/>
          <p:nvPr/>
        </p:nvSpPr>
        <p:spPr bwMode="auto">
          <a:xfrm>
            <a:off x="228600" y="1472184"/>
            <a:ext cx="3810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37245110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3B048AC8-D41E-4C7B-8EE3-A52489AA1F05}" type="slidenum">
              <a:rPr lang="en-US" smtClean="0"/>
              <a:pPr/>
              <a:t>14</a:t>
            </a:fld>
            <a:endParaRPr lang="en-US"/>
          </a:p>
        </p:txBody>
      </p:sp>
      <p:sp>
        <p:nvSpPr>
          <p:cNvPr id="6" name="TextBox 5"/>
          <p:cNvSpPr txBox="1"/>
          <p:nvPr/>
        </p:nvSpPr>
        <p:spPr>
          <a:xfrm>
            <a:off x="3630021" y="971490"/>
            <a:ext cx="4447179" cy="400110"/>
          </a:xfrm>
          <a:prstGeom prst="rect">
            <a:avLst/>
          </a:prstGeom>
          <a:noFill/>
        </p:spPr>
        <p:txBody>
          <a:bodyPr wrap="none" rtlCol="0">
            <a:spAutoFit/>
          </a:bodyPr>
          <a:lstStyle/>
          <a:p>
            <a:r>
              <a:rPr lang="en-US" sz="2000" dirty="0" smtClean="0">
                <a:latin typeface="+mn-lt"/>
              </a:rPr>
              <a:t>A popular performance testing tool</a:t>
            </a:r>
          </a:p>
        </p:txBody>
      </p:sp>
      <p:pic>
        <p:nvPicPr>
          <p:cNvPr id="2050" name="Picture 2" descr="http://www.programmerplanet.org/media/ant-jmeter/JMeterResultsDetai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62200"/>
            <a:ext cx="5410200" cy="3804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62000" y="6248400"/>
            <a:ext cx="5954002" cy="400110"/>
          </a:xfrm>
          <a:prstGeom prst="rect">
            <a:avLst/>
          </a:prstGeom>
          <a:noFill/>
        </p:spPr>
        <p:txBody>
          <a:bodyPr wrap="none" rtlCol="0">
            <a:spAutoFit/>
          </a:bodyPr>
          <a:lstStyle/>
          <a:p>
            <a:r>
              <a:rPr lang="en-US" sz="2000" dirty="0" smtClean="0">
                <a:latin typeface="+mn-lt"/>
              </a:rPr>
              <a:t>Use </a:t>
            </a:r>
            <a:r>
              <a:rPr lang="en-US" sz="2000" dirty="0" err="1" smtClean="0">
                <a:latin typeface="+mn-lt"/>
              </a:rPr>
              <a:t>Jmeter</a:t>
            </a:r>
            <a:r>
              <a:rPr lang="en-US" sz="2000" dirty="0" smtClean="0">
                <a:latin typeface="+mn-lt"/>
              </a:rPr>
              <a:t> to monitor a website’s performance</a:t>
            </a:r>
          </a:p>
        </p:txBody>
      </p:sp>
      <p:grpSp>
        <p:nvGrpSpPr>
          <p:cNvPr id="9" name="Group 8"/>
          <p:cNvGrpSpPr/>
          <p:nvPr/>
        </p:nvGrpSpPr>
        <p:grpSpPr>
          <a:xfrm>
            <a:off x="6705600" y="2895600"/>
            <a:ext cx="1458310" cy="1828800"/>
            <a:chOff x="6705600" y="2895600"/>
            <a:chExt cx="1458310" cy="1828800"/>
          </a:xfrm>
        </p:grpSpPr>
        <p:pic>
          <p:nvPicPr>
            <p:cNvPr id="2052" name="Picture 4" descr="https://encrypted-tbn1.gstatic.com/images?q=tbn:ANd9GcTo0hX_WItaoC1lyUTB_cevmqpaQdV7jg0tUdGm2Rn5BFlVMPc5g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895600"/>
              <a:ext cx="1444823" cy="144482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781800" y="4324290"/>
              <a:ext cx="1382110" cy="400110"/>
            </a:xfrm>
            <a:prstGeom prst="rect">
              <a:avLst/>
            </a:prstGeom>
            <a:noFill/>
          </p:spPr>
          <p:txBody>
            <a:bodyPr wrap="none" rtlCol="0">
              <a:spAutoFit/>
            </a:bodyPr>
            <a:lstStyle/>
            <a:p>
              <a:r>
                <a:rPr lang="en-US" sz="2000" dirty="0" smtClean="0">
                  <a:latin typeface="+mn-lt"/>
                </a:rPr>
                <a:t>Managers</a:t>
              </a:r>
            </a:p>
          </p:txBody>
        </p:sp>
      </p:grpSp>
      <p:pic>
        <p:nvPicPr>
          <p:cNvPr id="12" name="Picture 2" descr="http://www.gcdtech.com/processed/images/upload/530-246-530-246-0-0-440-jmeter-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89626"/>
            <a:ext cx="2772317" cy="1286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9617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3B048AC8-D41E-4C7B-8EE3-A52489AA1F05}" type="slidenum">
              <a:rPr lang="en-US" smtClean="0"/>
              <a:pPr/>
              <a:t>15</a:t>
            </a:fld>
            <a:endParaRPr lang="en-US"/>
          </a:p>
        </p:txBody>
      </p:sp>
      <p:sp>
        <p:nvSpPr>
          <p:cNvPr id="7" name="TextBox 6"/>
          <p:cNvSpPr txBox="1"/>
          <p:nvPr/>
        </p:nvSpPr>
        <p:spPr>
          <a:xfrm>
            <a:off x="762000" y="6248400"/>
            <a:ext cx="5954002" cy="400110"/>
          </a:xfrm>
          <a:prstGeom prst="rect">
            <a:avLst/>
          </a:prstGeom>
          <a:noFill/>
        </p:spPr>
        <p:txBody>
          <a:bodyPr wrap="none" rtlCol="0">
            <a:spAutoFit/>
          </a:bodyPr>
          <a:lstStyle/>
          <a:p>
            <a:r>
              <a:rPr lang="en-US" sz="2000" dirty="0" smtClean="0">
                <a:latin typeface="+mn-lt"/>
              </a:rPr>
              <a:t>Use </a:t>
            </a:r>
            <a:r>
              <a:rPr lang="en-US" sz="2000" dirty="0" err="1" smtClean="0">
                <a:latin typeface="+mn-lt"/>
              </a:rPr>
              <a:t>Jmeter</a:t>
            </a:r>
            <a:r>
              <a:rPr lang="en-US" sz="2000" dirty="0" smtClean="0">
                <a:latin typeface="+mn-lt"/>
              </a:rPr>
              <a:t> to monitor a website’s performance</a:t>
            </a:r>
          </a:p>
        </p:txBody>
      </p:sp>
      <p:grpSp>
        <p:nvGrpSpPr>
          <p:cNvPr id="9" name="Group 8"/>
          <p:cNvGrpSpPr/>
          <p:nvPr/>
        </p:nvGrpSpPr>
        <p:grpSpPr>
          <a:xfrm>
            <a:off x="6705600" y="2895600"/>
            <a:ext cx="1458310" cy="1828800"/>
            <a:chOff x="6705600" y="2895600"/>
            <a:chExt cx="1458310" cy="1828800"/>
          </a:xfrm>
        </p:grpSpPr>
        <p:pic>
          <p:nvPicPr>
            <p:cNvPr id="2052" name="Picture 4" descr="https://encrypted-tbn1.gstatic.com/images?q=tbn:ANd9GcTo0hX_WItaoC1lyUTB_cevmqpaQdV7jg0tUdGm2Rn5BFlVMPc5g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2895600"/>
              <a:ext cx="1444823" cy="144482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781800" y="4324290"/>
              <a:ext cx="1382110" cy="400110"/>
            </a:xfrm>
            <a:prstGeom prst="rect">
              <a:avLst/>
            </a:prstGeom>
            <a:noFill/>
          </p:spPr>
          <p:txBody>
            <a:bodyPr wrap="none" rtlCol="0">
              <a:spAutoFit/>
            </a:bodyPr>
            <a:lstStyle/>
            <a:p>
              <a:r>
                <a:rPr lang="en-US" sz="2000" dirty="0" smtClean="0">
                  <a:latin typeface="+mn-lt"/>
                </a:rPr>
                <a:t>Managers</a:t>
              </a:r>
            </a:p>
          </p:txBody>
        </p:sp>
      </p:grpSp>
      <p:pic>
        <p:nvPicPr>
          <p:cNvPr id="10" name="Picture 2" descr="http://www.gcdtech.com/processed/images/upload/530-246-530-246-0-0-440-jmeter-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89626"/>
            <a:ext cx="2772317" cy="128677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069975" y="1657290"/>
            <a:ext cx="2054225" cy="400110"/>
          </a:xfrm>
          <a:prstGeom prst="rect">
            <a:avLst/>
          </a:prstGeom>
          <a:noFill/>
        </p:spPr>
        <p:txBody>
          <a:bodyPr wrap="square" rtlCol="0">
            <a:spAutoFit/>
          </a:bodyPr>
          <a:lstStyle/>
          <a:p>
            <a:r>
              <a:rPr lang="en-US" sz="2000" dirty="0" smtClean="0">
                <a:cs typeface="Times New Roman" pitchFamily="18" charset="0"/>
              </a:rPr>
              <a:t>Version 2.8</a:t>
            </a:r>
          </a:p>
        </p:txBody>
      </p:sp>
      <p:grpSp>
        <p:nvGrpSpPr>
          <p:cNvPr id="3" name="Group 2"/>
          <p:cNvGrpSpPr/>
          <p:nvPr/>
        </p:nvGrpSpPr>
        <p:grpSpPr>
          <a:xfrm>
            <a:off x="5943600" y="381000"/>
            <a:ext cx="2772317" cy="1695510"/>
            <a:chOff x="5943600" y="381000"/>
            <a:chExt cx="2772317" cy="1695510"/>
          </a:xfrm>
        </p:grpSpPr>
        <p:sp>
          <p:nvSpPr>
            <p:cNvPr id="12" name="TextBox 11"/>
            <p:cNvSpPr txBox="1"/>
            <p:nvPr/>
          </p:nvSpPr>
          <p:spPr>
            <a:xfrm>
              <a:off x="6128292" y="1676400"/>
              <a:ext cx="2054225" cy="400110"/>
            </a:xfrm>
            <a:prstGeom prst="rect">
              <a:avLst/>
            </a:prstGeom>
            <a:noFill/>
          </p:spPr>
          <p:txBody>
            <a:bodyPr wrap="square" rtlCol="0">
              <a:spAutoFit/>
            </a:bodyPr>
            <a:lstStyle/>
            <a:p>
              <a:r>
                <a:rPr lang="en-US" sz="2000" dirty="0" smtClean="0">
                  <a:cs typeface="Times New Roman" pitchFamily="18" charset="0"/>
                </a:rPr>
                <a:t>Version 2.9</a:t>
              </a:r>
            </a:p>
          </p:txBody>
        </p:sp>
        <p:pic>
          <p:nvPicPr>
            <p:cNvPr id="13" name="Picture 2" descr="http://www.gcdtech.com/processed/images/upload/530-246-530-246-0-0-440-jmeter-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381000"/>
              <a:ext cx="2772317" cy="1286774"/>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Right Arrow 13"/>
          <p:cNvSpPr/>
          <p:nvPr/>
        </p:nvSpPr>
        <p:spPr bwMode="auto">
          <a:xfrm>
            <a:off x="3962400" y="990600"/>
            <a:ext cx="1472230" cy="152400"/>
          </a:xfrm>
          <a:prstGeom prst="rightArrow">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pic>
        <p:nvPicPr>
          <p:cNvPr id="2050" name="Picture 2" descr="http://www.programmerplanet.org/media/ant-jmeter/JMeterResultsDetai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362200"/>
            <a:ext cx="5410200" cy="380404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5294" y="2910590"/>
            <a:ext cx="5232998" cy="3109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3810000" y="1320225"/>
            <a:ext cx="1828800" cy="584775"/>
          </a:xfrm>
          <a:prstGeom prst="rect">
            <a:avLst/>
          </a:prstGeom>
          <a:noFill/>
        </p:spPr>
        <p:txBody>
          <a:bodyPr wrap="square" rtlCol="0">
            <a:spAutoFit/>
          </a:bodyPr>
          <a:lstStyle/>
          <a:p>
            <a:r>
              <a:rPr lang="en-US" sz="1600" dirty="0" smtClean="0">
                <a:solidFill>
                  <a:schemeClr val="accent1">
                    <a:lumMod val="75000"/>
                  </a:schemeClr>
                </a:solidFill>
                <a:latin typeface="+mn-lt"/>
              </a:rPr>
              <a:t>All regression tests passed</a:t>
            </a:r>
          </a:p>
        </p:txBody>
      </p:sp>
      <p:pic>
        <p:nvPicPr>
          <p:cNvPr id="3077" name="Picture 5" descr="https://encrypted-tbn1.gstatic.com/images?q=tbn:ANd9GcRKgFT2Q63dUEjMtJWPJp5VWrSPV_hG2dakrLh2FPWMnET2TetuH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4800" y="2590800"/>
            <a:ext cx="919163" cy="1243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342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3B048AC8-D41E-4C7B-8EE3-A52489AA1F05}" type="slidenum">
              <a:rPr lang="en-US" smtClean="0"/>
              <a:pPr/>
              <a:t>16</a:t>
            </a:fld>
            <a:endParaRPr lang="en-US"/>
          </a:p>
        </p:txBody>
      </p:sp>
      <p:pic>
        <p:nvPicPr>
          <p:cNvPr id="10" name="Picture 2" descr="http://www.gcdtech.com/processed/images/upload/530-246-530-246-0-0-440-jmeter-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9626"/>
            <a:ext cx="2772317" cy="128677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069975" y="1657290"/>
            <a:ext cx="2054225" cy="400110"/>
          </a:xfrm>
          <a:prstGeom prst="rect">
            <a:avLst/>
          </a:prstGeom>
          <a:noFill/>
        </p:spPr>
        <p:txBody>
          <a:bodyPr wrap="square" rtlCol="0">
            <a:spAutoFit/>
          </a:bodyPr>
          <a:lstStyle/>
          <a:p>
            <a:r>
              <a:rPr lang="en-US" sz="2000" dirty="0" smtClean="0">
                <a:cs typeface="Times New Roman" pitchFamily="18" charset="0"/>
              </a:rPr>
              <a:t>Version 2.8</a:t>
            </a:r>
          </a:p>
        </p:txBody>
      </p:sp>
      <p:grpSp>
        <p:nvGrpSpPr>
          <p:cNvPr id="3" name="Group 2"/>
          <p:cNvGrpSpPr/>
          <p:nvPr/>
        </p:nvGrpSpPr>
        <p:grpSpPr>
          <a:xfrm>
            <a:off x="5943600" y="381000"/>
            <a:ext cx="2772317" cy="1695510"/>
            <a:chOff x="5943600" y="381000"/>
            <a:chExt cx="2772317" cy="1695510"/>
          </a:xfrm>
        </p:grpSpPr>
        <p:sp>
          <p:nvSpPr>
            <p:cNvPr id="12" name="TextBox 11"/>
            <p:cNvSpPr txBox="1"/>
            <p:nvPr/>
          </p:nvSpPr>
          <p:spPr>
            <a:xfrm>
              <a:off x="6128292" y="1676400"/>
              <a:ext cx="2054225" cy="400110"/>
            </a:xfrm>
            <a:prstGeom prst="rect">
              <a:avLst/>
            </a:prstGeom>
            <a:noFill/>
          </p:spPr>
          <p:txBody>
            <a:bodyPr wrap="square" rtlCol="0">
              <a:spAutoFit/>
            </a:bodyPr>
            <a:lstStyle/>
            <a:p>
              <a:r>
                <a:rPr lang="en-US" sz="2000" dirty="0" smtClean="0">
                  <a:cs typeface="Times New Roman" pitchFamily="18" charset="0"/>
                </a:rPr>
                <a:t>Version 2.9</a:t>
              </a:r>
            </a:p>
          </p:txBody>
        </p:sp>
        <p:pic>
          <p:nvPicPr>
            <p:cNvPr id="13" name="Picture 2" descr="http://www.gcdtech.com/processed/images/upload/530-246-530-246-0-0-440-jmeter-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81000"/>
              <a:ext cx="2772317" cy="1286774"/>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Right Arrow 13"/>
          <p:cNvSpPr/>
          <p:nvPr/>
        </p:nvSpPr>
        <p:spPr bwMode="auto">
          <a:xfrm>
            <a:off x="3962400" y="990600"/>
            <a:ext cx="1472230" cy="152400"/>
          </a:xfrm>
          <a:prstGeom prst="rightArrow">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1" name="TextBox 20"/>
          <p:cNvSpPr txBox="1"/>
          <p:nvPr/>
        </p:nvSpPr>
        <p:spPr>
          <a:xfrm>
            <a:off x="3810000" y="1320225"/>
            <a:ext cx="1828800" cy="584775"/>
          </a:xfrm>
          <a:prstGeom prst="rect">
            <a:avLst/>
          </a:prstGeom>
          <a:noFill/>
        </p:spPr>
        <p:txBody>
          <a:bodyPr wrap="square" rtlCol="0">
            <a:spAutoFit/>
          </a:bodyPr>
          <a:lstStyle/>
          <a:p>
            <a:r>
              <a:rPr lang="en-US" sz="1600" dirty="0" smtClean="0">
                <a:solidFill>
                  <a:schemeClr val="accent1">
                    <a:lumMod val="75000"/>
                  </a:schemeClr>
                </a:solidFill>
                <a:latin typeface="+mn-lt"/>
              </a:rPr>
              <a:t>All regression tests passed</a:t>
            </a:r>
          </a:p>
        </p:txBody>
      </p:sp>
      <p:sp>
        <p:nvSpPr>
          <p:cNvPr id="17" name="TextBox 16"/>
          <p:cNvSpPr txBox="1"/>
          <p:nvPr/>
        </p:nvSpPr>
        <p:spPr>
          <a:xfrm>
            <a:off x="155575" y="4191000"/>
            <a:ext cx="8988425" cy="954107"/>
          </a:xfrm>
          <a:prstGeom prst="rect">
            <a:avLst/>
          </a:prstGeom>
          <a:noFill/>
        </p:spPr>
        <p:txBody>
          <a:bodyPr wrap="square" rtlCol="0">
            <a:spAutoFit/>
          </a:bodyPr>
          <a:lstStyle/>
          <a:p>
            <a:r>
              <a:rPr lang="en-US" sz="2800" b="0" dirty="0" smtClean="0">
                <a:latin typeface="+mn-lt"/>
              </a:rPr>
              <a:t>The new version behaves as </a:t>
            </a:r>
            <a:r>
              <a:rPr lang="en-US" sz="2800" dirty="0" smtClean="0">
                <a:solidFill>
                  <a:srgbClr val="FF0000"/>
                </a:solidFill>
                <a:latin typeface="+mn-lt"/>
              </a:rPr>
              <a:t>designed</a:t>
            </a:r>
            <a:r>
              <a:rPr lang="en-US" sz="2800" b="0" dirty="0" smtClean="0">
                <a:latin typeface="+mn-lt"/>
              </a:rPr>
              <a:t>,</a:t>
            </a:r>
          </a:p>
          <a:p>
            <a:r>
              <a:rPr lang="en-US" sz="2800" b="0" dirty="0" smtClean="0">
                <a:latin typeface="+mn-lt"/>
              </a:rPr>
              <a:t>but </a:t>
            </a:r>
            <a:r>
              <a:rPr lang="en-US" sz="2800" dirty="0" smtClean="0">
                <a:solidFill>
                  <a:srgbClr val="FF0000"/>
                </a:solidFill>
                <a:latin typeface="+mn-lt"/>
              </a:rPr>
              <a:t>differently</a:t>
            </a:r>
            <a:r>
              <a:rPr lang="en-US" sz="2800" b="0" dirty="0" smtClean="0">
                <a:latin typeface="+mn-lt"/>
              </a:rPr>
              <a:t> from a user expects.</a:t>
            </a:r>
          </a:p>
        </p:txBody>
      </p:sp>
      <p:sp>
        <p:nvSpPr>
          <p:cNvPr id="18" name="TextBox 17"/>
          <p:cNvSpPr txBox="1"/>
          <p:nvPr/>
        </p:nvSpPr>
        <p:spPr>
          <a:xfrm>
            <a:off x="167390" y="3257490"/>
            <a:ext cx="8988425" cy="523220"/>
          </a:xfrm>
          <a:prstGeom prst="rect">
            <a:avLst/>
          </a:prstGeom>
          <a:noFill/>
        </p:spPr>
        <p:txBody>
          <a:bodyPr wrap="square" rtlCol="0">
            <a:spAutoFit/>
          </a:bodyPr>
          <a:lstStyle/>
          <a:p>
            <a:r>
              <a:rPr lang="en-US" sz="2800" b="0" dirty="0" smtClean="0">
                <a:latin typeface="+mn-lt"/>
              </a:rPr>
              <a:t>No regression bugs.</a:t>
            </a:r>
          </a:p>
        </p:txBody>
      </p:sp>
      <p:pic>
        <p:nvPicPr>
          <p:cNvPr id="19" name="Picture 4" descr="http://png-2.findicons.com/files/icons/977/rrze/720/csv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1800" y="2252663"/>
            <a:ext cx="719137" cy="71913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53698" y="2252663"/>
            <a:ext cx="719176" cy="660781"/>
          </a:xfrm>
          <a:prstGeom prst="rect">
            <a:avLst/>
          </a:prstGeom>
        </p:spPr>
      </p:pic>
      <p:sp>
        <p:nvSpPr>
          <p:cNvPr id="2" name="Rectangular Callout 1"/>
          <p:cNvSpPr/>
          <p:nvPr/>
        </p:nvSpPr>
        <p:spPr bwMode="auto">
          <a:xfrm>
            <a:off x="4645856" y="2981793"/>
            <a:ext cx="2135944" cy="838200"/>
          </a:xfrm>
          <a:prstGeom prst="wedgeRectCallout">
            <a:avLst>
              <a:gd name="adj1" fmla="val 46986"/>
              <a:gd name="adj2" fmla="val -89511"/>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Causes XML parsing error</a:t>
            </a:r>
          </a:p>
        </p:txBody>
      </p:sp>
    </p:spTree>
    <p:extLst>
      <p:ext uri="{BB962C8B-B14F-4D97-AF65-F5344CB8AC3E}">
        <p14:creationId xmlns:p14="http://schemas.microsoft.com/office/powerpoint/2010/main" val="14819863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3B048AC8-D41E-4C7B-8EE3-A52489AA1F05}" type="slidenum">
              <a:rPr lang="en-US" smtClean="0"/>
              <a:pPr/>
              <a:t>17</a:t>
            </a:fld>
            <a:endParaRPr lang="en-US"/>
          </a:p>
        </p:txBody>
      </p:sp>
      <p:pic>
        <p:nvPicPr>
          <p:cNvPr id="10" name="Picture 2" descr="http://www.gcdtech.com/processed/images/upload/530-246-530-246-0-0-440-jmeter-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9626"/>
            <a:ext cx="2772317" cy="128677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069975" y="1657290"/>
            <a:ext cx="2054225" cy="400110"/>
          </a:xfrm>
          <a:prstGeom prst="rect">
            <a:avLst/>
          </a:prstGeom>
          <a:noFill/>
        </p:spPr>
        <p:txBody>
          <a:bodyPr wrap="square" rtlCol="0">
            <a:spAutoFit/>
          </a:bodyPr>
          <a:lstStyle/>
          <a:p>
            <a:r>
              <a:rPr lang="en-US" sz="2000" dirty="0" smtClean="0">
                <a:cs typeface="Times New Roman" pitchFamily="18" charset="0"/>
              </a:rPr>
              <a:t>Version 2.8</a:t>
            </a:r>
          </a:p>
        </p:txBody>
      </p:sp>
      <p:grpSp>
        <p:nvGrpSpPr>
          <p:cNvPr id="3" name="Group 2"/>
          <p:cNvGrpSpPr/>
          <p:nvPr/>
        </p:nvGrpSpPr>
        <p:grpSpPr>
          <a:xfrm>
            <a:off x="5943600" y="381000"/>
            <a:ext cx="2772317" cy="1695510"/>
            <a:chOff x="5943600" y="381000"/>
            <a:chExt cx="2772317" cy="1695510"/>
          </a:xfrm>
        </p:grpSpPr>
        <p:sp>
          <p:nvSpPr>
            <p:cNvPr id="12" name="TextBox 11"/>
            <p:cNvSpPr txBox="1"/>
            <p:nvPr/>
          </p:nvSpPr>
          <p:spPr>
            <a:xfrm>
              <a:off x="6128292" y="1676400"/>
              <a:ext cx="2054225" cy="400110"/>
            </a:xfrm>
            <a:prstGeom prst="rect">
              <a:avLst/>
            </a:prstGeom>
            <a:noFill/>
          </p:spPr>
          <p:txBody>
            <a:bodyPr wrap="square" rtlCol="0">
              <a:spAutoFit/>
            </a:bodyPr>
            <a:lstStyle/>
            <a:p>
              <a:r>
                <a:rPr lang="en-US" sz="2000" dirty="0" smtClean="0">
                  <a:cs typeface="Times New Roman" pitchFamily="18" charset="0"/>
                </a:rPr>
                <a:t>Version 2.9</a:t>
              </a:r>
            </a:p>
          </p:txBody>
        </p:sp>
        <p:pic>
          <p:nvPicPr>
            <p:cNvPr id="13" name="Picture 2" descr="http://www.gcdtech.com/processed/images/upload/530-246-530-246-0-0-440-jmeter-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81000"/>
              <a:ext cx="2772317" cy="1286774"/>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Right Arrow 13"/>
          <p:cNvSpPr/>
          <p:nvPr/>
        </p:nvSpPr>
        <p:spPr bwMode="auto">
          <a:xfrm>
            <a:off x="3962400" y="990600"/>
            <a:ext cx="1472230" cy="152400"/>
          </a:xfrm>
          <a:prstGeom prst="rightArrow">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1" name="TextBox 20"/>
          <p:cNvSpPr txBox="1"/>
          <p:nvPr/>
        </p:nvSpPr>
        <p:spPr>
          <a:xfrm>
            <a:off x="3810000" y="1320225"/>
            <a:ext cx="1828800" cy="584775"/>
          </a:xfrm>
          <a:prstGeom prst="rect">
            <a:avLst/>
          </a:prstGeom>
          <a:noFill/>
        </p:spPr>
        <p:txBody>
          <a:bodyPr wrap="square" rtlCol="0">
            <a:spAutoFit/>
          </a:bodyPr>
          <a:lstStyle/>
          <a:p>
            <a:r>
              <a:rPr lang="en-US" sz="1600" dirty="0" smtClean="0">
                <a:solidFill>
                  <a:schemeClr val="accent1">
                    <a:lumMod val="75000"/>
                  </a:schemeClr>
                </a:solidFill>
                <a:latin typeface="+mn-lt"/>
              </a:rPr>
              <a:t>All regression tests passed</a:t>
            </a:r>
          </a:p>
        </p:txBody>
      </p:sp>
      <p:pic>
        <p:nvPicPr>
          <p:cNvPr id="19" name="Picture 4" descr="http://png-2.findicons.com/files/icons/977/rrze/720/csv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1800" y="2252663"/>
            <a:ext cx="719137" cy="71913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53698" y="2252663"/>
            <a:ext cx="719176" cy="660781"/>
          </a:xfrm>
          <a:prstGeom prst="rect">
            <a:avLst/>
          </a:prstGeom>
        </p:spPr>
      </p:pic>
      <p:sp>
        <p:nvSpPr>
          <p:cNvPr id="15" name="Down Arrow 14"/>
          <p:cNvSpPr/>
          <p:nvPr/>
        </p:nvSpPr>
        <p:spPr bwMode="auto">
          <a:xfrm>
            <a:off x="4038600" y="2971800"/>
            <a:ext cx="609600" cy="685800"/>
          </a:xfrm>
          <a:prstGeom prst="downArrow">
            <a:avLst/>
          </a:prstGeom>
          <a:solidFill>
            <a:schemeClr val="accent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6" name="TextBox 15"/>
          <p:cNvSpPr txBox="1"/>
          <p:nvPr/>
        </p:nvSpPr>
        <p:spPr>
          <a:xfrm>
            <a:off x="4724400" y="3070578"/>
            <a:ext cx="2024913" cy="400110"/>
          </a:xfrm>
          <a:prstGeom prst="rect">
            <a:avLst/>
          </a:prstGeom>
          <a:noFill/>
        </p:spPr>
        <p:txBody>
          <a:bodyPr wrap="none" rtlCol="0">
            <a:spAutoFit/>
          </a:bodyPr>
          <a:lstStyle/>
          <a:p>
            <a:r>
              <a:rPr lang="en-US" sz="2000" dirty="0" err="1" smtClean="0">
                <a:solidFill>
                  <a:srgbClr val="FF0000"/>
                </a:solidFill>
                <a:latin typeface="+mn-lt"/>
              </a:rPr>
              <a:t>ConfSuggester</a:t>
            </a:r>
            <a:endParaRPr lang="en-US" sz="2000" dirty="0" smtClean="0">
              <a:solidFill>
                <a:srgbClr val="FF0000"/>
              </a:solidFill>
              <a:latin typeface="+mn-lt"/>
            </a:endParaRPr>
          </a:p>
        </p:txBody>
      </p:sp>
      <p:pic>
        <p:nvPicPr>
          <p:cNvPr id="22" name="Picture 2" descr="https://encrypted-tbn3.gstatic.com/images?q=tbn:ANd9GcTortB0_HB0wH8rIZb3_e9pY1l2FLj2YGn-DRpLCkyyd66BatY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30880" y="3765902"/>
            <a:ext cx="381000" cy="38100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s://encrypted-tbn3.gstatic.com/images?q=tbn:ANd9GcTortB0_HB0wH8rIZb3_e9pY1l2FLj2YGn-DRpLCkyyd66BatY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1879" y="3790666"/>
            <a:ext cx="381000" cy="38100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s://encrypted-tbn3.gstatic.com/images?q=tbn:ANd9GcTortB0_HB0wH8rIZb3_e9pY1l2FLj2YGn-DRpLCkyyd66BatY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89119" y="3786858"/>
            <a:ext cx="381000" cy="3810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s://encrypted-tbn3.gstatic.com/images?q=tbn:ANd9GcTortB0_HB0wH8rIZb3_e9pY1l2FLj2YGn-DRpLCkyyd66BatY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92879" y="3786857"/>
            <a:ext cx="381000" cy="38100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s://encrypted-tbn3.gstatic.com/images?q=tbn:ANd9GcTortB0_HB0wH8rIZb3_e9pY1l2FLj2YGn-DRpLCkyyd66BatY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5359" y="3817338"/>
            <a:ext cx="381000" cy="38100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5181600" y="3812823"/>
            <a:ext cx="3810000" cy="338554"/>
          </a:xfrm>
          <a:prstGeom prst="rect">
            <a:avLst/>
          </a:prstGeom>
          <a:noFill/>
        </p:spPr>
        <p:txBody>
          <a:bodyPr wrap="square" rtlCol="0">
            <a:spAutoFit/>
          </a:bodyPr>
          <a:lstStyle/>
          <a:p>
            <a:pPr algn="ctr"/>
            <a:r>
              <a:rPr lang="en-US" sz="1600" dirty="0" smtClean="0">
                <a:cs typeface="Times New Roman" pitchFamily="18" charset="0"/>
              </a:rPr>
              <a:t>Suspicious configuration options</a:t>
            </a:r>
          </a:p>
        </p:txBody>
      </p:sp>
      <p:sp>
        <p:nvSpPr>
          <p:cNvPr id="28" name="TextBox 27"/>
          <p:cNvSpPr txBox="1"/>
          <p:nvPr/>
        </p:nvSpPr>
        <p:spPr>
          <a:xfrm>
            <a:off x="5174386" y="3832547"/>
            <a:ext cx="441146" cy="400110"/>
          </a:xfrm>
          <a:prstGeom prst="rect">
            <a:avLst/>
          </a:prstGeom>
          <a:noFill/>
        </p:spPr>
        <p:txBody>
          <a:bodyPr wrap="none" rtlCol="0">
            <a:spAutoFit/>
          </a:bodyPr>
          <a:lstStyle/>
          <a:p>
            <a:r>
              <a:rPr lang="en-US" sz="2000" dirty="0" smtClean="0">
                <a:latin typeface="+mn-lt"/>
              </a:rPr>
              <a:t>…</a:t>
            </a:r>
          </a:p>
        </p:txBody>
      </p:sp>
      <p:grpSp>
        <p:nvGrpSpPr>
          <p:cNvPr id="29" name="Group 28"/>
          <p:cNvGrpSpPr/>
          <p:nvPr/>
        </p:nvGrpSpPr>
        <p:grpSpPr>
          <a:xfrm>
            <a:off x="1731541" y="4419600"/>
            <a:ext cx="2451838" cy="533400"/>
            <a:chOff x="1426741" y="5334000"/>
            <a:chExt cx="2451838" cy="533400"/>
          </a:xfrm>
        </p:grpSpPr>
        <p:sp>
          <p:nvSpPr>
            <p:cNvPr id="30" name="Rounded Rectangular Callout 29"/>
            <p:cNvSpPr/>
            <p:nvPr/>
          </p:nvSpPr>
          <p:spPr bwMode="auto">
            <a:xfrm>
              <a:off x="1426741" y="5334000"/>
              <a:ext cx="2451838" cy="533400"/>
            </a:xfrm>
            <a:prstGeom prst="wedgeRoundRectCallout">
              <a:avLst>
                <a:gd name="adj1" fmla="val 13699"/>
                <a:gd name="adj2" fmla="val -88823"/>
                <a:gd name="adj3" fmla="val 16667"/>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1" name="TextBox 30"/>
            <p:cNvSpPr txBox="1"/>
            <p:nvPr/>
          </p:nvSpPr>
          <p:spPr>
            <a:xfrm>
              <a:off x="1472386" y="5410200"/>
              <a:ext cx="2185214" cy="400110"/>
            </a:xfrm>
            <a:prstGeom prst="rect">
              <a:avLst/>
            </a:prstGeom>
            <a:noFill/>
          </p:spPr>
          <p:txBody>
            <a:bodyPr wrap="none" rtlCol="0">
              <a:spAutoFit/>
            </a:bodyPr>
            <a:lstStyle/>
            <a:p>
              <a:r>
                <a:rPr lang="en-US" sz="2000" dirty="0" err="1" smtClean="0">
                  <a:latin typeface="Courier New" pitchFamily="49" charset="0"/>
                  <a:cs typeface="Courier New" pitchFamily="49" charset="0"/>
                </a:rPr>
                <a:t>output_format</a:t>
              </a:r>
              <a:endParaRPr lang="en-US" sz="2000" dirty="0" smtClean="0">
                <a:latin typeface="Courier New" pitchFamily="49" charset="0"/>
                <a:cs typeface="Courier New" pitchFamily="49" charset="0"/>
              </a:endParaRPr>
            </a:p>
          </p:txBody>
        </p:sp>
      </p:grpSp>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48424" y="2249809"/>
            <a:ext cx="719176" cy="660781"/>
          </a:xfrm>
          <a:prstGeom prst="rect">
            <a:avLst/>
          </a:prstGeom>
        </p:spPr>
      </p:pic>
      <p:sp>
        <p:nvSpPr>
          <p:cNvPr id="33" name="TextBox 32"/>
          <p:cNvSpPr txBox="1"/>
          <p:nvPr/>
        </p:nvSpPr>
        <p:spPr>
          <a:xfrm>
            <a:off x="304800" y="5540514"/>
            <a:ext cx="8686800" cy="830997"/>
          </a:xfrm>
          <a:prstGeom prst="rect">
            <a:avLst/>
          </a:prstGeom>
          <a:noFill/>
        </p:spPr>
        <p:txBody>
          <a:bodyPr wrap="square" rtlCol="0">
            <a:spAutoFit/>
          </a:bodyPr>
          <a:lstStyle/>
          <a:p>
            <a:r>
              <a:rPr lang="en-US" sz="2800" dirty="0" smtClean="0">
                <a:cs typeface="Times New Roman" pitchFamily="18" charset="0"/>
              </a:rPr>
              <a:t>Resolve the problem</a:t>
            </a:r>
            <a:r>
              <a:rPr lang="en-US" sz="2800" b="0" dirty="0" smtClean="0">
                <a:latin typeface="+mn-lt"/>
              </a:rPr>
              <a:t>:  set  </a:t>
            </a:r>
            <a:r>
              <a:rPr lang="en-US" sz="2800" dirty="0" err="1" smtClean="0">
                <a:solidFill>
                  <a:srgbClr val="FF0000"/>
                </a:solidFill>
                <a:latin typeface="Courier New" pitchFamily="49" charset="0"/>
                <a:cs typeface="Courier New" pitchFamily="49" charset="0"/>
              </a:rPr>
              <a:t>output_format</a:t>
            </a:r>
            <a:r>
              <a:rPr lang="en-US" sz="2800" dirty="0" smtClean="0">
                <a:solidFill>
                  <a:srgbClr val="FF0000"/>
                </a:solidFill>
                <a:latin typeface="Courier New" pitchFamily="49" charset="0"/>
                <a:cs typeface="Courier New" pitchFamily="49" charset="0"/>
              </a:rPr>
              <a:t> = XML</a:t>
            </a:r>
            <a:endParaRPr lang="en-US" sz="2800" dirty="0">
              <a:latin typeface="Courier New" pitchFamily="49" charset="0"/>
              <a:cs typeface="Courier New" pitchFamily="49" charset="0"/>
            </a:endParaRPr>
          </a:p>
          <a:p>
            <a:endParaRPr lang="en-US" sz="2000" b="0" dirty="0" smtClean="0">
              <a:latin typeface="+mn-lt"/>
            </a:endParaRPr>
          </a:p>
        </p:txBody>
      </p:sp>
    </p:spTree>
    <p:extLst>
      <p:ext uri="{BB962C8B-B14F-4D97-AF65-F5344CB8AC3E}">
        <p14:creationId xmlns:p14="http://schemas.microsoft.com/office/powerpoint/2010/main" val="37134766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par>
                                <p:cTn id="40" presetID="1" presetClass="exit" presetSubtype="0" fill="hold" nodeType="withEffect">
                                  <p:stCondLst>
                                    <p:cond delay="0"/>
                                  </p:stCondLst>
                                  <p:childTnLst>
                                    <p:set>
                                      <p:cBhvr>
                                        <p:cTn id="41"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27" grpId="0"/>
      <p:bldP spid="28" grpId="0"/>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3B048AC8-D41E-4C7B-8EE3-A52489AA1F05}" type="slidenum">
              <a:rPr lang="en-US" smtClean="0"/>
              <a:pPr/>
              <a:t>18</a:t>
            </a:fld>
            <a:endParaRPr lang="en-US"/>
          </a:p>
        </p:txBody>
      </p:sp>
      <p:pic>
        <p:nvPicPr>
          <p:cNvPr id="10" name="Picture 2" descr="http://www.gcdtech.com/processed/images/upload/530-246-530-246-0-0-440-jmeter-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9626"/>
            <a:ext cx="2772317" cy="128677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069975" y="1657290"/>
            <a:ext cx="2054225" cy="400110"/>
          </a:xfrm>
          <a:prstGeom prst="rect">
            <a:avLst/>
          </a:prstGeom>
          <a:noFill/>
        </p:spPr>
        <p:txBody>
          <a:bodyPr wrap="square" rtlCol="0">
            <a:spAutoFit/>
          </a:bodyPr>
          <a:lstStyle/>
          <a:p>
            <a:r>
              <a:rPr lang="en-US" sz="2000" dirty="0" smtClean="0">
                <a:cs typeface="Times New Roman" pitchFamily="18" charset="0"/>
              </a:rPr>
              <a:t>Version 2.8</a:t>
            </a:r>
          </a:p>
        </p:txBody>
      </p:sp>
      <p:grpSp>
        <p:nvGrpSpPr>
          <p:cNvPr id="3" name="Group 2"/>
          <p:cNvGrpSpPr/>
          <p:nvPr/>
        </p:nvGrpSpPr>
        <p:grpSpPr>
          <a:xfrm>
            <a:off x="5943600" y="381000"/>
            <a:ext cx="2772317" cy="1695510"/>
            <a:chOff x="5943600" y="381000"/>
            <a:chExt cx="2772317" cy="1695510"/>
          </a:xfrm>
        </p:grpSpPr>
        <p:sp>
          <p:nvSpPr>
            <p:cNvPr id="12" name="TextBox 11"/>
            <p:cNvSpPr txBox="1"/>
            <p:nvPr/>
          </p:nvSpPr>
          <p:spPr>
            <a:xfrm>
              <a:off x="6128292" y="1676400"/>
              <a:ext cx="2054225" cy="400110"/>
            </a:xfrm>
            <a:prstGeom prst="rect">
              <a:avLst/>
            </a:prstGeom>
            <a:noFill/>
          </p:spPr>
          <p:txBody>
            <a:bodyPr wrap="square" rtlCol="0">
              <a:spAutoFit/>
            </a:bodyPr>
            <a:lstStyle/>
            <a:p>
              <a:r>
                <a:rPr lang="en-US" sz="2000" dirty="0" smtClean="0">
                  <a:cs typeface="Times New Roman" pitchFamily="18" charset="0"/>
                </a:rPr>
                <a:t>Version 2.9</a:t>
              </a:r>
            </a:p>
          </p:txBody>
        </p:sp>
        <p:pic>
          <p:nvPicPr>
            <p:cNvPr id="13" name="Picture 2" descr="http://www.gcdtech.com/processed/images/upload/530-246-530-246-0-0-440-jmeter-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81000"/>
              <a:ext cx="2772317" cy="1286774"/>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Right Arrow 13"/>
          <p:cNvSpPr/>
          <p:nvPr/>
        </p:nvSpPr>
        <p:spPr bwMode="auto">
          <a:xfrm>
            <a:off x="3962400" y="990600"/>
            <a:ext cx="1472230" cy="152400"/>
          </a:xfrm>
          <a:prstGeom prst="rightArrow">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1" name="TextBox 20"/>
          <p:cNvSpPr txBox="1"/>
          <p:nvPr/>
        </p:nvSpPr>
        <p:spPr>
          <a:xfrm>
            <a:off x="3810000" y="1320225"/>
            <a:ext cx="1828800" cy="584775"/>
          </a:xfrm>
          <a:prstGeom prst="rect">
            <a:avLst/>
          </a:prstGeom>
          <a:noFill/>
        </p:spPr>
        <p:txBody>
          <a:bodyPr wrap="square" rtlCol="0">
            <a:spAutoFit/>
          </a:bodyPr>
          <a:lstStyle/>
          <a:p>
            <a:r>
              <a:rPr lang="en-US" sz="1600" dirty="0" smtClean="0">
                <a:solidFill>
                  <a:schemeClr val="accent1">
                    <a:lumMod val="75000"/>
                  </a:schemeClr>
                </a:solidFill>
                <a:latin typeface="+mn-lt"/>
              </a:rPr>
              <a:t>All regression tests passed</a:t>
            </a:r>
          </a:p>
        </p:txBody>
      </p:sp>
      <p:pic>
        <p:nvPicPr>
          <p:cNvPr id="19" name="Picture 4" descr="http://png-2.findicons.com/files/icons/977/rrze/720/csv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1800" y="2252663"/>
            <a:ext cx="719137" cy="71913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53698" y="2252663"/>
            <a:ext cx="719176" cy="660781"/>
          </a:xfrm>
          <a:prstGeom prst="rect">
            <a:avLst/>
          </a:prstGeom>
        </p:spPr>
      </p:pic>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48424" y="2249809"/>
            <a:ext cx="719176" cy="660781"/>
          </a:xfrm>
          <a:prstGeom prst="rect">
            <a:avLst/>
          </a:prstGeom>
        </p:spPr>
      </p:pic>
      <p:pic>
        <p:nvPicPr>
          <p:cNvPr id="34" name="Picture 2" descr="http://www.programmerplanet.org/media/ant-jmeter/JMeterResultsDetail.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963550"/>
            <a:ext cx="5410200" cy="380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29441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Example</a:t>
            </a:r>
          </a:p>
          <a:p>
            <a:endParaRPr lang="en-US" sz="1000" dirty="0"/>
          </a:p>
          <a:p>
            <a:r>
              <a:rPr lang="en-US" dirty="0"/>
              <a:t>A Study of Configuration Evolution</a:t>
            </a:r>
          </a:p>
          <a:p>
            <a:endParaRPr lang="en-US" sz="800" dirty="0" smtClean="0"/>
          </a:p>
          <a:p>
            <a:r>
              <a:rPr lang="en-US" dirty="0" smtClean="0"/>
              <a:t>The </a:t>
            </a:r>
            <a:r>
              <a:rPr lang="en-US" dirty="0" err="1" smtClean="0"/>
              <a:t>ConfSuggester</a:t>
            </a:r>
            <a:r>
              <a:rPr lang="en-US" dirty="0" smtClean="0"/>
              <a:t> Technique</a:t>
            </a:r>
          </a:p>
          <a:p>
            <a:endParaRPr lang="en-US" sz="800" dirty="0" smtClean="0"/>
          </a:p>
          <a:p>
            <a:r>
              <a:rPr lang="en-US" dirty="0" smtClean="0"/>
              <a:t>Evaluation</a:t>
            </a:r>
          </a:p>
          <a:p>
            <a:endParaRPr lang="en-US" sz="800" dirty="0" smtClean="0"/>
          </a:p>
          <a:p>
            <a:r>
              <a:rPr lang="en-US" dirty="0" smtClean="0"/>
              <a:t>Related Work</a:t>
            </a:r>
          </a:p>
          <a:p>
            <a:endParaRPr lang="en-US" sz="800" dirty="0" smtClean="0"/>
          </a:p>
          <a:p>
            <a:r>
              <a:rPr lang="en-US" dirty="0" smtClean="0"/>
              <a:t>Contributions</a:t>
            </a:r>
          </a:p>
        </p:txBody>
      </p:sp>
      <p:sp>
        <p:nvSpPr>
          <p:cNvPr id="4" name="Slide Number Placeholder 3"/>
          <p:cNvSpPr>
            <a:spLocks noGrp="1"/>
          </p:cNvSpPr>
          <p:nvPr>
            <p:ph type="sldNum" sz="quarter" idx="11"/>
          </p:nvPr>
        </p:nvSpPr>
        <p:spPr/>
        <p:txBody>
          <a:bodyPr/>
          <a:lstStyle/>
          <a:p>
            <a:fld id="{3B048AC8-D41E-4C7B-8EE3-A52489AA1F05}" type="slidenum">
              <a:rPr lang="en-US" smtClean="0"/>
              <a:pPr/>
              <a:t>19</a:t>
            </a:fld>
            <a:endParaRPr lang="en-US"/>
          </a:p>
        </p:txBody>
      </p:sp>
      <p:sp>
        <p:nvSpPr>
          <p:cNvPr id="5" name="Right Arrow 4"/>
          <p:cNvSpPr/>
          <p:nvPr/>
        </p:nvSpPr>
        <p:spPr bwMode="auto">
          <a:xfrm>
            <a:off x="228600" y="2133600"/>
            <a:ext cx="3810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13002645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3B048AC8-D41E-4C7B-8EE3-A52489AA1F05}" type="slidenum">
              <a:rPr lang="en-US" smtClean="0"/>
              <a:pPr/>
              <a:t>2</a:t>
            </a:fld>
            <a:endParaRPr lang="en-US"/>
          </a:p>
        </p:txBody>
      </p:sp>
      <p:sp>
        <p:nvSpPr>
          <p:cNvPr id="5" name="AutoShape 4" descr="data:image/jpeg;base64,/9j/4AAQSkZJRgABAQAAAQABAAD/2wCEAAkGBxMTEhUUExIUExUXGCEXFxcWGB0cFRshIBcbIh0bHx8dIDQiGBwlGxYbJTEkJSktMDAvGx8zODUsNyotMSsBCgoKDQwNGg8PGjclHyU0NzQ3Nzg3NzU3Lzc3Nzc3NDQ3Nzc1NzU0ODI0NzcvKy8sNzc0NDQ0NDQ0NCw3NDctNP/AABEIAE8ATwMBIgACEQEDEQH/xAAcAAACAgMBAQAAAAAAAAAAAAAABQQGAQMHAgj/xAA8EAACAQIEAwQIAwUJAAAAAAABAgMAEQQSITEFBkFRYXGREyIyYoGhscFScvBCkrLR4QcUIzNTY4Kiwv/EABkBAAMBAQEAAAAAAAAAAAAAAAADBAEFAv/EACQRAAICAgIBBAMBAAAAAAAAAAABAgMRIQQSQTFhcfAjQoEi/9oADAMBAAIRAxEAPwDuNYZgBc6Cs0s5kmyYWY+4R56fegDmnMnPM00jrDIYowbALo5HaTuL72G1JOH8QZGzBmzXvmBObz3qp4KUyYjQ6vIR5sftXWeF8Cw9rZASOp1vS52qGhkK3PZK4LzuRYSkke8LHzq+4XELIiuvssLiqSOXsN/pL5VcuHSZo1Pdby0+1ELFJ4CdfVZJNFFFMFhRRRQAUs5mwLT4WeJPbeMhfzWuvzApnRQB828s8KiYRynOsitmIvsQxupHQi1jXRcHiai/2h4CLD4tJIxl9MC0oHsk3AzAdCRv20ngx1jaufdntsuqa66LsnEe3zFWjl+TNArdCWt++a5auOJIA1J0ArpXAcVGkEaZrkKAdyL7nbvJpnHz2yLva64HNFaFxcZ2dfOtysDtrVhKZooooAKVcS44kd1UGWQfsJbTxJ0X691RuZeIsuWGM5XcXZhuq93vE6D40owkYAsBYfrzNVU8fsu0vQmuv6vrH1KVzbipsTJnlTIQMoUXsB4nfxqv3ba22x611nHcNWZbMPA1Xn5IlzDIVKnqdxXP5fGlGeY7TLuLfGcMS00LOXuBmzTSuBlXNHGD67EkAN2ZRfoSfDrsXhyXUlSGkLHSwtZiPHpVlWARI0W/opCoJ3tlDfelfMGkkdukKsdbWLXOnfc10eKo1R15wRciUrHvwGE4fKGX/FkyXGl22+DGrQODuNQ7/BlP8S3pVh72Fla9gdGIb4q2xqxJiH3s23UKendY17vaeMJC6srOWRFw2JU6TG3Y6G3mr/apeHx0haEEi7FgwFypAU2IvqNQDWybFkRsT0U9oPzqJwwXnjH4UY/wj+dSyS65wURbyKMbNmnnf3/RjwUW+t624dqWiW4c9fTOWGxBLtoRuNKkwSV14w/Gjlyl/tjeJqZYGfcHxpHHLUiKexBvU1teUyiqzDQm5gltLOo3dtPEpGo+prxigf73OWidkQKotYbBQCC2m4NZ45AryOWYamwUrmv6o2G5PhU/D8KxSopVp49NhITb/hJmA8Kk/VJ6KluTxsyuIgHtRTRlvxIx/wCyk0xikRdM5H5if/VLHx+Mi0Z847ZYPvGQB5Vth4/Md8Okg/25bH91wPrWr2af33wY/j7/AAk8bktCfeZV83AqVwUXnc9kYHmxNJOJ8SMphQQTRn0oZi6+rZQ3UXB1tT/l9fWmPvKvko/nWXajFfJtXqw4xy5FOc92jk/Gm5/MDo3xpOeV8Sp9WWFx7ysh+V6uNFEORbBYT0bOiuby0VFOAYr8UA77ufsKmQ8tMf8AMxBPdGoX5kk/SrFRRLk2y8mLj1rwRcPw6JGLqihju37XnUfjOPMYAX2m69n9aZVA4rw4SgWOVl2O48COykjivR4QyG7ySMe9j9NhXjE8JkXWOdlPYwDj56/OmUGClTQoD3qwt87VukikOgjN+mqj71gCPBYmT0qRuFsxtmW4N7eVqt+Dw2QHa7HMbbfqwFQeHcLIbPJlv0VdQD2knr4WptQ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 name="Group 6"/>
          <p:cNvGrpSpPr/>
          <p:nvPr/>
        </p:nvGrpSpPr>
        <p:grpSpPr>
          <a:xfrm>
            <a:off x="228600" y="1162412"/>
            <a:ext cx="2209800" cy="2876188"/>
            <a:chOff x="762000" y="1714922"/>
            <a:chExt cx="2209800" cy="2876188"/>
          </a:xfrm>
        </p:grpSpPr>
        <p:pic>
          <p:nvPicPr>
            <p:cNvPr id="1030" name="Picture 6" descr="http://t1.gstatic.com/images?q=tbn:ANd9GcRGOkLfzOPov3tN2jjOllSF3Q5p_YHTfGraREOlnX6X5EmxPYI_O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14922"/>
              <a:ext cx="2209800" cy="245879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66800" y="4191000"/>
              <a:ext cx="1568058" cy="400110"/>
            </a:xfrm>
            <a:prstGeom prst="rect">
              <a:avLst/>
            </a:prstGeom>
            <a:noFill/>
          </p:spPr>
          <p:txBody>
            <a:bodyPr wrap="none" rtlCol="0">
              <a:spAutoFit/>
            </a:bodyPr>
            <a:lstStyle/>
            <a:p>
              <a:r>
                <a:rPr lang="en-US" sz="2000" dirty="0" smtClean="0">
                  <a:latin typeface="+mn-lt"/>
                </a:rPr>
                <a:t>Developers</a:t>
              </a:r>
            </a:p>
          </p:txBody>
        </p:sp>
      </p:grpSp>
      <p:grpSp>
        <p:nvGrpSpPr>
          <p:cNvPr id="15" name="Group 14"/>
          <p:cNvGrpSpPr/>
          <p:nvPr/>
        </p:nvGrpSpPr>
        <p:grpSpPr>
          <a:xfrm>
            <a:off x="7391400" y="3581400"/>
            <a:ext cx="1828800" cy="2209800"/>
            <a:chOff x="7391400" y="2819400"/>
            <a:chExt cx="1828800" cy="2209800"/>
          </a:xfrm>
        </p:grpSpPr>
        <p:pic>
          <p:nvPicPr>
            <p:cNvPr id="1026" name="Picture 2" descr="https://encrypted-tbn0.gstatic.com/images?q=tbn:ANd9GcSinLDMZobwO6eeVTMRagvL8EgWKP6Ymf8QqcS4TNpANUVdjCh1y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281940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7941197" y="4629090"/>
              <a:ext cx="898003" cy="400110"/>
            </a:xfrm>
            <a:prstGeom prst="rect">
              <a:avLst/>
            </a:prstGeom>
            <a:noFill/>
          </p:spPr>
          <p:txBody>
            <a:bodyPr wrap="none" rtlCol="0">
              <a:spAutoFit/>
            </a:bodyPr>
            <a:lstStyle/>
            <a:p>
              <a:r>
                <a:rPr lang="en-US" sz="2000" dirty="0" smtClean="0">
                  <a:latin typeface="+mn-lt"/>
                </a:rPr>
                <a:t>Users</a:t>
              </a:r>
            </a:p>
          </p:txBody>
        </p:sp>
      </p:grpSp>
      <p:sp>
        <p:nvSpPr>
          <p:cNvPr id="8" name="Rectangular Callout 7"/>
          <p:cNvSpPr/>
          <p:nvPr/>
        </p:nvSpPr>
        <p:spPr bwMode="auto">
          <a:xfrm>
            <a:off x="2895600" y="781412"/>
            <a:ext cx="4648200" cy="1275988"/>
          </a:xfrm>
          <a:prstGeom prst="wedgeRectCallout">
            <a:avLst>
              <a:gd name="adj1" fmla="val -69718"/>
              <a:gd name="adj2" fmla="val 17041"/>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chemeClr val="tx1"/>
                </a:solidFill>
                <a:effectLst/>
                <a:latin typeface="Times New Roman" pitchFamily="18" charset="0"/>
              </a:rPr>
              <a:t>I have released</a:t>
            </a:r>
            <a:r>
              <a:rPr kumimoji="0" lang="en-US" sz="3600" b="1" i="0" u="none" strike="noStrike" cap="none" normalizeH="0" dirty="0" smtClean="0">
                <a:ln>
                  <a:noFill/>
                </a:ln>
                <a:solidFill>
                  <a:schemeClr val="tx1"/>
                </a:solidFill>
                <a:effectLst/>
                <a:latin typeface="Times New Roman" pitchFamily="18" charset="0"/>
              </a:rPr>
              <a:t> </a:t>
            </a:r>
            <a:r>
              <a:rPr lang="en-US" sz="3600" dirty="0">
                <a:solidFill>
                  <a:schemeClr val="accent2"/>
                </a:solidFill>
              </a:rPr>
              <a:t>a</a:t>
            </a:r>
            <a:r>
              <a:rPr kumimoji="0" lang="en-US" sz="3600" b="1" i="0" u="none" strike="noStrike" cap="none" normalizeH="0" dirty="0" smtClean="0">
                <a:ln>
                  <a:noFill/>
                </a:ln>
                <a:solidFill>
                  <a:schemeClr val="tx1"/>
                </a:solidFill>
                <a:effectLst/>
                <a:latin typeface="Times New Roman" pitchFamily="18" charset="0"/>
              </a:rPr>
              <a:t> </a:t>
            </a:r>
            <a:r>
              <a:rPr kumimoji="0" lang="en-US" sz="3600" b="1" i="0" u="none" strike="noStrike" cap="none" normalizeH="0" dirty="0" smtClean="0">
                <a:ln>
                  <a:noFill/>
                </a:ln>
                <a:solidFill>
                  <a:schemeClr val="accent2"/>
                </a:solidFill>
                <a:effectLst/>
                <a:latin typeface="Times New Roman" pitchFamily="18" charset="0"/>
              </a:rPr>
              <a:t>new software version</a:t>
            </a:r>
            <a:r>
              <a:rPr kumimoji="0" lang="en-US" sz="3600" b="1" i="0" u="none" strike="noStrike" cap="none" normalizeH="0" dirty="0" smtClean="0">
                <a:ln>
                  <a:noFill/>
                </a:ln>
                <a:solidFill>
                  <a:schemeClr val="tx1"/>
                </a:solidFill>
                <a:effectLst/>
                <a:latin typeface="Times New Roman" pitchFamily="18" charset="0"/>
              </a:rPr>
              <a:t> …</a:t>
            </a:r>
            <a:endParaRPr kumimoji="0" lang="en-US" sz="3600" b="1" i="0" u="none" strike="noStrike" cap="none" normalizeH="0" baseline="0" dirty="0" smtClean="0">
              <a:ln>
                <a:noFill/>
              </a:ln>
              <a:solidFill>
                <a:schemeClr val="tx1"/>
              </a:solidFill>
              <a:effectLst/>
              <a:latin typeface="Times New Roman" pitchFamily="18" charset="0"/>
            </a:endParaRPr>
          </a:p>
        </p:txBody>
      </p:sp>
      <p:pic>
        <p:nvPicPr>
          <p:cNvPr id="12" name="Picture 14" descr="http://www.iconshock.com/img_jpg/PLASTICXP/networking/jpg/256/software_icon.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0000" y="962206"/>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ular Callout 13"/>
          <p:cNvSpPr/>
          <p:nvPr/>
        </p:nvSpPr>
        <p:spPr bwMode="auto">
          <a:xfrm>
            <a:off x="2403423" y="3116350"/>
            <a:ext cx="4953000" cy="722195"/>
          </a:xfrm>
          <a:prstGeom prst="wedgeRectCallout">
            <a:avLst>
              <a:gd name="adj1" fmla="val 56673"/>
              <a:gd name="adj2" fmla="val 32489"/>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3200" dirty="0" smtClean="0"/>
              <a:t>I </a:t>
            </a:r>
            <a:r>
              <a:rPr lang="en-US" sz="3200" dirty="0" smtClean="0">
                <a:solidFill>
                  <a:srgbClr val="FF0000"/>
                </a:solidFill>
              </a:rPr>
              <a:t>cannot </a:t>
            </a:r>
            <a:r>
              <a:rPr lang="en-US" sz="3200" dirty="0" smtClean="0"/>
              <a:t>get used to the UI</a:t>
            </a:r>
            <a:endParaRPr lang="en-US" sz="3200" dirty="0"/>
          </a:p>
        </p:txBody>
      </p:sp>
      <p:sp>
        <p:nvSpPr>
          <p:cNvPr id="13" name="Rectangular Callout 12"/>
          <p:cNvSpPr/>
          <p:nvPr/>
        </p:nvSpPr>
        <p:spPr bwMode="auto">
          <a:xfrm>
            <a:off x="2743200" y="4078405"/>
            <a:ext cx="4191000" cy="1103195"/>
          </a:xfrm>
          <a:prstGeom prst="wedgeRectCallout">
            <a:avLst>
              <a:gd name="adj1" fmla="val 65257"/>
              <a:gd name="adj2" fmla="val -2865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3200" dirty="0" smtClean="0"/>
              <a:t>I </a:t>
            </a:r>
            <a:r>
              <a:rPr lang="en-US" sz="3200" dirty="0" smtClean="0">
                <a:solidFill>
                  <a:srgbClr val="FF0000"/>
                </a:solidFill>
              </a:rPr>
              <a:t>do not </a:t>
            </a:r>
            <a:r>
              <a:rPr lang="en-US" sz="3200" dirty="0" smtClean="0"/>
              <a:t>know how to configure it</a:t>
            </a:r>
            <a:endParaRPr lang="en-US" sz="3200" dirty="0"/>
          </a:p>
        </p:txBody>
      </p:sp>
      <p:sp>
        <p:nvSpPr>
          <p:cNvPr id="16" name="Rectangular Callout 15"/>
          <p:cNvSpPr/>
          <p:nvPr/>
        </p:nvSpPr>
        <p:spPr bwMode="auto">
          <a:xfrm>
            <a:off x="4495799" y="5486400"/>
            <a:ext cx="2585803" cy="551597"/>
          </a:xfrm>
          <a:prstGeom prst="wedgeRectCallout">
            <a:avLst>
              <a:gd name="adj1" fmla="val 61360"/>
              <a:gd name="adj2" fmla="val -46321"/>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3200" dirty="0" smtClean="0"/>
              <a:t>…</a:t>
            </a:r>
            <a:endParaRPr lang="en-US" sz="3200" dirty="0"/>
          </a:p>
        </p:txBody>
      </p:sp>
    </p:spTree>
    <p:extLst>
      <p:ext uri="{BB962C8B-B14F-4D97-AF65-F5344CB8AC3E}">
        <p14:creationId xmlns:p14="http://schemas.microsoft.com/office/powerpoint/2010/main" val="10974219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3"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configuration changes arise in software evolution?</a:t>
            </a:r>
            <a:endParaRPr lang="en-US" dirty="0"/>
          </a:p>
        </p:txBody>
      </p:sp>
      <p:sp>
        <p:nvSpPr>
          <p:cNvPr id="3" name="Content Placeholder 2"/>
          <p:cNvSpPr>
            <a:spLocks noGrp="1"/>
          </p:cNvSpPr>
          <p:nvPr>
            <p:ph idx="1"/>
          </p:nvPr>
        </p:nvSpPr>
        <p:spPr/>
        <p:txBody>
          <a:bodyPr/>
          <a:lstStyle/>
          <a:p>
            <a:r>
              <a:rPr lang="en-US" dirty="0" smtClean="0"/>
              <a:t>8 open-source programs</a:t>
            </a:r>
            <a:endParaRPr lang="en-US" dirty="0"/>
          </a:p>
        </p:txBody>
      </p:sp>
      <p:sp>
        <p:nvSpPr>
          <p:cNvPr id="4" name="Slide Number Placeholder 3"/>
          <p:cNvSpPr>
            <a:spLocks noGrp="1"/>
          </p:cNvSpPr>
          <p:nvPr>
            <p:ph type="sldNum" sz="quarter" idx="11"/>
          </p:nvPr>
        </p:nvSpPr>
        <p:spPr/>
        <p:txBody>
          <a:bodyPr/>
          <a:lstStyle/>
          <a:p>
            <a:fld id="{3B048AC8-D41E-4C7B-8EE3-A52489AA1F05}" type="slidenum">
              <a:rPr lang="en-US" smtClean="0"/>
              <a:pPr/>
              <a:t>20</a:t>
            </a:fld>
            <a:endParaRPr lang="en-US"/>
          </a:p>
        </p:txBody>
      </p:sp>
      <p:sp>
        <p:nvSpPr>
          <p:cNvPr id="5" name="AutoShape 2" descr="data:image/jpeg;base64,/9j/4AAQSkZJRgABAQAAAQABAAD/2wCEAAkGBxQREhUTERQWFRUXGRgZFRgXGBgYGBseHRceHRoYHCAbHiggHB0lIBgcITEiJSksLi4uFx8zODMsNygtLiwBCgoKDg0OGxAQGzcmICUsLCwuMCwsLDUsLCwsLCwsLCwtLCwsLCwsLDQsLCwsLCwsLCwsLCwsLCwsLCwsLCwsLP/AABEIAMwAzAMBIgACEQEDEQH/xAAcAAEAAgMBAQEAAAAAAAAAAAAABQYDBAcCAQj/xABJEAACAQMBBAcFAwcJBwUAAAABAgMABBEFBhIhMQcTQVFhcYEUIjKRoUJSsSMzQ2JygpIVJWNzg6KywtE0RFNUs8HSJDWE4fD/xAAZAQEAAwEBAAAAAAAAAAAAAAAAAgMEAQX/xAAqEQACAgEEAQMDBAMAAAAAAAAAAQIRAwQSITFBEyJRMoGhFHHB4QUjYf/aAAwDAQACEQMRAD8A7jSlKAUpSgFKUoBSlaOs6vDaRNNcOERe08yexQOZY9gFAb1VXV9u7eKQwwK93OOcUADbv7b53E9TUJcPdapxlL2lmeUKkrPKO+Rh+bU/cHHvNTWnafFboI4EWNByVRgf/ZrPPOo8I0Y8DlyzQbV9Vm4rFa2o7N9nnf13QorxnV/+ctfL2Vsf9WpulUevMvWngQ66hq6f8lN4YliJ+rAVkTbS5i/2vT5Ava9u4uFHiVwr/IGpSldWomcenh4NvQdp7W9B9mmV2HxJ8Mi+DKfeHyqXqkazs7b3RDSJiQfBKhKSqe9XXiK17fXbrTcC8JurXl7Qq/loh2GVRwde91xjtFaIZ4y4M88Eo8l/pWGzuklRZImV0cBlZTkEHkQRWarikUpSgFKUoBSlKAUpSgFKUoBSlKAUpWhrmrxWcDzzNhEHqT2Ko7WJ4AeNAYNpdfisYetlySTuxxrxeRz8KIO0mqlYaXLcyreajgyjjDADmKAeH3pO9/lTR7CW4m9vvRiYjEEXNbeM9n9Y3Nm8h2VYax5s1+2Jsw4a90hSlKzGoUpSgFKUoBWG9uUijeSUhUVSXJ5AAcc0vLuOFS8rrGo5s7BR8zVcs5U1e8WOJhJZW27JMynKyy844geRVfiPiBVmODm6K8mRQVmPZLY6S4DzSSz2tpK5khs4naM4P23I95d74txcYzxqc1PZiW1jMumzz9YnvdTNK80coHND1hJUkcip599Zds9dkV47GzYLczAsz4z1EQ+KUjvJwqg9pz2VVtA1TVbW5e1llS7OC8Kyjq3mjGN7q5BwEi9qMD51vTSe089ptbjouzusJe28dxH8Lrkg81PJkbuKnIPlUlXIl2mGn3TyQoyJM29cWM+IZFkPxSW7MRG+e1Q2DzFdJ2d1+C/hE1u28ucMCMMrDmrA8QRUiJKUpSgFKUoBSlKAUpSgFKUoD4TjnXOkn/lW69pPG0t2ItV7JZB8Vwe9RyXyJ7qlOkDUGfq9PgYiS5z1rDnHAOEjeBb4B4k91bdpbLEixxgKiAKoHIADgKz58lLajRgx29zMtKUrEbhSlKAUpVK2+1595bC0OJ5R+Ucfoo+1j3MRwHn5U4St9HGR20G0095cNa6fJ1cURxPcAZ977idngf8A9nClxqsJxFcxTp2denvDzK4zWS3W3sIVQukaDtcgFj2nxJrWm2wsl/3hD+zk/gK8iWu1E53hj7fHF/c1rT4ox/2S5/eiP2jtn3Hur5xcTcEgiAxErNwUIvacnOT3V1TY3SU0bSwJMAojTTt+sRvN6D4R5VzPY3UE1bV4EUHqLZWnOR8bDCqcdgBYfI113brSpLuwuLeHHWSJhc8ASCDunwOMete7/j8eWOPdm+p/heFR5WrnBz24+l+TkthDetI2pRTBbi495opFzHuc44/vLhcVm2g2sZ4QLu3ltbiE9ZBPGOtiDry4jiFYcCD2GpSy0/VXUAaekTAAZlnTd5dgTJxWtq2wtzKv85anb2sR5pHhR6l2GfWsmmjrnkvKlV/dftX8l2WemUKg3f4/P8F+2K12HWLGOZ40Y/DKjKGAcfFjPYeY8DVhsrKOFd2JFjXnhFCj6Vyc6nZabbgWesgtEMpEBC8LkD4WWNN73vvb2eNXjZfb2yvo4ys8SSsoLQs4V1bHFcHBOD2ivaPOLLNKEUsxCqoJJPAADmTVWi2yNz/7fB7QOyR5UijPl8TkeO5irIl3G5KB0Zu1Qyk+oqI1PYuxuOMltGG7HQbjjxDJgg+VAYgdUbjiyj/VPXSfUFfwrb2Z1d7hZVmRUmglaKUKSy5ADBlJGcFWU4PLNRmxHWRSXdnJK06W7x9U7nMm66b245+0Vxz7iK29kgGa8lXlJdSY/s1WI/WM0BYaUpQClKUArxLIFUsxAVQSSeQAGSa91UOkq5YwR2cZw944i4cxHzmb0QEebCuN1ydSvgidk2Ny02oyDjctiEH7MCcIx+9xc/tDuqx14giCKqKMKoAUdwAwK915s5bnZ6cI7VQpSlRJCo/Uddtrf8/cRRnud1B+Wc1l1e3aSCVI2KO0bqjDmCVIBHrXIthtGgeAtNEHuFd1mMnvMGDcuPLhiq8+aOHHvlzzXB2EZTntReNW6RLRI29lkFzPjEccYY7zHlk4wB2mqTJffyfG0s566+uTvFRzJPBVHaEXlW9r+tRWQEcEatcPwjjRRnjyLY44/Gq/sHZNcXM11dHeljbdAP2W7fkOAqrEpauNyW2H5l/RzLJYJUncvwv7MkOh3Bu7We6zKXL9au7lIxuHdHcP9RV1XT4hyiT+Ff8AStmlej0klwkYu3bIY6ZJbXK3un7kc6gqyMPyUqnmrY4g8BxHcKsE3TALdM3lhcRsOZTdeInwfI+tQ2t65DaIGmbGfhUcWPkKrNrdHU2Ek+7FaI2VRmAaRh2tx+Ed1WwnJLnorlFFvvNqtR1FfyeLC3biMe9cMPEnggPgM1FQbI2wO9IrTuebzMZGPz4fStu41+1jHvXEQx2B1J+Q41Fy6pcXh3LNTFF9q4kUjh/RqeZ8a45SZ1JImobOBSVRIgQMkALkDsyOYqE202fFwkRSMErKu+FGCUPBuXdwPpWz1EVnE0cUypMwLb8hDO7DmzDmR2eAra2e1J54sypuOvBsfA3DIdDyKnnzNR5XKO8Pgx6VLZpD7LcWxhNs3Vi+hwsiHGUmOBvYwRvHiOeRirva7VXNnH1d9BJO4H/p57aNpI7gfYzu56tzwzngeYrll9d3C6hMloIpQ0SvIjnI933cDB4MQQONXDoq2vVG9lclIWJEQc4MEnM25z9k8SnkR3VfGV9lTRZdLSXTNPubu6966mZppFHH8o+FihXvx7qCrLszpptbWGFjllQb573PFz6sTUHNcDUb1I4zvW1o3WTOOKvOOEcQPI7nFm7ju1b6sIilKUApSlAKoDv7Vq00nNLSNYE/rJPflPnu9WKvN5cLFG8jnCorMx8FGT+FUPYWJvZFlkGJLhnuJPOQ5A9FwPSqc8qgX4I3MsFKUrAbxSlKAVyfpBtp7C6M1rhY7xkV2IyI5OW8PMcfMGusVGbSaMl5bSQPw3h7rdqsOKsPI12oviatEZXVxdM5FsHozLPcTXGWlRygZvqwz3jFW+w02OAyGMY6x99uPaRjh3CtTZm+aaH8oPykbNG5HwsyHBYHtBqWrRJ8mNClRV9qxiuYYmA3JgwDdzjiAfAipWuUDFPbpIMOqsO5gD+NUjbPZ62DWwSNY+smCuy8OGOXdk1fKqs/84NeWzHAiZOqYc1YDnnzz6VKDaZyRKWezVrCQY4EBHIkbx+Zrd1FnWJzEAXCncHZnHAVB7O682/7JdjcuF4AngsoHJlPLJHH51Za47T5OqvBRNOvJpQkOniSJnXOoXUiDrHYj3o1J+FBkgKKy7fQ+zWUAhzuxSIuMnBG6eDY5gkcfOrtUBt3adbYzAc1AcfunP4Zqe+5IjtpM1ejXYT2uGS6guHt7tWIaMoOqCuA6DB47rKQedSWobPX+JIrrThMrgBpLZ0O9jkcMQwI5irHs/eLBeWc6YEF9bpEcchIib8P93fX0rplWqpqyEri6KR0YXVyImtrm1eEQ4EUjRiMSL4qOG+O0jgedXelKsIClKUApSlAVPpQuCunyxqcNOUt178yuE/Ams8EQRVReSgKPIDArQ2/O/cabD2G4aRh4RREj+8y1JVj1L5SNmmXDYpSlZjUKUpQCoDbnVza2cjp+cfEcQ/Xc7q/LOfSp+qvtxoE92IGtpI1aFy4WQEqxxgZx3ZqUKvkhO9rohNGsBbwJEPsjie8nixPiSTW7UXJb6tH8VnFL3mKZR9HwazabqPWF0dGimjIEkT43lyMg8OBBHIirn8mWqI3beyZ7frIxmSFllTv90+8Pln5VL6beLPEkqHIdQR/3HzrZIqozdZpjlkUyWbnLKOLQk8yO9c1JcqiPXJbqpdjcjT7i6Nwkm7LJvo6oWUjnxxyIzyq122oRSRiVHUxkZ3s8PXu9aiX2ws+I6wsB8TLHIyD1C4pG/gMitd1a0vYwkLNJcZ/ICNH6wP2dnAd+eFS+m62xt0MiM0+/wBQYlHvNMCVKjsHInuHGtXUjaELdRTxQyr70UykDj3MPtA8iMZqL2W1kXstwCwimMouImTkrgAF03hx48cHscipUq/4cJvUdSurOd4ruOPeKQtGkbcjK5UKztgcCOJ4Cs1tfSyTyW0sUeAnvtFKJVUnhuMQAN7wBOKite1G4ku3luhZy70KRSR9aEJCkkPuvyzk8M9vOtvSdTlaMra6dLur7o6vq+rzjhgg4I8RXZJeBGzY0eZjoe/zaymLxntxDLnH8OV9a7hBKHVWHEMAR5EZFc60HZ42+mG2kwZHjkMuOI33BLAeROPSrT0fXRl0yzc8+ojB81UKfqK7hld/udzRrbfwWClKVeUClKUApSlAUfao51axH3YLpvmYhUtURtMP53sz321yP78VS9YdR9Zu0/0ClKVQaBSlKAUpSgFU7b3SWG7f26kywjEqjnJF9pfEr8Q8jVxoalF07IyjuVFDtLpJY1kQgowyD4VEXe0SFzBbI11MeG5GMqP2m+ECpW+6NVknO7cyR2jMXa3Th7x5gN2KTxx41b9G0aC0jEdvGsaju5nxJPEnxNWucV0Z1ik+yhbNdGXFpL8gB23/AGWJj1QPZvEH3sdw4Veb+GK3tpdyNFRI2O6FAGAp4YqTrxPCrqyOMqwIYd4IwRVbm5PkujBRXB+QnbJJ7+7lVm2LkWR/Zj7kjnetphwZJQOAPejD3SD4Vc9quh1wxfT2DKf0UjYYeTHgfWtnS+i2aC/tpQU6lQjye9xDqo3lA5kFuIPca2PLBrsxrFNPo2ejbRTdXVxeXlsAwEaL1i8N9RiRlB8hx8TXVFUAYHAeFfaVjnLc7NsIKKoVpdFj/wDoBGf0U1xF/BMwFbtR3Ryd1tQj+5eOR/aIsn4sau0z5aKNSuEy50pSthjFKUoBSlKApO2i7uo6bJ3+0xerIjD/AKZqUqP6ShuJZz/8G7hz5SZiP+OpCsWpXuNumftaFKUrOaRSlVXXOkOwtGKSTb7jmsQLkeBI90HzNdUW+iLkl2Wqlc2PTPZZ/NT478J/5VN6J0kWF0wRZTG54BZV3M+APFc+tSeOS8EVlg/JbqUrxNMqKWchVAySTgAd5NQJnulUXUuljT4iVVpJSO2NPd+bEZ9K0I+mayJ4xTgd+EP+arPSn8EPVh8nSaVA7N7Y2l/kW0uXAyUYFXA78HmPEZqeqDTXDJpp8oUqC2g2ws7HhcTAN9xcs/yHL1xVUk6ZrIHAinI791B/mqSxyfSIvJFds6RSqVpHSjp9wwUyNEx5dau6P4hkD1Iq6IwIBBBB4gjkR31xxa7OxkpdH2ozYXheamO+WFvnAo/y1J1G7DHN7qZ7pIF+UAP+artN9RTqfpLpSlK2mEUpSgFKUoCu9IViZ9OukT4xGzp+0nvr9VrV0q8E8MUo4iRFb5jNWt1BBB4g8DXO9hx1UUtofitZpIf3M70R/gZfkazalcJmnTPlosdKVWekfVzaafPIpw7Dq0I5gvwyPIZNZErdGuTpWc+2/wBs5765/k/Tid0tuMy8DI3aM9iDt78HsqxbLdE1rAoa7HtEvMjJEY8AB8XmaiOgbRV3Jrth7291UZPYAAWI894D0rrlXZJbfZEpxw3e+RASbFaew3TZwY8ECn5jjVN1/oahkO9aSmH9V8uvoc5H1rpZuoxzdP4h/rX1LlGOFdSe4MCagsk10yx44PtHixg6qJEZt7cQAse3A4k/KuK7Xa9ca3eCxsieoB8g2Pikc/dHYPLtIq/dLmsNbadIEOHlIjB7QD8WP3QR61FdB2irHZtcke/MxAPaFQ4x/ED8qnD2xc39iufukoL7kjs70XWNso62MXEn2mk4rnwXljzzUnf7BadMpVrWJfGMdWw9VxVlpVbnJu7LVjilVHOtm+jT2DUEuYZt6EBwUYHfG8pAGRwI4+HKs/Sxtk1hCsUBxPLnB+4va3meQ9av1cDVf5X18h/ejEjDB5dXEDw8iR/eNWQ98t0vBVP2R2x8knsF0ZG6UXWol91/eWPJ32B+055jPdzrpcWxenqu6LODHjGrH5nj9anQMcBwHZX2oSySkyyOKMUc22p6IrecFrM+zyfdOWjPpzX0+VXzRNPFtbwwA56qNEz37qgE+tbtK45yapnVCKdoVHdHA3jfy9j3kgH9mqx/ihrenmCKznkoLHyAzWHovgK6bC55zb8585XL/gwq/TLlso1L4SLXSlK1mMUpSgFKUoBVD1RPZtXB5Jew+nWw/wDcow/hPdV8qr9ImnNLaGWEZmtmFxFjmSnFk/eXeX1qM47otEoS2yTM1c86cQf5PGOXWrn5Gr3p16s8STRnKSKGXyIzUbtloQvrOW3yAzDKE8gw4rnwzw9a8+D2yTZ6M1ui6K70KSKdMULzWWQN55B/AirnqVp10MkRZl6xGTeXgw3lIyPEZrgWx+08+h3EkFzExjJHWR8mBHAOmeB4ehrq9p0mabIufaNzwdWUj6Y+RqzJjlutFWLJHbTKnL0Mcz7a2OfGPJ/xVXuhu1zqhwSyxJKQe/iFB9Qauu1fSnZrbypbO0szKyphWCgkY3iWxy58KiOgTSWAnuWGFbEaEjng5Yjw5Cp7p7G5ENsN6UTZ6fieotu7rG+e7Vs6L5FbS7Xd5BWB8w7A/WvHSbs41/ZMkYzLGRJGO8jmvmRn1xXLujnb06YWtrpHMO8TwHvxtyPA8x3jn51FLfjpdok3sy2+md9pVUHSPppXe9qXHdutvfLGarGtdMUeersYXmcnCs43VJP3VHvH1xVaxyfgteWC8nT5vhbHcfwrhPQ6/wDO8m9zKTY894E/QGu2aLJK0ETXACylAZFXkCRxHpyrgW2GmXGkakZ4sqpkMkL/AGSDxKH5kEd1WYVe6JXmdbZH6KpVH2f6ULKeINNIIJAPfR84z3qe0fWvGq9LGnwg7jPM3dGpA+bYHyzVXpyuqLPUhV2XulUbo62vuNTkuHeIRwLuiLAPPJyC3acY8qvNclFxdMlGSkrRX9uZW9lMMZxJcstvH35kOCfRd5vSr5Z2yxRpGgwqKqqO4KMD6CqRp0ftmqDtisUJPcZ5BwHmqZP74q+1twRqJhzyuYpSlXFIpSlAKUpQChpSgOd6XF7BeSWDcIpN6ezPZuk/lIR+wxyB3OKsVZNsdA9thARtyeJhJbyfdccs/qn4SO0E1C7O6x7TGd9ernjO5PEeaOOfmp5g9oNYs+OnuRt0+S1tZ61zZ22vQBcwpIRwDEYYeTDiKqz9EenE5Cyjw6w1faVSpyXTLnCL7RUtP6NtOh4i3Dn+kJf6HhVqhiVFCooVRwAUAAeAA5V7pRyb7OqKXSFQOvbHWd6d6eBS55uvuufMjn61PUribXR1pPsoi9EunZzuSHw6w1YNF2Ss7Q70FuiuPtkbz/xHiPSpulSc5PtkVCK6QrXv7GOdDHNGsiHmrgMPrWxSoEikXfRTp0hyI3TwRyB8jWXT+jDTojnqTIf6Riw+XKrlSp+pL5I+nD4MdtbpGoSNVRQMBVAVQO4AcBWhtFqwtYDJjeckJEg5vI3BEHmfoDUjLIFBZiAAMknkAOZqG2VszqFwNQlBFvHvLZIftZ4NckeIGF8CT21LFDfIjlybIlg2M0Q2dqqSENM5Mlw33pHOXPkCcDwAqdpSvQPOFKUoBSlKAUpSgFKUoBVR2v2dkMgvbHAukGHQ8FuEHHq2/W+63YfCrdSuNJqmdTp2imaHrEd3Hvx5BU7skbcHjYc0YdhH1qRrBtNsmZZParNxBdgYLYzHKB9iVRzHc3MfSojT9pB1gt7xDa3PYjkbkn60T8nHhzHdWLJhceV0bsWZS4fZPUpSqC8UpSgFKUoBSlKAV8dwoJJAA4kngAO+tLV9WitY+sncKvIDmzHsVQOLE9wqOstCn1MiS9UwWfNLb9JL3NOR8K9vVjwyeyrMeNzKsmVQMVpbNrD9q6ch948QbpgfhH9CDzP2sd1dEjQKAqgAAAADgAByAr5FGFUKoCqAAABgADkAOwV7rfGKiqRglJydsUpSpERSlKAUpSgFKUoBSlKAUpSgFaWr6TDdxmK4iSVD2MAfUdx8RW7SgKNJsfdW3HT7rejHK3usyL5JIDvqPA73pWrJtBNb8L6ymixzkiHtEPnlBvAea+tdDpVcsUZeC2OacfJR9O2ntLj81cxMe7fAPyPGpYceVb+p7PWtz/tFvFJntZFJ+eM1CP0baf8Ao4nh/qZZY/8ACwql6b4ZatT8o3K+4qOPR3b9k96P/lzf+Veh0b2R/OCeXwluJnHyLYrn6Z/JL9SvgxantBa2wzPPGngWGflzrRi1S7vOFhbFEP8AvFyDGg8Uj+N/XAq16TstZ2vG3toYz3qg3vnzqYqcdPFd8lctRJ9cFY2f2Mjgk9onc3V1/wAaQcF8Ik5Rr5ce8mrPSlaEqM7dilKUApSlAKUpQClKUB//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REhUTERQWFRUXGRgZFRgXGBgYGBseHRceHRoYHCAbHiggHB0lIBgcITEiJSksLi4uFx8zODMsNygtLiwBCgoKDg0OGxAQGzcmICUsLCwuMCwsLDUsLCwsLCwsLCwtLCwsLCwsLDQsLCwsLCwsLCwsLCwsLCwsLCwsLCwsLP/AABEIAMwAzAMBIgACEQEDEQH/xAAcAAEAAgMBAQEAAAAAAAAAAAAABQYDBAcCAQj/xABJEAACAQMBBAcFAwcJBwUAAAABAgMABBEFBhIhMQcTQVFhcYEUIjKRoUJSsSMzQ2JygpIVJWNzg6KywtE0RFNUs8HSJDWE4fD/xAAZAQEAAwEBAAAAAAAAAAAAAAAAAgMEAQX/xAAqEQACAgEEAQMDBAMAAAAAAAAAAQIRAwQSITFBEyJRMoGhFHHB4QUjYf/aAAwDAQACEQMRAD8A7jSlKAUpSgFKUoBSlaOs6vDaRNNcOERe08yexQOZY9gFAb1VXV9u7eKQwwK93OOcUADbv7b53E9TUJcPdapxlL2lmeUKkrPKO+Rh+bU/cHHvNTWnafFboI4EWNByVRgf/ZrPPOo8I0Y8DlyzQbV9Vm4rFa2o7N9nnf13QorxnV/+ctfL2Vsf9WpulUevMvWngQ66hq6f8lN4YliJ+rAVkTbS5i/2vT5Ava9u4uFHiVwr/IGpSldWomcenh4NvQdp7W9B9mmV2HxJ8Mi+DKfeHyqXqkazs7b3RDSJiQfBKhKSqe9XXiK17fXbrTcC8JurXl7Qq/loh2GVRwde91xjtFaIZ4y4M88Eo8l/pWGzuklRZImV0cBlZTkEHkQRWarikUpSgFKUoBSlKAUpSgFKUoBSlKAUpWhrmrxWcDzzNhEHqT2Ko7WJ4AeNAYNpdfisYetlySTuxxrxeRz8KIO0mqlYaXLcyreajgyjjDADmKAeH3pO9/lTR7CW4m9vvRiYjEEXNbeM9n9Y3Nm8h2VYax5s1+2Jsw4a90hSlKzGoUpSgFKUoBWG9uUijeSUhUVSXJ5AAcc0vLuOFS8rrGo5s7BR8zVcs5U1e8WOJhJZW27JMynKyy844geRVfiPiBVmODm6K8mRQVmPZLY6S4DzSSz2tpK5khs4naM4P23I95d74txcYzxqc1PZiW1jMumzz9YnvdTNK80coHND1hJUkcip599Zds9dkV47GzYLczAsz4z1EQ+KUjvJwqg9pz2VVtA1TVbW5e1llS7OC8Kyjq3mjGN7q5BwEi9qMD51vTSe089ptbjouzusJe28dxH8Lrkg81PJkbuKnIPlUlXIl2mGn3TyQoyJM29cWM+IZFkPxSW7MRG+e1Q2DzFdJ2d1+C/hE1u28ucMCMMrDmrA8QRUiJKUpSgFKUoBSlKAUpSgFKUoD4TjnXOkn/lW69pPG0t2ItV7JZB8Vwe9RyXyJ7qlOkDUGfq9PgYiS5z1rDnHAOEjeBb4B4k91bdpbLEixxgKiAKoHIADgKz58lLajRgx29zMtKUrEbhSlKAUpVK2+1595bC0OJ5R+Ucfoo+1j3MRwHn5U4St9HGR20G0095cNa6fJ1cURxPcAZ977idngf8A9nClxqsJxFcxTp2denvDzK4zWS3W3sIVQukaDtcgFj2nxJrWm2wsl/3hD+zk/gK8iWu1E53hj7fHF/c1rT4ox/2S5/eiP2jtn3Hur5xcTcEgiAxErNwUIvacnOT3V1TY3SU0bSwJMAojTTt+sRvN6D4R5VzPY3UE1bV4EUHqLZWnOR8bDCqcdgBYfI113brSpLuwuLeHHWSJhc8ASCDunwOMete7/j8eWOPdm+p/heFR5WrnBz24+l+TkthDetI2pRTBbi495opFzHuc44/vLhcVm2g2sZ4QLu3ltbiE9ZBPGOtiDry4jiFYcCD2GpSy0/VXUAaekTAAZlnTd5dgTJxWtq2wtzKv85anb2sR5pHhR6l2GfWsmmjrnkvKlV/dftX8l2WemUKg3f4/P8F+2K12HWLGOZ40Y/DKjKGAcfFjPYeY8DVhsrKOFd2JFjXnhFCj6Vyc6nZabbgWesgtEMpEBC8LkD4WWNN73vvb2eNXjZfb2yvo4ys8SSsoLQs4V1bHFcHBOD2ivaPOLLNKEUsxCqoJJPAADmTVWi2yNz/7fB7QOyR5UijPl8TkeO5irIl3G5KB0Zu1Qyk+oqI1PYuxuOMltGG7HQbjjxDJgg+VAYgdUbjiyj/VPXSfUFfwrb2Z1d7hZVmRUmglaKUKSy5ADBlJGcFWU4PLNRmxHWRSXdnJK06W7x9U7nMm66b245+0Vxz7iK29kgGa8lXlJdSY/s1WI/WM0BYaUpQClKUArxLIFUsxAVQSSeQAGSa91UOkq5YwR2cZw944i4cxHzmb0QEebCuN1ydSvgidk2Ny02oyDjctiEH7MCcIx+9xc/tDuqx14giCKqKMKoAUdwAwK915s5bnZ6cI7VQpSlRJCo/Uddtrf8/cRRnud1B+Wc1l1e3aSCVI2KO0bqjDmCVIBHrXIthtGgeAtNEHuFd1mMnvMGDcuPLhiq8+aOHHvlzzXB2EZTntReNW6RLRI29lkFzPjEccYY7zHlk4wB2mqTJffyfG0s566+uTvFRzJPBVHaEXlW9r+tRWQEcEatcPwjjRRnjyLY44/Gq/sHZNcXM11dHeljbdAP2W7fkOAqrEpauNyW2H5l/RzLJYJUncvwv7MkOh3Bu7We6zKXL9au7lIxuHdHcP9RV1XT4hyiT+Ff8AStmlej0klwkYu3bIY6ZJbXK3un7kc6gqyMPyUqnmrY4g8BxHcKsE3TALdM3lhcRsOZTdeInwfI+tQ2t65DaIGmbGfhUcWPkKrNrdHU2Ek+7FaI2VRmAaRh2tx+Ed1WwnJLnorlFFvvNqtR1FfyeLC3biMe9cMPEnggPgM1FQbI2wO9IrTuebzMZGPz4fStu41+1jHvXEQx2B1J+Q41Fy6pcXh3LNTFF9q4kUjh/RqeZ8a45SZ1JImobOBSVRIgQMkALkDsyOYqE202fFwkRSMErKu+FGCUPBuXdwPpWz1EVnE0cUypMwLb8hDO7DmzDmR2eAra2e1J54sypuOvBsfA3DIdDyKnnzNR5XKO8Pgx6VLZpD7LcWxhNs3Vi+hwsiHGUmOBvYwRvHiOeRirva7VXNnH1d9BJO4H/p57aNpI7gfYzu56tzwzngeYrll9d3C6hMloIpQ0SvIjnI933cDB4MQQONXDoq2vVG9lclIWJEQc4MEnM25z9k8SnkR3VfGV9lTRZdLSXTNPubu6966mZppFHH8o+FihXvx7qCrLszpptbWGFjllQb573PFz6sTUHNcDUb1I4zvW1o3WTOOKvOOEcQPI7nFm7ju1b6sIilKUApSlAKoDv7Vq00nNLSNYE/rJPflPnu9WKvN5cLFG8jnCorMx8FGT+FUPYWJvZFlkGJLhnuJPOQ5A9FwPSqc8qgX4I3MsFKUrAbxSlKAVyfpBtp7C6M1rhY7xkV2IyI5OW8PMcfMGusVGbSaMl5bSQPw3h7rdqsOKsPI12oviatEZXVxdM5FsHozLPcTXGWlRygZvqwz3jFW+w02OAyGMY6x99uPaRjh3CtTZm+aaH8oPykbNG5HwsyHBYHtBqWrRJ8mNClRV9qxiuYYmA3JgwDdzjiAfAipWuUDFPbpIMOqsO5gD+NUjbPZ62DWwSNY+smCuy8OGOXdk1fKqs/84NeWzHAiZOqYc1YDnnzz6VKDaZyRKWezVrCQY4EBHIkbx+Zrd1FnWJzEAXCncHZnHAVB7O682/7JdjcuF4AngsoHJlPLJHH51Za47T5OqvBRNOvJpQkOniSJnXOoXUiDrHYj3o1J+FBkgKKy7fQ+zWUAhzuxSIuMnBG6eDY5gkcfOrtUBt3adbYzAc1AcfunP4Zqe+5IjtpM1ejXYT2uGS6guHt7tWIaMoOqCuA6DB47rKQedSWobPX+JIrrThMrgBpLZ0O9jkcMQwI5irHs/eLBeWc6YEF9bpEcchIib8P93fX0rplWqpqyEri6KR0YXVyImtrm1eEQ4EUjRiMSL4qOG+O0jgedXelKsIClKUApSlAVPpQuCunyxqcNOUt178yuE/Ams8EQRVReSgKPIDArQ2/O/cabD2G4aRh4RREj+8y1JVj1L5SNmmXDYpSlZjUKUpQCoDbnVza2cjp+cfEcQ/Xc7q/LOfSp+qvtxoE92IGtpI1aFy4WQEqxxgZx3ZqUKvkhO9rohNGsBbwJEPsjie8nixPiSTW7UXJb6tH8VnFL3mKZR9HwazabqPWF0dGimjIEkT43lyMg8OBBHIirn8mWqI3beyZ7frIxmSFllTv90+8Pln5VL6beLPEkqHIdQR/3HzrZIqozdZpjlkUyWbnLKOLQk8yO9c1JcqiPXJbqpdjcjT7i6Nwkm7LJvo6oWUjnxxyIzyq122oRSRiVHUxkZ3s8PXu9aiX2ws+I6wsB8TLHIyD1C4pG/gMitd1a0vYwkLNJcZ/ICNH6wP2dnAd+eFS+m62xt0MiM0+/wBQYlHvNMCVKjsHInuHGtXUjaELdRTxQyr70UykDj3MPtA8iMZqL2W1kXstwCwimMouImTkrgAF03hx48cHscipUq/4cJvUdSurOd4ruOPeKQtGkbcjK5UKztgcCOJ4Cs1tfSyTyW0sUeAnvtFKJVUnhuMQAN7wBOKite1G4ku3luhZy70KRSR9aEJCkkPuvyzk8M9vOtvSdTlaMra6dLur7o6vq+rzjhgg4I8RXZJeBGzY0eZjoe/zaymLxntxDLnH8OV9a7hBKHVWHEMAR5EZFc60HZ42+mG2kwZHjkMuOI33BLAeROPSrT0fXRl0yzc8+ojB81UKfqK7hld/udzRrbfwWClKVeUClKUApSlAUfao51axH3YLpvmYhUtURtMP53sz321yP78VS9YdR9Zu0/0ClKVQaBSlKAUpSgFU7b3SWG7f26kywjEqjnJF9pfEr8Q8jVxoalF07IyjuVFDtLpJY1kQgowyD4VEXe0SFzBbI11MeG5GMqP2m+ECpW+6NVknO7cyR2jMXa3Th7x5gN2KTxx41b9G0aC0jEdvGsaju5nxJPEnxNWucV0Z1ik+yhbNdGXFpL8gB23/AGWJj1QPZvEH3sdw4Veb+GK3tpdyNFRI2O6FAGAp4YqTrxPCrqyOMqwIYd4IwRVbm5PkujBRXB+QnbJJ7+7lVm2LkWR/Zj7kjnetphwZJQOAPejD3SD4Vc9quh1wxfT2DKf0UjYYeTHgfWtnS+i2aC/tpQU6lQjye9xDqo3lA5kFuIPca2PLBrsxrFNPo2ejbRTdXVxeXlsAwEaL1i8N9RiRlB8hx8TXVFUAYHAeFfaVjnLc7NsIKKoVpdFj/wDoBGf0U1xF/BMwFbtR3Ryd1tQj+5eOR/aIsn4sau0z5aKNSuEy50pSthjFKUoBSlKApO2i7uo6bJ3+0xerIjD/AKZqUqP6ShuJZz/8G7hz5SZiP+OpCsWpXuNumftaFKUrOaRSlVXXOkOwtGKSTb7jmsQLkeBI90HzNdUW+iLkl2Wqlc2PTPZZ/NT478J/5VN6J0kWF0wRZTG54BZV3M+APFc+tSeOS8EVlg/JbqUrxNMqKWchVAySTgAd5NQJnulUXUuljT4iVVpJSO2NPd+bEZ9K0I+mayJ4xTgd+EP+arPSn8EPVh8nSaVA7N7Y2l/kW0uXAyUYFXA78HmPEZqeqDTXDJpp8oUqC2g2ws7HhcTAN9xcs/yHL1xVUk6ZrIHAinI791B/mqSxyfSIvJFds6RSqVpHSjp9wwUyNEx5dau6P4hkD1Iq6IwIBBBB4gjkR31xxa7OxkpdH2ozYXheamO+WFvnAo/y1J1G7DHN7qZ7pIF+UAP+artN9RTqfpLpSlK2mEUpSgFKUoCu9IViZ9OukT4xGzp+0nvr9VrV0q8E8MUo4iRFb5jNWt1BBB4g8DXO9hx1UUtofitZpIf3M70R/gZfkazalcJmnTPlosdKVWekfVzaafPIpw7Dq0I5gvwyPIZNZErdGuTpWc+2/wBs5765/k/Tid0tuMy8DI3aM9iDt78HsqxbLdE1rAoa7HtEvMjJEY8AB8XmaiOgbRV3Jrth7291UZPYAAWI894D0rrlXZJbfZEpxw3e+RASbFaew3TZwY8ECn5jjVN1/oahkO9aSmH9V8uvoc5H1rpZuoxzdP4h/rX1LlGOFdSe4MCagsk10yx44PtHixg6qJEZt7cQAse3A4k/KuK7Xa9ca3eCxsieoB8g2Pikc/dHYPLtIq/dLmsNbadIEOHlIjB7QD8WP3QR61FdB2irHZtcke/MxAPaFQ4x/ED8qnD2xc39iufukoL7kjs70XWNso62MXEn2mk4rnwXljzzUnf7BadMpVrWJfGMdWw9VxVlpVbnJu7LVjilVHOtm+jT2DUEuYZt6EBwUYHfG8pAGRwI4+HKs/Sxtk1hCsUBxPLnB+4va3meQ9av1cDVf5X18h/ejEjDB5dXEDw8iR/eNWQ98t0vBVP2R2x8knsF0ZG6UXWol91/eWPJ32B+055jPdzrpcWxenqu6LODHjGrH5nj9anQMcBwHZX2oSySkyyOKMUc22p6IrecFrM+zyfdOWjPpzX0+VXzRNPFtbwwA56qNEz37qgE+tbtK45yapnVCKdoVHdHA3jfy9j3kgH9mqx/ihrenmCKznkoLHyAzWHovgK6bC55zb8585XL/gwq/TLlso1L4SLXSlK1mMUpSgFKUoBVD1RPZtXB5Jew+nWw/wDcow/hPdV8qr9ImnNLaGWEZmtmFxFjmSnFk/eXeX1qM47otEoS2yTM1c86cQf5PGOXWrn5Gr3p16s8STRnKSKGXyIzUbtloQvrOW3yAzDKE8gw4rnwzw9a8+D2yTZ6M1ui6K70KSKdMULzWWQN55B/AirnqVp10MkRZl6xGTeXgw3lIyPEZrgWx+08+h3EkFzExjJHWR8mBHAOmeB4ehrq9p0mabIufaNzwdWUj6Y+RqzJjlutFWLJHbTKnL0Mcz7a2OfGPJ/xVXuhu1zqhwSyxJKQe/iFB9Qauu1fSnZrbypbO0szKyphWCgkY3iWxy58KiOgTSWAnuWGFbEaEjng5Yjw5Cp7p7G5ENsN6UTZ6fieotu7rG+e7Vs6L5FbS7Xd5BWB8w7A/WvHSbs41/ZMkYzLGRJGO8jmvmRn1xXLujnb06YWtrpHMO8TwHvxtyPA8x3jn51FLfjpdok3sy2+md9pVUHSPppXe9qXHdutvfLGarGtdMUeersYXmcnCs43VJP3VHvH1xVaxyfgteWC8nT5vhbHcfwrhPQ6/wDO8m9zKTY894E/QGu2aLJK0ETXACylAZFXkCRxHpyrgW2GmXGkakZ4sqpkMkL/AGSDxKH5kEd1WYVe6JXmdbZH6KpVH2f6ULKeINNIIJAPfR84z3qe0fWvGq9LGnwg7jPM3dGpA+bYHyzVXpyuqLPUhV2XulUbo62vuNTkuHeIRwLuiLAPPJyC3acY8qvNclFxdMlGSkrRX9uZW9lMMZxJcstvH35kOCfRd5vSr5Z2yxRpGgwqKqqO4KMD6CqRp0ftmqDtisUJPcZ5BwHmqZP74q+1twRqJhzyuYpSlXFIpSlAKUpQChpSgOd6XF7BeSWDcIpN6ezPZuk/lIR+wxyB3OKsVZNsdA9thARtyeJhJbyfdccs/qn4SO0E1C7O6x7TGd9ernjO5PEeaOOfmp5g9oNYs+OnuRt0+S1tZ61zZ22vQBcwpIRwDEYYeTDiKqz9EenE5Cyjw6w1faVSpyXTLnCL7RUtP6NtOh4i3Dn+kJf6HhVqhiVFCooVRwAUAAeAA5V7pRyb7OqKXSFQOvbHWd6d6eBS55uvuufMjn61PUribXR1pPsoi9EunZzuSHw6w1YNF2Ss7Q70FuiuPtkbz/xHiPSpulSc5PtkVCK6QrXv7GOdDHNGsiHmrgMPrWxSoEikXfRTp0hyI3TwRyB8jWXT+jDTojnqTIf6Riw+XKrlSp+pL5I+nD4MdtbpGoSNVRQMBVAVQO4AcBWhtFqwtYDJjeckJEg5vI3BEHmfoDUjLIFBZiAAMknkAOZqG2VszqFwNQlBFvHvLZIftZ4NckeIGF8CT21LFDfIjlybIlg2M0Q2dqqSENM5Mlw33pHOXPkCcDwAqdpSvQPOFKUoBSlKAUpSgFKUoBVR2v2dkMgvbHAukGHQ8FuEHHq2/W+63YfCrdSuNJqmdTp2imaHrEd3Hvx5BU7skbcHjYc0YdhH1qRrBtNsmZZParNxBdgYLYzHKB9iVRzHc3MfSojT9pB1gt7xDa3PYjkbkn60T8nHhzHdWLJhceV0bsWZS4fZPUpSqC8UpSgFKUoBSlKAV8dwoJJAA4kngAO+tLV9WitY+sncKvIDmzHsVQOLE9wqOstCn1MiS9UwWfNLb9JL3NOR8K9vVjwyeyrMeNzKsmVQMVpbNrD9q6ch948QbpgfhH9CDzP2sd1dEjQKAqgAAAADgAByAr5FGFUKoCqAAABgADkAOwV7rfGKiqRglJydsUpSpERSlKAUpSgFKUoBSlKAUpSgFaWr6TDdxmK4iSVD2MAfUdx8RW7SgKNJsfdW3HT7rejHK3usyL5JIDvqPA73pWrJtBNb8L6ymixzkiHtEPnlBvAea+tdDpVcsUZeC2OacfJR9O2ntLj81cxMe7fAPyPGpYceVb+p7PWtz/tFvFJntZFJ+eM1CP0baf8Ao4nh/qZZY/8ACwql6b4ZatT8o3K+4qOPR3b9k96P/lzf+Veh0b2R/OCeXwluJnHyLYrn6Z/JL9SvgxantBa2wzPPGngWGflzrRi1S7vOFhbFEP8AvFyDGg8Uj+N/XAq16TstZ2vG3toYz3qg3vnzqYqcdPFd8lctRJ9cFY2f2Mjgk9onc3V1/wAaQcF8Ik5Rr5ce8mrPSlaEqM7dilKUApSlAKUpQClKU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REhUTERQWFRUXGRgZFRgXGBgYGBseHRceHRoYHCAbHiggHB0lIBgcITEiJSksLi4uFx8zODMsNygtLiwBCgoKDg0OGxAQGzcmICUsLCwuMCwsLDUsLCwsLCwsLCwtLCwsLCwsLDQsLCwsLCwsLCwsLCwsLCwsLCwsLCwsLP/AABEIAMwAzAMBIgACEQEDEQH/xAAcAAEAAgMBAQEAAAAAAAAAAAAABQYDBAcCAQj/xABJEAACAQMBBAcFAwcJBwUAAAABAgMABBEFBhIhMQcTQVFhcYEUIjKRoUJSsSMzQ2JygpIVJWNzg6KywtE0RFNUs8HSJDWE4fD/xAAZAQEAAwEBAAAAAAAAAAAAAAAAAgMEAQX/xAAqEQACAgEEAQMDBAMAAAAAAAAAAQIRAwQSITFBEyJRMoGhFHHB4QUjYf/aAAwDAQACEQMRAD8A7jSlKAUpSgFKUoBSlaOs6vDaRNNcOERe08yexQOZY9gFAb1VXV9u7eKQwwK93OOcUADbv7b53E9TUJcPdapxlL2lmeUKkrPKO+Rh+bU/cHHvNTWnafFboI4EWNByVRgf/ZrPPOo8I0Y8DlyzQbV9Vm4rFa2o7N9nnf13QorxnV/+ctfL2Vsf9WpulUevMvWngQ66hq6f8lN4YliJ+rAVkTbS5i/2vT5Ava9u4uFHiVwr/IGpSldWomcenh4NvQdp7W9B9mmV2HxJ8Mi+DKfeHyqXqkazs7b3RDSJiQfBKhKSqe9XXiK17fXbrTcC8JurXl7Qq/loh2GVRwde91xjtFaIZ4y4M88Eo8l/pWGzuklRZImV0cBlZTkEHkQRWarikUpSgFKUoBSlKAUpSgFKUoBSlKAUpWhrmrxWcDzzNhEHqT2Ko7WJ4AeNAYNpdfisYetlySTuxxrxeRz8KIO0mqlYaXLcyreajgyjjDADmKAeH3pO9/lTR7CW4m9vvRiYjEEXNbeM9n9Y3Nm8h2VYax5s1+2Jsw4a90hSlKzGoUpSgFKUoBWG9uUijeSUhUVSXJ5AAcc0vLuOFS8rrGo5s7BR8zVcs5U1e8WOJhJZW27JMynKyy844geRVfiPiBVmODm6K8mRQVmPZLY6S4DzSSz2tpK5khs4naM4P23I95d74txcYzxqc1PZiW1jMumzz9YnvdTNK80coHND1hJUkcip599Zds9dkV47GzYLczAsz4z1EQ+KUjvJwqg9pz2VVtA1TVbW5e1llS7OC8Kyjq3mjGN7q5BwEi9qMD51vTSe089ptbjouzusJe28dxH8Lrkg81PJkbuKnIPlUlXIl2mGn3TyQoyJM29cWM+IZFkPxSW7MRG+e1Q2DzFdJ2d1+C/hE1u28ucMCMMrDmrA8QRUiJKUpSgFKUoBSlKAUpSgFKUoD4TjnXOkn/lW69pPG0t2ItV7JZB8Vwe9RyXyJ7qlOkDUGfq9PgYiS5z1rDnHAOEjeBb4B4k91bdpbLEixxgKiAKoHIADgKz58lLajRgx29zMtKUrEbhSlKAUpVK2+1595bC0OJ5R+Ucfoo+1j3MRwHn5U4St9HGR20G0095cNa6fJ1cURxPcAZ977idngf8A9nClxqsJxFcxTp2denvDzK4zWS3W3sIVQukaDtcgFj2nxJrWm2wsl/3hD+zk/gK8iWu1E53hj7fHF/c1rT4ox/2S5/eiP2jtn3Hur5xcTcEgiAxErNwUIvacnOT3V1TY3SU0bSwJMAojTTt+sRvN6D4R5VzPY3UE1bV4EUHqLZWnOR8bDCqcdgBYfI113brSpLuwuLeHHWSJhc8ASCDunwOMete7/j8eWOPdm+p/heFR5WrnBz24+l+TkthDetI2pRTBbi495opFzHuc44/vLhcVm2g2sZ4QLu3ltbiE9ZBPGOtiDry4jiFYcCD2GpSy0/VXUAaekTAAZlnTd5dgTJxWtq2wtzKv85anb2sR5pHhR6l2GfWsmmjrnkvKlV/dftX8l2WemUKg3f4/P8F+2K12HWLGOZ40Y/DKjKGAcfFjPYeY8DVhsrKOFd2JFjXnhFCj6Vyc6nZabbgWesgtEMpEBC8LkD4WWNN73vvb2eNXjZfb2yvo4ys8SSsoLQs4V1bHFcHBOD2ivaPOLLNKEUsxCqoJJPAADmTVWi2yNz/7fB7QOyR5UijPl8TkeO5irIl3G5KB0Zu1Qyk+oqI1PYuxuOMltGG7HQbjjxDJgg+VAYgdUbjiyj/VPXSfUFfwrb2Z1d7hZVmRUmglaKUKSy5ADBlJGcFWU4PLNRmxHWRSXdnJK06W7x9U7nMm66b245+0Vxz7iK29kgGa8lXlJdSY/s1WI/WM0BYaUpQClKUArxLIFUsxAVQSSeQAGSa91UOkq5YwR2cZw944i4cxHzmb0QEebCuN1ydSvgidk2Ny02oyDjctiEH7MCcIx+9xc/tDuqx14giCKqKMKoAUdwAwK915s5bnZ6cI7VQpSlRJCo/Uddtrf8/cRRnud1B+Wc1l1e3aSCVI2KO0bqjDmCVIBHrXIthtGgeAtNEHuFd1mMnvMGDcuPLhiq8+aOHHvlzzXB2EZTntReNW6RLRI29lkFzPjEccYY7zHlk4wB2mqTJffyfG0s566+uTvFRzJPBVHaEXlW9r+tRWQEcEatcPwjjRRnjyLY44/Gq/sHZNcXM11dHeljbdAP2W7fkOAqrEpauNyW2H5l/RzLJYJUncvwv7MkOh3Bu7We6zKXL9au7lIxuHdHcP9RV1XT4hyiT+Ff8AStmlej0klwkYu3bIY6ZJbXK3un7kc6gqyMPyUqnmrY4g8BxHcKsE3TALdM3lhcRsOZTdeInwfI+tQ2t65DaIGmbGfhUcWPkKrNrdHU2Ek+7FaI2VRmAaRh2tx+Ed1WwnJLnorlFFvvNqtR1FfyeLC3biMe9cMPEnggPgM1FQbI2wO9IrTuebzMZGPz4fStu41+1jHvXEQx2B1J+Q41Fy6pcXh3LNTFF9q4kUjh/RqeZ8a45SZ1JImobOBSVRIgQMkALkDsyOYqE202fFwkRSMErKu+FGCUPBuXdwPpWz1EVnE0cUypMwLb8hDO7DmzDmR2eAra2e1J54sypuOvBsfA3DIdDyKnnzNR5XKO8Pgx6VLZpD7LcWxhNs3Vi+hwsiHGUmOBvYwRvHiOeRirva7VXNnH1d9BJO4H/p57aNpI7gfYzu56tzwzngeYrll9d3C6hMloIpQ0SvIjnI933cDB4MQQONXDoq2vVG9lclIWJEQc4MEnM25z9k8SnkR3VfGV9lTRZdLSXTNPubu6966mZppFHH8o+FihXvx7qCrLszpptbWGFjllQb573PFz6sTUHNcDUb1I4zvW1o3WTOOKvOOEcQPI7nFm7ju1b6sIilKUApSlAKoDv7Vq00nNLSNYE/rJPflPnu9WKvN5cLFG8jnCorMx8FGT+FUPYWJvZFlkGJLhnuJPOQ5A9FwPSqc8qgX4I3MsFKUrAbxSlKAVyfpBtp7C6M1rhY7xkV2IyI5OW8PMcfMGusVGbSaMl5bSQPw3h7rdqsOKsPI12oviatEZXVxdM5FsHozLPcTXGWlRygZvqwz3jFW+w02OAyGMY6x99uPaRjh3CtTZm+aaH8oPykbNG5HwsyHBYHtBqWrRJ8mNClRV9qxiuYYmA3JgwDdzjiAfAipWuUDFPbpIMOqsO5gD+NUjbPZ62DWwSNY+smCuy8OGOXdk1fKqs/84NeWzHAiZOqYc1YDnnzz6VKDaZyRKWezVrCQY4EBHIkbx+Zrd1FnWJzEAXCncHZnHAVB7O682/7JdjcuF4AngsoHJlPLJHH51Za47T5OqvBRNOvJpQkOniSJnXOoXUiDrHYj3o1J+FBkgKKy7fQ+zWUAhzuxSIuMnBG6eDY5gkcfOrtUBt3adbYzAc1AcfunP4Zqe+5IjtpM1ejXYT2uGS6guHt7tWIaMoOqCuA6DB47rKQedSWobPX+JIrrThMrgBpLZ0O9jkcMQwI5irHs/eLBeWc6YEF9bpEcchIib8P93fX0rplWqpqyEri6KR0YXVyImtrm1eEQ4EUjRiMSL4qOG+O0jgedXelKsIClKUApSlAVPpQuCunyxqcNOUt178yuE/Ams8EQRVReSgKPIDArQ2/O/cabD2G4aRh4RREj+8y1JVj1L5SNmmXDYpSlZjUKUpQCoDbnVza2cjp+cfEcQ/Xc7q/LOfSp+qvtxoE92IGtpI1aFy4WQEqxxgZx3ZqUKvkhO9rohNGsBbwJEPsjie8nixPiSTW7UXJb6tH8VnFL3mKZR9HwazabqPWF0dGimjIEkT43lyMg8OBBHIirn8mWqI3beyZ7frIxmSFllTv90+8Pln5VL6beLPEkqHIdQR/3HzrZIqozdZpjlkUyWbnLKOLQk8yO9c1JcqiPXJbqpdjcjT7i6Nwkm7LJvo6oWUjnxxyIzyq122oRSRiVHUxkZ3s8PXu9aiX2ws+I6wsB8TLHIyD1C4pG/gMitd1a0vYwkLNJcZ/ICNH6wP2dnAd+eFS+m62xt0MiM0+/wBQYlHvNMCVKjsHInuHGtXUjaELdRTxQyr70UykDj3MPtA8iMZqL2W1kXstwCwimMouImTkrgAF03hx48cHscipUq/4cJvUdSurOd4ruOPeKQtGkbcjK5UKztgcCOJ4Cs1tfSyTyW0sUeAnvtFKJVUnhuMQAN7wBOKite1G4ku3luhZy70KRSR9aEJCkkPuvyzk8M9vOtvSdTlaMra6dLur7o6vq+rzjhgg4I8RXZJeBGzY0eZjoe/zaymLxntxDLnH8OV9a7hBKHVWHEMAR5EZFc60HZ42+mG2kwZHjkMuOI33BLAeROPSrT0fXRl0yzc8+ojB81UKfqK7hld/udzRrbfwWClKVeUClKUApSlAUfao51axH3YLpvmYhUtURtMP53sz321yP78VS9YdR9Zu0/0ClKVQaBSlKAUpSgFU7b3SWG7f26kywjEqjnJF9pfEr8Q8jVxoalF07IyjuVFDtLpJY1kQgowyD4VEXe0SFzBbI11MeG5GMqP2m+ECpW+6NVknO7cyR2jMXa3Th7x5gN2KTxx41b9G0aC0jEdvGsaju5nxJPEnxNWucV0Z1ik+yhbNdGXFpL8gB23/AGWJj1QPZvEH3sdw4Veb+GK3tpdyNFRI2O6FAGAp4YqTrxPCrqyOMqwIYd4IwRVbm5PkujBRXB+QnbJJ7+7lVm2LkWR/Zj7kjnetphwZJQOAPejD3SD4Vc9quh1wxfT2DKf0UjYYeTHgfWtnS+i2aC/tpQU6lQjye9xDqo3lA5kFuIPca2PLBrsxrFNPo2ejbRTdXVxeXlsAwEaL1i8N9RiRlB8hx8TXVFUAYHAeFfaVjnLc7NsIKKoVpdFj/wDoBGf0U1xF/BMwFbtR3Ryd1tQj+5eOR/aIsn4sau0z5aKNSuEy50pSthjFKUoBSlKApO2i7uo6bJ3+0xerIjD/AKZqUqP6ShuJZz/8G7hz5SZiP+OpCsWpXuNumftaFKUrOaRSlVXXOkOwtGKSTb7jmsQLkeBI90HzNdUW+iLkl2Wqlc2PTPZZ/NT478J/5VN6J0kWF0wRZTG54BZV3M+APFc+tSeOS8EVlg/JbqUrxNMqKWchVAySTgAd5NQJnulUXUuljT4iVVpJSO2NPd+bEZ9K0I+mayJ4xTgd+EP+arPSn8EPVh8nSaVA7N7Y2l/kW0uXAyUYFXA78HmPEZqeqDTXDJpp8oUqC2g2ws7HhcTAN9xcs/yHL1xVUk6ZrIHAinI791B/mqSxyfSIvJFds6RSqVpHSjp9wwUyNEx5dau6P4hkD1Iq6IwIBBBB4gjkR31xxa7OxkpdH2ozYXheamO+WFvnAo/y1J1G7DHN7qZ7pIF+UAP+artN9RTqfpLpSlK2mEUpSgFKUoCu9IViZ9OukT4xGzp+0nvr9VrV0q8E8MUo4iRFb5jNWt1BBB4g8DXO9hx1UUtofitZpIf3M70R/gZfkazalcJmnTPlosdKVWekfVzaafPIpw7Dq0I5gvwyPIZNZErdGuTpWc+2/wBs5765/k/Tid0tuMy8DI3aM9iDt78HsqxbLdE1rAoa7HtEvMjJEY8AB8XmaiOgbRV3Jrth7291UZPYAAWI894D0rrlXZJbfZEpxw3e+RASbFaew3TZwY8ECn5jjVN1/oahkO9aSmH9V8uvoc5H1rpZuoxzdP4h/rX1LlGOFdSe4MCagsk10yx44PtHixg6qJEZt7cQAse3A4k/KuK7Xa9ca3eCxsieoB8g2Pikc/dHYPLtIq/dLmsNbadIEOHlIjB7QD8WP3QR61FdB2irHZtcke/MxAPaFQ4x/ED8qnD2xc39iufukoL7kjs70XWNso62MXEn2mk4rnwXljzzUnf7BadMpVrWJfGMdWw9VxVlpVbnJu7LVjilVHOtm+jT2DUEuYZt6EBwUYHfG8pAGRwI4+HKs/Sxtk1hCsUBxPLnB+4va3meQ9av1cDVf5X18h/ejEjDB5dXEDw8iR/eNWQ98t0vBVP2R2x8knsF0ZG6UXWol91/eWPJ32B+055jPdzrpcWxenqu6LODHjGrH5nj9anQMcBwHZX2oSySkyyOKMUc22p6IrecFrM+zyfdOWjPpzX0+VXzRNPFtbwwA56qNEz37qgE+tbtK45yapnVCKdoVHdHA3jfy9j3kgH9mqx/ihrenmCKznkoLHyAzWHovgK6bC55zb8585XL/gwq/TLlso1L4SLXSlK1mMUpSgFKUoBVD1RPZtXB5Jew+nWw/wDcow/hPdV8qr9ImnNLaGWEZmtmFxFjmSnFk/eXeX1qM47otEoS2yTM1c86cQf5PGOXWrn5Gr3p16s8STRnKSKGXyIzUbtloQvrOW3yAzDKE8gw4rnwzw9a8+D2yTZ6M1ui6K70KSKdMULzWWQN55B/AirnqVp10MkRZl6xGTeXgw3lIyPEZrgWx+08+h3EkFzExjJHWR8mBHAOmeB4ehrq9p0mabIufaNzwdWUj6Y+RqzJjlutFWLJHbTKnL0Mcz7a2OfGPJ/xVXuhu1zqhwSyxJKQe/iFB9Qauu1fSnZrbypbO0szKyphWCgkY3iWxy58KiOgTSWAnuWGFbEaEjng5Yjw5Cp7p7G5ENsN6UTZ6fieotu7rG+e7Vs6L5FbS7Xd5BWB8w7A/WvHSbs41/ZMkYzLGRJGO8jmvmRn1xXLujnb06YWtrpHMO8TwHvxtyPA8x3jn51FLfjpdok3sy2+md9pVUHSPppXe9qXHdutvfLGarGtdMUeersYXmcnCs43VJP3VHvH1xVaxyfgteWC8nT5vhbHcfwrhPQ6/wDO8m9zKTY894E/QGu2aLJK0ETXACylAZFXkCRxHpyrgW2GmXGkakZ4sqpkMkL/AGSDxKH5kEd1WYVe6JXmdbZH6KpVH2f6ULKeINNIIJAPfR84z3qe0fWvGq9LGnwg7jPM3dGpA+bYHyzVXpyuqLPUhV2XulUbo62vuNTkuHeIRwLuiLAPPJyC3acY8qvNclFxdMlGSkrRX9uZW9lMMZxJcstvH35kOCfRd5vSr5Z2yxRpGgwqKqqO4KMD6CqRp0ftmqDtisUJPcZ5BwHmqZP74q+1twRqJhzyuYpSlXFIpSlAKUpQChpSgOd6XF7BeSWDcIpN6ezPZuk/lIR+wxyB3OKsVZNsdA9thARtyeJhJbyfdccs/qn4SO0E1C7O6x7TGd9ernjO5PEeaOOfmp5g9oNYs+OnuRt0+S1tZ61zZ22vQBcwpIRwDEYYeTDiKqz9EenE5Cyjw6w1faVSpyXTLnCL7RUtP6NtOh4i3Dn+kJf6HhVqhiVFCooVRwAUAAeAA5V7pRyb7OqKXSFQOvbHWd6d6eBS55uvuufMjn61PUribXR1pPsoi9EunZzuSHw6w1YNF2Ss7Q70FuiuPtkbz/xHiPSpulSc5PtkVCK6QrXv7GOdDHNGsiHmrgMPrWxSoEikXfRTp0hyI3TwRyB8jWXT+jDTojnqTIf6Riw+XKrlSp+pL5I+nD4MdtbpGoSNVRQMBVAVQO4AcBWhtFqwtYDJjeckJEg5vI3BEHmfoDUjLIFBZiAAMknkAOZqG2VszqFwNQlBFvHvLZIftZ4NckeIGF8CT21LFDfIjlybIlg2M0Q2dqqSENM5Mlw33pHOXPkCcDwAqdpSvQPOFKUoBSlKAUpSgFKUoBVR2v2dkMgvbHAukGHQ8FuEHHq2/W+63YfCrdSuNJqmdTp2imaHrEd3Hvx5BU7skbcHjYc0YdhH1qRrBtNsmZZParNxBdgYLYzHKB9iVRzHc3MfSojT9pB1gt7xDa3PYjkbkn60T8nHhzHdWLJhceV0bsWZS4fZPUpSqC8UpSgFKUoBSlKAV8dwoJJAA4kngAO+tLV9WitY+sncKvIDmzHsVQOLE9wqOstCn1MiS9UwWfNLb9JL3NOR8K9vVjwyeyrMeNzKsmVQMVpbNrD9q6ch948QbpgfhH9CDzP2sd1dEjQKAqgAAAADgAByAr5FGFUKoCqAAABgADkAOwV7rfGKiqRglJydsUpSpERSlKAUpSgFKUoBSlKAUpSgFaWr6TDdxmK4iSVD2MAfUdx8RW7SgKNJsfdW3HT7rejHK3usyL5JIDvqPA73pWrJtBNb8L6ymixzkiHtEPnlBvAea+tdDpVcsUZeC2OacfJR9O2ntLj81cxMe7fAPyPGpYceVb+p7PWtz/tFvFJntZFJ+eM1CP0baf8Ao4nh/qZZY/8ACwql6b4ZatT8o3K+4qOPR3b9k96P/lzf+Veh0b2R/OCeXwluJnHyLYrn6Z/JL9SvgxantBa2wzPPGngWGflzrRi1S7vOFhbFEP8AvFyDGg8Uj+N/XAq16TstZ2vG3toYz3qg3vnzqYqcdPFd8lctRJ9cFY2f2Mjgk9onc3V1/wAaQcF8Ik5Rr5ce8mrPSlaEqM7dilKUApSlAKUpQClKU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data:image/jpeg;base64,/9j/4AAQSkZJRgABAQAAAQABAAD/2wCEAAkGBxQREhUTERQWFRUXGRgZFRgXGBgYGBseHRceHRoYHCAbHiggHB0lIBgcITEiJSksLi4uFx8zODMsNygtLiwBCgoKDg0OGxAQGzcmICUsLCwuMCwsLDUsLCwsLCwsLCwtLCwsLCwsLDQsLCwsLCwsLCwsLCwsLCwsLCwsLCwsLP/AABEIAMwAzAMBIgACEQEDEQH/xAAcAAEAAgMBAQEAAAAAAAAAAAAABQYDBAcCAQj/xABJEAACAQMBBAcFAwcJBwUAAAABAgMABBEFBhIhMQcTQVFhcYEUIjKRoUJSsSMzQ2JygpIVJWNzg6KywtE0RFNUs8HSJDWE4fD/xAAZAQEAAwEBAAAAAAAAAAAAAAAAAgMEAQX/xAAqEQACAgEEAQMDBAMAAAAAAAAAAQIRAwQSITFBEyJRMoGhFHHB4QUjYf/aAAwDAQACEQMRAD8A7jSlKAUpSgFKUoBSlaOs6vDaRNNcOERe08yexQOZY9gFAb1VXV9u7eKQwwK93OOcUADbv7b53E9TUJcPdapxlL2lmeUKkrPKO+Rh+bU/cHHvNTWnafFboI4EWNByVRgf/ZrPPOo8I0Y8DlyzQbV9Vm4rFa2o7N9nnf13QorxnV/+ctfL2Vsf9WpulUevMvWngQ66hq6f8lN4YliJ+rAVkTbS5i/2vT5Ava9u4uFHiVwr/IGpSldWomcenh4NvQdp7W9B9mmV2HxJ8Mi+DKfeHyqXqkazs7b3RDSJiQfBKhKSqe9XXiK17fXbrTcC8JurXl7Qq/loh2GVRwde91xjtFaIZ4y4M88Eo8l/pWGzuklRZImV0cBlZTkEHkQRWarikUpSgFKUoBSlKAUpSgFKUoBSlKAUpWhrmrxWcDzzNhEHqT2Ko7WJ4AeNAYNpdfisYetlySTuxxrxeRz8KIO0mqlYaXLcyreajgyjjDADmKAeH3pO9/lTR7CW4m9vvRiYjEEXNbeM9n9Y3Nm8h2VYax5s1+2Jsw4a90hSlKzGoUpSgFKUoBWG9uUijeSUhUVSXJ5AAcc0vLuOFS8rrGo5s7BR8zVcs5U1e8WOJhJZW27JMynKyy844geRVfiPiBVmODm6K8mRQVmPZLY6S4DzSSz2tpK5khs4naM4P23I95d74txcYzxqc1PZiW1jMumzz9YnvdTNK80coHND1hJUkcip599Zds9dkV47GzYLczAsz4z1EQ+KUjvJwqg9pz2VVtA1TVbW5e1llS7OC8Kyjq3mjGN7q5BwEi9qMD51vTSe089ptbjouzusJe28dxH8Lrkg81PJkbuKnIPlUlXIl2mGn3TyQoyJM29cWM+IZFkPxSW7MRG+e1Q2DzFdJ2d1+C/hE1u28ucMCMMrDmrA8QRUiJKUpSgFKUoBSlKAUpSgFKUoD4TjnXOkn/lW69pPG0t2ItV7JZB8Vwe9RyXyJ7qlOkDUGfq9PgYiS5z1rDnHAOEjeBb4B4k91bdpbLEixxgKiAKoHIADgKz58lLajRgx29zMtKUrEbhSlKAUpVK2+1595bC0OJ5R+Ucfoo+1j3MRwHn5U4St9HGR20G0095cNa6fJ1cURxPcAZ977idngf8A9nClxqsJxFcxTp2denvDzK4zWS3W3sIVQukaDtcgFj2nxJrWm2wsl/3hD+zk/gK8iWu1E53hj7fHF/c1rT4ox/2S5/eiP2jtn3Hur5xcTcEgiAxErNwUIvacnOT3V1TY3SU0bSwJMAojTTt+sRvN6D4R5VzPY3UE1bV4EUHqLZWnOR8bDCqcdgBYfI113brSpLuwuLeHHWSJhc8ASCDunwOMete7/j8eWOPdm+p/heFR5WrnBz24+l+TkthDetI2pRTBbi495opFzHuc44/vLhcVm2g2sZ4QLu3ltbiE9ZBPGOtiDry4jiFYcCD2GpSy0/VXUAaekTAAZlnTd5dgTJxWtq2wtzKv85anb2sR5pHhR6l2GfWsmmjrnkvKlV/dftX8l2WemUKg3f4/P8F+2K12HWLGOZ40Y/DKjKGAcfFjPYeY8DVhsrKOFd2JFjXnhFCj6Vyc6nZabbgWesgtEMpEBC8LkD4WWNN73vvb2eNXjZfb2yvo4ys8SSsoLQs4V1bHFcHBOD2ivaPOLLNKEUsxCqoJJPAADmTVWi2yNz/7fB7QOyR5UijPl8TkeO5irIl3G5KB0Zu1Qyk+oqI1PYuxuOMltGG7HQbjjxDJgg+VAYgdUbjiyj/VPXSfUFfwrb2Z1d7hZVmRUmglaKUKSy5ADBlJGcFWU4PLNRmxHWRSXdnJK06W7x9U7nMm66b245+0Vxz7iK29kgGa8lXlJdSY/s1WI/WM0BYaUpQClKUArxLIFUsxAVQSSeQAGSa91UOkq5YwR2cZw944i4cxHzmb0QEebCuN1ydSvgidk2Ny02oyDjctiEH7MCcIx+9xc/tDuqx14giCKqKMKoAUdwAwK915s5bnZ6cI7VQpSlRJCo/Uddtrf8/cRRnud1B+Wc1l1e3aSCVI2KO0bqjDmCVIBHrXIthtGgeAtNEHuFd1mMnvMGDcuPLhiq8+aOHHvlzzXB2EZTntReNW6RLRI29lkFzPjEccYY7zHlk4wB2mqTJffyfG0s566+uTvFRzJPBVHaEXlW9r+tRWQEcEatcPwjjRRnjyLY44/Gq/sHZNcXM11dHeljbdAP2W7fkOAqrEpauNyW2H5l/RzLJYJUncvwv7MkOh3Bu7We6zKXL9au7lIxuHdHcP9RV1XT4hyiT+Ff8AStmlej0klwkYu3bIY6ZJbXK3un7kc6gqyMPyUqnmrY4g8BxHcKsE3TALdM3lhcRsOZTdeInwfI+tQ2t65DaIGmbGfhUcWPkKrNrdHU2Ek+7FaI2VRmAaRh2tx+Ed1WwnJLnorlFFvvNqtR1FfyeLC3biMe9cMPEnggPgM1FQbI2wO9IrTuebzMZGPz4fStu41+1jHvXEQx2B1J+Q41Fy6pcXh3LNTFF9q4kUjh/RqeZ8a45SZ1JImobOBSVRIgQMkALkDsyOYqE202fFwkRSMErKu+FGCUPBuXdwPpWz1EVnE0cUypMwLb8hDO7DmzDmR2eAra2e1J54sypuOvBsfA3DIdDyKnnzNR5XKO8Pgx6VLZpD7LcWxhNs3Vi+hwsiHGUmOBvYwRvHiOeRirva7VXNnH1d9BJO4H/p57aNpI7gfYzu56tzwzngeYrll9d3C6hMloIpQ0SvIjnI933cDB4MQQONXDoq2vVG9lclIWJEQc4MEnM25z9k8SnkR3VfGV9lTRZdLSXTNPubu6966mZppFHH8o+FihXvx7qCrLszpptbWGFjllQb573PFz6sTUHNcDUb1I4zvW1o3WTOOKvOOEcQPI7nFm7ju1b6sIilKUApSlAKoDv7Vq00nNLSNYE/rJPflPnu9WKvN5cLFG8jnCorMx8FGT+FUPYWJvZFlkGJLhnuJPOQ5A9FwPSqc8qgX4I3MsFKUrAbxSlKAVyfpBtp7C6M1rhY7xkV2IyI5OW8PMcfMGusVGbSaMl5bSQPw3h7rdqsOKsPI12oviatEZXVxdM5FsHozLPcTXGWlRygZvqwz3jFW+w02OAyGMY6x99uPaRjh3CtTZm+aaH8oPykbNG5HwsyHBYHtBqWrRJ8mNClRV9qxiuYYmA3JgwDdzjiAfAipWuUDFPbpIMOqsO5gD+NUjbPZ62DWwSNY+smCuy8OGOXdk1fKqs/84NeWzHAiZOqYc1YDnnzz6VKDaZyRKWezVrCQY4EBHIkbx+Zrd1FnWJzEAXCncHZnHAVB7O682/7JdjcuF4AngsoHJlPLJHH51Za47T5OqvBRNOvJpQkOniSJnXOoXUiDrHYj3o1J+FBkgKKy7fQ+zWUAhzuxSIuMnBG6eDY5gkcfOrtUBt3adbYzAc1AcfunP4Zqe+5IjtpM1ejXYT2uGS6guHt7tWIaMoOqCuA6DB47rKQedSWobPX+JIrrThMrgBpLZ0O9jkcMQwI5irHs/eLBeWc6YEF9bpEcchIib8P93fX0rplWqpqyEri6KR0YXVyImtrm1eEQ4EUjRiMSL4qOG+O0jgedXelKsIClKUApSlAVPpQuCunyxqcNOUt178yuE/Ams8EQRVReSgKPIDArQ2/O/cabD2G4aRh4RREj+8y1JVj1L5SNmmXDYpSlZjUKUpQCoDbnVza2cjp+cfEcQ/Xc7q/LOfSp+qvtxoE92IGtpI1aFy4WQEqxxgZx3ZqUKvkhO9rohNGsBbwJEPsjie8nixPiSTW7UXJb6tH8VnFL3mKZR9HwazabqPWF0dGimjIEkT43lyMg8OBBHIirn8mWqI3beyZ7frIxmSFllTv90+8Pln5VL6beLPEkqHIdQR/3HzrZIqozdZpjlkUyWbnLKOLQk8yO9c1JcqiPXJbqpdjcjT7i6Nwkm7LJvo6oWUjnxxyIzyq122oRSRiVHUxkZ3s8PXu9aiX2ws+I6wsB8TLHIyD1C4pG/gMitd1a0vYwkLNJcZ/ICNH6wP2dnAd+eFS+m62xt0MiM0+/wBQYlHvNMCVKjsHInuHGtXUjaELdRTxQyr70UykDj3MPtA8iMZqL2W1kXstwCwimMouImTkrgAF03hx48cHscipUq/4cJvUdSurOd4ruOPeKQtGkbcjK5UKztgcCOJ4Cs1tfSyTyW0sUeAnvtFKJVUnhuMQAN7wBOKite1G4ku3luhZy70KRSR9aEJCkkPuvyzk8M9vOtvSdTlaMra6dLur7o6vq+rzjhgg4I8RXZJeBGzY0eZjoe/zaymLxntxDLnH8OV9a7hBKHVWHEMAR5EZFc60HZ42+mG2kwZHjkMuOI33BLAeROPSrT0fXRl0yzc8+ojB81UKfqK7hld/udzRrbfwWClKVeUClKUApSlAUfao51axH3YLpvmYhUtURtMP53sz321yP78VS9YdR9Zu0/0ClKVQaBSlKAUpSgFU7b3SWG7f26kywjEqjnJF9pfEr8Q8jVxoalF07IyjuVFDtLpJY1kQgowyD4VEXe0SFzBbI11MeG5GMqP2m+ECpW+6NVknO7cyR2jMXa3Th7x5gN2KTxx41b9G0aC0jEdvGsaju5nxJPEnxNWucV0Z1ik+yhbNdGXFpL8gB23/AGWJj1QPZvEH3sdw4Veb+GK3tpdyNFRI2O6FAGAp4YqTrxPCrqyOMqwIYd4IwRVbm5PkujBRXB+QnbJJ7+7lVm2LkWR/Zj7kjnetphwZJQOAPejD3SD4Vc9quh1wxfT2DKf0UjYYeTHgfWtnS+i2aC/tpQU6lQjye9xDqo3lA5kFuIPca2PLBrsxrFNPo2ejbRTdXVxeXlsAwEaL1i8N9RiRlB8hx8TXVFUAYHAeFfaVjnLc7NsIKKoVpdFj/wDoBGf0U1xF/BMwFbtR3Ryd1tQj+5eOR/aIsn4sau0z5aKNSuEy50pSthjFKUoBSlKApO2i7uo6bJ3+0xerIjD/AKZqUqP6ShuJZz/8G7hz5SZiP+OpCsWpXuNumftaFKUrOaRSlVXXOkOwtGKSTb7jmsQLkeBI90HzNdUW+iLkl2Wqlc2PTPZZ/NT478J/5VN6J0kWF0wRZTG54BZV3M+APFc+tSeOS8EVlg/JbqUrxNMqKWchVAySTgAd5NQJnulUXUuljT4iVVpJSO2NPd+bEZ9K0I+mayJ4xTgd+EP+arPSn8EPVh8nSaVA7N7Y2l/kW0uXAyUYFXA78HmPEZqeqDTXDJpp8oUqC2g2ws7HhcTAN9xcs/yHL1xVUk6ZrIHAinI791B/mqSxyfSIvJFds6RSqVpHSjp9wwUyNEx5dau6P4hkD1Iq6IwIBBBB4gjkR31xxa7OxkpdH2ozYXheamO+WFvnAo/y1J1G7DHN7qZ7pIF+UAP+artN9RTqfpLpSlK2mEUpSgFKUoCu9IViZ9OukT4xGzp+0nvr9VrV0q8E8MUo4iRFb5jNWt1BBB4g8DXO9hx1UUtofitZpIf3M70R/gZfkazalcJmnTPlosdKVWekfVzaafPIpw7Dq0I5gvwyPIZNZErdGuTpWc+2/wBs5765/k/Tid0tuMy8DI3aM9iDt78HsqxbLdE1rAoa7HtEvMjJEY8AB8XmaiOgbRV3Jrth7291UZPYAAWI894D0rrlXZJbfZEpxw3e+RASbFaew3TZwY8ECn5jjVN1/oahkO9aSmH9V8uvoc5H1rpZuoxzdP4h/rX1LlGOFdSe4MCagsk10yx44PtHixg6qJEZt7cQAse3A4k/KuK7Xa9ca3eCxsieoB8g2Pikc/dHYPLtIq/dLmsNbadIEOHlIjB7QD8WP3QR61FdB2irHZtcke/MxAPaFQ4x/ED8qnD2xc39iufukoL7kjs70XWNso62MXEn2mk4rnwXljzzUnf7BadMpVrWJfGMdWw9VxVlpVbnJu7LVjilVHOtm+jT2DUEuYZt6EBwUYHfG8pAGRwI4+HKs/Sxtk1hCsUBxPLnB+4va3meQ9av1cDVf5X18h/ejEjDB5dXEDw8iR/eNWQ98t0vBVP2R2x8knsF0ZG6UXWol91/eWPJ32B+055jPdzrpcWxenqu6LODHjGrH5nj9anQMcBwHZX2oSySkyyOKMUc22p6IrecFrM+zyfdOWjPpzX0+VXzRNPFtbwwA56qNEz37qgE+tbtK45yapnVCKdoVHdHA3jfy9j3kgH9mqx/ihrenmCKznkoLHyAzWHovgK6bC55zb8585XL/gwq/TLlso1L4SLXSlK1mMUpSgFKUoBVD1RPZtXB5Jew+nWw/wDcow/hPdV8qr9ImnNLaGWEZmtmFxFjmSnFk/eXeX1qM47otEoS2yTM1c86cQf5PGOXWrn5Gr3p16s8STRnKSKGXyIzUbtloQvrOW3yAzDKE8gw4rnwzw9a8+D2yTZ6M1ui6K70KSKdMULzWWQN55B/AirnqVp10MkRZl6xGTeXgw3lIyPEZrgWx+08+h3EkFzExjJHWR8mBHAOmeB4ehrq9p0mabIufaNzwdWUj6Y+RqzJjlutFWLJHbTKnL0Mcz7a2OfGPJ/xVXuhu1zqhwSyxJKQe/iFB9Qauu1fSnZrbypbO0szKyphWCgkY3iWxy58KiOgTSWAnuWGFbEaEjng5Yjw5Cp7p7G5ENsN6UTZ6fieotu7rG+e7Vs6L5FbS7Xd5BWB8w7A/WvHSbs41/ZMkYzLGRJGO8jmvmRn1xXLujnb06YWtrpHMO8TwHvxtyPA8x3jn51FLfjpdok3sy2+md9pVUHSPppXe9qXHdutvfLGarGtdMUeersYXmcnCs43VJP3VHvH1xVaxyfgteWC8nT5vhbHcfwrhPQ6/wDO8m9zKTY894E/QGu2aLJK0ETXACylAZFXkCRxHpyrgW2GmXGkakZ4sqpkMkL/AGSDxKH5kEd1WYVe6JXmdbZH6KpVH2f6ULKeINNIIJAPfR84z3qe0fWvGq9LGnwg7jPM3dGpA+bYHyzVXpyuqLPUhV2XulUbo62vuNTkuHeIRwLuiLAPPJyC3acY8qvNclFxdMlGSkrRX9uZW9lMMZxJcstvH35kOCfRd5vSr5Z2yxRpGgwqKqqO4KMD6CqRp0ftmqDtisUJPcZ5BwHmqZP74q+1twRqJhzyuYpSlXFIpSlAKUpQChpSgOd6XF7BeSWDcIpN6ezPZuk/lIR+wxyB3OKsVZNsdA9thARtyeJhJbyfdccs/qn4SO0E1C7O6x7TGd9ernjO5PEeaOOfmp5g9oNYs+OnuRt0+S1tZ61zZ22vQBcwpIRwDEYYeTDiKqz9EenE5Cyjw6w1faVSpyXTLnCL7RUtP6NtOh4i3Dn+kJf6HhVqhiVFCooVRwAUAAeAA5V7pRyb7OqKXSFQOvbHWd6d6eBS55uvuufMjn61PUribXR1pPsoi9EunZzuSHw6w1YNF2Ss7Q70FuiuPtkbz/xHiPSpulSc5PtkVCK6QrXv7GOdDHNGsiHmrgMPrWxSoEikXfRTp0hyI3TwRyB8jWXT+jDTojnqTIf6Riw+XKrlSp+pL5I+nD4MdtbpGoSNVRQMBVAVQO4AcBWhtFqwtYDJjeckJEg5vI3BEHmfoDUjLIFBZiAAMknkAOZqG2VszqFwNQlBFvHvLZIftZ4NckeIGF8CT21LFDfIjlybIlg2M0Q2dqqSENM5Mlw33pHOXPkCcDwAqdpSvQPOFKUoBSlKAUpSgFKUoBVR2v2dkMgvbHAukGHQ8FuEHHq2/W+63YfCrdSuNJqmdTp2imaHrEd3Hvx5BU7skbcHjYc0YdhH1qRrBtNsmZZParNxBdgYLYzHKB9iVRzHc3MfSojT9pB1gt7xDa3PYjkbkn60T8nHhzHdWLJhceV0bsWZS4fZPUpSqC8UpSgFKUoBSlKAV8dwoJJAA4kngAO+tLV9WitY+sncKvIDmzHsVQOLE9wqOstCn1MiS9UwWfNLb9JL3NOR8K9vVjwyeyrMeNzKsmVQMVpbNrD9q6ch948QbpgfhH9CDzP2sd1dEjQKAqgAAAADgAByAr5FGFUKoCqAAABgADkAOwV7rfGKiqRglJydsUpSpERSlKAUpSgFKUoBSlKAUpSgFaWr6TDdxmK4iSVD2MAfUdx8RW7SgKNJsfdW3HT7rejHK3usyL5JIDvqPA73pWrJtBNb8L6ymixzkiHtEPnlBvAea+tdDpVcsUZeC2OacfJR9O2ntLj81cxMe7fAPyPGpYceVb+p7PWtz/tFvFJntZFJ+eM1CP0baf8Ao4nh/qZZY/8ACwql6b4ZatT8o3K+4qOPR3b9k96P/lzf+Veh0b2R/OCeXwluJnHyLYrn6Z/JL9SvgxantBa2wzPPGngWGflzrRi1S7vOFhbFEP8AvFyDGg8Uj+N/XAq16TstZ2vG3toYz3qg3vnzqYqcdPFd8lctRJ9cFY2f2Mjgk9onc3V1/wAaQcF8Ik5Rr5ce8mrPSlaEqM7dilKUApSlAKUpQClKU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0" descr="data:image/jpeg;base64,/9j/4AAQSkZJRgABAQAAAQABAAD/2wCEAAkGBxQREhUTERQWFRUXGRgZFRgXGBgYGBseHRceHRoYHCAbHiggHB0lIBgcITEiJSksLi4uFx8zODMsNygtLiwBCgoKDg0OGxAQGzcmICUsLCwuMCwsLDUsLCwsLCwsLCwtLCwsLCwsLDQsLCwsLCwsLCwsLCwsLCwsLCwsLCwsLP/AABEIAMwAzAMBIgACEQEDEQH/xAAcAAEAAgMBAQEAAAAAAAAAAAAABQYDBAcCAQj/xABJEAACAQMBBAcFAwcJBwUAAAABAgMABBEFBhIhMQcTQVFhcYEUIjKRoUJSsSMzQ2JygpIVJWNzg6KywtE0RFNUs8HSJDWE4fD/xAAZAQEAAwEBAAAAAAAAAAAAAAAAAgMEAQX/xAAqEQACAgEEAQMDBAMAAAAAAAAAAQIRAwQSITFBEyJRMoGhFHHB4QUjYf/aAAwDAQACEQMRAD8A7jSlKAUpSgFKUoBSlaOs6vDaRNNcOERe08yexQOZY9gFAb1VXV9u7eKQwwK93OOcUADbv7b53E9TUJcPdapxlL2lmeUKkrPKO+Rh+bU/cHHvNTWnafFboI4EWNByVRgf/ZrPPOo8I0Y8DlyzQbV9Vm4rFa2o7N9nnf13QorxnV/+ctfL2Vsf9WpulUevMvWngQ66hq6f8lN4YliJ+rAVkTbS5i/2vT5Ava9u4uFHiVwr/IGpSldWomcenh4NvQdp7W9B9mmV2HxJ8Mi+DKfeHyqXqkazs7b3RDSJiQfBKhKSqe9XXiK17fXbrTcC8JurXl7Qq/loh2GVRwde91xjtFaIZ4y4M88Eo8l/pWGzuklRZImV0cBlZTkEHkQRWarikUpSgFKUoBSlKAUpSgFKUoBSlKAUpWhrmrxWcDzzNhEHqT2Ko7WJ4AeNAYNpdfisYetlySTuxxrxeRz8KIO0mqlYaXLcyreajgyjjDADmKAeH3pO9/lTR7CW4m9vvRiYjEEXNbeM9n9Y3Nm8h2VYax5s1+2Jsw4a90hSlKzGoUpSgFKUoBWG9uUijeSUhUVSXJ5AAcc0vLuOFS8rrGo5s7BR8zVcs5U1e8WOJhJZW27JMynKyy844geRVfiPiBVmODm6K8mRQVmPZLY6S4DzSSz2tpK5khs4naM4P23I95d74txcYzxqc1PZiW1jMumzz9YnvdTNK80coHND1hJUkcip599Zds9dkV47GzYLczAsz4z1EQ+KUjvJwqg9pz2VVtA1TVbW5e1llS7OC8Kyjq3mjGN7q5BwEi9qMD51vTSe089ptbjouzusJe28dxH8Lrkg81PJkbuKnIPlUlXIl2mGn3TyQoyJM29cWM+IZFkPxSW7MRG+e1Q2DzFdJ2d1+C/hE1u28ucMCMMrDmrA8QRUiJKUpSgFKUoBSlKAUpSgFKUoD4TjnXOkn/lW69pPG0t2ItV7JZB8Vwe9RyXyJ7qlOkDUGfq9PgYiS5z1rDnHAOEjeBb4B4k91bdpbLEixxgKiAKoHIADgKz58lLajRgx29zMtKUrEbhSlKAUpVK2+1595bC0OJ5R+Ucfoo+1j3MRwHn5U4St9HGR20G0095cNa6fJ1cURxPcAZ977idngf8A9nClxqsJxFcxTp2denvDzK4zWS3W3sIVQukaDtcgFj2nxJrWm2wsl/3hD+zk/gK8iWu1E53hj7fHF/c1rT4ox/2S5/eiP2jtn3Hur5xcTcEgiAxErNwUIvacnOT3V1TY3SU0bSwJMAojTTt+sRvN6D4R5VzPY3UE1bV4EUHqLZWnOR8bDCqcdgBYfI113brSpLuwuLeHHWSJhc8ASCDunwOMete7/j8eWOPdm+p/heFR5WrnBz24+l+TkthDetI2pRTBbi495opFzHuc44/vLhcVm2g2sZ4QLu3ltbiE9ZBPGOtiDry4jiFYcCD2GpSy0/VXUAaekTAAZlnTd5dgTJxWtq2wtzKv85anb2sR5pHhR6l2GfWsmmjrnkvKlV/dftX8l2WemUKg3f4/P8F+2K12HWLGOZ40Y/DKjKGAcfFjPYeY8DVhsrKOFd2JFjXnhFCj6Vyc6nZabbgWesgtEMpEBC8LkD4WWNN73vvb2eNXjZfb2yvo4ys8SSsoLQs4V1bHFcHBOD2ivaPOLLNKEUsxCqoJJPAADmTVWi2yNz/7fB7QOyR5UijPl8TkeO5irIl3G5KB0Zu1Qyk+oqI1PYuxuOMltGG7HQbjjxDJgg+VAYgdUbjiyj/VPXSfUFfwrb2Z1d7hZVmRUmglaKUKSy5ADBlJGcFWU4PLNRmxHWRSXdnJK06W7x9U7nMm66b245+0Vxz7iK29kgGa8lXlJdSY/s1WI/WM0BYaUpQClKUArxLIFUsxAVQSSeQAGSa91UOkq5YwR2cZw944i4cxHzmb0QEebCuN1ydSvgidk2Ny02oyDjctiEH7MCcIx+9xc/tDuqx14giCKqKMKoAUdwAwK915s5bnZ6cI7VQpSlRJCo/Uddtrf8/cRRnud1B+Wc1l1e3aSCVI2KO0bqjDmCVIBHrXIthtGgeAtNEHuFd1mMnvMGDcuPLhiq8+aOHHvlzzXB2EZTntReNW6RLRI29lkFzPjEccYY7zHlk4wB2mqTJffyfG0s566+uTvFRzJPBVHaEXlW9r+tRWQEcEatcPwjjRRnjyLY44/Gq/sHZNcXM11dHeljbdAP2W7fkOAqrEpauNyW2H5l/RzLJYJUncvwv7MkOh3Bu7We6zKXL9au7lIxuHdHcP9RV1XT4hyiT+Ff8AStmlej0klwkYu3bIY6ZJbXK3un7kc6gqyMPyUqnmrY4g8BxHcKsE3TALdM3lhcRsOZTdeInwfI+tQ2t65DaIGmbGfhUcWPkKrNrdHU2Ek+7FaI2VRmAaRh2tx+Ed1WwnJLnorlFFvvNqtR1FfyeLC3biMe9cMPEnggPgM1FQbI2wO9IrTuebzMZGPz4fStu41+1jHvXEQx2B1J+Q41Fy6pcXh3LNTFF9q4kUjh/RqeZ8a45SZ1JImobOBSVRIgQMkALkDsyOYqE202fFwkRSMErKu+FGCUPBuXdwPpWz1EVnE0cUypMwLb8hDO7DmzDmR2eAra2e1J54sypuOvBsfA3DIdDyKnnzNR5XKO8Pgx6VLZpD7LcWxhNs3Vi+hwsiHGUmOBvYwRvHiOeRirva7VXNnH1d9BJO4H/p57aNpI7gfYzu56tzwzngeYrll9d3C6hMloIpQ0SvIjnI933cDB4MQQONXDoq2vVG9lclIWJEQc4MEnM25z9k8SnkR3VfGV9lTRZdLSXTNPubu6966mZppFHH8o+FihXvx7qCrLszpptbWGFjllQb573PFz6sTUHNcDUb1I4zvW1o3WTOOKvOOEcQPI7nFm7ju1b6sIilKUApSlAKoDv7Vq00nNLSNYE/rJPflPnu9WKvN5cLFG8jnCorMx8FGT+FUPYWJvZFlkGJLhnuJPOQ5A9FwPSqc8qgX4I3MsFKUrAbxSlKAVyfpBtp7C6M1rhY7xkV2IyI5OW8PMcfMGusVGbSaMl5bSQPw3h7rdqsOKsPI12oviatEZXVxdM5FsHozLPcTXGWlRygZvqwz3jFW+w02OAyGMY6x99uPaRjh3CtTZm+aaH8oPykbNG5HwsyHBYHtBqWrRJ8mNClRV9qxiuYYmA3JgwDdzjiAfAipWuUDFPbpIMOqsO5gD+NUjbPZ62DWwSNY+smCuy8OGOXdk1fKqs/84NeWzHAiZOqYc1YDnnzz6VKDaZyRKWezVrCQY4EBHIkbx+Zrd1FnWJzEAXCncHZnHAVB7O682/7JdjcuF4AngsoHJlPLJHH51Za47T5OqvBRNOvJpQkOniSJnXOoXUiDrHYj3o1J+FBkgKKy7fQ+zWUAhzuxSIuMnBG6eDY5gkcfOrtUBt3adbYzAc1AcfunP4Zqe+5IjtpM1ejXYT2uGS6guHt7tWIaMoOqCuA6DB47rKQedSWobPX+JIrrThMrgBpLZ0O9jkcMQwI5irHs/eLBeWc6YEF9bpEcchIib8P93fX0rplWqpqyEri6KR0YXVyImtrm1eEQ4EUjRiMSL4qOG+O0jgedXelKsIClKUApSlAVPpQuCunyxqcNOUt178yuE/Ams8EQRVReSgKPIDArQ2/O/cabD2G4aRh4RREj+8y1JVj1L5SNmmXDYpSlZjUKUpQCoDbnVza2cjp+cfEcQ/Xc7q/LOfSp+qvtxoE92IGtpI1aFy4WQEqxxgZx3ZqUKvkhO9rohNGsBbwJEPsjie8nixPiSTW7UXJb6tH8VnFL3mKZR9HwazabqPWF0dGimjIEkT43lyMg8OBBHIirn8mWqI3beyZ7frIxmSFllTv90+8Pln5VL6beLPEkqHIdQR/3HzrZIqozdZpjlkUyWbnLKOLQk8yO9c1JcqiPXJbqpdjcjT7i6Nwkm7LJvo6oWUjnxxyIzyq122oRSRiVHUxkZ3s8PXu9aiX2ws+I6wsB8TLHIyD1C4pG/gMitd1a0vYwkLNJcZ/ICNH6wP2dnAd+eFS+m62xt0MiM0+/wBQYlHvNMCVKjsHInuHGtXUjaELdRTxQyr70UykDj3MPtA8iMZqL2W1kXstwCwimMouImTkrgAF03hx48cHscipUq/4cJvUdSurOd4ruOPeKQtGkbcjK5UKztgcCOJ4Cs1tfSyTyW0sUeAnvtFKJVUnhuMQAN7wBOKite1G4ku3luhZy70KRSR9aEJCkkPuvyzk8M9vOtvSdTlaMra6dLur7o6vq+rzjhgg4I8RXZJeBGzY0eZjoe/zaymLxntxDLnH8OV9a7hBKHVWHEMAR5EZFc60HZ42+mG2kwZHjkMuOI33BLAeROPSrT0fXRl0yzc8+ojB81UKfqK7hld/udzRrbfwWClKVeUClKUApSlAUfao51axH3YLpvmYhUtURtMP53sz321yP78VS9YdR9Zu0/0ClKVQaBSlKAUpSgFU7b3SWG7f26kywjEqjnJF9pfEr8Q8jVxoalF07IyjuVFDtLpJY1kQgowyD4VEXe0SFzBbI11MeG5GMqP2m+ECpW+6NVknO7cyR2jMXa3Th7x5gN2KTxx41b9G0aC0jEdvGsaju5nxJPEnxNWucV0Z1ik+yhbNdGXFpL8gB23/AGWJj1QPZvEH3sdw4Veb+GK3tpdyNFRI2O6FAGAp4YqTrxPCrqyOMqwIYd4IwRVbm5PkujBRXB+QnbJJ7+7lVm2LkWR/Zj7kjnetphwZJQOAPejD3SD4Vc9quh1wxfT2DKf0UjYYeTHgfWtnS+i2aC/tpQU6lQjye9xDqo3lA5kFuIPca2PLBrsxrFNPo2ejbRTdXVxeXlsAwEaL1i8N9RiRlB8hx8TXVFUAYHAeFfaVjnLc7NsIKKoVpdFj/wDoBGf0U1xF/BMwFbtR3Ryd1tQj+5eOR/aIsn4sau0z5aKNSuEy50pSthjFKUoBSlKApO2i7uo6bJ3+0xerIjD/AKZqUqP6ShuJZz/8G7hz5SZiP+OpCsWpXuNumftaFKUrOaRSlVXXOkOwtGKSTb7jmsQLkeBI90HzNdUW+iLkl2Wqlc2PTPZZ/NT478J/5VN6J0kWF0wRZTG54BZV3M+APFc+tSeOS8EVlg/JbqUrxNMqKWchVAySTgAd5NQJnulUXUuljT4iVVpJSO2NPd+bEZ9K0I+mayJ4xTgd+EP+arPSn8EPVh8nSaVA7N7Y2l/kW0uXAyUYFXA78HmPEZqeqDTXDJpp8oUqC2g2ws7HhcTAN9xcs/yHL1xVUk6ZrIHAinI791B/mqSxyfSIvJFds6RSqVpHSjp9wwUyNEx5dau6P4hkD1Iq6IwIBBBB4gjkR31xxa7OxkpdH2ozYXheamO+WFvnAo/y1J1G7DHN7qZ7pIF+UAP+artN9RTqfpLpSlK2mEUpSgFKUoCu9IViZ9OukT4xGzp+0nvr9VrV0q8E8MUo4iRFb5jNWt1BBB4g8DXO9hx1UUtofitZpIf3M70R/gZfkazalcJmnTPlosdKVWekfVzaafPIpw7Dq0I5gvwyPIZNZErdGuTpWc+2/wBs5765/k/Tid0tuMy8DI3aM9iDt78HsqxbLdE1rAoa7HtEvMjJEY8AB8XmaiOgbRV3Jrth7291UZPYAAWI894D0rrlXZJbfZEpxw3e+RASbFaew3TZwY8ECn5jjVN1/oahkO9aSmH9V8uvoc5H1rpZuoxzdP4h/rX1LlGOFdSe4MCagsk10yx44PtHixg6qJEZt7cQAse3A4k/KuK7Xa9ca3eCxsieoB8g2Pikc/dHYPLtIq/dLmsNbadIEOHlIjB7QD8WP3QR61FdB2irHZtcke/MxAPaFQ4x/ED8qnD2xc39iufukoL7kjs70XWNso62MXEn2mk4rnwXljzzUnf7BadMpVrWJfGMdWw9VxVlpVbnJu7LVjilVHOtm+jT2DUEuYZt6EBwUYHfG8pAGRwI4+HKs/Sxtk1hCsUBxPLnB+4va3meQ9av1cDVf5X18h/ejEjDB5dXEDw8iR/eNWQ98t0vBVP2R2x8knsF0ZG6UXWol91/eWPJ32B+055jPdzrpcWxenqu6LODHjGrH5nj9anQMcBwHZX2oSySkyyOKMUc22p6IrecFrM+zyfdOWjPpzX0+VXzRNPFtbwwA56qNEz37qgE+tbtK45yapnVCKdoVHdHA3jfy9j3kgH9mqx/ihrenmCKznkoLHyAzWHovgK6bC55zb8585XL/gwq/TLlso1L4SLXSlK1mMUpSgFKUoBVD1RPZtXB5Jew+nWw/wDcow/hPdV8qr9ImnNLaGWEZmtmFxFjmSnFk/eXeX1qM47otEoS2yTM1c86cQf5PGOXWrn5Gr3p16s8STRnKSKGXyIzUbtloQvrOW3yAzDKE8gw4rnwzw9a8+D2yTZ6M1ui6K70KSKdMULzWWQN55B/AirnqVp10MkRZl6xGTeXgw3lIyPEZrgWx+08+h3EkFzExjJHWR8mBHAOmeB4ehrq9p0mabIufaNzwdWUj6Y+RqzJjlutFWLJHbTKnL0Mcz7a2OfGPJ/xVXuhu1zqhwSyxJKQe/iFB9Qauu1fSnZrbypbO0szKyphWCgkY3iWxy58KiOgTSWAnuWGFbEaEjng5Yjw5Cp7p7G5ENsN6UTZ6fieotu7rG+e7Vs6L5FbS7Xd5BWB8w7A/WvHSbs41/ZMkYzLGRJGO8jmvmRn1xXLujnb06YWtrpHMO8TwHvxtyPA8x3jn51FLfjpdok3sy2+md9pVUHSPppXe9qXHdutvfLGarGtdMUeersYXmcnCs43VJP3VHvH1xVaxyfgteWC8nT5vhbHcfwrhPQ6/wDO8m9zKTY894E/QGu2aLJK0ETXACylAZFXkCRxHpyrgW2GmXGkakZ4sqpkMkL/AGSDxKH5kEd1WYVe6JXmdbZH6KpVH2f6ULKeINNIIJAPfR84z3qe0fWvGq9LGnwg7jPM3dGpA+bYHyzVXpyuqLPUhV2XulUbo62vuNTkuHeIRwLuiLAPPJyC3acY8qvNclFxdMlGSkrRX9uZW9lMMZxJcstvH35kOCfRd5vSr5Z2yxRpGgwqKqqO4KMD6CqRp0ftmqDtisUJPcZ5BwHmqZP74q+1twRqJhzyuYpSlXFIpSlAKUpQChpSgOd6XF7BeSWDcIpN6ezPZuk/lIR+wxyB3OKsVZNsdA9thARtyeJhJbyfdccs/qn4SO0E1C7O6x7TGd9ernjO5PEeaOOfmp5g9oNYs+OnuRt0+S1tZ61zZ22vQBcwpIRwDEYYeTDiKqz9EenE5Cyjw6w1faVSpyXTLnCL7RUtP6NtOh4i3Dn+kJf6HhVqhiVFCooVRwAUAAeAA5V7pRyb7OqKXSFQOvbHWd6d6eBS55uvuufMjn61PUribXR1pPsoi9EunZzuSHw6w1YNF2Ss7Q70FuiuPtkbz/xHiPSpulSc5PtkVCK6QrXv7GOdDHNGsiHmrgMPrWxSoEikXfRTp0hyI3TwRyB8jWXT+jDTojnqTIf6Riw+XKrlSp+pL5I+nD4MdtbpGoSNVRQMBVAVQO4AcBWhtFqwtYDJjeckJEg5vI3BEHmfoDUjLIFBZiAAMknkAOZqG2VszqFwNQlBFvHvLZIftZ4NckeIGF8CT21LFDfIjlybIlg2M0Q2dqqSENM5Mlw33pHOXPkCcDwAqdpSvQPOFKUoBSlKAUpSgFKUoBVR2v2dkMgvbHAukGHQ8FuEHHq2/W+63YfCrdSuNJqmdTp2imaHrEd3Hvx5BU7skbcHjYc0YdhH1qRrBtNsmZZParNxBdgYLYzHKB9iVRzHc3MfSojT9pB1gt7xDa3PYjkbkn60T8nHhzHdWLJhceV0bsWZS4fZPUpSqC8UpSgFKUoBSlKAV8dwoJJAA4kngAO+tLV9WitY+sncKvIDmzHsVQOLE9wqOstCn1MiS9UwWfNLb9JL3NOR8K9vVjwyeyrMeNzKsmVQMVpbNrD9q6ch948QbpgfhH9CDzP2sd1dEjQKAqgAAAADgAByAr5FGFUKoCqAAABgADkAOwV7rfGKiqRglJydsUpSpERSlKAUpSgFKUoBSlKAUpSgFaWr6TDdxmK4iSVD2MAfUdx8RW7SgKNJsfdW3HT7rejHK3usyL5JIDvqPA73pWrJtBNb8L6ymixzkiHtEPnlBvAea+tdDpVcsUZeC2OacfJR9O2ntLj81cxMe7fAPyPGpYceVb+p7PWtz/tFvFJntZFJ+eM1CP0baf8Ao4nh/qZZY/8ACwql6b4ZatT8o3K+4qOPR3b9k96P/lzf+Veh0b2R/OCeXwluJnHyLYrn6Z/JL9SvgxantBa2wzPPGngWGflzrRi1S7vOFhbFEP8AvFyDGg8Uj+N/XAq16TstZ2vG3toYz3qg3vnzqYqcdPFd8lctRJ9cFY2f2Mjgk9onc3V1/wAaQcF8Ik5Rr5ce8mrPSlaEqM7dilKUApSlAKUpQClKU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2" descr="data:image/jpeg;base64,/9j/4AAQSkZJRgABAQAAAQABAAD/2wCEAAkGBxMSEhUTExQTFhMWGB4XGBgWFxcfIRsaHxUZGRQdIhgYHCggHBwmGxcYITEiJSksLi4uGh8zODMsNy0tLiwBCgoKDgwOGhAQGCwmHCEsLC03LCw0LDctNzcwLTArNzAuNywsKy8sNy83Nyw3KzArNywsNCw3LTAvLCsrLys3Lv/AABEIAI4AoAMBIgACEQEDEQH/xAAcAAEAAgIDAQAAAAAAAAAAAAAABQYEBwECAwj/xAA7EAABAwIEAwUFBwMEAwAAAAABAAIDBBEFBhIhBzFBEyJRYXEUMpGhsSNCcoGywdEIM1IVc6LhJDRi/8QAGgEBAAIDAQAAAAAAAAAAAAAAAAEFAgMGBP/EACsRAQACAQEFBwQDAAAAAAAAAAABAgMRBAUhMUESEzJhwdHwFCKx4VFxof/aAAwDAQACEQMRAD8A3iiIgIiICIiAiIgIiICIoqtxyNmze87y5fFa8mWmONbTozpjtedKwlCVjTV7G+Z8lUqrHXzPLIzcj3j91n8nyVhwahs0Odcnpf6rwfWZM1+xijTzltthjHGtklC4kXIt5L0RFZRGkaPOIiKQREQEREBERAREQEREBeNXVMiaXvcGtHivDFsUjp2F8hsOg6k+AC1ZjeYH1Ump2zB7reg/7WjNmjHHDmsdh3dfap15Vjr7LDi+ZXTEtZ3Y/mfVVz2507jHESGDZ8g/S3xPn0UI+pdOTGw2jGz3jr/8tP1KteXKMvc2KEBoHW3uhVN4te2tuNpXFsNMdJ7PCkdVjyxgoAG2ljeQ8T5q3rxpacRtDW8h817K22fBGGukc55ucz5e8tr0ERFvaRERAREQEREBERAREQFG49jMVJEZZTsOQ6uPgFlV9YyGN0khAY0XJWhs25jfXTF52jbsxvgPH1Kwvfswtt07snbcn3cKRzn0hkY1mKSqkMkh3Put6Nb/ACoSWpMruyYbAe+4fpHmsCtqiXaWbOP/ABHiszD49IDGAk/Mn+V47R16uznBWY7rHGlK8/aPX3T+FwElsUTdzs0Bbiy5gzaaPTzed3Hz8PRQuQssezs7aUfbOGw/xH8q4Ldgwdn7p5uR3vt1ctu6xeGP9/UCIi9KkEREBERAREQEREBERARFEZrxcUlLJN1As38R2b80ZUpN7RWOctbcVczdrL7LGfs4/ft953h6Ba6qajQ2/M8gPErs+Uklzjcnck+PVYdL9o/tD7o2Z+5Wu1eLv8ERsuGuDF4p6/m3zyhlUUGkXce87dxW2+GWVbWqpW8/7YP6rfRVTh/ln22a7wewjsXeZ6NW82NAAAFgNgFjSnHWVZvreEYMf0mGf7+fzPV2REW5yIiIgIiICIiAiIgIiICIiAtY8YcdMfZU4DHMeC52oX5EBtj0IWyJJ7GwBcfJa74oU+qAuki0kbh43AP7LOkceL2bDMVzVm0NK10hNo283c/IdVLYTh75nshibdzjYD9/RRODU75nktaXOcbNAHRb+4c5OFGwyyC87x1+6PAKbVjTVfTvCMNLZp8VuUeXzjKxZbwZlJAyFnQd4+LupUoiLW5e97XtNrTxkRERiIiICIiAiIgIiICIiAiIg4AVI4w1ujD3RNAMlQ9sLAfFzrX/ACV4VEzvSmbEsMjP9tr5JT6taLfVBI5fyVS0cbeyiHahou+51XtubnzVk7cDmbkc11llB5bnyWE4G+6TMsptNucsw1Y8Fx7V5LFC7BY6sWUKnyXYVAWKuwUjKEoXcOCxAuwQZSLwaV3D1I9EXAK5QEREBEXnUTNY1z3GzWgknwAFyggsaztQ0knZTzsZJa+k35HlyCl8MxCOoibLC4PjeLtcOoXyljdTNiVXU1DWl3vSfhjHL5LbP9PePdpBLSOO8R1s/A69/gQo1G3li1FAx8jJHDvR6g0/iADvosDMmaaWgDDVSdmHkhuxN7WvyHmFF4jxHw6GNkjpwRINTA0EuI8dPMD1Ui2AWXBaFXMt57oa52iCYGTnod3XH0B5qZxXFYaaMyzyMjYPvONkGT2Y8AudA8FQpOMGFh1u1efMMdb6K05fzJS1rS6mmZIB7wB3b6t5hBK6QmkKKzBmWlomh1TMyMHkCdz6N5lVqk4t4W92ntizze1wHxtsgtuL4lDSxGadwZG3m49PgsXL+YaWtDnU0jZAwgOtfYm9ufoVWuMM7ZMIlexwc06SC0ggi/iFSeBuN09HS1ktRI2NmuMXceZ0v2A6lQN5aQllTcI4oYbUSCJs+lzjZusFoJ6AE7K4TTNY0ucQ1oFySbAD1UjtZcqi1nFrC436e3126saSPiOas2A5gpq1naU0rJGjnY7j1HMIJRERAVA41Y/7Lh7mNNpJz2bfT75+Cv6+cON+NGqxEQR94QDswB1e6xP58gkiw8CsHh9nqZpnRjtvsWhzmjuAHUbE9SR8FTcmV3+l4uGlw0CQwuINwWE2abj1BVnh4H1WkH2pjbi9gHbKn5/yLNhZi7SQSCW9nNvsR03623UDYf8AUafs6P8AFJ9GLz4U8OaWppBVVbTK6TZjSTZrRy2HVV3iPjntmF4bKTd4L2P/ABNawFXPg5nekbRNpp5mRSRXHfIaHNvsQTsU6jXvErL/APo9fG6lc5rSO1j33aQdxfqFf885clxeGmqjVRQQ9iDpfsNbgC487KjcZMwx4hWxtpj2jY29m0t+85x3t49Fh8THTRSwUcrnNjggY0N3tuBrNupugvs8GW6ak7KR0EkoZYubqL3PtzBHmqdwMqXMxEbkNMTtQ8QBdbBp8u4DR0nbkQyWZcOc/UXO09G3536WWuOCUerEWtPWJ4+LbIOIGyY7jGmV7gxz3cvuRt6D1t81s7NXCCjkpiKSPs6ho7hLjZ3k661flmqOD4x/5ALWse5jjb7juTh4jktyZw4k0lNSukgnhlmI+za06t/MDkPVBQ6/L1dQYJVwVZYY9TDFpdqtv3hy2HVRfBnJsOIGd1TqdFEWgMBIBc4O3NvAD5qSr80VuI4LWTVLY2xhzGxljSLm/fO53HIKW/px/s1n44/0vQUXjBlaHDqpjae7Y5Iy8C99LgbGx/NTPFPNsz6Ohp2uIEkAklsfeNgGD05r2/qM/wDapv8AZf8AqChuJWDvFJh1U0ExupxG4/4uFi2/rc/BBN5aostspmCpnY+dzQXk9p3SRuBZu1lWsq4wzD8WHss3aUrpBGXb2dGTtcHqLq9ZTpMuz0sb5RAyUNAkbI8tOoDvGxO9+eywsIqsGnr2U1Lh5k74tKHOAAHN1ieQQbzREUgVQ6bhTQtqhVEzOkEnad59wXXvuFfEQFBZuyrBiMQinDtLXagWmxB9VOog+euLuUocNp6aOB0hY+R7iHuvY6Wjb1/ZT+TOHVHiWF00kocyYAjWw2JF+o5FbLzNlSlxAMFTGXiMkt7zha9r8j5BZmCYRFSQtggbpjbyFyfmVGgqmVOFlDQyCYB8so910hvp8wOV1I5zyFSYlpdMHNkaLNew2NvA+IVpRSNa4RwXw+F4fIZJrbhr3bfmBzUpl7hjR0VSKmEyh4vsXXFjzFldkQVrNuRqPEQDPH9oNhIw2cPzHMeqqdHwPoGuu98z2/4l1r+pC2iiCCxXKlNPSexadEGwDWbWt5rxybk2nwxsjacvIkILtbr7gED6qxogqeccgUuJPZJOZNTGlo0OtsTcqXZl6D2VtI9gkha0Ms/e4HLfxUqiDVtXwPoHOuySdjf8dV7fmVbco5Ho8OB7Bh1u2dI43cR4X6BWVEBERB//2Q=="/>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905000"/>
            <a:ext cx="1307563" cy="1160462"/>
          </a:xfrm>
          <a:prstGeom prst="rect">
            <a:avLst/>
          </a:prstGeom>
        </p:spPr>
      </p:pic>
      <p:pic>
        <p:nvPicPr>
          <p:cNvPr id="7182" name="Picture 14" descr="http://www.securethelock.com/wp-content/uploads/2014/01/MySQ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0" y="2251360"/>
            <a:ext cx="1600200" cy="828104"/>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http://mozorg.cdn.mozilla.net/media/img/firefox/new/header-firefox.png?2013-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7106" y="2305332"/>
            <a:ext cx="2124075" cy="800100"/>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18" descr="http://2.bp.blogspot.com/_UqUwVPikChs/TO4rOpDvkVI/AAAAAAAAPrI/B7HFz7N6CE4/s320/data-mining-software-weka.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7273" y="2260153"/>
            <a:ext cx="1885950" cy="990601"/>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20" descr="data:image/jpeg;base64,/9j/4AAQSkZJRgABAQAAAQABAAD/2wCEAAkGBxIHBhUUExQVFhQWFRoXGRgXFx0UFBYcFhoXHBYWFxkdHTQoHRsxHBcVJT0hJSowMDI6HR8zPT8sNzQtLisBCgoKDg0OGxAQGzcmICY3Ly8zLDcvLDcyNi4rLi8vKywyMjQsLyw3MDQsLDQrLCw1LDQvNywwLDQsLCwsNCwsLP/AABEIAFAAUAMBEQACEQEDEQH/xAAcAAABBQEBAQAAAAAAAAAAAAAFAAECAwYEBwj/xAA/EAABAwIDAwcIBgsAAAAAAAABAgMRAAQFEiEGMUETIkJRcYGhBxQyNZGx0eEjYXJzsvAVNENSU2JjkqPC8f/EABoBAQACAwEAAAAAAAAAAAAAAAADBAECBQb/xAAvEQACAgIAAwcCBQUAAAAAAAAAAQIDBBESITEFIjJBUWFxE5EGFBWBwUKhsdHw/9oADAMBAAIRAxEAPwD3GgFQCoBUAqAVAKgFQCoBUBTdPhhsk8ASewCT4VlLb0gAsP2kS9aIK0KKlJJOTnITqoATO8xUt1fBJpE0KXPozpRjqHUAoQsiQDpInpJkH0hVKd6it6LH5GUXqTX/AHR/ATt303E5eFZqvha2o+RUnW4dS6KmNB4oBUAqArec5JE7wN/X2igJpUFpkag0AMxK389uQ2SQlbawY6jlB8J9tbQlwyUl5AH3Oy6XLtcKLbKkjmJCQnMCo7o3Df8AXJrM5ucdPqWasj6emlzGw9m2tWJTdILcnpICM8c7dxgjThVX6PuS3Zrs5uPP159AvbKasncnKIzGISSArXdpvNYox1TvXmVbLXY9s7qsEYqAVAKgGVqmgBOzD5dw2D0VKT3BRAoDqc9ao+wr3poDou/1Vf2T7jQHldngTFxs/boKRlLi1d5bQJrSD5FnKilJa9AuqyauNqfOFjVkNQeMIRJ95rcrFze2zmJ2Dw8zcTmaUWudJWDoejzTBnjuNAQscdVsrgDTKWHHlk5Uc709MylSQdBIHGgLX/KIUqARZuL5gUrngZSd6TpwjfQG1tXxc2yViYUkK136idaAsO6gAWyxhhY6nF/iNAEV+t0/dq94oC+90s1/YV7jQGAwgThVt2rP+NFR19C3meNfB1tN5UrJ6eb2BNSFQvwxalOnmkJRbkAxoTCjp4UBUX+TZs1kFRDbpgbyfo91ASwizVcc30VraEkigNahxFpbAKUnmJ11jQDfHVQEra7RdWocSoFBEzwoAFsk8HuVKSCC6ogjcQdZFAF1euB90fxCgM7g20D1+1eecBtAazZInVIzgkz2J9taqWyaVTik/UH4C1mtLMHiXPwIFa19CXM8a+C9qXGWABqpLnthIqQqE7B8u3ZSSUpRbkGdBJCvlQA9nFg15sAklTTSlROiwoJ3HurDkt6NlBtcXkB8WxN5nBlqQ4UuJyAqB1GbVQ8a3jjW3yUIcm/8eZ0+zcWFl8Vb0ab+x5+zj6cOxILW4oq5yTqTMpI3cRqK6NnY1WLU5zl3vL1Ol2jmY0aXTBL9j0Xyfof2ywtsOqS1ZtgSwheZx5R/inot6Hm8a5h5g2mzaA1dvAaDlTA4DQUAXPrgfdf7UBmto9jP0rcyCMpVmg6QTv7RUbg97RdryIcCjPyLl7UWGzlulpTuYpHRGaTxpGUfDHnr0Mwxr8puUI7MPjXlOuLpSgylLKJISo6uR1mdB3VarwMu+PFWtL36nYp7Fphwu+f7fxsweI42pxwqdeK1RrJ1Pzq6/wAPR1u6f9yy8jBxvCly5gxePJbV9FmURuImR8Ku1VYFHg7z9lsqXdsRluFMNkUJu8RmVcmneZMk91XHdfJbSVaXm+bIK8TNy3uT4UduDYFN6lLYLj5VCe38xXKyc/HobUO/PptnQr7Lx8WH1Ln0PoLZfZROBYg66DHKgSgaJmSSY/PGuOeTfXkSwUxi74/qHxArJgJ3DoYxhE7loKQfrBBjxoDi21N1+gyLVOZaiAesJPpRUOQputqHU2hrfM8a2lZdI5EqVm/cQzlKR4n/AJVDsOmdF/1dOCXXntv210OxixU3t2cK9f4MkrD21uQsuKI3gkz2EcK9VLtKDj33J+2/9HW/TMabTnPi+WXs4Q2o81hR7ElU1DPOx47ar2yT8lg185aS+Q5a7L3rrMt2qwmY0TlPsqs+1Mn+iOh+oYFfJP7I0WG+TS9vSOUKWknfmOZX9o+NVbbMm59+Wirb+IYLlVDfuz07ZzZS32fb+jTLkQXFekeuOofUKxXTGHT7nncjKtvlxWPYcJgVKVzJ4A+LjGX1p9EuadwAPjQGkv7JN9b5VdoI3g9YoASba9tdEOIWOtQg0BEqvgf2XsNAVEXgVOViT/L8qDYhcXqNyWu4H4UAxvr0cG/GgInE7wcG/GgInF7sdFvx+FAcd/c3eIoylQQk78oMnvNAGNncM8zaGkAUAfoBUAqAaKAWWgGyCgG5MHhQDFhJ4UAwYSOFAWARQH//2Q=="/>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 name="Picture 2" descr="http://www.gcdtech.com/processed/images/upload/530-246-530-246-0-0-440-jmeter-log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7975" y="3171490"/>
            <a:ext cx="2075228" cy="963219"/>
          </a:xfrm>
          <a:prstGeom prst="rect">
            <a:avLst/>
          </a:prstGeom>
          <a:noFill/>
          <a:extLst>
            <a:ext uri="{909E8E84-426E-40DD-AFC4-6F175D3DCCD1}">
              <a14:hiddenFill xmlns:a14="http://schemas.microsoft.com/office/drawing/2010/main">
                <a:solidFill>
                  <a:srgbClr val="FFFFFF"/>
                </a:solidFill>
              </a14:hiddenFill>
            </a:ext>
          </a:extLst>
        </p:spPr>
      </p:pic>
      <p:pic>
        <p:nvPicPr>
          <p:cNvPr id="7189"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0111" y="3241960"/>
            <a:ext cx="2743200" cy="857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90" name="Picture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15819" y="3287443"/>
            <a:ext cx="1800225" cy="66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91"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72212" y="3947757"/>
            <a:ext cx="2719388" cy="656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457200" y="4953000"/>
            <a:ext cx="8861721" cy="1600438"/>
          </a:xfrm>
          <a:prstGeom prst="rect">
            <a:avLst/>
          </a:prstGeom>
          <a:noFill/>
        </p:spPr>
        <p:txBody>
          <a:bodyPr wrap="none" rtlCol="0">
            <a:spAutoFit/>
          </a:bodyPr>
          <a:lstStyle/>
          <a:p>
            <a:pPr marL="342900" indent="-342900">
              <a:buClr>
                <a:schemeClr val="tx1"/>
              </a:buClr>
              <a:buFont typeface="Arial" pitchFamily="34" charset="0"/>
              <a:buChar char="•"/>
            </a:pPr>
            <a:r>
              <a:rPr lang="en-US" sz="2000" b="0" dirty="0" smtClean="0">
                <a:solidFill>
                  <a:srgbClr val="FF0000"/>
                </a:solidFill>
                <a:latin typeface="+mn-lt"/>
              </a:rPr>
              <a:t>40 versions </a:t>
            </a:r>
            <a:r>
              <a:rPr lang="en-US" sz="2000" b="0" dirty="0" smtClean="0">
                <a:latin typeface="+mn-lt"/>
              </a:rPr>
              <a:t>released in the past </a:t>
            </a:r>
            <a:r>
              <a:rPr lang="en-US" sz="2000" b="0" dirty="0" smtClean="0">
                <a:solidFill>
                  <a:srgbClr val="FF0000"/>
                </a:solidFill>
                <a:latin typeface="+mn-lt"/>
              </a:rPr>
              <a:t>6 years</a:t>
            </a:r>
          </a:p>
          <a:p>
            <a:pPr marL="342900" indent="-342900">
              <a:buClr>
                <a:schemeClr val="tx1"/>
              </a:buClr>
              <a:buFont typeface="Arial" pitchFamily="34" charset="0"/>
              <a:buChar char="•"/>
            </a:pPr>
            <a:endParaRPr lang="en-US" sz="900" b="0" dirty="0" smtClean="0">
              <a:solidFill>
                <a:srgbClr val="FF0000"/>
              </a:solidFill>
              <a:latin typeface="+mn-lt"/>
            </a:endParaRPr>
          </a:p>
          <a:p>
            <a:pPr marL="342900" indent="-342900">
              <a:buFont typeface="Arial" pitchFamily="34" charset="0"/>
              <a:buChar char="•"/>
            </a:pPr>
            <a:r>
              <a:rPr lang="en-US" sz="2000" b="0" dirty="0" smtClean="0">
                <a:latin typeface="+mn-lt"/>
              </a:rPr>
              <a:t>Searched for </a:t>
            </a:r>
            <a:r>
              <a:rPr lang="en-US" sz="2000" b="0" dirty="0" smtClean="0">
                <a:solidFill>
                  <a:schemeClr val="accent2"/>
                </a:solidFill>
                <a:latin typeface="+mn-lt"/>
              </a:rPr>
              <a:t>“configuration changes”-related </a:t>
            </a:r>
            <a:r>
              <a:rPr lang="en-US" sz="2000" b="0" dirty="0" smtClean="0">
                <a:latin typeface="+mn-lt"/>
              </a:rPr>
              <a:t>messages in </a:t>
            </a:r>
            <a:r>
              <a:rPr lang="en-US" sz="2000" b="0" dirty="0" smtClean="0">
                <a:solidFill>
                  <a:srgbClr val="FF0000"/>
                </a:solidFill>
                <a:latin typeface="+mn-lt"/>
              </a:rPr>
              <a:t>7022</a:t>
            </a:r>
            <a:r>
              <a:rPr lang="en-US" sz="2000" b="0" dirty="0" smtClean="0">
                <a:latin typeface="+mn-lt"/>
              </a:rPr>
              <a:t> commits </a:t>
            </a:r>
          </a:p>
          <a:p>
            <a:r>
              <a:rPr lang="en-US" sz="2000" b="0" dirty="0">
                <a:latin typeface="+mn-lt"/>
              </a:rPr>
              <a:t> </a:t>
            </a:r>
            <a:r>
              <a:rPr lang="en-US" sz="2000" b="0" dirty="0" smtClean="0">
                <a:latin typeface="+mn-lt"/>
              </a:rPr>
              <a:t>    and </a:t>
            </a:r>
            <a:r>
              <a:rPr lang="en-US" sz="2000" b="0" dirty="0" smtClean="0">
                <a:solidFill>
                  <a:srgbClr val="FF0000"/>
                </a:solidFill>
                <a:latin typeface="+mn-lt"/>
              </a:rPr>
              <a:t>28</a:t>
            </a:r>
            <a:r>
              <a:rPr lang="en-US" sz="2000" b="0" dirty="0" smtClean="0">
                <a:latin typeface="+mn-lt"/>
              </a:rPr>
              <a:t> change logs</a:t>
            </a:r>
          </a:p>
          <a:p>
            <a:endParaRPr lang="en-US" sz="900" b="0" dirty="0">
              <a:latin typeface="+mn-lt"/>
            </a:endParaRPr>
          </a:p>
          <a:p>
            <a:pPr marL="800100" lvl="1" indent="-342900">
              <a:buFont typeface="Arial" pitchFamily="34" charset="0"/>
              <a:buChar char="‒"/>
            </a:pPr>
            <a:r>
              <a:rPr lang="en-US" sz="2000" b="0" dirty="0" smtClean="0">
                <a:latin typeface="+mn-lt"/>
              </a:rPr>
              <a:t>Count the number of changes made to configuration options</a:t>
            </a:r>
          </a:p>
        </p:txBody>
      </p:sp>
    </p:spTree>
    <p:extLst>
      <p:ext uri="{BB962C8B-B14F-4D97-AF65-F5344CB8AC3E}">
        <p14:creationId xmlns:p14="http://schemas.microsoft.com/office/powerpoint/2010/main" val="37777616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8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8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9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8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Configuration changes arise in </a:t>
            </a:r>
            <a:r>
              <a:rPr lang="en-US" dirty="0" smtClean="0">
                <a:solidFill>
                  <a:srgbClr val="FF0000"/>
                </a:solidFill>
              </a:rPr>
              <a:t>every</a:t>
            </a:r>
            <a:r>
              <a:rPr lang="en-US" dirty="0" smtClean="0"/>
              <a:t> version of </a:t>
            </a:r>
            <a:r>
              <a:rPr lang="en-US" dirty="0" smtClean="0">
                <a:solidFill>
                  <a:srgbClr val="FF0000"/>
                </a:solidFill>
              </a:rPr>
              <a:t>all </a:t>
            </a:r>
            <a:r>
              <a:rPr lang="en-US" dirty="0" smtClean="0"/>
              <a:t>software systems</a:t>
            </a:r>
            <a:endParaRPr lang="en-US" dirty="0"/>
          </a:p>
        </p:txBody>
      </p:sp>
      <p:sp>
        <p:nvSpPr>
          <p:cNvPr id="4" name="Slide Number Placeholder 3"/>
          <p:cNvSpPr>
            <a:spLocks noGrp="1"/>
          </p:cNvSpPr>
          <p:nvPr>
            <p:ph type="sldNum" sz="quarter" idx="11"/>
          </p:nvPr>
        </p:nvSpPr>
        <p:spPr/>
        <p:txBody>
          <a:bodyPr/>
          <a:lstStyle/>
          <a:p>
            <a:fld id="{3B048AC8-D41E-4C7B-8EE3-A52489AA1F05}" type="slidenum">
              <a:rPr lang="en-US" smtClean="0"/>
              <a:pPr/>
              <a:t>21</a:t>
            </a:fld>
            <a:endParaRPr lang="en-US"/>
          </a:p>
        </p:txBody>
      </p:sp>
      <p:sp>
        <p:nvSpPr>
          <p:cNvPr id="5" name="TextBox 4"/>
          <p:cNvSpPr txBox="1"/>
          <p:nvPr/>
        </p:nvSpPr>
        <p:spPr>
          <a:xfrm>
            <a:off x="609600" y="5924490"/>
            <a:ext cx="8305800" cy="830997"/>
          </a:xfrm>
          <a:prstGeom prst="rect">
            <a:avLst/>
          </a:prstGeom>
          <a:noFill/>
        </p:spPr>
        <p:txBody>
          <a:bodyPr wrap="square" rtlCol="0">
            <a:spAutoFit/>
          </a:bodyPr>
          <a:lstStyle/>
          <a:p>
            <a:pPr marL="342900" indent="-342900">
              <a:buFont typeface="Arial" pitchFamily="34" charset="0"/>
              <a:buChar char="•"/>
            </a:pPr>
            <a:r>
              <a:rPr lang="en-US" b="0" dirty="0" smtClean="0">
                <a:latin typeface="+mn-lt"/>
              </a:rPr>
              <a:t>Configuration change can lead to </a:t>
            </a:r>
            <a:r>
              <a:rPr lang="en-US" b="0" dirty="0" smtClean="0">
                <a:solidFill>
                  <a:srgbClr val="FF0000"/>
                </a:solidFill>
                <a:latin typeface="+mn-lt"/>
              </a:rPr>
              <a:t>unexpected</a:t>
            </a:r>
            <a:r>
              <a:rPr lang="en-US" b="0" dirty="0" smtClean="0">
                <a:latin typeface="+mn-lt"/>
              </a:rPr>
              <a:t> behaviors (details later)</a:t>
            </a:r>
          </a:p>
        </p:txBody>
      </p:sp>
      <p:sp>
        <p:nvSpPr>
          <p:cNvPr id="6" name="TextBox 5"/>
          <p:cNvSpPr txBox="1"/>
          <p:nvPr/>
        </p:nvSpPr>
        <p:spPr>
          <a:xfrm>
            <a:off x="3581399" y="1786467"/>
            <a:ext cx="5257800" cy="400110"/>
          </a:xfrm>
          <a:prstGeom prst="rect">
            <a:avLst/>
          </a:prstGeom>
          <a:noFill/>
        </p:spPr>
        <p:txBody>
          <a:bodyPr wrap="square" rtlCol="0">
            <a:spAutoFit/>
          </a:bodyPr>
          <a:lstStyle/>
          <a:p>
            <a:r>
              <a:rPr lang="en-US" sz="2000" b="0" dirty="0" smtClean="0">
                <a:latin typeface="+mn-lt"/>
              </a:rPr>
              <a:t>(</a:t>
            </a:r>
            <a:r>
              <a:rPr lang="en-US" sz="2000" dirty="0" smtClean="0">
                <a:solidFill>
                  <a:srgbClr val="FF0000"/>
                </a:solidFill>
                <a:latin typeface="+mn-lt"/>
              </a:rPr>
              <a:t>394</a:t>
            </a:r>
            <a:r>
              <a:rPr lang="en-US" sz="2000" b="0" dirty="0" smtClean="0">
                <a:solidFill>
                  <a:srgbClr val="FF0000"/>
                </a:solidFill>
                <a:latin typeface="+mn-lt"/>
              </a:rPr>
              <a:t> </a:t>
            </a:r>
            <a:r>
              <a:rPr lang="en-US" sz="2000" b="0" dirty="0" smtClean="0">
                <a:latin typeface="+mn-lt"/>
              </a:rPr>
              <a:t>configuration changes in total)</a:t>
            </a:r>
          </a:p>
        </p:txBody>
      </p:sp>
      <p:grpSp>
        <p:nvGrpSpPr>
          <p:cNvPr id="25" name="Group 24"/>
          <p:cNvGrpSpPr/>
          <p:nvPr/>
        </p:nvGrpSpPr>
        <p:grpSpPr>
          <a:xfrm>
            <a:off x="914400" y="2590800"/>
            <a:ext cx="3162300" cy="3086100"/>
            <a:chOff x="914400" y="2821457"/>
            <a:chExt cx="3162300" cy="308610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21457"/>
              <a:ext cx="31623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743200" y="3733800"/>
              <a:ext cx="952500" cy="584775"/>
            </a:xfrm>
            <a:prstGeom prst="rect">
              <a:avLst/>
            </a:prstGeom>
            <a:noFill/>
          </p:spPr>
          <p:txBody>
            <a:bodyPr wrap="square" rtlCol="0">
              <a:spAutoFit/>
            </a:bodyPr>
            <a:lstStyle/>
            <a:p>
              <a:r>
                <a:rPr lang="en-US" sz="1600" dirty="0" smtClean="0">
                  <a:cs typeface="Times New Roman" pitchFamily="18" charset="0"/>
                </a:rPr>
                <a:t>Added</a:t>
              </a:r>
            </a:p>
            <a:p>
              <a:r>
                <a:rPr lang="en-US" sz="1600" dirty="0" smtClean="0">
                  <a:cs typeface="Times New Roman" pitchFamily="18" charset="0"/>
                </a:rPr>
                <a:t>Options</a:t>
              </a:r>
            </a:p>
          </p:txBody>
        </p:sp>
        <p:sp>
          <p:nvSpPr>
            <p:cNvPr id="9" name="TextBox 8"/>
            <p:cNvSpPr txBox="1"/>
            <p:nvPr/>
          </p:nvSpPr>
          <p:spPr>
            <a:xfrm>
              <a:off x="1600200" y="3124199"/>
              <a:ext cx="1190978" cy="584775"/>
            </a:xfrm>
            <a:prstGeom prst="rect">
              <a:avLst/>
            </a:prstGeom>
            <a:noFill/>
          </p:spPr>
          <p:txBody>
            <a:bodyPr wrap="square" rtlCol="0">
              <a:spAutoFit/>
            </a:bodyPr>
            <a:lstStyle/>
            <a:p>
              <a:r>
                <a:rPr lang="en-US" sz="1600" dirty="0" smtClean="0">
                  <a:cs typeface="Times New Roman" pitchFamily="18" charset="0"/>
                </a:rPr>
                <a:t>Modified</a:t>
              </a:r>
            </a:p>
            <a:p>
              <a:r>
                <a:rPr lang="en-US" sz="1600" dirty="0" smtClean="0">
                  <a:cs typeface="Times New Roman" pitchFamily="18" charset="0"/>
                </a:rPr>
                <a:t>Options</a:t>
              </a:r>
            </a:p>
          </p:txBody>
        </p:sp>
        <p:sp>
          <p:nvSpPr>
            <p:cNvPr id="10" name="TextBox 9"/>
            <p:cNvSpPr txBox="1"/>
            <p:nvPr/>
          </p:nvSpPr>
          <p:spPr>
            <a:xfrm>
              <a:off x="1600200" y="4673025"/>
              <a:ext cx="1190978" cy="584775"/>
            </a:xfrm>
            <a:prstGeom prst="rect">
              <a:avLst/>
            </a:prstGeom>
            <a:noFill/>
          </p:spPr>
          <p:txBody>
            <a:bodyPr wrap="square" rtlCol="0">
              <a:spAutoFit/>
            </a:bodyPr>
            <a:lstStyle/>
            <a:p>
              <a:r>
                <a:rPr lang="en-US" sz="1600" dirty="0" smtClean="0">
                  <a:cs typeface="Times New Roman" pitchFamily="18" charset="0"/>
                </a:rPr>
                <a:t>Deleted</a:t>
              </a:r>
            </a:p>
            <a:p>
              <a:r>
                <a:rPr lang="en-US" sz="1600" dirty="0" smtClean="0">
                  <a:cs typeface="Times New Roman" pitchFamily="18" charset="0"/>
                </a:rPr>
                <a:t>Options</a:t>
              </a:r>
            </a:p>
          </p:txBody>
        </p:sp>
      </p:grpSp>
      <p:grpSp>
        <p:nvGrpSpPr>
          <p:cNvPr id="26" name="Group 25"/>
          <p:cNvGrpSpPr/>
          <p:nvPr/>
        </p:nvGrpSpPr>
        <p:grpSpPr>
          <a:xfrm>
            <a:off x="4545663" y="2133600"/>
            <a:ext cx="3836337" cy="3589029"/>
            <a:chOff x="5029200" y="2362200"/>
            <a:chExt cx="3836337" cy="3589029"/>
          </a:xfrm>
        </p:grpSpPr>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819400"/>
              <a:ext cx="3240848" cy="313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5715000" y="4614446"/>
              <a:ext cx="1946397" cy="338554"/>
            </a:xfrm>
            <a:prstGeom prst="rect">
              <a:avLst/>
            </a:prstGeom>
            <a:noFill/>
          </p:spPr>
          <p:txBody>
            <a:bodyPr wrap="square" rtlCol="0">
              <a:spAutoFit/>
            </a:bodyPr>
            <a:lstStyle/>
            <a:p>
              <a:r>
                <a:rPr lang="en-US" sz="1600" dirty="0" smtClean="0">
                  <a:cs typeface="Times New Roman" pitchFamily="18" charset="0"/>
                </a:rPr>
                <a:t>Enhance features</a:t>
              </a:r>
            </a:p>
          </p:txBody>
        </p:sp>
        <p:sp>
          <p:nvSpPr>
            <p:cNvPr id="14" name="TextBox 13"/>
            <p:cNvSpPr txBox="1"/>
            <p:nvPr/>
          </p:nvSpPr>
          <p:spPr>
            <a:xfrm>
              <a:off x="6781800" y="2362200"/>
              <a:ext cx="1190978" cy="338554"/>
            </a:xfrm>
            <a:prstGeom prst="rect">
              <a:avLst/>
            </a:prstGeom>
            <a:noFill/>
          </p:spPr>
          <p:txBody>
            <a:bodyPr wrap="square" rtlCol="0">
              <a:spAutoFit/>
            </a:bodyPr>
            <a:lstStyle/>
            <a:p>
              <a:r>
                <a:rPr lang="en-US" sz="1600" dirty="0" smtClean="0">
                  <a:cs typeface="Times New Roman" pitchFamily="18" charset="0"/>
                </a:rPr>
                <a:t>Fix bugs</a:t>
              </a:r>
            </a:p>
          </p:txBody>
        </p:sp>
        <p:sp>
          <p:nvSpPr>
            <p:cNvPr id="15" name="TextBox 14"/>
            <p:cNvSpPr txBox="1"/>
            <p:nvPr/>
          </p:nvSpPr>
          <p:spPr>
            <a:xfrm>
              <a:off x="7674559" y="2895600"/>
              <a:ext cx="1190978" cy="338554"/>
            </a:xfrm>
            <a:prstGeom prst="rect">
              <a:avLst/>
            </a:prstGeom>
            <a:noFill/>
          </p:spPr>
          <p:txBody>
            <a:bodyPr wrap="square" rtlCol="0">
              <a:spAutoFit/>
            </a:bodyPr>
            <a:lstStyle/>
            <a:p>
              <a:r>
                <a:rPr lang="en-US" sz="1600" dirty="0" smtClean="0">
                  <a:cs typeface="Times New Roman" pitchFamily="18" charset="0"/>
                </a:rPr>
                <a:t>Renaming</a:t>
              </a:r>
            </a:p>
          </p:txBody>
        </p:sp>
        <p:sp>
          <p:nvSpPr>
            <p:cNvPr id="16" name="TextBox 15"/>
            <p:cNvSpPr txBox="1"/>
            <p:nvPr/>
          </p:nvSpPr>
          <p:spPr>
            <a:xfrm>
              <a:off x="5286022" y="2480846"/>
              <a:ext cx="1190978" cy="338554"/>
            </a:xfrm>
            <a:prstGeom prst="rect">
              <a:avLst/>
            </a:prstGeom>
            <a:noFill/>
          </p:spPr>
          <p:txBody>
            <a:bodyPr wrap="square" rtlCol="0">
              <a:spAutoFit/>
            </a:bodyPr>
            <a:lstStyle/>
            <a:p>
              <a:r>
                <a:rPr lang="en-US" sz="1600" dirty="0" smtClean="0">
                  <a:cs typeface="Times New Roman" pitchFamily="18" charset="0"/>
                </a:rPr>
                <a:t>Reliability</a:t>
              </a:r>
            </a:p>
          </p:txBody>
        </p:sp>
        <p:cxnSp>
          <p:nvCxnSpPr>
            <p:cNvPr id="11" name="Curved Connector 10"/>
            <p:cNvCxnSpPr/>
            <p:nvPr/>
          </p:nvCxnSpPr>
          <p:spPr bwMode="auto">
            <a:xfrm rot="5400000">
              <a:off x="7042562" y="2775362"/>
              <a:ext cx="271046" cy="121830"/>
            </a:xfrm>
            <a:prstGeom prst="curvedConnector3">
              <a:avLst>
                <a:gd name="adj1" fmla="val 25011"/>
              </a:avLst>
            </a:prstGeom>
            <a:solidFill>
              <a:schemeClr val="accent1"/>
            </a:solidFill>
            <a:ln w="28575" cap="flat" cmpd="sng" algn="ctr">
              <a:solidFill>
                <a:schemeClr val="tx1"/>
              </a:solidFill>
              <a:prstDash val="solid"/>
              <a:round/>
              <a:headEnd type="none" w="med" len="med"/>
              <a:tailEnd type="arrow"/>
            </a:ln>
            <a:effectLst/>
          </p:spPr>
        </p:cxnSp>
        <p:cxnSp>
          <p:nvCxnSpPr>
            <p:cNvPr id="18" name="Curved Connector 17"/>
            <p:cNvCxnSpPr/>
            <p:nvPr/>
          </p:nvCxnSpPr>
          <p:spPr bwMode="auto">
            <a:xfrm>
              <a:off x="5881512" y="2836279"/>
              <a:ext cx="214487" cy="135521"/>
            </a:xfrm>
            <a:prstGeom prst="curvedConnector3">
              <a:avLst>
                <a:gd name="adj1" fmla="val 86843"/>
              </a:avLst>
            </a:prstGeom>
            <a:solidFill>
              <a:schemeClr val="accent1"/>
            </a:solidFill>
            <a:ln w="28575" cap="flat" cmpd="sng" algn="ctr">
              <a:solidFill>
                <a:schemeClr val="tx1"/>
              </a:solidFill>
              <a:prstDash val="solid"/>
              <a:round/>
              <a:headEnd type="none" w="med" len="med"/>
              <a:tailEnd type="arrow"/>
            </a:ln>
            <a:effectLst/>
          </p:spPr>
        </p:cxnSp>
        <p:cxnSp>
          <p:nvCxnSpPr>
            <p:cNvPr id="22" name="Curved Connector 21"/>
            <p:cNvCxnSpPr/>
            <p:nvPr/>
          </p:nvCxnSpPr>
          <p:spPr bwMode="auto">
            <a:xfrm rot="10800000" flipV="1">
              <a:off x="7772400" y="3234154"/>
              <a:ext cx="200378" cy="182432"/>
            </a:xfrm>
            <a:prstGeom prst="curvedConnector3">
              <a:avLst>
                <a:gd name="adj1" fmla="val -28873"/>
              </a:avLst>
            </a:prstGeom>
            <a:solidFill>
              <a:schemeClr val="accent1"/>
            </a:solidFill>
            <a:ln w="28575"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3254566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Example</a:t>
            </a:r>
          </a:p>
          <a:p>
            <a:endParaRPr lang="en-US" sz="1000" dirty="0"/>
          </a:p>
          <a:p>
            <a:r>
              <a:rPr lang="en-US" dirty="0"/>
              <a:t>A Study of Configuration Evolution</a:t>
            </a:r>
          </a:p>
          <a:p>
            <a:endParaRPr lang="en-US" sz="800" dirty="0" smtClean="0"/>
          </a:p>
          <a:p>
            <a:r>
              <a:rPr lang="en-US" dirty="0" smtClean="0"/>
              <a:t>The </a:t>
            </a:r>
            <a:r>
              <a:rPr lang="en-US" dirty="0" err="1" smtClean="0"/>
              <a:t>ConfSuggester</a:t>
            </a:r>
            <a:r>
              <a:rPr lang="en-US" dirty="0" smtClean="0"/>
              <a:t> Technique</a:t>
            </a:r>
          </a:p>
          <a:p>
            <a:endParaRPr lang="en-US" sz="800" dirty="0" smtClean="0"/>
          </a:p>
          <a:p>
            <a:r>
              <a:rPr lang="en-US" dirty="0" smtClean="0"/>
              <a:t>Evaluation</a:t>
            </a:r>
          </a:p>
          <a:p>
            <a:endParaRPr lang="en-US" sz="800" dirty="0" smtClean="0"/>
          </a:p>
          <a:p>
            <a:r>
              <a:rPr lang="en-US" dirty="0" smtClean="0"/>
              <a:t>Related Work</a:t>
            </a:r>
          </a:p>
          <a:p>
            <a:endParaRPr lang="en-US" sz="800" dirty="0" smtClean="0"/>
          </a:p>
          <a:p>
            <a:r>
              <a:rPr lang="en-US" dirty="0" smtClean="0"/>
              <a:t>Contributions</a:t>
            </a:r>
          </a:p>
        </p:txBody>
      </p:sp>
      <p:sp>
        <p:nvSpPr>
          <p:cNvPr id="4" name="Slide Number Placeholder 3"/>
          <p:cNvSpPr>
            <a:spLocks noGrp="1"/>
          </p:cNvSpPr>
          <p:nvPr>
            <p:ph type="sldNum" sz="quarter" idx="11"/>
          </p:nvPr>
        </p:nvSpPr>
        <p:spPr/>
        <p:txBody>
          <a:bodyPr/>
          <a:lstStyle/>
          <a:p>
            <a:fld id="{3B048AC8-D41E-4C7B-8EE3-A52489AA1F05}" type="slidenum">
              <a:rPr lang="en-US" smtClean="0"/>
              <a:pPr/>
              <a:t>22</a:t>
            </a:fld>
            <a:endParaRPr lang="en-US"/>
          </a:p>
        </p:txBody>
      </p:sp>
      <p:sp>
        <p:nvSpPr>
          <p:cNvPr id="5" name="Right Arrow 4"/>
          <p:cNvSpPr/>
          <p:nvPr/>
        </p:nvSpPr>
        <p:spPr bwMode="auto">
          <a:xfrm>
            <a:off x="228600" y="2720622"/>
            <a:ext cx="3810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24982060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insights of </a:t>
            </a:r>
            <a:r>
              <a:rPr lang="en-US" dirty="0" err="1" smtClean="0"/>
              <a:t>ConfSuggester</a:t>
            </a:r>
            <a:endParaRPr lang="en-US" dirty="0"/>
          </a:p>
        </p:txBody>
      </p:sp>
      <p:sp>
        <p:nvSpPr>
          <p:cNvPr id="3" name="Content Placeholder 2"/>
          <p:cNvSpPr>
            <a:spLocks noGrp="1"/>
          </p:cNvSpPr>
          <p:nvPr>
            <p:ph idx="1"/>
          </p:nvPr>
        </p:nvSpPr>
        <p:spPr>
          <a:xfrm>
            <a:off x="685800" y="1143000"/>
            <a:ext cx="8458200" cy="4495800"/>
          </a:xfrm>
        </p:spPr>
        <p:txBody>
          <a:bodyPr/>
          <a:lstStyle/>
          <a:p>
            <a:pPr>
              <a:buClr>
                <a:schemeClr val="tx1"/>
              </a:buClr>
            </a:pPr>
            <a:r>
              <a:rPr lang="en-US" sz="2200" dirty="0" smtClean="0">
                <a:solidFill>
                  <a:srgbClr val="FF0000"/>
                </a:solidFill>
              </a:rPr>
              <a:t>Control flow </a:t>
            </a:r>
            <a:r>
              <a:rPr lang="en-US" sz="2200" dirty="0" smtClean="0"/>
              <a:t>propagates most configuration options’ effects</a:t>
            </a:r>
          </a:p>
          <a:p>
            <a:pPr marL="0" indent="0">
              <a:buNone/>
            </a:pPr>
            <a:endParaRPr lang="en-US" sz="800" dirty="0" smtClean="0"/>
          </a:p>
          <a:p>
            <a:endParaRPr lang="en-US" sz="800" dirty="0" smtClean="0"/>
          </a:p>
          <a:p>
            <a:r>
              <a:rPr lang="en-US" sz="2200" dirty="0" smtClean="0"/>
              <a:t>The execution traces on the old version can serve as the “</a:t>
            </a:r>
            <a:r>
              <a:rPr lang="en-US" sz="2200" dirty="0" smtClean="0">
                <a:solidFill>
                  <a:srgbClr val="FF0000"/>
                </a:solidFill>
              </a:rPr>
              <a:t>intended behavior</a:t>
            </a:r>
            <a:r>
              <a:rPr lang="en-US" sz="2200" dirty="0" smtClean="0"/>
              <a:t>”</a:t>
            </a:r>
            <a:endParaRPr lang="en-US" sz="2200" dirty="0" smtClean="0">
              <a:solidFill>
                <a:srgbClr val="FF0000"/>
              </a:solidFill>
            </a:endParaRPr>
          </a:p>
          <a:p>
            <a:pPr lvl="1"/>
            <a:r>
              <a:rPr lang="en-US" sz="1800" dirty="0" smtClean="0"/>
              <a:t>The </a:t>
            </a:r>
            <a:r>
              <a:rPr lang="en-US" sz="1800" dirty="0" smtClean="0">
                <a:solidFill>
                  <a:srgbClr val="FF0000"/>
                </a:solidFill>
              </a:rPr>
              <a:t>control flow difference </a:t>
            </a:r>
            <a:r>
              <a:rPr lang="en-US" sz="1800" dirty="0" smtClean="0"/>
              <a:t>and</a:t>
            </a:r>
            <a:r>
              <a:rPr lang="en-US" sz="1800" dirty="0" smtClean="0">
                <a:solidFill>
                  <a:srgbClr val="FF0000"/>
                </a:solidFill>
              </a:rPr>
              <a:t> their impacts </a:t>
            </a:r>
            <a:r>
              <a:rPr lang="en-US" sz="1800" dirty="0" smtClean="0"/>
              <a:t>provides diagnosis clues</a:t>
            </a:r>
            <a:endParaRPr lang="en-US" sz="1800" dirty="0"/>
          </a:p>
        </p:txBody>
      </p:sp>
      <p:sp>
        <p:nvSpPr>
          <p:cNvPr id="5" name="TextBox 4"/>
          <p:cNvSpPr txBox="1"/>
          <p:nvPr/>
        </p:nvSpPr>
        <p:spPr>
          <a:xfrm>
            <a:off x="1014984" y="3483114"/>
            <a:ext cx="7671816" cy="2554545"/>
          </a:xfrm>
          <a:prstGeom prst="rect">
            <a:avLst/>
          </a:prstGeom>
          <a:noFill/>
        </p:spPr>
        <p:txBody>
          <a:bodyPr wrap="square" rtlCol="0">
            <a:spAutoFit/>
          </a:bodyPr>
          <a:lstStyle/>
          <a:p>
            <a:r>
              <a:rPr lang="en-US" sz="2000" dirty="0" smtClean="0">
                <a:latin typeface="Courier New" pitchFamily="49" charset="0"/>
                <a:cs typeface="Courier New" pitchFamily="49" charset="0"/>
              </a:rPr>
              <a:t>/* </a:t>
            </a:r>
            <a:r>
              <a:rPr lang="en-US" sz="2000" dirty="0" smtClean="0">
                <a:cs typeface="Times New Roman" pitchFamily="18" charset="0"/>
              </a:rPr>
              <a:t>a </a:t>
            </a:r>
            <a:r>
              <a:rPr lang="en-US" sz="2000" dirty="0">
                <a:cs typeface="Times New Roman" pitchFamily="18" charset="0"/>
              </a:rPr>
              <a:t>configuration </a:t>
            </a:r>
            <a:r>
              <a:rPr lang="en-US" sz="2000" dirty="0" smtClean="0">
                <a:cs typeface="Times New Roman" pitchFamily="18" charset="0"/>
              </a:rPr>
              <a:t>option in  </a:t>
            </a:r>
            <a:r>
              <a:rPr lang="en-US" sz="2000" dirty="0" err="1" smtClean="0">
                <a:cs typeface="Times New Roman" pitchFamily="18" charset="0"/>
              </a:rPr>
              <a:t>JMeter</a:t>
            </a:r>
            <a:r>
              <a:rPr lang="en-US" sz="2000" dirty="0" smtClean="0">
                <a:cs typeface="Times New Roman" pitchFamily="18" charset="0"/>
              </a:rPr>
              <a:t> */</a:t>
            </a:r>
            <a:endParaRPr lang="en-US" sz="2000" dirty="0">
              <a:cs typeface="Times New Roman" pitchFamily="18" charset="0"/>
            </a:endParaRPr>
          </a:p>
          <a:p>
            <a:r>
              <a:rPr lang="en-US" sz="2000" dirty="0" smtClean="0">
                <a:latin typeface="Courier New" pitchFamily="49" charset="0"/>
                <a:cs typeface="Courier New" pitchFamily="49" charset="0"/>
              </a:rPr>
              <a:t>String </a:t>
            </a:r>
            <a:r>
              <a:rPr lang="en-US" sz="2000" dirty="0" err="1" smtClean="0">
                <a:solidFill>
                  <a:srgbClr val="FF0000"/>
                </a:solidFill>
                <a:latin typeface="Courier New" pitchFamily="49" charset="0"/>
                <a:cs typeface="Courier New" pitchFamily="49" charset="0"/>
              </a:rPr>
              <a:t>output_format</a:t>
            </a:r>
            <a:r>
              <a:rPr lang="en-US" sz="2000" dirty="0" smtClean="0">
                <a:solidFill>
                  <a:srgbClr val="FF0000"/>
                </a:solidFill>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readFromCommandLine</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if (</a:t>
            </a:r>
            <a:r>
              <a:rPr lang="en-US" sz="2000" dirty="0" err="1" smtClean="0">
                <a:latin typeface="Courier New" pitchFamily="49" charset="0"/>
                <a:cs typeface="Courier New" pitchFamily="49" charset="0"/>
              </a:rPr>
              <a:t>output_format</a:t>
            </a:r>
            <a:r>
              <a:rPr lang="en-US" sz="2000" dirty="0" smtClean="0">
                <a:latin typeface="Courier New" pitchFamily="49" charset="0"/>
                <a:cs typeface="Courier New" pitchFamily="49" charset="0"/>
              </a:rPr>
              <a:t> == “XML”) </a:t>
            </a:r>
            <a:r>
              <a:rPr lang="en-US" sz="2000" dirty="0">
                <a:latin typeface="Courier New" pitchFamily="49" charset="0"/>
                <a:cs typeface="Courier New" pitchFamily="49" charset="0"/>
              </a:rPr>
              <a:t>{</a:t>
            </a:r>
          </a:p>
          <a:p>
            <a:r>
              <a:rPr lang="en-US" sz="2000" dirty="0" smtClean="0">
                <a:latin typeface="Courier New" pitchFamily="49" charset="0"/>
                <a:cs typeface="Courier New" pitchFamily="49" charset="0"/>
              </a:rPr>
              <a:t>   </a:t>
            </a:r>
            <a:r>
              <a:rPr lang="en-US" sz="2000" dirty="0" err="1" smtClean="0">
                <a:solidFill>
                  <a:schemeClr val="accent6"/>
                </a:solidFill>
                <a:latin typeface="Courier New" pitchFamily="49" charset="0"/>
                <a:cs typeface="Courier New" pitchFamily="49" charset="0"/>
              </a:rPr>
              <a:t>saveAsXML</a:t>
            </a:r>
            <a:r>
              <a:rPr lang="en-US" sz="2000" dirty="0" smtClean="0">
                <a:solidFill>
                  <a:schemeClr val="accent6"/>
                </a:solidFill>
                <a:latin typeface="Courier New" pitchFamily="49" charset="0"/>
                <a:cs typeface="Courier New" pitchFamily="49" charset="0"/>
              </a:rPr>
              <a:t>();</a:t>
            </a:r>
            <a:endParaRPr lang="en-US" sz="2000" dirty="0">
              <a:solidFill>
                <a:schemeClr val="accent6"/>
              </a:solidFill>
              <a:latin typeface="Courier New" pitchFamily="49" charset="0"/>
              <a:cs typeface="Courier New" pitchFamily="49" charset="0"/>
            </a:endParaRPr>
          </a:p>
          <a:p>
            <a:r>
              <a:rPr lang="en-US" sz="2000" dirty="0" smtClean="0">
                <a:latin typeface="Courier New" pitchFamily="49" charset="0"/>
                <a:cs typeface="Courier New" pitchFamily="49" charset="0"/>
              </a:rPr>
              <a:t>} else {</a:t>
            </a:r>
          </a:p>
          <a:p>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solidFill>
                  <a:schemeClr val="accent6"/>
                </a:solidFill>
                <a:latin typeface="Courier New" pitchFamily="49" charset="0"/>
                <a:cs typeface="Courier New" pitchFamily="49" charset="0"/>
              </a:rPr>
              <a:t>saveAsCSV</a:t>
            </a:r>
            <a:r>
              <a:rPr lang="en-US" sz="2000" dirty="0" smtClean="0">
                <a:solidFill>
                  <a:schemeClr val="accent6"/>
                </a:solidFill>
                <a:latin typeface="Courier New" pitchFamily="49" charset="0"/>
                <a:cs typeface="Courier New" pitchFamily="49" charset="0"/>
              </a:rPr>
              <a:t>();</a:t>
            </a:r>
            <a:endParaRPr lang="en-US" sz="2000" dirty="0" smtClean="0">
              <a:latin typeface="Courier New" pitchFamily="49" charset="0"/>
              <a:cs typeface="Courier New" pitchFamily="49" charset="0"/>
            </a:endParaRPr>
          </a:p>
          <a:p>
            <a:r>
              <a:rPr lang="en-US" sz="2000" dirty="0">
                <a:latin typeface="Courier New" pitchFamily="49" charset="0"/>
                <a:cs typeface="Courier New" pitchFamily="49" charset="0"/>
              </a:rPr>
              <a:t>}</a:t>
            </a:r>
            <a:endParaRPr lang="en-US" sz="2000" dirty="0" smtClean="0">
              <a:latin typeface="Courier New" pitchFamily="49" charset="0"/>
              <a:cs typeface="Courier New" pitchFamily="49" charset="0"/>
            </a:endParaRPr>
          </a:p>
        </p:txBody>
      </p:sp>
      <p:cxnSp>
        <p:nvCxnSpPr>
          <p:cNvPr id="9" name="Curved Connector 8"/>
          <p:cNvCxnSpPr/>
          <p:nvPr/>
        </p:nvCxnSpPr>
        <p:spPr bwMode="auto">
          <a:xfrm rot="10800000" flipV="1">
            <a:off x="5257800" y="4168913"/>
            <a:ext cx="1828800" cy="445533"/>
          </a:xfrm>
          <a:prstGeom prst="curvedConnector3">
            <a:avLst>
              <a:gd name="adj1" fmla="val -5556"/>
            </a:avLst>
          </a:prstGeom>
          <a:solidFill>
            <a:schemeClr val="accent1"/>
          </a:solidFill>
          <a:ln w="25400" cap="flat" cmpd="sng" algn="ctr">
            <a:solidFill>
              <a:schemeClr val="tx1"/>
            </a:solidFill>
            <a:prstDash val="solid"/>
            <a:round/>
            <a:headEnd type="none" w="med" len="med"/>
            <a:tailEnd type="arrow"/>
          </a:ln>
          <a:effectLst/>
        </p:spPr>
      </p:cxnSp>
      <p:sp>
        <p:nvSpPr>
          <p:cNvPr id="29" name="Rectangle 28"/>
          <p:cNvSpPr/>
          <p:nvPr/>
        </p:nvSpPr>
        <p:spPr bwMode="auto">
          <a:xfrm>
            <a:off x="1600201" y="4473714"/>
            <a:ext cx="3428999" cy="281464"/>
          </a:xfrm>
          <a:prstGeom prst="rect">
            <a:avLst/>
          </a:prstGeom>
          <a:noFill/>
          <a:ln w="31750" cap="flat" cmpd="sng" algn="ctr">
            <a:solidFill>
              <a:schemeClr val="accent6"/>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0" name="TextBox 29"/>
          <p:cNvSpPr txBox="1"/>
          <p:nvPr/>
        </p:nvSpPr>
        <p:spPr>
          <a:xfrm>
            <a:off x="3505200" y="5540514"/>
            <a:ext cx="5257800" cy="707886"/>
          </a:xfrm>
          <a:prstGeom prst="rect">
            <a:avLst/>
          </a:prstGeom>
          <a:noFill/>
        </p:spPr>
        <p:txBody>
          <a:bodyPr wrap="square" rtlCol="0">
            <a:spAutoFit/>
          </a:bodyPr>
          <a:lstStyle/>
          <a:p>
            <a:r>
              <a:rPr lang="en-US" sz="2000" b="0" dirty="0" smtClean="0"/>
              <a:t>The evaluation result of this predicate affects</a:t>
            </a:r>
            <a:r>
              <a:rPr lang="en-US" sz="2000" b="0" dirty="0"/>
              <a:t> </a:t>
            </a:r>
            <a:r>
              <a:rPr lang="en-US" sz="2000" b="0" dirty="0" smtClean="0"/>
              <a:t>the </a:t>
            </a:r>
            <a:endParaRPr lang="en-US" sz="2000" b="0" dirty="0"/>
          </a:p>
          <a:p>
            <a:r>
              <a:rPr lang="en-US" sz="2000" b="0" dirty="0" smtClean="0"/>
              <a:t> next 1000+ instructions</a:t>
            </a:r>
            <a:endParaRPr lang="en-US" sz="2000" b="0" dirty="0" smtClean="0">
              <a:latin typeface="+mn-lt"/>
            </a:endParaRPr>
          </a:p>
        </p:txBody>
      </p:sp>
      <p:cxnSp>
        <p:nvCxnSpPr>
          <p:cNvPr id="32" name="Straight Arrow Connector 31"/>
          <p:cNvCxnSpPr/>
          <p:nvPr/>
        </p:nvCxnSpPr>
        <p:spPr bwMode="auto">
          <a:xfrm>
            <a:off x="4038600" y="4842861"/>
            <a:ext cx="228600" cy="710184"/>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33" name="Slide Number Placeholder 32"/>
          <p:cNvSpPr>
            <a:spLocks noGrp="1"/>
          </p:cNvSpPr>
          <p:nvPr>
            <p:ph type="sldNum" sz="quarter" idx="11"/>
          </p:nvPr>
        </p:nvSpPr>
        <p:spPr/>
        <p:txBody>
          <a:bodyPr/>
          <a:lstStyle/>
          <a:p>
            <a:fld id="{3B048AC8-D41E-4C7B-8EE3-A52489AA1F05}" type="slidenum">
              <a:rPr lang="en-US" smtClean="0"/>
              <a:pPr/>
              <a:t>23</a:t>
            </a:fld>
            <a:endParaRPr lang="en-US"/>
          </a:p>
        </p:txBody>
      </p:sp>
    </p:spTree>
    <p:extLst>
      <p:ext uri="{BB962C8B-B14F-4D97-AF65-F5344CB8AC3E}">
        <p14:creationId xmlns:p14="http://schemas.microsoft.com/office/powerpoint/2010/main" val="145596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9" grpId="0" animBg="1"/>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of </a:t>
            </a:r>
            <a:r>
              <a:rPr lang="en-US" dirty="0" err="1" smtClean="0"/>
              <a:t>ConfSuggester</a:t>
            </a:r>
            <a:endParaRPr lang="en-US" dirty="0"/>
          </a:p>
        </p:txBody>
      </p:sp>
      <p:sp>
        <p:nvSpPr>
          <p:cNvPr id="4" name="Slide Number Placeholder 3"/>
          <p:cNvSpPr>
            <a:spLocks noGrp="1"/>
          </p:cNvSpPr>
          <p:nvPr>
            <p:ph type="sldNum" sz="quarter" idx="11"/>
          </p:nvPr>
        </p:nvSpPr>
        <p:spPr/>
        <p:txBody>
          <a:bodyPr/>
          <a:lstStyle/>
          <a:p>
            <a:fld id="{3B048AC8-D41E-4C7B-8EE3-A52489AA1F05}" type="slidenum">
              <a:rPr lang="en-US" smtClean="0"/>
              <a:pPr/>
              <a:t>24</a:t>
            </a:fld>
            <a:endParaRPr lang="en-US"/>
          </a:p>
        </p:txBody>
      </p:sp>
      <p:pic>
        <p:nvPicPr>
          <p:cNvPr id="5" name="Picture 12" descr="Software install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014" y="12954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www.iconshock.com/img_jpg/PLASTICXP/networking/jpg/256/software_ic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370" y="3124198"/>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01184" y="2362200"/>
            <a:ext cx="1332416" cy="369332"/>
          </a:xfrm>
          <a:prstGeom prst="rect">
            <a:avLst/>
          </a:prstGeom>
          <a:noFill/>
        </p:spPr>
        <p:txBody>
          <a:bodyPr wrap="none" rtlCol="0">
            <a:spAutoFit/>
          </a:bodyPr>
          <a:lstStyle/>
          <a:p>
            <a:r>
              <a:rPr lang="en-US" sz="1800" dirty="0" smtClean="0">
                <a:cs typeface="Times New Roman" pitchFamily="18" charset="0"/>
              </a:rPr>
              <a:t>Old version</a:t>
            </a:r>
          </a:p>
        </p:txBody>
      </p:sp>
      <p:sp>
        <p:nvSpPr>
          <p:cNvPr id="8" name="TextBox 7"/>
          <p:cNvSpPr txBox="1"/>
          <p:nvPr/>
        </p:nvSpPr>
        <p:spPr>
          <a:xfrm>
            <a:off x="789895" y="4202668"/>
            <a:ext cx="1396536" cy="369332"/>
          </a:xfrm>
          <a:prstGeom prst="rect">
            <a:avLst/>
          </a:prstGeom>
          <a:noFill/>
        </p:spPr>
        <p:txBody>
          <a:bodyPr wrap="none" rtlCol="0">
            <a:spAutoFit/>
          </a:bodyPr>
          <a:lstStyle/>
          <a:p>
            <a:r>
              <a:rPr lang="en-US" sz="1800" dirty="0" smtClean="0">
                <a:cs typeface="Times New Roman" pitchFamily="18" charset="0"/>
              </a:rPr>
              <a:t>New version</a:t>
            </a:r>
          </a:p>
        </p:txBody>
      </p:sp>
      <p:pic>
        <p:nvPicPr>
          <p:cNvPr id="9" name="Picture 2" descr="http://www.777icons.com/libs/people-vista/programmer-ico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605846"/>
            <a:ext cx="533399"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777icons.com/libs/people-vista/programmer-ico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1477" y="3198810"/>
            <a:ext cx="533399" cy="533400"/>
          </a:xfrm>
          <a:prstGeom prst="rect">
            <a:avLst/>
          </a:prstGeom>
          <a:noFill/>
          <a:extLst>
            <a:ext uri="{909E8E84-426E-40DD-AFC4-6F175D3DCCD1}">
              <a14:hiddenFill xmlns:a14="http://schemas.microsoft.com/office/drawing/2010/main">
                <a:solidFill>
                  <a:srgbClr val="FFFFFF"/>
                </a:solidFill>
              </a14:hiddenFill>
            </a:ext>
          </a:extLst>
        </p:spPr>
      </p:pic>
      <p:sp>
        <p:nvSpPr>
          <p:cNvPr id="11" name="Right Arrow 10"/>
          <p:cNvSpPr/>
          <p:nvPr/>
        </p:nvSpPr>
        <p:spPr bwMode="auto">
          <a:xfrm>
            <a:off x="2438400" y="2139246"/>
            <a:ext cx="1066800" cy="146754"/>
          </a:xfrm>
          <a:prstGeom prst="rightArrow">
            <a:avLst/>
          </a:prstGeom>
          <a:solidFill>
            <a:schemeClr val="bg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2" name="Right Arrow 11"/>
          <p:cNvSpPr/>
          <p:nvPr/>
        </p:nvSpPr>
        <p:spPr bwMode="auto">
          <a:xfrm>
            <a:off x="2438400" y="3733800"/>
            <a:ext cx="1066800" cy="146754"/>
          </a:xfrm>
          <a:prstGeom prst="rightArrow">
            <a:avLst/>
          </a:prstGeom>
          <a:solidFill>
            <a:schemeClr val="bg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pic>
        <p:nvPicPr>
          <p:cNvPr id="921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2057400"/>
            <a:ext cx="15906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6867" y="3646311"/>
            <a:ext cx="160760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3785064" y="4191000"/>
            <a:ext cx="1351717" cy="369332"/>
          </a:xfrm>
          <a:prstGeom prst="rect">
            <a:avLst/>
          </a:prstGeom>
          <a:noFill/>
        </p:spPr>
        <p:txBody>
          <a:bodyPr wrap="none" rtlCol="0">
            <a:spAutoFit/>
          </a:bodyPr>
          <a:lstStyle/>
          <a:p>
            <a:r>
              <a:rPr lang="en-US" sz="1800" dirty="0" smtClean="0">
                <a:cs typeface="Times New Roman" pitchFamily="18" charset="0"/>
              </a:rPr>
              <a:t>A new trace</a:t>
            </a:r>
          </a:p>
        </p:txBody>
      </p:sp>
      <p:sp>
        <p:nvSpPr>
          <p:cNvPr id="16" name="TextBox 15"/>
          <p:cNvSpPr txBox="1"/>
          <p:nvPr/>
        </p:nvSpPr>
        <p:spPr>
          <a:xfrm>
            <a:off x="3810000" y="2450068"/>
            <a:ext cx="1402948" cy="369332"/>
          </a:xfrm>
          <a:prstGeom prst="rect">
            <a:avLst/>
          </a:prstGeom>
          <a:noFill/>
        </p:spPr>
        <p:txBody>
          <a:bodyPr wrap="none" rtlCol="0">
            <a:spAutoFit/>
          </a:bodyPr>
          <a:lstStyle/>
          <a:p>
            <a:r>
              <a:rPr lang="en-US" sz="1800" dirty="0" smtClean="0">
                <a:cs typeface="Times New Roman" pitchFamily="18" charset="0"/>
              </a:rPr>
              <a:t>An old trace</a:t>
            </a:r>
          </a:p>
        </p:txBody>
      </p:sp>
      <p:sp>
        <p:nvSpPr>
          <p:cNvPr id="13" name="Rounded Rectangle 12"/>
          <p:cNvSpPr/>
          <p:nvPr/>
        </p:nvSpPr>
        <p:spPr bwMode="auto">
          <a:xfrm>
            <a:off x="6553200" y="2705100"/>
            <a:ext cx="1676400" cy="800100"/>
          </a:xfrm>
          <a:prstGeom prst="round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t>Trace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rPr>
              <a:t>Comparison</a:t>
            </a:r>
          </a:p>
        </p:txBody>
      </p:sp>
      <p:sp>
        <p:nvSpPr>
          <p:cNvPr id="18" name="Right Arrow 17"/>
          <p:cNvSpPr/>
          <p:nvPr/>
        </p:nvSpPr>
        <p:spPr bwMode="auto">
          <a:xfrm rot="1464776">
            <a:off x="5467851" y="2451739"/>
            <a:ext cx="1012483" cy="165840"/>
          </a:xfrm>
          <a:prstGeom prst="rightArrow">
            <a:avLst/>
          </a:prstGeom>
          <a:solidFill>
            <a:schemeClr val="bg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9" name="Right Arrow 18"/>
          <p:cNvSpPr/>
          <p:nvPr/>
        </p:nvSpPr>
        <p:spPr bwMode="auto">
          <a:xfrm rot="19751360">
            <a:off x="5400252" y="3474507"/>
            <a:ext cx="1119529" cy="156108"/>
          </a:xfrm>
          <a:prstGeom prst="rightArrow">
            <a:avLst/>
          </a:prstGeom>
          <a:solidFill>
            <a:schemeClr val="bg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5" name="Right Arrow 24"/>
          <p:cNvSpPr/>
          <p:nvPr/>
        </p:nvSpPr>
        <p:spPr bwMode="auto">
          <a:xfrm rot="5400000">
            <a:off x="7051323" y="4155723"/>
            <a:ext cx="685800" cy="146754"/>
          </a:xfrm>
          <a:prstGeom prst="rightArrow">
            <a:avLst/>
          </a:prstGeom>
          <a:solidFill>
            <a:schemeClr val="bg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8" name="TextBox 27"/>
          <p:cNvSpPr txBox="1"/>
          <p:nvPr/>
        </p:nvSpPr>
        <p:spPr>
          <a:xfrm>
            <a:off x="6172200" y="5791200"/>
            <a:ext cx="2642711" cy="646331"/>
          </a:xfrm>
          <a:prstGeom prst="rect">
            <a:avLst/>
          </a:prstGeom>
          <a:noFill/>
        </p:spPr>
        <p:txBody>
          <a:bodyPr wrap="none" rtlCol="0">
            <a:spAutoFit/>
          </a:bodyPr>
          <a:lstStyle/>
          <a:p>
            <a:r>
              <a:rPr lang="en-US" sz="1800" dirty="0">
                <a:cs typeface="Times New Roman" pitchFamily="18" charset="0"/>
              </a:rPr>
              <a:t>Deviated execution </a:t>
            </a:r>
            <a:r>
              <a:rPr lang="en-US" sz="1800" dirty="0" smtClean="0">
                <a:cs typeface="Times New Roman" pitchFamily="18" charset="0"/>
              </a:rPr>
              <a:t>parts</a:t>
            </a:r>
          </a:p>
          <a:p>
            <a:r>
              <a:rPr lang="en-US" sz="1800" dirty="0" smtClean="0">
                <a:cs typeface="Times New Roman" pitchFamily="18" charset="0"/>
              </a:rPr>
              <a:t>(at the predicate-level)</a:t>
            </a:r>
          </a:p>
        </p:txBody>
      </p:sp>
      <p:sp>
        <p:nvSpPr>
          <p:cNvPr id="29" name="Right Arrow 28"/>
          <p:cNvSpPr/>
          <p:nvPr/>
        </p:nvSpPr>
        <p:spPr bwMode="auto">
          <a:xfrm rot="10800000">
            <a:off x="5410201" y="5410200"/>
            <a:ext cx="1066800" cy="146754"/>
          </a:xfrm>
          <a:prstGeom prst="rightArrow">
            <a:avLst/>
          </a:prstGeom>
          <a:solidFill>
            <a:schemeClr val="bg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1" name="Rounded Rectangle 30"/>
          <p:cNvSpPr/>
          <p:nvPr/>
        </p:nvSpPr>
        <p:spPr bwMode="auto">
          <a:xfrm>
            <a:off x="3542192" y="5114925"/>
            <a:ext cx="1676400" cy="800100"/>
          </a:xfrm>
          <a:prstGeom prst="round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t>Root Cause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rPr>
              <a:t>Analyzer</a:t>
            </a:r>
          </a:p>
        </p:txBody>
      </p:sp>
      <p:sp>
        <p:nvSpPr>
          <p:cNvPr id="32" name="Right Arrow 31"/>
          <p:cNvSpPr/>
          <p:nvPr/>
        </p:nvSpPr>
        <p:spPr bwMode="auto">
          <a:xfrm rot="10800000">
            <a:off x="2339623" y="5466645"/>
            <a:ext cx="1066800" cy="146754"/>
          </a:xfrm>
          <a:prstGeom prst="rightArrow">
            <a:avLst/>
          </a:prstGeom>
          <a:solidFill>
            <a:schemeClr val="bg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grpSp>
        <p:nvGrpSpPr>
          <p:cNvPr id="33" name="Group 32"/>
          <p:cNvGrpSpPr/>
          <p:nvPr/>
        </p:nvGrpSpPr>
        <p:grpSpPr>
          <a:xfrm>
            <a:off x="1063533" y="5181600"/>
            <a:ext cx="1070067" cy="1082929"/>
            <a:chOff x="3176451" y="5772838"/>
            <a:chExt cx="1070067" cy="1082929"/>
          </a:xfrm>
        </p:grpSpPr>
        <p:grpSp>
          <p:nvGrpSpPr>
            <p:cNvPr id="34" name="Group 33"/>
            <p:cNvGrpSpPr/>
            <p:nvPr/>
          </p:nvGrpSpPr>
          <p:grpSpPr>
            <a:xfrm>
              <a:off x="3200400" y="6044550"/>
              <a:ext cx="1046118" cy="811217"/>
              <a:chOff x="2306682" y="5157446"/>
              <a:chExt cx="1046118" cy="811217"/>
            </a:xfrm>
          </p:grpSpPr>
          <p:sp>
            <p:nvSpPr>
              <p:cNvPr id="36" name="TextBox 35"/>
              <p:cNvSpPr txBox="1"/>
              <p:nvPr/>
            </p:nvSpPr>
            <p:spPr>
              <a:xfrm>
                <a:off x="2306682" y="5183833"/>
                <a:ext cx="1046118" cy="784830"/>
              </a:xfrm>
              <a:prstGeom prst="rect">
                <a:avLst/>
              </a:prstGeom>
              <a:noFill/>
            </p:spPr>
            <p:txBody>
              <a:bodyPr wrap="square" rtlCol="0">
                <a:spAutoFit/>
              </a:bodyPr>
              <a:lstStyle/>
              <a:p>
                <a:r>
                  <a:rPr lang="en-US" sz="1500" dirty="0" smtClean="0">
                    <a:latin typeface="+mn-lt"/>
                  </a:rPr>
                  <a:t>1.</a:t>
                </a:r>
              </a:p>
              <a:p>
                <a:r>
                  <a:rPr lang="en-US" sz="1500" dirty="0" smtClean="0">
                    <a:latin typeface="+mn-lt"/>
                  </a:rPr>
                  <a:t>2.</a:t>
                </a:r>
              </a:p>
              <a:p>
                <a:r>
                  <a:rPr lang="en-US" sz="1500" dirty="0" smtClean="0">
                    <a:latin typeface="+mn-lt"/>
                  </a:rPr>
                  <a:t>3. …</a:t>
                </a:r>
              </a:p>
            </p:txBody>
          </p:sp>
          <p:pic>
            <p:nvPicPr>
              <p:cNvPr id="37" name="Picture 2" descr="https://encrypted-tbn3.gstatic.com/images?q=tbn:ANd9GcTortB0_HB0wH8rIZb3_e9pY1l2FLj2YGn-DRpLCkyyd66BatYd"/>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67000" y="5411771"/>
                <a:ext cx="254324" cy="25432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https://encrypted-tbn3.gstatic.com/images?q=tbn:ANd9GcTortB0_HB0wH8rIZb3_e9pY1l2FLj2YGn-DRpLCkyyd66BatYd"/>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67000" y="5157446"/>
                <a:ext cx="254324" cy="254325"/>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extBox 34"/>
            <p:cNvSpPr txBox="1"/>
            <p:nvPr/>
          </p:nvSpPr>
          <p:spPr>
            <a:xfrm>
              <a:off x="3176451" y="5772838"/>
              <a:ext cx="754380" cy="323165"/>
            </a:xfrm>
            <a:prstGeom prst="rect">
              <a:avLst/>
            </a:prstGeom>
            <a:noFill/>
          </p:spPr>
          <p:txBody>
            <a:bodyPr wrap="square" rtlCol="0">
              <a:spAutoFit/>
            </a:bodyPr>
            <a:lstStyle/>
            <a:p>
              <a:pPr algn="ctr"/>
              <a:r>
                <a:rPr lang="en-US" sz="1500" dirty="0" smtClean="0">
                  <a:cs typeface="Times New Roman" pitchFamily="18" charset="0"/>
                </a:rPr>
                <a:t>Report</a:t>
              </a:r>
              <a:endParaRPr lang="en-US" sz="1500" b="0" dirty="0" smtClean="0">
                <a:cs typeface="Times New Roman" pitchFamily="18" charset="0"/>
              </a:endParaRPr>
            </a:p>
          </p:txBody>
        </p:sp>
      </p:grpSp>
      <p:grpSp>
        <p:nvGrpSpPr>
          <p:cNvPr id="3" name="Group 2"/>
          <p:cNvGrpSpPr/>
          <p:nvPr/>
        </p:nvGrpSpPr>
        <p:grpSpPr>
          <a:xfrm>
            <a:off x="7016046" y="5003797"/>
            <a:ext cx="1061154" cy="740366"/>
            <a:chOff x="7016046" y="5003797"/>
            <a:chExt cx="1061154" cy="740366"/>
          </a:xfrm>
        </p:grpSpPr>
        <p:sp>
          <p:nvSpPr>
            <p:cNvPr id="39" name="Rounded Rectangle 38"/>
            <p:cNvSpPr/>
            <p:nvPr/>
          </p:nvSpPr>
          <p:spPr bwMode="auto">
            <a:xfrm>
              <a:off x="7323668" y="5114925"/>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0000"/>
                </a:solidFill>
                <a:effectLst/>
                <a:latin typeface="Times New Roman" pitchFamily="18" charset="0"/>
              </a:endParaRPr>
            </a:p>
          </p:txBody>
        </p:sp>
        <p:sp>
          <p:nvSpPr>
            <p:cNvPr id="40" name="Rounded Rectangle 39"/>
            <p:cNvSpPr/>
            <p:nvPr/>
          </p:nvSpPr>
          <p:spPr bwMode="auto">
            <a:xfrm>
              <a:off x="7699022" y="5010854"/>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0000"/>
                </a:solidFill>
                <a:effectLst/>
                <a:latin typeface="Times New Roman" pitchFamily="18" charset="0"/>
              </a:endParaRPr>
            </a:p>
          </p:txBody>
        </p:sp>
        <p:sp>
          <p:nvSpPr>
            <p:cNvPr id="41" name="Rounded Rectangle 40"/>
            <p:cNvSpPr/>
            <p:nvPr/>
          </p:nvSpPr>
          <p:spPr bwMode="auto">
            <a:xfrm>
              <a:off x="7016046" y="5003797"/>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0000"/>
                </a:solidFill>
                <a:effectLst/>
                <a:latin typeface="Times New Roman" pitchFamily="18" charset="0"/>
              </a:endParaRPr>
            </a:p>
          </p:txBody>
        </p:sp>
        <p:sp>
          <p:nvSpPr>
            <p:cNvPr id="42" name="Rounded Rectangle 41"/>
            <p:cNvSpPr/>
            <p:nvPr/>
          </p:nvSpPr>
          <p:spPr bwMode="auto">
            <a:xfrm>
              <a:off x="7016046" y="5362575"/>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0000"/>
                </a:solidFill>
                <a:effectLst/>
                <a:latin typeface="Times New Roman" pitchFamily="18" charset="0"/>
              </a:endParaRPr>
            </a:p>
          </p:txBody>
        </p:sp>
        <p:sp>
          <p:nvSpPr>
            <p:cNvPr id="43" name="Rounded Rectangle 42"/>
            <p:cNvSpPr/>
            <p:nvPr/>
          </p:nvSpPr>
          <p:spPr bwMode="auto">
            <a:xfrm>
              <a:off x="7622822" y="5410200"/>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0000"/>
                </a:solidFill>
                <a:effectLst/>
                <a:latin typeface="Times New Roman" pitchFamily="18" charset="0"/>
              </a:endParaRPr>
            </a:p>
          </p:txBody>
        </p:sp>
        <p:sp>
          <p:nvSpPr>
            <p:cNvPr id="44" name="Rounded Rectangle 43"/>
            <p:cNvSpPr/>
            <p:nvPr/>
          </p:nvSpPr>
          <p:spPr bwMode="auto">
            <a:xfrm>
              <a:off x="7924800" y="5266982"/>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0000"/>
                </a:solidFill>
                <a:effectLst/>
                <a:latin typeface="Times New Roman" pitchFamily="18" charset="0"/>
              </a:endParaRPr>
            </a:p>
          </p:txBody>
        </p:sp>
        <p:sp>
          <p:nvSpPr>
            <p:cNvPr id="45" name="Rounded Rectangle 44"/>
            <p:cNvSpPr/>
            <p:nvPr/>
          </p:nvSpPr>
          <p:spPr bwMode="auto">
            <a:xfrm>
              <a:off x="7391400" y="5591763"/>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0000"/>
                </a:solidFill>
                <a:effectLst/>
                <a:latin typeface="Times New Roman" pitchFamily="18" charset="0"/>
              </a:endParaRPr>
            </a:p>
          </p:txBody>
        </p:sp>
      </p:grpSp>
    </p:spTree>
    <p:extLst>
      <p:ext uri="{BB962C8B-B14F-4D97-AF65-F5344CB8AC3E}">
        <p14:creationId xmlns:p14="http://schemas.microsoft.com/office/powerpoint/2010/main" val="41769708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2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animBg="1"/>
      <p:bldP spid="12" grpId="0" animBg="1"/>
      <p:bldP spid="15" grpId="0"/>
      <p:bldP spid="16" grpId="0"/>
      <p:bldP spid="13" grpId="0" animBg="1"/>
      <p:bldP spid="18" grpId="0" animBg="1"/>
      <p:bldP spid="19" grpId="0" animBg="1"/>
      <p:bldP spid="25" grpId="0" animBg="1"/>
      <p:bldP spid="28" grpId="0"/>
      <p:bldP spid="29" grpId="0" animBg="1"/>
      <p:bldP spid="31" grpId="0" animBg="1"/>
      <p:bldP spid="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7016046" y="5003797"/>
            <a:ext cx="1061154" cy="740366"/>
            <a:chOff x="7016046" y="5003797"/>
            <a:chExt cx="1061154" cy="740366"/>
          </a:xfrm>
        </p:grpSpPr>
        <p:sp>
          <p:nvSpPr>
            <p:cNvPr id="43" name="Rounded Rectangle 42"/>
            <p:cNvSpPr/>
            <p:nvPr/>
          </p:nvSpPr>
          <p:spPr bwMode="auto">
            <a:xfrm>
              <a:off x="7323668" y="5114925"/>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0000"/>
                </a:solidFill>
                <a:effectLst/>
                <a:latin typeface="Times New Roman" pitchFamily="18" charset="0"/>
              </a:endParaRPr>
            </a:p>
          </p:txBody>
        </p:sp>
        <p:sp>
          <p:nvSpPr>
            <p:cNvPr id="44" name="Rounded Rectangle 43"/>
            <p:cNvSpPr/>
            <p:nvPr/>
          </p:nvSpPr>
          <p:spPr bwMode="auto">
            <a:xfrm>
              <a:off x="7699022" y="5010854"/>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0000"/>
                </a:solidFill>
                <a:effectLst/>
                <a:latin typeface="Times New Roman" pitchFamily="18" charset="0"/>
              </a:endParaRPr>
            </a:p>
          </p:txBody>
        </p:sp>
        <p:sp>
          <p:nvSpPr>
            <p:cNvPr id="45" name="Rounded Rectangle 44"/>
            <p:cNvSpPr/>
            <p:nvPr/>
          </p:nvSpPr>
          <p:spPr bwMode="auto">
            <a:xfrm>
              <a:off x="7016046" y="5003797"/>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0000"/>
                </a:solidFill>
                <a:effectLst/>
                <a:latin typeface="Times New Roman" pitchFamily="18" charset="0"/>
              </a:endParaRPr>
            </a:p>
          </p:txBody>
        </p:sp>
        <p:sp>
          <p:nvSpPr>
            <p:cNvPr id="46" name="Rounded Rectangle 45"/>
            <p:cNvSpPr/>
            <p:nvPr/>
          </p:nvSpPr>
          <p:spPr bwMode="auto">
            <a:xfrm>
              <a:off x="7016046" y="5362575"/>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0000"/>
                </a:solidFill>
                <a:effectLst/>
                <a:latin typeface="Times New Roman" pitchFamily="18" charset="0"/>
              </a:endParaRPr>
            </a:p>
          </p:txBody>
        </p:sp>
        <p:sp>
          <p:nvSpPr>
            <p:cNvPr id="47" name="Rounded Rectangle 46"/>
            <p:cNvSpPr/>
            <p:nvPr/>
          </p:nvSpPr>
          <p:spPr bwMode="auto">
            <a:xfrm>
              <a:off x="7622822" y="5410200"/>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0000"/>
                </a:solidFill>
                <a:effectLst/>
                <a:latin typeface="Times New Roman" pitchFamily="18" charset="0"/>
              </a:endParaRPr>
            </a:p>
          </p:txBody>
        </p:sp>
        <p:sp>
          <p:nvSpPr>
            <p:cNvPr id="48" name="Rounded Rectangle 47"/>
            <p:cNvSpPr/>
            <p:nvPr/>
          </p:nvSpPr>
          <p:spPr bwMode="auto">
            <a:xfrm>
              <a:off x="7924800" y="5266982"/>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0000"/>
                </a:solidFill>
                <a:effectLst/>
                <a:latin typeface="Times New Roman" pitchFamily="18" charset="0"/>
              </a:endParaRPr>
            </a:p>
          </p:txBody>
        </p:sp>
        <p:sp>
          <p:nvSpPr>
            <p:cNvPr id="49" name="Rounded Rectangle 48"/>
            <p:cNvSpPr/>
            <p:nvPr/>
          </p:nvSpPr>
          <p:spPr bwMode="auto">
            <a:xfrm>
              <a:off x="7391400" y="5591763"/>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0000"/>
                </a:solidFill>
                <a:effectLst/>
                <a:latin typeface="Times New Roman" pitchFamily="18" charset="0"/>
              </a:endParaRPr>
            </a:p>
          </p:txBody>
        </p:sp>
      </p:grpSp>
      <p:sp>
        <p:nvSpPr>
          <p:cNvPr id="2" name="Title 1"/>
          <p:cNvSpPr>
            <a:spLocks noGrp="1"/>
          </p:cNvSpPr>
          <p:nvPr>
            <p:ph type="title"/>
          </p:nvPr>
        </p:nvSpPr>
        <p:spPr/>
        <p:txBody>
          <a:bodyPr/>
          <a:lstStyle/>
          <a:p>
            <a:r>
              <a:rPr lang="en-US" dirty="0" smtClean="0"/>
              <a:t>Workflow of </a:t>
            </a:r>
            <a:r>
              <a:rPr lang="en-US" dirty="0" err="1" smtClean="0"/>
              <a:t>ConfSuggester</a:t>
            </a:r>
            <a:endParaRPr lang="en-US" dirty="0"/>
          </a:p>
        </p:txBody>
      </p:sp>
      <p:sp>
        <p:nvSpPr>
          <p:cNvPr id="4" name="Slide Number Placeholder 3"/>
          <p:cNvSpPr>
            <a:spLocks noGrp="1"/>
          </p:cNvSpPr>
          <p:nvPr>
            <p:ph type="sldNum" sz="quarter" idx="11"/>
          </p:nvPr>
        </p:nvSpPr>
        <p:spPr/>
        <p:txBody>
          <a:bodyPr/>
          <a:lstStyle/>
          <a:p>
            <a:fld id="{3B048AC8-D41E-4C7B-8EE3-A52489AA1F05}" type="slidenum">
              <a:rPr lang="en-US" smtClean="0"/>
              <a:pPr/>
              <a:t>25</a:t>
            </a:fld>
            <a:endParaRPr lang="en-US"/>
          </a:p>
        </p:txBody>
      </p:sp>
      <p:pic>
        <p:nvPicPr>
          <p:cNvPr id="5" name="Picture 12" descr="Software install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014" y="12954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www.iconshock.com/img_jpg/PLASTICXP/networking/jpg/256/software_ic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370" y="3124198"/>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01184" y="2362200"/>
            <a:ext cx="1332416" cy="369332"/>
          </a:xfrm>
          <a:prstGeom prst="rect">
            <a:avLst/>
          </a:prstGeom>
          <a:noFill/>
        </p:spPr>
        <p:txBody>
          <a:bodyPr wrap="none" rtlCol="0">
            <a:spAutoFit/>
          </a:bodyPr>
          <a:lstStyle/>
          <a:p>
            <a:r>
              <a:rPr lang="en-US" sz="1800" dirty="0" smtClean="0">
                <a:cs typeface="Times New Roman" pitchFamily="18" charset="0"/>
              </a:rPr>
              <a:t>Old version</a:t>
            </a:r>
          </a:p>
        </p:txBody>
      </p:sp>
      <p:sp>
        <p:nvSpPr>
          <p:cNvPr id="8" name="TextBox 7"/>
          <p:cNvSpPr txBox="1"/>
          <p:nvPr/>
        </p:nvSpPr>
        <p:spPr>
          <a:xfrm>
            <a:off x="789895" y="4202668"/>
            <a:ext cx="1396536" cy="369332"/>
          </a:xfrm>
          <a:prstGeom prst="rect">
            <a:avLst/>
          </a:prstGeom>
          <a:noFill/>
        </p:spPr>
        <p:txBody>
          <a:bodyPr wrap="none" rtlCol="0">
            <a:spAutoFit/>
          </a:bodyPr>
          <a:lstStyle/>
          <a:p>
            <a:r>
              <a:rPr lang="en-US" sz="1800" dirty="0" smtClean="0">
                <a:cs typeface="Times New Roman" pitchFamily="18" charset="0"/>
              </a:rPr>
              <a:t>New version</a:t>
            </a:r>
          </a:p>
        </p:txBody>
      </p:sp>
      <p:pic>
        <p:nvPicPr>
          <p:cNvPr id="9" name="Picture 2" descr="http://www.777icons.com/libs/people-vista/programmer-ico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605846"/>
            <a:ext cx="533399"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777icons.com/libs/people-vista/programmer-ico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1477" y="3198810"/>
            <a:ext cx="533399" cy="533400"/>
          </a:xfrm>
          <a:prstGeom prst="rect">
            <a:avLst/>
          </a:prstGeom>
          <a:noFill/>
          <a:extLst>
            <a:ext uri="{909E8E84-426E-40DD-AFC4-6F175D3DCCD1}">
              <a14:hiddenFill xmlns:a14="http://schemas.microsoft.com/office/drawing/2010/main">
                <a:solidFill>
                  <a:srgbClr val="FFFFFF"/>
                </a:solidFill>
              </a14:hiddenFill>
            </a:ext>
          </a:extLst>
        </p:spPr>
      </p:pic>
      <p:sp>
        <p:nvSpPr>
          <p:cNvPr id="11" name="Right Arrow 10"/>
          <p:cNvSpPr/>
          <p:nvPr/>
        </p:nvSpPr>
        <p:spPr bwMode="auto">
          <a:xfrm>
            <a:off x="2438400" y="2139246"/>
            <a:ext cx="1066800" cy="146754"/>
          </a:xfrm>
          <a:prstGeom prst="rightArrow">
            <a:avLst/>
          </a:prstGeom>
          <a:solidFill>
            <a:schemeClr val="bg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2" name="Right Arrow 11"/>
          <p:cNvSpPr/>
          <p:nvPr/>
        </p:nvSpPr>
        <p:spPr bwMode="auto">
          <a:xfrm>
            <a:off x="2438400" y="3733800"/>
            <a:ext cx="1066800" cy="146754"/>
          </a:xfrm>
          <a:prstGeom prst="rightArrow">
            <a:avLst/>
          </a:prstGeom>
          <a:solidFill>
            <a:schemeClr val="bg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pic>
        <p:nvPicPr>
          <p:cNvPr id="921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2057400"/>
            <a:ext cx="15906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6867" y="3646311"/>
            <a:ext cx="160760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3785064" y="4191000"/>
            <a:ext cx="1351717" cy="369332"/>
          </a:xfrm>
          <a:prstGeom prst="rect">
            <a:avLst/>
          </a:prstGeom>
          <a:noFill/>
        </p:spPr>
        <p:txBody>
          <a:bodyPr wrap="none" rtlCol="0">
            <a:spAutoFit/>
          </a:bodyPr>
          <a:lstStyle/>
          <a:p>
            <a:r>
              <a:rPr lang="en-US" sz="1800" dirty="0" smtClean="0">
                <a:cs typeface="Times New Roman" pitchFamily="18" charset="0"/>
              </a:rPr>
              <a:t>A new trace</a:t>
            </a:r>
          </a:p>
        </p:txBody>
      </p:sp>
      <p:sp>
        <p:nvSpPr>
          <p:cNvPr id="16" name="TextBox 15"/>
          <p:cNvSpPr txBox="1"/>
          <p:nvPr/>
        </p:nvSpPr>
        <p:spPr>
          <a:xfrm>
            <a:off x="3810000" y="2450068"/>
            <a:ext cx="1402948" cy="369332"/>
          </a:xfrm>
          <a:prstGeom prst="rect">
            <a:avLst/>
          </a:prstGeom>
          <a:noFill/>
        </p:spPr>
        <p:txBody>
          <a:bodyPr wrap="none" rtlCol="0">
            <a:spAutoFit/>
          </a:bodyPr>
          <a:lstStyle/>
          <a:p>
            <a:r>
              <a:rPr lang="en-US" sz="1800" dirty="0" smtClean="0">
                <a:cs typeface="Times New Roman" pitchFamily="18" charset="0"/>
              </a:rPr>
              <a:t>An old trace</a:t>
            </a:r>
          </a:p>
        </p:txBody>
      </p:sp>
      <p:sp>
        <p:nvSpPr>
          <p:cNvPr id="13" name="Rounded Rectangle 12"/>
          <p:cNvSpPr/>
          <p:nvPr/>
        </p:nvSpPr>
        <p:spPr bwMode="auto">
          <a:xfrm>
            <a:off x="6553200" y="2705100"/>
            <a:ext cx="1676400" cy="800100"/>
          </a:xfrm>
          <a:prstGeom prst="round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t>Trace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rPr>
              <a:t>Comparison</a:t>
            </a:r>
          </a:p>
        </p:txBody>
      </p:sp>
      <p:sp>
        <p:nvSpPr>
          <p:cNvPr id="18" name="Right Arrow 17"/>
          <p:cNvSpPr/>
          <p:nvPr/>
        </p:nvSpPr>
        <p:spPr bwMode="auto">
          <a:xfrm rot="1464776">
            <a:off x="5467851" y="2451739"/>
            <a:ext cx="1012483" cy="165840"/>
          </a:xfrm>
          <a:prstGeom prst="rightArrow">
            <a:avLst/>
          </a:prstGeom>
          <a:solidFill>
            <a:schemeClr val="bg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9" name="Right Arrow 18"/>
          <p:cNvSpPr/>
          <p:nvPr/>
        </p:nvSpPr>
        <p:spPr bwMode="auto">
          <a:xfrm rot="19751360">
            <a:off x="5400252" y="3474507"/>
            <a:ext cx="1119529" cy="156108"/>
          </a:xfrm>
          <a:prstGeom prst="rightArrow">
            <a:avLst/>
          </a:prstGeom>
          <a:solidFill>
            <a:schemeClr val="bg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5" name="Right Arrow 24"/>
          <p:cNvSpPr/>
          <p:nvPr/>
        </p:nvSpPr>
        <p:spPr bwMode="auto">
          <a:xfrm rot="5400000">
            <a:off x="7051323" y="4155723"/>
            <a:ext cx="685800" cy="146754"/>
          </a:xfrm>
          <a:prstGeom prst="rightArrow">
            <a:avLst/>
          </a:prstGeom>
          <a:solidFill>
            <a:schemeClr val="bg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8" name="TextBox 27"/>
          <p:cNvSpPr txBox="1"/>
          <p:nvPr/>
        </p:nvSpPr>
        <p:spPr>
          <a:xfrm>
            <a:off x="6172200" y="5791200"/>
            <a:ext cx="2642711" cy="646331"/>
          </a:xfrm>
          <a:prstGeom prst="rect">
            <a:avLst/>
          </a:prstGeom>
          <a:noFill/>
        </p:spPr>
        <p:txBody>
          <a:bodyPr wrap="none" rtlCol="0">
            <a:spAutoFit/>
          </a:bodyPr>
          <a:lstStyle/>
          <a:p>
            <a:r>
              <a:rPr lang="en-US" sz="1800" dirty="0">
                <a:cs typeface="Times New Roman" pitchFamily="18" charset="0"/>
              </a:rPr>
              <a:t>Deviated execution </a:t>
            </a:r>
            <a:r>
              <a:rPr lang="en-US" sz="1800" dirty="0" smtClean="0">
                <a:cs typeface="Times New Roman" pitchFamily="18" charset="0"/>
              </a:rPr>
              <a:t>parts</a:t>
            </a:r>
          </a:p>
          <a:p>
            <a:r>
              <a:rPr lang="en-US" sz="1800" dirty="0" smtClean="0">
                <a:cs typeface="Times New Roman" pitchFamily="18" charset="0"/>
              </a:rPr>
              <a:t>(at the predicate-level)</a:t>
            </a:r>
          </a:p>
        </p:txBody>
      </p:sp>
      <p:sp>
        <p:nvSpPr>
          <p:cNvPr id="29" name="Right Arrow 28"/>
          <p:cNvSpPr/>
          <p:nvPr/>
        </p:nvSpPr>
        <p:spPr bwMode="auto">
          <a:xfrm rot="10800000">
            <a:off x="5410201" y="5410200"/>
            <a:ext cx="1066800" cy="146754"/>
          </a:xfrm>
          <a:prstGeom prst="rightArrow">
            <a:avLst/>
          </a:prstGeom>
          <a:solidFill>
            <a:schemeClr val="bg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1" name="Rounded Rectangle 30"/>
          <p:cNvSpPr/>
          <p:nvPr/>
        </p:nvSpPr>
        <p:spPr bwMode="auto">
          <a:xfrm>
            <a:off x="3542192" y="5114925"/>
            <a:ext cx="1676400" cy="800100"/>
          </a:xfrm>
          <a:prstGeom prst="round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t>Root Cause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rPr>
              <a:t>Analyzer</a:t>
            </a:r>
          </a:p>
        </p:txBody>
      </p:sp>
      <p:sp>
        <p:nvSpPr>
          <p:cNvPr id="32" name="Right Arrow 31"/>
          <p:cNvSpPr/>
          <p:nvPr/>
        </p:nvSpPr>
        <p:spPr bwMode="auto">
          <a:xfrm rot="10800000">
            <a:off x="2339623" y="5466645"/>
            <a:ext cx="1066800" cy="146754"/>
          </a:xfrm>
          <a:prstGeom prst="rightArrow">
            <a:avLst/>
          </a:prstGeom>
          <a:solidFill>
            <a:schemeClr val="bg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grpSp>
        <p:nvGrpSpPr>
          <p:cNvPr id="33" name="Group 32"/>
          <p:cNvGrpSpPr/>
          <p:nvPr/>
        </p:nvGrpSpPr>
        <p:grpSpPr>
          <a:xfrm>
            <a:off x="1063533" y="5181600"/>
            <a:ext cx="1070067" cy="1082929"/>
            <a:chOff x="3176451" y="5772838"/>
            <a:chExt cx="1070067" cy="1082929"/>
          </a:xfrm>
        </p:grpSpPr>
        <p:grpSp>
          <p:nvGrpSpPr>
            <p:cNvPr id="34" name="Group 33"/>
            <p:cNvGrpSpPr/>
            <p:nvPr/>
          </p:nvGrpSpPr>
          <p:grpSpPr>
            <a:xfrm>
              <a:off x="3200400" y="6044550"/>
              <a:ext cx="1046118" cy="811217"/>
              <a:chOff x="2306682" y="5157446"/>
              <a:chExt cx="1046118" cy="811217"/>
            </a:xfrm>
          </p:grpSpPr>
          <p:sp>
            <p:nvSpPr>
              <p:cNvPr id="36" name="TextBox 35"/>
              <p:cNvSpPr txBox="1"/>
              <p:nvPr/>
            </p:nvSpPr>
            <p:spPr>
              <a:xfrm>
                <a:off x="2306682" y="5183833"/>
                <a:ext cx="1046118" cy="784830"/>
              </a:xfrm>
              <a:prstGeom prst="rect">
                <a:avLst/>
              </a:prstGeom>
              <a:noFill/>
            </p:spPr>
            <p:txBody>
              <a:bodyPr wrap="square" rtlCol="0">
                <a:spAutoFit/>
              </a:bodyPr>
              <a:lstStyle/>
              <a:p>
                <a:r>
                  <a:rPr lang="en-US" sz="1500" dirty="0" smtClean="0">
                    <a:latin typeface="+mn-lt"/>
                  </a:rPr>
                  <a:t>1.</a:t>
                </a:r>
              </a:p>
              <a:p>
                <a:r>
                  <a:rPr lang="en-US" sz="1500" dirty="0" smtClean="0">
                    <a:latin typeface="+mn-lt"/>
                  </a:rPr>
                  <a:t>2.</a:t>
                </a:r>
              </a:p>
              <a:p>
                <a:r>
                  <a:rPr lang="en-US" sz="1500" dirty="0" smtClean="0">
                    <a:latin typeface="+mn-lt"/>
                  </a:rPr>
                  <a:t>3. …</a:t>
                </a:r>
              </a:p>
            </p:txBody>
          </p:sp>
          <p:pic>
            <p:nvPicPr>
              <p:cNvPr id="37" name="Picture 2" descr="https://encrypted-tbn3.gstatic.com/images?q=tbn:ANd9GcTortB0_HB0wH8rIZb3_e9pY1l2FLj2YGn-DRpLCkyyd66BatYd"/>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67000" y="5411771"/>
                <a:ext cx="254324" cy="25432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https://encrypted-tbn3.gstatic.com/images?q=tbn:ANd9GcTortB0_HB0wH8rIZb3_e9pY1l2FLj2YGn-DRpLCkyyd66BatYd"/>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67000" y="5157446"/>
                <a:ext cx="254324" cy="254325"/>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extBox 34"/>
            <p:cNvSpPr txBox="1"/>
            <p:nvPr/>
          </p:nvSpPr>
          <p:spPr>
            <a:xfrm>
              <a:off x="3176451" y="5772838"/>
              <a:ext cx="754380" cy="323165"/>
            </a:xfrm>
            <a:prstGeom prst="rect">
              <a:avLst/>
            </a:prstGeom>
            <a:noFill/>
          </p:spPr>
          <p:txBody>
            <a:bodyPr wrap="square" rtlCol="0">
              <a:spAutoFit/>
            </a:bodyPr>
            <a:lstStyle/>
            <a:p>
              <a:pPr algn="ctr"/>
              <a:r>
                <a:rPr lang="en-US" sz="1500" dirty="0" smtClean="0">
                  <a:cs typeface="Times New Roman" pitchFamily="18" charset="0"/>
                </a:rPr>
                <a:t>Report</a:t>
              </a:r>
              <a:endParaRPr lang="en-US" sz="1500" b="0" dirty="0" smtClean="0">
                <a:cs typeface="Times New Roman" pitchFamily="18" charset="0"/>
              </a:endParaRPr>
            </a:p>
          </p:txBody>
        </p:sp>
      </p:grpSp>
      <p:sp>
        <p:nvSpPr>
          <p:cNvPr id="39" name="Rectangle 38"/>
          <p:cNvSpPr/>
          <p:nvPr/>
        </p:nvSpPr>
        <p:spPr bwMode="auto">
          <a:xfrm>
            <a:off x="421639" y="1447800"/>
            <a:ext cx="5293361" cy="3092803"/>
          </a:xfrm>
          <a:prstGeom prst="rect">
            <a:avLst/>
          </a:prstGeom>
          <a:solidFill>
            <a:schemeClr val="bg2">
              <a:lumMod val="60000"/>
              <a:lumOff val="40000"/>
              <a:alpha val="94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chemeClr val="tx1"/>
                </a:solidFill>
                <a:effectLst/>
                <a:latin typeface="Times New Roman" pitchFamily="18" charset="0"/>
              </a:rPr>
              <a:t>User demonstration: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chemeClr val="tx1"/>
                </a:solidFill>
                <a:effectLst/>
                <a:latin typeface="Times New Roman" pitchFamily="18" charset="0"/>
              </a:rPr>
              <a:t> </a:t>
            </a:r>
            <a:r>
              <a:rPr kumimoji="0" lang="en-US" sz="3600" b="1" i="0" u="none" strike="noStrike" cap="none" normalizeH="0" baseline="0" dirty="0" smtClean="0">
                <a:ln>
                  <a:noFill/>
                </a:ln>
                <a:solidFill>
                  <a:srgbClr val="FF0000"/>
                </a:solidFill>
                <a:effectLst/>
                <a:latin typeface="Times New Roman" pitchFamily="18" charset="0"/>
              </a:rPr>
              <a:t>show</a:t>
            </a:r>
            <a:r>
              <a:rPr kumimoji="0" lang="en-US" sz="3600" b="1" i="0" u="none" strike="noStrike" cap="none" normalizeH="0" baseline="0" dirty="0" smtClean="0">
                <a:ln>
                  <a:noFill/>
                </a:ln>
                <a:solidFill>
                  <a:schemeClr val="tx1"/>
                </a:solidFill>
                <a:effectLst/>
                <a:latin typeface="Times New Roman" pitchFamily="18" charset="0"/>
              </a:rPr>
              <a:t> the error</a:t>
            </a:r>
          </a:p>
        </p:txBody>
      </p:sp>
      <p:sp>
        <p:nvSpPr>
          <p:cNvPr id="40" name="Rectangle 39"/>
          <p:cNvSpPr/>
          <p:nvPr/>
        </p:nvSpPr>
        <p:spPr bwMode="auto">
          <a:xfrm>
            <a:off x="5791200" y="2605634"/>
            <a:ext cx="3276600" cy="3871366"/>
          </a:xfrm>
          <a:prstGeom prst="rect">
            <a:avLst/>
          </a:prstGeom>
          <a:solidFill>
            <a:schemeClr val="bg2">
              <a:lumMod val="60000"/>
              <a:lumOff val="40000"/>
              <a:alpha val="94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en-US" dirty="0" smtClean="0"/>
          </a:p>
          <a:p>
            <a:pPr algn="ctr"/>
            <a:endParaRPr lang="en-US" dirty="0"/>
          </a:p>
          <a:p>
            <a:pPr algn="ctr"/>
            <a:endParaRPr lang="en-US" sz="2800" dirty="0" smtClean="0"/>
          </a:p>
          <a:p>
            <a:pPr algn="ctr"/>
            <a:r>
              <a:rPr lang="en-US" sz="2800" dirty="0" smtClean="0"/>
              <a:t>Dynamic analysis: </a:t>
            </a:r>
          </a:p>
          <a:p>
            <a:pPr algn="ctr"/>
            <a:r>
              <a:rPr lang="en-US" sz="2800" dirty="0" smtClean="0">
                <a:solidFill>
                  <a:srgbClr val="FF0000"/>
                </a:solidFill>
              </a:rPr>
              <a:t>understand </a:t>
            </a:r>
            <a:r>
              <a:rPr lang="en-US" sz="2800" dirty="0" smtClean="0"/>
              <a:t>the </a:t>
            </a:r>
          </a:p>
          <a:p>
            <a:pPr algn="ctr"/>
            <a:r>
              <a:rPr lang="en-US" sz="2800" dirty="0" smtClean="0"/>
              <a:t>behavior</a:t>
            </a:r>
            <a:endParaRPr lang="en-US" sz="2800" dirty="0"/>
          </a:p>
        </p:txBody>
      </p:sp>
      <p:sp>
        <p:nvSpPr>
          <p:cNvPr id="41" name="Rectangle 40"/>
          <p:cNvSpPr/>
          <p:nvPr/>
        </p:nvSpPr>
        <p:spPr bwMode="auto">
          <a:xfrm>
            <a:off x="130747" y="4724400"/>
            <a:ext cx="5431853" cy="1769625"/>
          </a:xfrm>
          <a:prstGeom prst="rect">
            <a:avLst/>
          </a:prstGeom>
          <a:solidFill>
            <a:schemeClr val="bg2">
              <a:lumMod val="60000"/>
              <a:lumOff val="40000"/>
              <a:alpha val="94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en-US" sz="2000" dirty="0" smtClean="0"/>
          </a:p>
          <a:p>
            <a:pPr algn="ctr"/>
            <a:r>
              <a:rPr lang="en-US" sz="2800" dirty="0" smtClean="0"/>
              <a:t>Static analysis: </a:t>
            </a:r>
          </a:p>
          <a:p>
            <a:pPr algn="ctr"/>
            <a:r>
              <a:rPr lang="en-US" sz="2800" dirty="0" smtClean="0">
                <a:solidFill>
                  <a:srgbClr val="FF0000"/>
                </a:solidFill>
              </a:rPr>
              <a:t>compute</a:t>
            </a:r>
            <a:r>
              <a:rPr lang="en-US" sz="2800" dirty="0" smtClean="0"/>
              <a:t> the solution</a:t>
            </a:r>
            <a:endParaRPr lang="en-US" sz="2800" dirty="0"/>
          </a:p>
        </p:txBody>
      </p:sp>
    </p:spTree>
    <p:extLst>
      <p:ext uri="{BB962C8B-B14F-4D97-AF65-F5344CB8AC3E}">
        <p14:creationId xmlns:p14="http://schemas.microsoft.com/office/powerpoint/2010/main" val="2768657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of </a:t>
            </a:r>
            <a:r>
              <a:rPr lang="en-US" dirty="0" err="1" smtClean="0"/>
              <a:t>ConfSuggester</a:t>
            </a:r>
            <a:endParaRPr lang="en-US" dirty="0"/>
          </a:p>
        </p:txBody>
      </p:sp>
      <p:sp>
        <p:nvSpPr>
          <p:cNvPr id="4" name="Slide Number Placeholder 3"/>
          <p:cNvSpPr>
            <a:spLocks noGrp="1"/>
          </p:cNvSpPr>
          <p:nvPr>
            <p:ph type="sldNum" sz="quarter" idx="11"/>
          </p:nvPr>
        </p:nvSpPr>
        <p:spPr/>
        <p:txBody>
          <a:bodyPr/>
          <a:lstStyle/>
          <a:p>
            <a:fld id="{3B048AC8-D41E-4C7B-8EE3-A52489AA1F05}" type="slidenum">
              <a:rPr lang="en-US" smtClean="0"/>
              <a:pPr/>
              <a:t>26</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18854"/>
            <a:ext cx="7010400" cy="4515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ounded Rectangle 49"/>
          <p:cNvSpPr/>
          <p:nvPr/>
        </p:nvSpPr>
        <p:spPr bwMode="auto">
          <a:xfrm>
            <a:off x="6248400" y="1295400"/>
            <a:ext cx="1752600" cy="914400"/>
          </a:xfrm>
          <a:prstGeom prst="roundRect">
            <a:avLst/>
          </a:prstGeom>
          <a:noFill/>
          <a:ln w="2857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7286670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4098"/>
                                        </p:tgtEl>
                                      </p:cBhvr>
                                      <p:by x="30000" y="30000"/>
                                    </p:animScale>
                                  </p:childTnLst>
                                </p:cTn>
                              </p:par>
                              <p:par>
                                <p:cTn id="7" presetID="42" presetClass="path" presetSubtype="0" accel="50000" decel="50000" fill="hold" nodeType="withEffect">
                                  <p:stCondLst>
                                    <p:cond delay="0"/>
                                  </p:stCondLst>
                                  <p:childTnLst>
                                    <p:animMotion origin="layout" path="M -3.33333E-6 2.19653E-6 L 0.34167 -0.26151 " pathEditMode="relative" rAng="0" ptsTypes="AA">
                                      <p:cBhvr>
                                        <p:cTn id="8" dur="2000" fill="hold"/>
                                        <p:tgtEl>
                                          <p:spTgt spid="4098"/>
                                        </p:tgtEl>
                                        <p:attrNameLst>
                                          <p:attrName>ppt_x</p:attrName>
                                          <p:attrName>ppt_y</p:attrName>
                                        </p:attrNameLst>
                                      </p:cBhvr>
                                      <p:rCtr x="17083" y="-13087"/>
                                    </p:animMotion>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demonstration</a:t>
            </a:r>
            <a:endParaRPr lang="en-US" dirty="0"/>
          </a:p>
        </p:txBody>
      </p:sp>
      <p:sp>
        <p:nvSpPr>
          <p:cNvPr id="4" name="Slide Number Placeholder 3"/>
          <p:cNvSpPr>
            <a:spLocks noGrp="1"/>
          </p:cNvSpPr>
          <p:nvPr>
            <p:ph type="sldNum" sz="quarter" idx="11"/>
          </p:nvPr>
        </p:nvSpPr>
        <p:spPr/>
        <p:txBody>
          <a:bodyPr/>
          <a:lstStyle/>
          <a:p>
            <a:fld id="{3B048AC8-D41E-4C7B-8EE3-A52489AA1F05}" type="slidenum">
              <a:rPr lang="en-US" smtClean="0"/>
              <a:pPr/>
              <a:t>27</a:t>
            </a:fld>
            <a:endParaRPr lang="en-US"/>
          </a:p>
        </p:txBody>
      </p:sp>
      <p:pic>
        <p:nvPicPr>
          <p:cNvPr id="5" name="Picture 12" descr="Software install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014" y="12954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www.iconshock.com/img_jpg/PLASTICXP/networking/jpg/256/software_ic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370" y="3124198"/>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01184" y="2362200"/>
            <a:ext cx="1332416" cy="369332"/>
          </a:xfrm>
          <a:prstGeom prst="rect">
            <a:avLst/>
          </a:prstGeom>
          <a:noFill/>
        </p:spPr>
        <p:txBody>
          <a:bodyPr wrap="none" rtlCol="0">
            <a:spAutoFit/>
          </a:bodyPr>
          <a:lstStyle/>
          <a:p>
            <a:r>
              <a:rPr lang="en-US" sz="1800" dirty="0" smtClean="0">
                <a:cs typeface="Times New Roman" pitchFamily="18" charset="0"/>
              </a:rPr>
              <a:t>Old version</a:t>
            </a:r>
          </a:p>
        </p:txBody>
      </p:sp>
      <p:sp>
        <p:nvSpPr>
          <p:cNvPr id="8" name="TextBox 7"/>
          <p:cNvSpPr txBox="1"/>
          <p:nvPr/>
        </p:nvSpPr>
        <p:spPr>
          <a:xfrm>
            <a:off x="789895" y="4202668"/>
            <a:ext cx="1396536" cy="369332"/>
          </a:xfrm>
          <a:prstGeom prst="rect">
            <a:avLst/>
          </a:prstGeom>
          <a:noFill/>
        </p:spPr>
        <p:txBody>
          <a:bodyPr wrap="none" rtlCol="0">
            <a:spAutoFit/>
          </a:bodyPr>
          <a:lstStyle/>
          <a:p>
            <a:r>
              <a:rPr lang="en-US" sz="1800" dirty="0" smtClean="0">
                <a:cs typeface="Times New Roman" pitchFamily="18" charset="0"/>
              </a:rPr>
              <a:t>New version</a:t>
            </a:r>
          </a:p>
        </p:txBody>
      </p:sp>
      <p:pic>
        <p:nvPicPr>
          <p:cNvPr id="9" name="Picture 2" descr="http://www.777icons.com/libs/people-vista/programmer-ico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1605846"/>
            <a:ext cx="533399"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777icons.com/libs/people-vista/programmer-ico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477" y="3198810"/>
            <a:ext cx="533399" cy="533400"/>
          </a:xfrm>
          <a:prstGeom prst="rect">
            <a:avLst/>
          </a:prstGeom>
          <a:noFill/>
          <a:extLst>
            <a:ext uri="{909E8E84-426E-40DD-AFC4-6F175D3DCCD1}">
              <a14:hiddenFill xmlns:a14="http://schemas.microsoft.com/office/drawing/2010/main">
                <a:solidFill>
                  <a:srgbClr val="FFFFFF"/>
                </a:solidFill>
              </a14:hiddenFill>
            </a:ext>
          </a:extLst>
        </p:spPr>
      </p:pic>
      <p:sp>
        <p:nvSpPr>
          <p:cNvPr id="11" name="Right Arrow 10"/>
          <p:cNvSpPr/>
          <p:nvPr/>
        </p:nvSpPr>
        <p:spPr bwMode="auto">
          <a:xfrm>
            <a:off x="2819400" y="2139246"/>
            <a:ext cx="1066800" cy="146754"/>
          </a:xfrm>
          <a:prstGeom prst="rightArrow">
            <a:avLst/>
          </a:prstGeom>
          <a:solidFill>
            <a:schemeClr val="bg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2" name="Right Arrow 11"/>
          <p:cNvSpPr/>
          <p:nvPr/>
        </p:nvSpPr>
        <p:spPr bwMode="auto">
          <a:xfrm>
            <a:off x="2819400" y="3733800"/>
            <a:ext cx="1066800" cy="146754"/>
          </a:xfrm>
          <a:prstGeom prst="rightArrow">
            <a:avLst/>
          </a:prstGeom>
          <a:solidFill>
            <a:schemeClr val="bg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pic>
        <p:nvPicPr>
          <p:cNvPr id="921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2057400"/>
            <a:ext cx="15906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7867" y="3646311"/>
            <a:ext cx="160760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4166064" y="4191000"/>
            <a:ext cx="1351717" cy="369332"/>
          </a:xfrm>
          <a:prstGeom prst="rect">
            <a:avLst/>
          </a:prstGeom>
          <a:noFill/>
        </p:spPr>
        <p:txBody>
          <a:bodyPr wrap="none" rtlCol="0">
            <a:spAutoFit/>
          </a:bodyPr>
          <a:lstStyle/>
          <a:p>
            <a:r>
              <a:rPr lang="en-US" sz="1800" dirty="0" smtClean="0">
                <a:cs typeface="Times New Roman" pitchFamily="18" charset="0"/>
              </a:rPr>
              <a:t>A new trace</a:t>
            </a:r>
          </a:p>
        </p:txBody>
      </p:sp>
      <p:sp>
        <p:nvSpPr>
          <p:cNvPr id="16" name="TextBox 15"/>
          <p:cNvSpPr txBox="1"/>
          <p:nvPr/>
        </p:nvSpPr>
        <p:spPr>
          <a:xfrm>
            <a:off x="4191000" y="2450068"/>
            <a:ext cx="1402948" cy="369332"/>
          </a:xfrm>
          <a:prstGeom prst="rect">
            <a:avLst/>
          </a:prstGeom>
          <a:noFill/>
        </p:spPr>
        <p:txBody>
          <a:bodyPr wrap="none" rtlCol="0">
            <a:spAutoFit/>
          </a:bodyPr>
          <a:lstStyle/>
          <a:p>
            <a:r>
              <a:rPr lang="en-US" sz="1800" dirty="0" smtClean="0">
                <a:cs typeface="Times New Roman" pitchFamily="18" charset="0"/>
              </a:rPr>
              <a:t>An old trace</a:t>
            </a:r>
          </a:p>
        </p:txBody>
      </p:sp>
      <p:sp>
        <p:nvSpPr>
          <p:cNvPr id="3" name="Rounded Rectangular Callout 2"/>
          <p:cNvSpPr/>
          <p:nvPr/>
        </p:nvSpPr>
        <p:spPr bwMode="auto">
          <a:xfrm>
            <a:off x="990600" y="4953000"/>
            <a:ext cx="5867400" cy="1295400"/>
          </a:xfrm>
          <a:prstGeom prst="wedgeRoundRectCallout">
            <a:avLst>
              <a:gd name="adj1" fmla="val -25450"/>
              <a:gd name="adj2" fmla="val -75175"/>
              <a:gd name="adj3" fmla="val 16667"/>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rPr>
              <a:t>Code instrumentation</a:t>
            </a:r>
            <a:r>
              <a:rPr kumimoji="0" lang="en-US" sz="2200" b="1" i="0" u="none" strike="noStrike" cap="none" normalizeH="0" dirty="0" smtClean="0">
                <a:ln>
                  <a:noFill/>
                </a:ln>
                <a:solidFill>
                  <a:schemeClr val="tx1"/>
                </a:solidFill>
                <a:effectLst/>
              </a:rPr>
              <a:t>, monitoring:</a:t>
            </a:r>
          </a:p>
          <a:p>
            <a:pPr marL="457200" marR="0" indent="-457200" algn="l" defTabSz="914400" rtl="0" eaLnBrk="1" fontAlgn="base" latinLnBrk="0" hangingPunct="1">
              <a:lnSpc>
                <a:spcPct val="100000"/>
              </a:lnSpc>
              <a:spcBef>
                <a:spcPct val="0"/>
              </a:spcBef>
              <a:spcAft>
                <a:spcPct val="0"/>
              </a:spcAft>
              <a:buClrTx/>
              <a:buSzTx/>
              <a:buFontTx/>
              <a:buAutoNum type="arabicPeriod"/>
              <a:tabLst/>
            </a:pPr>
            <a:r>
              <a:rPr lang="en-US" sz="2200" baseline="0" dirty="0" smtClean="0"/>
              <a:t>predicate execution</a:t>
            </a:r>
            <a:r>
              <a:rPr lang="en-US" sz="2200" dirty="0" smtClean="0"/>
              <a:t> frequency and result</a:t>
            </a:r>
          </a:p>
          <a:p>
            <a:pPr marL="457200" marR="0" indent="-457200" algn="l" defTabSz="914400" rtl="0" eaLnBrk="1" fontAlgn="base" latinLnBrk="0" hangingPunct="1">
              <a:lnSpc>
                <a:spcPct val="100000"/>
              </a:lnSpc>
              <a:spcBef>
                <a:spcPct val="0"/>
              </a:spcBef>
              <a:spcAft>
                <a:spcPct val="0"/>
              </a:spcAft>
              <a:buClrTx/>
              <a:buSzTx/>
              <a:buFontTx/>
              <a:buAutoNum type="arabicPeriod"/>
              <a:tabLst/>
            </a:pPr>
            <a:r>
              <a:rPr kumimoji="0" lang="en-US" sz="2200" b="1" i="0" u="none" strike="noStrike" cap="none" normalizeH="0" baseline="0" dirty="0" smtClean="0">
                <a:ln>
                  <a:noFill/>
                </a:ln>
                <a:solidFill>
                  <a:schemeClr val="tx1"/>
                </a:solidFill>
                <a:effectLst/>
              </a:rPr>
              <a:t>execution of each other instruction</a:t>
            </a:r>
          </a:p>
        </p:txBody>
      </p:sp>
      <p:pic>
        <p:nvPicPr>
          <p:cNvPr id="205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00800" y="1298222"/>
            <a:ext cx="2452687" cy="159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ounded Rectangle 13"/>
          <p:cNvSpPr/>
          <p:nvPr/>
        </p:nvSpPr>
        <p:spPr bwMode="auto">
          <a:xfrm>
            <a:off x="6248400" y="1295400"/>
            <a:ext cx="1752600" cy="1066800"/>
          </a:xfrm>
          <a:prstGeom prst="roundRect">
            <a:avLst/>
          </a:prstGeom>
          <a:noFill/>
          <a:ln w="2857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7" name="Flowchart: Process 16"/>
          <p:cNvSpPr/>
          <p:nvPr/>
        </p:nvSpPr>
        <p:spPr bwMode="auto">
          <a:xfrm>
            <a:off x="2338832" y="1383268"/>
            <a:ext cx="164084" cy="3112532"/>
          </a:xfrm>
          <a:prstGeom prst="flowChartProcess">
            <a:avLst/>
          </a:prstGeom>
          <a:pattFill prst="pct10">
            <a:fgClr>
              <a:schemeClr val="bg2">
                <a:lumMod val="75000"/>
              </a:schemeClr>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443811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2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2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animBg="1"/>
      <p:bldP spid="12" grpId="0" animBg="1"/>
      <p:bldP spid="15" grpId="0"/>
      <p:bldP spid="16" grpId="0"/>
      <p:bldP spid="3"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trace comparison</a:t>
            </a:r>
            <a:endParaRPr lang="en-US" dirty="0"/>
          </a:p>
        </p:txBody>
      </p:sp>
      <p:sp>
        <p:nvSpPr>
          <p:cNvPr id="4" name="Slide Number Placeholder 3"/>
          <p:cNvSpPr>
            <a:spLocks noGrp="1"/>
          </p:cNvSpPr>
          <p:nvPr>
            <p:ph type="sldNum" sz="quarter" idx="11"/>
          </p:nvPr>
        </p:nvSpPr>
        <p:spPr/>
        <p:txBody>
          <a:bodyPr/>
          <a:lstStyle/>
          <a:p>
            <a:fld id="{3B048AC8-D41E-4C7B-8EE3-A52489AA1F05}" type="slidenum">
              <a:rPr lang="en-US" smtClean="0"/>
              <a:pPr/>
              <a:t>28</a:t>
            </a:fld>
            <a:endParaRPr lang="en-US"/>
          </a:p>
        </p:txBody>
      </p:sp>
      <p:pic>
        <p:nvPicPr>
          <p:cNvPr id="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1380066" y="3359201"/>
            <a:ext cx="1678484" cy="153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1380067" y="2785970"/>
            <a:ext cx="1678483" cy="152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Curved Connector 7"/>
          <p:cNvCxnSpPr/>
          <p:nvPr/>
        </p:nvCxnSpPr>
        <p:spPr bwMode="auto">
          <a:xfrm rot="16200000" flipH="1">
            <a:off x="1412199" y="3035028"/>
            <a:ext cx="404224" cy="163689"/>
          </a:xfrm>
          <a:prstGeom prst="curvedConnector3">
            <a:avLst/>
          </a:prstGeom>
          <a:solidFill>
            <a:schemeClr val="accent1"/>
          </a:solidFill>
          <a:ln w="9525" cap="flat" cmpd="sng" algn="ctr">
            <a:solidFill>
              <a:schemeClr val="tx1"/>
            </a:solidFill>
            <a:prstDash val="sysDash"/>
            <a:round/>
            <a:headEnd type="none" w="med" len="med"/>
            <a:tailEnd type="none" w="med" len="med"/>
          </a:ln>
          <a:effectLst/>
        </p:spPr>
      </p:cxnSp>
      <p:cxnSp>
        <p:nvCxnSpPr>
          <p:cNvPr id="52" name="Curved Connector 51"/>
          <p:cNvCxnSpPr/>
          <p:nvPr/>
        </p:nvCxnSpPr>
        <p:spPr bwMode="auto">
          <a:xfrm rot="16200000" flipH="1">
            <a:off x="1744545" y="3017304"/>
            <a:ext cx="408399" cy="81842"/>
          </a:xfrm>
          <a:prstGeom prst="curvedConnector3">
            <a:avLst/>
          </a:prstGeom>
          <a:solidFill>
            <a:schemeClr val="accent1"/>
          </a:solidFill>
          <a:ln w="9525" cap="flat" cmpd="sng" algn="ctr">
            <a:solidFill>
              <a:schemeClr val="tx1"/>
            </a:solidFill>
            <a:prstDash val="sysDash"/>
            <a:round/>
            <a:headEnd type="none" w="med" len="med"/>
            <a:tailEnd type="none" w="med" len="med"/>
          </a:ln>
          <a:effectLst/>
        </p:spPr>
      </p:cxnSp>
      <p:cxnSp>
        <p:nvCxnSpPr>
          <p:cNvPr id="53" name="Curved Connector 52"/>
          <p:cNvCxnSpPr/>
          <p:nvPr/>
        </p:nvCxnSpPr>
        <p:spPr bwMode="auto">
          <a:xfrm rot="5400000">
            <a:off x="2049809" y="3079971"/>
            <a:ext cx="400051" cy="77981"/>
          </a:xfrm>
          <a:prstGeom prst="curvedConnector3">
            <a:avLst/>
          </a:prstGeom>
          <a:solidFill>
            <a:schemeClr val="accent1"/>
          </a:solidFill>
          <a:ln w="9525" cap="flat" cmpd="sng" algn="ctr">
            <a:solidFill>
              <a:schemeClr val="tx1"/>
            </a:solidFill>
            <a:prstDash val="sysDash"/>
            <a:round/>
            <a:headEnd type="none" w="med" len="med"/>
            <a:tailEnd type="none" w="med" len="med"/>
          </a:ln>
          <a:effectLst/>
        </p:spPr>
      </p:cxnSp>
      <p:cxnSp>
        <p:nvCxnSpPr>
          <p:cNvPr id="54" name="Curved Connector 53"/>
          <p:cNvCxnSpPr/>
          <p:nvPr/>
        </p:nvCxnSpPr>
        <p:spPr bwMode="auto">
          <a:xfrm rot="5400000">
            <a:off x="2473355" y="3121048"/>
            <a:ext cx="404225" cy="1"/>
          </a:xfrm>
          <a:prstGeom prst="curvedConnector3">
            <a:avLst/>
          </a:prstGeom>
          <a:solidFill>
            <a:schemeClr val="accent1"/>
          </a:solidFill>
          <a:ln w="9525" cap="flat" cmpd="sng" algn="ctr">
            <a:solidFill>
              <a:schemeClr val="tx1"/>
            </a:solidFill>
            <a:prstDash val="sysDash"/>
            <a:round/>
            <a:headEnd type="none" w="med" len="med"/>
            <a:tailEnd type="none" w="med" len="med"/>
          </a:ln>
          <a:effectLst/>
        </p:spPr>
      </p:cxnSp>
      <p:sp>
        <p:nvSpPr>
          <p:cNvPr id="16" name="TextBox 15"/>
          <p:cNvSpPr txBox="1"/>
          <p:nvPr/>
        </p:nvSpPr>
        <p:spPr>
          <a:xfrm>
            <a:off x="0" y="2679865"/>
            <a:ext cx="1351652" cy="369332"/>
          </a:xfrm>
          <a:prstGeom prst="rect">
            <a:avLst/>
          </a:prstGeom>
          <a:noFill/>
        </p:spPr>
        <p:txBody>
          <a:bodyPr wrap="none" rtlCol="0">
            <a:spAutoFit/>
          </a:bodyPr>
          <a:lstStyle/>
          <a:p>
            <a:r>
              <a:rPr lang="en-US" sz="1800" i="1" dirty="0" smtClean="0">
                <a:cs typeface="Times New Roman" pitchFamily="18" charset="0"/>
              </a:rPr>
              <a:t>An old trace</a:t>
            </a:r>
          </a:p>
        </p:txBody>
      </p:sp>
      <p:sp>
        <p:nvSpPr>
          <p:cNvPr id="55" name="TextBox 54"/>
          <p:cNvSpPr txBox="1"/>
          <p:nvPr/>
        </p:nvSpPr>
        <p:spPr>
          <a:xfrm>
            <a:off x="-31592" y="3230380"/>
            <a:ext cx="1300421" cy="369332"/>
          </a:xfrm>
          <a:prstGeom prst="rect">
            <a:avLst/>
          </a:prstGeom>
          <a:noFill/>
        </p:spPr>
        <p:txBody>
          <a:bodyPr wrap="none" rtlCol="0">
            <a:spAutoFit/>
          </a:bodyPr>
          <a:lstStyle/>
          <a:p>
            <a:r>
              <a:rPr lang="en-US" sz="1800" i="1" dirty="0" smtClean="0">
                <a:cs typeface="Times New Roman" pitchFamily="18" charset="0"/>
              </a:rPr>
              <a:t>A new trace</a:t>
            </a:r>
          </a:p>
        </p:txBody>
      </p:sp>
      <p:sp>
        <p:nvSpPr>
          <p:cNvPr id="6" name="Rounded Rectangle 5"/>
          <p:cNvSpPr/>
          <p:nvPr/>
        </p:nvSpPr>
        <p:spPr bwMode="auto">
          <a:xfrm>
            <a:off x="1456266" y="2690336"/>
            <a:ext cx="152400" cy="1524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0" name="Rounded Rectangle 59"/>
          <p:cNvSpPr/>
          <p:nvPr/>
        </p:nvSpPr>
        <p:spPr bwMode="auto">
          <a:xfrm>
            <a:off x="1814688" y="2690336"/>
            <a:ext cx="152400" cy="1524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1" name="Rounded Rectangle 60"/>
          <p:cNvSpPr/>
          <p:nvPr/>
        </p:nvSpPr>
        <p:spPr bwMode="auto">
          <a:xfrm>
            <a:off x="2218266" y="2690336"/>
            <a:ext cx="152400" cy="1524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2" name="Rounded Rectangle 61"/>
          <p:cNvSpPr/>
          <p:nvPr/>
        </p:nvSpPr>
        <p:spPr bwMode="auto">
          <a:xfrm>
            <a:off x="2599266" y="2690336"/>
            <a:ext cx="152400" cy="1524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3" name="Rounded Rectangle 62"/>
          <p:cNvSpPr/>
          <p:nvPr/>
        </p:nvSpPr>
        <p:spPr bwMode="auto">
          <a:xfrm>
            <a:off x="2587977" y="3257603"/>
            <a:ext cx="152400" cy="1524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4" name="Rounded Rectangle 63"/>
          <p:cNvSpPr/>
          <p:nvPr/>
        </p:nvSpPr>
        <p:spPr bwMode="auto">
          <a:xfrm>
            <a:off x="2142066" y="3257603"/>
            <a:ext cx="152400" cy="1524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5" name="Rounded Rectangle 64"/>
          <p:cNvSpPr/>
          <p:nvPr/>
        </p:nvSpPr>
        <p:spPr bwMode="auto">
          <a:xfrm>
            <a:off x="1608666" y="3254780"/>
            <a:ext cx="152400" cy="1524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6" name="Rounded Rectangle 65"/>
          <p:cNvSpPr/>
          <p:nvPr/>
        </p:nvSpPr>
        <p:spPr bwMode="auto">
          <a:xfrm>
            <a:off x="1893711" y="3254780"/>
            <a:ext cx="152400" cy="1524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7" name="Rounded Rectangle 66"/>
          <p:cNvSpPr/>
          <p:nvPr/>
        </p:nvSpPr>
        <p:spPr bwMode="auto">
          <a:xfrm>
            <a:off x="2827866" y="2690336"/>
            <a:ext cx="152400" cy="1524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8" name="Rounded Rectangle 67"/>
          <p:cNvSpPr/>
          <p:nvPr/>
        </p:nvSpPr>
        <p:spPr bwMode="auto">
          <a:xfrm>
            <a:off x="1413933" y="3246314"/>
            <a:ext cx="152400" cy="1524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4" name="Rounded Rectangle 73"/>
          <p:cNvSpPr/>
          <p:nvPr/>
        </p:nvSpPr>
        <p:spPr bwMode="auto">
          <a:xfrm>
            <a:off x="1295400" y="3909536"/>
            <a:ext cx="152400" cy="1524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 name="TextBox 9"/>
          <p:cNvSpPr txBox="1"/>
          <p:nvPr/>
        </p:nvSpPr>
        <p:spPr>
          <a:xfrm>
            <a:off x="1456266" y="3757136"/>
            <a:ext cx="3852333" cy="369332"/>
          </a:xfrm>
          <a:prstGeom prst="rect">
            <a:avLst/>
          </a:prstGeom>
          <a:noFill/>
        </p:spPr>
        <p:txBody>
          <a:bodyPr wrap="square" rtlCol="0">
            <a:spAutoFit/>
          </a:bodyPr>
          <a:lstStyle/>
          <a:p>
            <a:r>
              <a:rPr lang="en-US" sz="1800" b="0" dirty="0" smtClean="0">
                <a:cs typeface="Times New Roman" pitchFamily="18" charset="0"/>
              </a:rPr>
              <a:t>: a predicate</a:t>
            </a:r>
          </a:p>
        </p:txBody>
      </p:sp>
      <p:grpSp>
        <p:nvGrpSpPr>
          <p:cNvPr id="11" name="Group 10"/>
          <p:cNvGrpSpPr/>
          <p:nvPr/>
        </p:nvGrpSpPr>
        <p:grpSpPr>
          <a:xfrm>
            <a:off x="4292601" y="2725027"/>
            <a:ext cx="4013199" cy="1465973"/>
            <a:chOff x="4171984" y="4242512"/>
            <a:chExt cx="4013199" cy="1465973"/>
          </a:xfrm>
        </p:grpSpPr>
        <p:grpSp>
          <p:nvGrpSpPr>
            <p:cNvPr id="45" name="Group 44"/>
            <p:cNvGrpSpPr/>
            <p:nvPr/>
          </p:nvGrpSpPr>
          <p:grpSpPr>
            <a:xfrm>
              <a:off x="4258733" y="4320147"/>
              <a:ext cx="1678484" cy="731091"/>
              <a:chOff x="683716" y="4419984"/>
              <a:chExt cx="1678484" cy="731091"/>
            </a:xfrm>
          </p:grpSpPr>
          <p:pic>
            <p:nvPicPr>
              <p:cNvPr id="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683716" y="4997969"/>
                <a:ext cx="1678484" cy="153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683717" y="4419984"/>
                <a:ext cx="1678483" cy="152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 name="Group 8"/>
            <p:cNvGrpSpPr/>
            <p:nvPr/>
          </p:nvGrpSpPr>
          <p:grpSpPr>
            <a:xfrm>
              <a:off x="4289779" y="4242512"/>
              <a:ext cx="1490132" cy="717183"/>
              <a:chOff x="1165579" y="5038379"/>
              <a:chExt cx="1490132" cy="717183"/>
            </a:xfrm>
          </p:grpSpPr>
          <p:sp>
            <p:nvSpPr>
              <p:cNvPr id="69" name="Rounded Rectangle 68"/>
              <p:cNvSpPr/>
              <p:nvPr/>
            </p:nvSpPr>
            <p:spPr bwMode="auto">
              <a:xfrm>
                <a:off x="1306690" y="5038379"/>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0000"/>
                  </a:solidFill>
                  <a:effectLst/>
                  <a:latin typeface="Times New Roman" pitchFamily="18" charset="0"/>
                </a:endParaRPr>
              </a:p>
            </p:txBody>
          </p:sp>
          <p:sp>
            <p:nvSpPr>
              <p:cNvPr id="70" name="Rounded Rectangle 69"/>
              <p:cNvSpPr/>
              <p:nvPr/>
            </p:nvSpPr>
            <p:spPr bwMode="auto">
              <a:xfrm>
                <a:off x="1512712" y="5603162"/>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0000"/>
                  </a:solidFill>
                  <a:effectLst/>
                  <a:latin typeface="Times New Roman" pitchFamily="18" charset="0"/>
                </a:endParaRPr>
              </a:p>
            </p:txBody>
          </p:sp>
          <p:sp>
            <p:nvSpPr>
              <p:cNvPr id="71" name="Rounded Rectangle 70"/>
              <p:cNvSpPr/>
              <p:nvPr/>
            </p:nvSpPr>
            <p:spPr bwMode="auto">
              <a:xfrm>
                <a:off x="2503311" y="5039814"/>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0000"/>
                  </a:solidFill>
                  <a:effectLst/>
                  <a:latin typeface="Times New Roman" pitchFamily="18" charset="0"/>
                </a:endParaRPr>
              </a:p>
            </p:txBody>
          </p:sp>
          <p:sp>
            <p:nvSpPr>
              <p:cNvPr id="72" name="Rounded Rectangle 71"/>
              <p:cNvSpPr/>
              <p:nvPr/>
            </p:nvSpPr>
            <p:spPr bwMode="auto">
              <a:xfrm>
                <a:off x="1165579" y="5592912"/>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0000"/>
                  </a:solidFill>
                  <a:effectLst/>
                  <a:latin typeface="Times New Roman" pitchFamily="18" charset="0"/>
                </a:endParaRPr>
              </a:p>
            </p:txBody>
          </p:sp>
          <p:cxnSp>
            <p:nvCxnSpPr>
              <p:cNvPr id="73" name="Curved Connector 72"/>
              <p:cNvCxnSpPr/>
              <p:nvPr/>
            </p:nvCxnSpPr>
            <p:spPr bwMode="auto">
              <a:xfrm rot="16200000" flipH="1">
                <a:off x="1285200" y="5313157"/>
                <a:ext cx="404224" cy="163689"/>
              </a:xfrm>
              <a:prstGeom prst="curvedConnector3">
                <a:avLst/>
              </a:prstGeom>
              <a:solidFill>
                <a:schemeClr val="accent1"/>
              </a:solidFill>
              <a:ln w="9525" cap="flat" cmpd="sng" algn="ctr">
                <a:solidFill>
                  <a:schemeClr val="tx1"/>
                </a:solidFill>
                <a:prstDash val="sysDash"/>
                <a:round/>
                <a:headEnd type="none" w="med" len="med"/>
                <a:tailEnd type="none" w="med" len="med"/>
              </a:ln>
              <a:effectLst/>
            </p:spPr>
          </p:cxnSp>
        </p:grpSp>
        <p:sp>
          <p:nvSpPr>
            <p:cNvPr id="75" name="Rounded Rectangle 74"/>
            <p:cNvSpPr/>
            <p:nvPr/>
          </p:nvSpPr>
          <p:spPr bwMode="auto">
            <a:xfrm>
              <a:off x="4171984" y="5415353"/>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6" name="TextBox 75"/>
            <p:cNvSpPr txBox="1"/>
            <p:nvPr/>
          </p:nvSpPr>
          <p:spPr>
            <a:xfrm>
              <a:off x="4332850" y="5339153"/>
              <a:ext cx="3852333" cy="369332"/>
            </a:xfrm>
            <a:prstGeom prst="rect">
              <a:avLst/>
            </a:prstGeom>
            <a:noFill/>
          </p:spPr>
          <p:txBody>
            <a:bodyPr wrap="square" rtlCol="0">
              <a:spAutoFit/>
            </a:bodyPr>
            <a:lstStyle/>
            <a:p>
              <a:r>
                <a:rPr lang="en-US" sz="1800" b="0" dirty="0" smtClean="0">
                  <a:cs typeface="Times New Roman" pitchFamily="18" charset="0"/>
                </a:rPr>
                <a:t>: a deviated predicate</a:t>
              </a:r>
            </a:p>
          </p:txBody>
        </p:sp>
      </p:grpSp>
      <p:grpSp>
        <p:nvGrpSpPr>
          <p:cNvPr id="93" name="Group 92"/>
          <p:cNvGrpSpPr/>
          <p:nvPr/>
        </p:nvGrpSpPr>
        <p:grpSpPr>
          <a:xfrm>
            <a:off x="7111536" y="152400"/>
            <a:ext cx="1803864" cy="1447800"/>
            <a:chOff x="6400800" y="1298222"/>
            <a:chExt cx="2514600" cy="1673578"/>
          </a:xfrm>
        </p:grpSpPr>
        <p:pic>
          <p:nvPicPr>
            <p:cNvPr id="9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00800" y="1298222"/>
              <a:ext cx="2452687" cy="159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 name="Rounded Rectangle 94"/>
            <p:cNvSpPr/>
            <p:nvPr/>
          </p:nvSpPr>
          <p:spPr bwMode="auto">
            <a:xfrm>
              <a:off x="8039100" y="1524000"/>
              <a:ext cx="876300" cy="1447800"/>
            </a:xfrm>
            <a:prstGeom prst="roundRect">
              <a:avLst/>
            </a:prstGeom>
            <a:noFill/>
            <a:ln w="2857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grpSp>
      <p:sp>
        <p:nvSpPr>
          <p:cNvPr id="96" name="Right Arrow 95"/>
          <p:cNvSpPr/>
          <p:nvPr/>
        </p:nvSpPr>
        <p:spPr bwMode="auto">
          <a:xfrm>
            <a:off x="3168617" y="3081746"/>
            <a:ext cx="1066800" cy="146754"/>
          </a:xfrm>
          <a:prstGeom prst="rightArrow">
            <a:avLst/>
          </a:prstGeom>
          <a:solidFill>
            <a:schemeClr val="bg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7" name="Right Arrow 96"/>
          <p:cNvSpPr/>
          <p:nvPr/>
        </p:nvSpPr>
        <p:spPr bwMode="auto">
          <a:xfrm>
            <a:off x="6172200" y="3099253"/>
            <a:ext cx="1066800" cy="146754"/>
          </a:xfrm>
          <a:prstGeom prst="rightArrow">
            <a:avLst/>
          </a:prstGeom>
          <a:solidFill>
            <a:schemeClr val="bg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grpSp>
        <p:nvGrpSpPr>
          <p:cNvPr id="13" name="Group 12"/>
          <p:cNvGrpSpPr/>
          <p:nvPr/>
        </p:nvGrpSpPr>
        <p:grpSpPr>
          <a:xfrm>
            <a:off x="7262637" y="2174442"/>
            <a:ext cx="1728963" cy="1405970"/>
            <a:chOff x="7262637" y="2174442"/>
            <a:chExt cx="1728963" cy="1405970"/>
          </a:xfrm>
        </p:grpSpPr>
        <p:pic>
          <p:nvPicPr>
            <p:cNvPr id="102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62637" y="2174442"/>
              <a:ext cx="1728963" cy="140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Rounded Rectangle 97"/>
            <p:cNvSpPr/>
            <p:nvPr/>
          </p:nvSpPr>
          <p:spPr bwMode="auto">
            <a:xfrm>
              <a:off x="7605010" y="2686635"/>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9" name="Rounded Rectangle 98"/>
            <p:cNvSpPr/>
            <p:nvPr/>
          </p:nvSpPr>
          <p:spPr bwMode="auto">
            <a:xfrm>
              <a:off x="8032230" y="2514600"/>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0" name="Rounded Rectangle 99"/>
            <p:cNvSpPr/>
            <p:nvPr/>
          </p:nvSpPr>
          <p:spPr bwMode="auto">
            <a:xfrm>
              <a:off x="8473190" y="2835640"/>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grpSp>
      <p:sp>
        <p:nvSpPr>
          <p:cNvPr id="12" name="TextBox 11"/>
          <p:cNvSpPr txBox="1"/>
          <p:nvPr/>
        </p:nvSpPr>
        <p:spPr>
          <a:xfrm>
            <a:off x="7315200" y="4572000"/>
            <a:ext cx="3083399" cy="1200329"/>
          </a:xfrm>
          <a:prstGeom prst="rect">
            <a:avLst/>
          </a:prstGeom>
          <a:noFill/>
        </p:spPr>
        <p:txBody>
          <a:bodyPr wrap="square" rtlCol="0">
            <a:spAutoFit/>
          </a:bodyPr>
          <a:lstStyle/>
          <a:p>
            <a:r>
              <a:rPr lang="en-US" dirty="0" smtClean="0">
                <a:solidFill>
                  <a:schemeClr val="accent2"/>
                </a:solidFill>
                <a:cs typeface="Times New Roman" pitchFamily="18" charset="0"/>
              </a:rPr>
              <a:t>Ranking</a:t>
            </a:r>
            <a:endParaRPr lang="en-US" dirty="0">
              <a:solidFill>
                <a:schemeClr val="accent2"/>
              </a:solidFill>
              <a:cs typeface="Times New Roman" pitchFamily="18" charset="0"/>
            </a:endParaRPr>
          </a:p>
          <a:p>
            <a:r>
              <a:rPr lang="en-US" dirty="0" smtClean="0">
                <a:cs typeface="Times New Roman" pitchFamily="18" charset="0"/>
              </a:rPr>
              <a:t>deviated</a:t>
            </a:r>
            <a:endParaRPr lang="en-US" dirty="0">
              <a:cs typeface="Times New Roman" pitchFamily="18" charset="0"/>
            </a:endParaRPr>
          </a:p>
          <a:p>
            <a:r>
              <a:rPr lang="en-US" dirty="0">
                <a:cs typeface="Times New Roman" pitchFamily="18" charset="0"/>
              </a:rPr>
              <a:t>predicates</a:t>
            </a:r>
          </a:p>
        </p:txBody>
      </p:sp>
      <p:sp>
        <p:nvSpPr>
          <p:cNvPr id="101" name="TextBox 100"/>
          <p:cNvSpPr txBox="1"/>
          <p:nvPr/>
        </p:nvSpPr>
        <p:spPr>
          <a:xfrm>
            <a:off x="4053590" y="4572000"/>
            <a:ext cx="3083399" cy="1200329"/>
          </a:xfrm>
          <a:prstGeom prst="rect">
            <a:avLst/>
          </a:prstGeom>
          <a:noFill/>
        </p:spPr>
        <p:txBody>
          <a:bodyPr wrap="square" rtlCol="0">
            <a:spAutoFit/>
          </a:bodyPr>
          <a:lstStyle>
            <a:defPPr>
              <a:defRPr lang="en-US"/>
            </a:defPPr>
            <a:lvl1pPr>
              <a:defRPr sz="2800">
                <a:cs typeface="Times New Roman" pitchFamily="18" charset="0"/>
              </a:defRPr>
            </a:lvl1pPr>
          </a:lstStyle>
          <a:p>
            <a:r>
              <a:rPr lang="en-US" sz="2400" dirty="0" smtClean="0">
                <a:solidFill>
                  <a:schemeClr val="accent2"/>
                </a:solidFill>
              </a:rPr>
              <a:t>Identifying</a:t>
            </a:r>
            <a:endParaRPr lang="en-US" sz="2400" dirty="0">
              <a:solidFill>
                <a:schemeClr val="accent2"/>
              </a:solidFill>
            </a:endParaRPr>
          </a:p>
          <a:p>
            <a:r>
              <a:rPr lang="en-US" sz="2400" dirty="0" smtClean="0"/>
              <a:t>deviated</a:t>
            </a:r>
            <a:endParaRPr lang="en-US" sz="2400" dirty="0"/>
          </a:p>
          <a:p>
            <a:r>
              <a:rPr lang="en-US" sz="2400" dirty="0"/>
              <a:t>predicates</a:t>
            </a:r>
          </a:p>
        </p:txBody>
      </p:sp>
      <p:sp>
        <p:nvSpPr>
          <p:cNvPr id="102" name="TextBox 101"/>
          <p:cNvSpPr txBox="1"/>
          <p:nvPr/>
        </p:nvSpPr>
        <p:spPr>
          <a:xfrm>
            <a:off x="1107601" y="4608493"/>
            <a:ext cx="3083399" cy="830997"/>
          </a:xfrm>
          <a:prstGeom prst="rect">
            <a:avLst/>
          </a:prstGeom>
          <a:noFill/>
        </p:spPr>
        <p:txBody>
          <a:bodyPr wrap="square" rtlCol="0">
            <a:spAutoFit/>
          </a:bodyPr>
          <a:lstStyle/>
          <a:p>
            <a:r>
              <a:rPr lang="en-US" dirty="0" smtClean="0">
                <a:solidFill>
                  <a:schemeClr val="accent2"/>
                </a:solidFill>
                <a:cs typeface="Times New Roman" pitchFamily="18" charset="0"/>
              </a:rPr>
              <a:t>Matching</a:t>
            </a:r>
          </a:p>
          <a:p>
            <a:r>
              <a:rPr lang="en-US" dirty="0" smtClean="0">
                <a:cs typeface="Times New Roman" pitchFamily="18" charset="0"/>
              </a:rPr>
              <a:t>predicates</a:t>
            </a:r>
          </a:p>
        </p:txBody>
      </p:sp>
    </p:spTree>
    <p:extLst>
      <p:ext uri="{BB962C8B-B14F-4D97-AF65-F5344CB8AC3E}">
        <p14:creationId xmlns:p14="http://schemas.microsoft.com/office/powerpoint/2010/main" val="34553490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0" grpId="0" animBg="1"/>
      <p:bldP spid="61" grpId="0" animBg="1"/>
      <p:bldP spid="62" grpId="0" animBg="1"/>
      <p:bldP spid="63" grpId="0" animBg="1"/>
      <p:bldP spid="64" grpId="0" animBg="1"/>
      <p:bldP spid="65" grpId="0" animBg="1"/>
      <p:bldP spid="66" grpId="0" animBg="1"/>
      <p:bldP spid="67" grpId="0" animBg="1"/>
      <p:bldP spid="68" grpId="0" animBg="1"/>
      <p:bldP spid="74" grpId="0" animBg="1"/>
      <p:bldP spid="10" grpId="0"/>
      <p:bldP spid="96" grpId="0" animBg="1"/>
      <p:bldP spid="97" grpId="0" animBg="1"/>
      <p:bldP spid="12" grpId="0"/>
      <p:bldP spid="101" grpId="0"/>
      <p:bldP spid="10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772400" cy="1143000"/>
          </a:xfrm>
        </p:spPr>
        <p:txBody>
          <a:bodyPr/>
          <a:lstStyle/>
          <a:p>
            <a:r>
              <a:rPr lang="en-US" sz="3600" dirty="0" smtClean="0"/>
              <a:t>Matching predicate across traces</a:t>
            </a:r>
            <a:endParaRPr lang="en-US" sz="3600" dirty="0"/>
          </a:p>
        </p:txBody>
      </p:sp>
      <p:sp>
        <p:nvSpPr>
          <p:cNvPr id="4" name="Slide Number Placeholder 3"/>
          <p:cNvSpPr>
            <a:spLocks noGrp="1"/>
          </p:cNvSpPr>
          <p:nvPr>
            <p:ph type="sldNum" sz="quarter" idx="11"/>
          </p:nvPr>
        </p:nvSpPr>
        <p:spPr/>
        <p:txBody>
          <a:bodyPr/>
          <a:lstStyle/>
          <a:p>
            <a:fld id="{3B048AC8-D41E-4C7B-8EE3-A52489AA1F05}" type="slidenum">
              <a:rPr lang="en-US" smtClean="0"/>
              <a:pPr/>
              <a:t>29</a:t>
            </a:fld>
            <a:endParaRPr lang="en-US"/>
          </a:p>
        </p:txBody>
      </p:sp>
      <p:sp>
        <p:nvSpPr>
          <p:cNvPr id="3" name="TextBox 2"/>
          <p:cNvSpPr txBox="1"/>
          <p:nvPr/>
        </p:nvSpPr>
        <p:spPr>
          <a:xfrm>
            <a:off x="381000" y="1447204"/>
            <a:ext cx="6591300" cy="3600986"/>
          </a:xfrm>
          <a:prstGeom prst="rect">
            <a:avLst/>
          </a:prstGeom>
          <a:noFill/>
        </p:spPr>
        <p:txBody>
          <a:bodyPr wrap="square" rtlCol="0">
            <a:spAutoFit/>
          </a:bodyPr>
          <a:lstStyle/>
          <a:p>
            <a:pPr marL="342900" indent="-342900">
              <a:buFont typeface="Arial" pitchFamily="34" charset="0"/>
              <a:buChar char="•"/>
            </a:pPr>
            <a:r>
              <a:rPr lang="en-US" b="0" dirty="0" err="1" smtClean="0">
                <a:latin typeface="+mn-lt"/>
              </a:rPr>
              <a:t>JDiff</a:t>
            </a:r>
            <a:r>
              <a:rPr lang="en-US" b="0" dirty="0" smtClean="0">
                <a:latin typeface="+mn-lt"/>
              </a:rPr>
              <a:t> algorithm [</a:t>
            </a:r>
            <a:r>
              <a:rPr lang="en-US" b="0" dirty="0" smtClean="0">
                <a:solidFill>
                  <a:schemeClr val="accent2"/>
                </a:solidFill>
              </a:rPr>
              <a:t>Apiwattanapong’07</a:t>
            </a:r>
            <a:r>
              <a:rPr lang="en-US" b="0" dirty="0" smtClean="0">
                <a:latin typeface="+mn-lt"/>
              </a:rPr>
              <a:t>]</a:t>
            </a:r>
          </a:p>
          <a:p>
            <a:pPr marL="800100" lvl="1" indent="-342900">
              <a:buFontTx/>
              <a:buChar char="−"/>
            </a:pPr>
            <a:r>
              <a:rPr lang="en-US" b="0" dirty="0" smtClean="0">
                <a:latin typeface="+mn-lt"/>
              </a:rPr>
              <a:t>Tolerate small changes between versions</a:t>
            </a:r>
          </a:p>
          <a:p>
            <a:pPr marL="800100" lvl="1" indent="-342900">
              <a:buFontTx/>
              <a:buChar char="−"/>
            </a:pPr>
            <a:endParaRPr lang="en-US" sz="2000" b="0" dirty="0">
              <a:latin typeface="+mn-lt"/>
            </a:endParaRPr>
          </a:p>
          <a:p>
            <a:pPr marL="800100" lvl="1" indent="-342900">
              <a:buFontTx/>
              <a:buChar char="−"/>
            </a:pPr>
            <a:endParaRPr lang="en-US" sz="2000" b="0" dirty="0" smtClean="0">
              <a:latin typeface="+mn-lt"/>
            </a:endParaRPr>
          </a:p>
          <a:p>
            <a:pPr marL="800100" lvl="1" indent="-342900">
              <a:buFontTx/>
              <a:buChar char="−"/>
            </a:pPr>
            <a:endParaRPr lang="en-US" sz="2000" b="0" dirty="0">
              <a:latin typeface="+mn-lt"/>
            </a:endParaRPr>
          </a:p>
          <a:p>
            <a:pPr marL="800100" lvl="1" indent="-342900">
              <a:buFontTx/>
              <a:buChar char="−"/>
            </a:pPr>
            <a:endParaRPr lang="en-US" sz="2000" b="0" dirty="0" smtClean="0">
              <a:latin typeface="+mn-lt"/>
            </a:endParaRPr>
          </a:p>
          <a:p>
            <a:pPr marL="800100" lvl="1" indent="-342900">
              <a:buFontTx/>
              <a:buChar char="−"/>
            </a:pPr>
            <a:endParaRPr lang="en-US" sz="2000" b="0" dirty="0">
              <a:latin typeface="+mn-lt"/>
            </a:endParaRPr>
          </a:p>
          <a:p>
            <a:pPr marL="800100" lvl="1" indent="-342900">
              <a:buFontTx/>
              <a:buChar char="−"/>
            </a:pPr>
            <a:endParaRPr lang="en-US" sz="2000" b="0" dirty="0" smtClean="0">
              <a:latin typeface="+mn-lt"/>
            </a:endParaRPr>
          </a:p>
          <a:p>
            <a:pPr marL="800100" lvl="1" indent="-342900">
              <a:buFontTx/>
              <a:buChar char="−"/>
            </a:pPr>
            <a:endParaRPr lang="en-US" sz="2000" b="0" dirty="0">
              <a:latin typeface="+mn-lt"/>
            </a:endParaRPr>
          </a:p>
          <a:p>
            <a:pPr marL="800100" lvl="1" indent="-342900">
              <a:buFontTx/>
              <a:buChar char="−"/>
            </a:pPr>
            <a:endParaRPr lang="en-US" sz="2000" b="0" dirty="0">
              <a:latin typeface="+mn-lt"/>
            </a:endParaRPr>
          </a:p>
          <a:p>
            <a:pPr marL="342900" indent="-342900">
              <a:buFont typeface="Arial" pitchFamily="34" charset="0"/>
              <a:buChar char="•"/>
            </a:pPr>
            <a:endParaRPr lang="en-US" sz="2000" b="0" dirty="0" smtClean="0">
              <a:latin typeface="+mn-lt"/>
            </a:endParaRPr>
          </a:p>
        </p:txBody>
      </p:sp>
      <p:sp>
        <p:nvSpPr>
          <p:cNvPr id="17" name="TextBox 16"/>
          <p:cNvSpPr txBox="1"/>
          <p:nvPr/>
        </p:nvSpPr>
        <p:spPr>
          <a:xfrm>
            <a:off x="615244" y="2705100"/>
            <a:ext cx="4267200" cy="1815882"/>
          </a:xfrm>
          <a:prstGeom prst="rect">
            <a:avLst/>
          </a:prstGeom>
          <a:solidFill>
            <a:schemeClr val="bg1"/>
          </a:solidFill>
        </p:spPr>
        <p:txBody>
          <a:bodyPr wrap="square" rtlCol="0">
            <a:spAutoFit/>
          </a:bodyPr>
          <a:lstStyle/>
          <a:p>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if (</a:t>
            </a:r>
            <a:r>
              <a:rPr lang="en-US" sz="1600" dirty="0" err="1" smtClean="0">
                <a:latin typeface="Courier New" pitchFamily="49" charset="0"/>
                <a:cs typeface="Courier New" pitchFamily="49" charset="0"/>
              </a:rPr>
              <a:t>output_format</a:t>
            </a:r>
            <a:r>
              <a:rPr lang="en-US" sz="1600" dirty="0" smtClean="0">
                <a:latin typeface="Courier New" pitchFamily="49" charset="0"/>
                <a:cs typeface="Courier New" pitchFamily="49" charset="0"/>
              </a:rPr>
              <a:t> == “XML”) {</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saveAsXML</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else {</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saveAsCSV</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a:t>
            </a:r>
          </a:p>
        </p:txBody>
      </p:sp>
      <p:sp>
        <p:nvSpPr>
          <p:cNvPr id="20" name="TextBox 19"/>
          <p:cNvSpPr txBox="1"/>
          <p:nvPr/>
        </p:nvSpPr>
        <p:spPr>
          <a:xfrm>
            <a:off x="1600200" y="5802868"/>
            <a:ext cx="1332416" cy="369332"/>
          </a:xfrm>
          <a:prstGeom prst="rect">
            <a:avLst/>
          </a:prstGeom>
          <a:noFill/>
        </p:spPr>
        <p:txBody>
          <a:bodyPr wrap="none" rtlCol="0">
            <a:spAutoFit/>
          </a:bodyPr>
          <a:lstStyle/>
          <a:p>
            <a:r>
              <a:rPr lang="en-US" sz="1800" dirty="0" smtClean="0">
                <a:cs typeface="Times New Roman" pitchFamily="18" charset="0"/>
              </a:rPr>
              <a:t>Old version</a:t>
            </a:r>
          </a:p>
        </p:txBody>
      </p:sp>
      <p:sp>
        <p:nvSpPr>
          <p:cNvPr id="41" name="TextBox 40"/>
          <p:cNvSpPr txBox="1"/>
          <p:nvPr/>
        </p:nvSpPr>
        <p:spPr>
          <a:xfrm>
            <a:off x="4572000" y="2667000"/>
            <a:ext cx="4800600" cy="3046988"/>
          </a:xfrm>
          <a:prstGeom prst="rect">
            <a:avLst/>
          </a:prstGeom>
          <a:solidFill>
            <a:schemeClr val="bg1"/>
          </a:solidFill>
        </p:spPr>
        <p:txBody>
          <a:bodyPr wrap="square" rtlCol="0">
            <a:spAutoFit/>
          </a:bodyPr>
          <a:lstStyle/>
          <a:p>
            <a:r>
              <a:rPr lang="en-US" sz="1600" dirty="0" smtClean="0">
                <a:latin typeface="Courier New" pitchFamily="49" charset="0"/>
                <a:cs typeface="Courier New" pitchFamily="49" charset="0"/>
              </a:rPr>
              <a:t>...</a:t>
            </a:r>
          </a:p>
          <a:p>
            <a:r>
              <a:rPr lang="en-US" sz="1600" dirty="0" smtClean="0">
                <a:solidFill>
                  <a:schemeClr val="accent2"/>
                </a:solidFill>
                <a:latin typeface="Courier New" pitchFamily="49" charset="0"/>
                <a:cs typeface="Courier New" pitchFamily="49" charset="0"/>
              </a:rPr>
              <a:t>if (</a:t>
            </a:r>
            <a:r>
              <a:rPr lang="en-US" sz="1600" dirty="0" err="1" smtClean="0">
                <a:solidFill>
                  <a:schemeClr val="accent2"/>
                </a:solidFill>
                <a:latin typeface="Courier New" pitchFamily="49" charset="0"/>
                <a:cs typeface="Courier New" pitchFamily="49" charset="0"/>
              </a:rPr>
              <a:t>isValidFormat</a:t>
            </a:r>
            <a:r>
              <a:rPr lang="en-US" sz="1600" dirty="0" smtClean="0">
                <a:solidFill>
                  <a:schemeClr val="accent2"/>
                </a:solidFill>
                <a:latin typeface="Courier New" pitchFamily="49" charset="0"/>
                <a:cs typeface="Courier New" pitchFamily="49" charset="0"/>
              </a:rPr>
              <a:t>(</a:t>
            </a:r>
            <a:r>
              <a:rPr lang="en-US" sz="1600" dirty="0" err="1" smtClean="0">
                <a:solidFill>
                  <a:schemeClr val="accent2"/>
                </a:solidFill>
                <a:latin typeface="Courier New" pitchFamily="49" charset="0"/>
                <a:cs typeface="Courier New" pitchFamily="49" charset="0"/>
              </a:rPr>
              <a:t>output_format</a:t>
            </a:r>
            <a:r>
              <a:rPr lang="en-US" sz="1600" dirty="0" smtClean="0">
                <a:solidFill>
                  <a:schemeClr val="accent2"/>
                </a:solidFill>
                <a:latin typeface="Courier New" pitchFamily="49" charset="0"/>
                <a:cs typeface="Courier New" pitchFamily="49" charset="0"/>
              </a:rPr>
              <a:t>) {</a:t>
            </a:r>
          </a:p>
          <a:p>
            <a:r>
              <a:rPr lang="en-US" sz="1600" dirty="0">
                <a:solidFill>
                  <a:schemeClr val="accent2"/>
                </a:solidFill>
                <a:latin typeface="Courier New" pitchFamily="49" charset="0"/>
                <a:cs typeface="Courier New" pitchFamily="49" charset="0"/>
              </a:rPr>
              <a:t> </a:t>
            </a:r>
            <a:r>
              <a:rPr lang="en-US" sz="1600" dirty="0" smtClean="0">
                <a:solidFill>
                  <a:schemeClr val="accent2"/>
                </a:solidFill>
                <a:latin typeface="Courier New" pitchFamily="49" charset="0"/>
                <a:cs typeface="Courier New" pitchFamily="49" charset="0"/>
              </a:rPr>
              <a:t>  //check validity </a:t>
            </a:r>
          </a:p>
          <a:p>
            <a:r>
              <a:rPr lang="en-US" sz="1600" dirty="0" smtClean="0">
                <a:solidFill>
                  <a:schemeClr val="accent2"/>
                </a:solidFill>
                <a:latin typeface="Courier New" pitchFamily="49" charset="0"/>
                <a:cs typeface="Courier New" pitchFamily="49" charset="0"/>
              </a:rPr>
              <a:t>}</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if (</a:t>
            </a:r>
            <a:r>
              <a:rPr lang="en-US" sz="1600" dirty="0" err="1" smtClean="0">
                <a:latin typeface="Courier New" pitchFamily="49" charset="0"/>
                <a:cs typeface="Courier New" pitchFamily="49" charset="0"/>
              </a:rPr>
              <a:t>output_format</a:t>
            </a:r>
            <a:r>
              <a:rPr lang="en-US" sz="1600" dirty="0" smtClean="0">
                <a:latin typeface="Courier New" pitchFamily="49" charset="0"/>
                <a:cs typeface="Courier New" pitchFamily="49" charset="0"/>
              </a:rPr>
              <a:t> == “XML”) {</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solidFill>
                  <a:schemeClr val="accent2"/>
                </a:solidFill>
                <a:latin typeface="Courier New" pitchFamily="49" charset="0"/>
                <a:cs typeface="Courier New" pitchFamily="49" charset="0"/>
              </a:rPr>
              <a:t>checkXMLParser</a:t>
            </a:r>
            <a:r>
              <a:rPr lang="en-US" sz="1600" dirty="0" smtClean="0">
                <a:solidFill>
                  <a:schemeClr val="accent2"/>
                </a:solidFill>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saveAsXML</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else {</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saveAsCSV</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a:t>
            </a:r>
          </a:p>
        </p:txBody>
      </p:sp>
      <p:sp>
        <p:nvSpPr>
          <p:cNvPr id="33" name="TextBox 32"/>
          <p:cNvSpPr txBox="1"/>
          <p:nvPr/>
        </p:nvSpPr>
        <p:spPr>
          <a:xfrm>
            <a:off x="5715000" y="5791200"/>
            <a:ext cx="1396536" cy="369332"/>
          </a:xfrm>
          <a:prstGeom prst="rect">
            <a:avLst/>
          </a:prstGeom>
          <a:noFill/>
        </p:spPr>
        <p:txBody>
          <a:bodyPr wrap="none" rtlCol="0">
            <a:spAutoFit/>
          </a:bodyPr>
          <a:lstStyle/>
          <a:p>
            <a:r>
              <a:rPr lang="en-US" sz="1800" dirty="0" smtClean="0">
                <a:cs typeface="Times New Roman" pitchFamily="18" charset="0"/>
              </a:rPr>
              <a:t>New version</a:t>
            </a:r>
          </a:p>
        </p:txBody>
      </p:sp>
      <p:sp>
        <p:nvSpPr>
          <p:cNvPr id="40" name="Rectangle 39"/>
          <p:cNvSpPr/>
          <p:nvPr/>
        </p:nvSpPr>
        <p:spPr bwMode="auto">
          <a:xfrm>
            <a:off x="4572000" y="3909536"/>
            <a:ext cx="3428999" cy="281464"/>
          </a:xfrm>
          <a:prstGeom prst="rect">
            <a:avLst/>
          </a:prstGeom>
          <a:noFill/>
          <a:ln w="3175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0000"/>
              </a:solidFill>
              <a:effectLst/>
              <a:latin typeface="Times New Roman" pitchFamily="18" charset="0"/>
            </a:endParaRPr>
          </a:p>
        </p:txBody>
      </p:sp>
      <p:sp>
        <p:nvSpPr>
          <p:cNvPr id="42" name="Rectangle 41"/>
          <p:cNvSpPr/>
          <p:nvPr/>
        </p:nvSpPr>
        <p:spPr bwMode="auto">
          <a:xfrm>
            <a:off x="615244" y="2971800"/>
            <a:ext cx="3428999" cy="281464"/>
          </a:xfrm>
          <a:prstGeom prst="rect">
            <a:avLst/>
          </a:prstGeom>
          <a:noFill/>
          <a:ln w="3175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0000"/>
              </a:solidFill>
              <a:effectLst/>
              <a:latin typeface="Times New Roman" pitchFamily="18" charset="0"/>
            </a:endParaRPr>
          </a:p>
        </p:txBody>
      </p:sp>
      <p:cxnSp>
        <p:nvCxnSpPr>
          <p:cNvPr id="7" name="Curved Connector 6"/>
          <p:cNvCxnSpPr/>
          <p:nvPr/>
        </p:nvCxnSpPr>
        <p:spPr bwMode="auto">
          <a:xfrm>
            <a:off x="3886200" y="3340030"/>
            <a:ext cx="685800" cy="469970"/>
          </a:xfrm>
          <a:prstGeom prst="curvedConnector3">
            <a:avLst/>
          </a:prstGeom>
          <a:solidFill>
            <a:schemeClr val="accent1"/>
          </a:solidFill>
          <a:ln w="25400" cap="flat" cmpd="sng" algn="ctr">
            <a:solidFill>
              <a:srgbClr val="FF0000"/>
            </a:solidFill>
            <a:prstDash val="solid"/>
            <a:round/>
            <a:headEnd type="arrow" w="med" len="med"/>
            <a:tailEnd type="arrow" w="med" len="med"/>
          </a:ln>
          <a:effectLst/>
        </p:spPr>
      </p:cxnSp>
      <p:sp>
        <p:nvSpPr>
          <p:cNvPr id="12" name="Rectangle 11"/>
          <p:cNvSpPr/>
          <p:nvPr/>
        </p:nvSpPr>
        <p:spPr bwMode="auto">
          <a:xfrm>
            <a:off x="5029201" y="2929467"/>
            <a:ext cx="3581399" cy="281464"/>
          </a:xfrm>
          <a:prstGeom prst="rect">
            <a:avLst/>
          </a:prstGeom>
          <a:noFill/>
          <a:ln w="31750" cap="flat" cmpd="sng" algn="ctr">
            <a:solidFill>
              <a:schemeClr val="accent1">
                <a:lumMod val="5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0000"/>
              </a:solidFill>
              <a:effectLst/>
              <a:latin typeface="Times New Roman" pitchFamily="18" charset="0"/>
            </a:endParaRPr>
          </a:p>
        </p:txBody>
      </p:sp>
      <p:grpSp>
        <p:nvGrpSpPr>
          <p:cNvPr id="13" name="Group 12"/>
          <p:cNvGrpSpPr/>
          <p:nvPr/>
        </p:nvGrpSpPr>
        <p:grpSpPr>
          <a:xfrm>
            <a:off x="7111536" y="152400"/>
            <a:ext cx="1803864" cy="1447800"/>
            <a:chOff x="6400800" y="1298222"/>
            <a:chExt cx="2514600" cy="1673578"/>
          </a:xfrm>
        </p:grpSpPr>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1298222"/>
              <a:ext cx="2452687" cy="159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ounded Rectangle 14"/>
            <p:cNvSpPr/>
            <p:nvPr/>
          </p:nvSpPr>
          <p:spPr bwMode="auto">
            <a:xfrm>
              <a:off x="8039100" y="1524000"/>
              <a:ext cx="876300" cy="1447800"/>
            </a:xfrm>
            <a:prstGeom prst="roundRect">
              <a:avLst/>
            </a:prstGeom>
            <a:noFill/>
            <a:ln w="2857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35111239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P spid="41" grpId="0" animBg="1"/>
      <p:bldP spid="33" grpId="0"/>
      <p:bldP spid="40" grpId="0" animBg="1"/>
      <p:bldP spid="42"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of User-Fixable Software Errors</a:t>
            </a:r>
            <a:endParaRPr lang="en-US" dirty="0"/>
          </a:p>
        </p:txBody>
      </p:sp>
      <p:sp>
        <p:nvSpPr>
          <p:cNvPr id="3" name="Content Placeholder 2"/>
          <p:cNvSpPr>
            <a:spLocks noGrp="1"/>
          </p:cNvSpPr>
          <p:nvPr>
            <p:ph idx="1"/>
          </p:nvPr>
        </p:nvSpPr>
        <p:spPr/>
        <p:txBody>
          <a:bodyPr/>
          <a:lstStyle/>
          <a:p>
            <a:pPr>
              <a:buClr>
                <a:schemeClr val="tx1"/>
              </a:buClr>
            </a:pPr>
            <a:r>
              <a:rPr lang="en-US" sz="3200" dirty="0" smtClean="0">
                <a:solidFill>
                  <a:schemeClr val="accent2"/>
                </a:solidFill>
              </a:rPr>
              <a:t>Goal</a:t>
            </a:r>
            <a:r>
              <a:rPr lang="en-US" sz="3200" dirty="0" smtClean="0"/>
              <a:t>: </a:t>
            </a:r>
          </a:p>
          <a:p>
            <a:pPr lvl="1"/>
            <a:r>
              <a:rPr lang="en-US" sz="2800" dirty="0"/>
              <a:t>e</a:t>
            </a:r>
            <a:r>
              <a:rPr lang="en-US" sz="2800" dirty="0" smtClean="0"/>
              <a:t>nable users to fix software errors </a:t>
            </a:r>
          </a:p>
          <a:p>
            <a:endParaRPr lang="en-US" dirty="0" smtClean="0"/>
          </a:p>
          <a:p>
            <a:pPr>
              <a:buClr>
                <a:schemeClr val="tx1"/>
              </a:buClr>
            </a:pPr>
            <a:r>
              <a:rPr lang="en-US" sz="2800" dirty="0" smtClean="0">
                <a:solidFill>
                  <a:srgbClr val="FF0000"/>
                </a:solidFill>
              </a:rPr>
              <a:t>Challenges</a:t>
            </a:r>
            <a:r>
              <a:rPr lang="en-US" sz="2800" dirty="0" smtClean="0"/>
              <a:t>:</a:t>
            </a:r>
          </a:p>
          <a:p>
            <a:pPr lvl="1"/>
            <a:r>
              <a:rPr lang="en-US" sz="2400" dirty="0" smtClean="0"/>
              <a:t>Errors can be crashing or non-crashing</a:t>
            </a:r>
          </a:p>
          <a:p>
            <a:pPr lvl="1"/>
            <a:r>
              <a:rPr lang="en-US" sz="2400" dirty="0" smtClean="0"/>
              <a:t>Users much less understand source code</a:t>
            </a:r>
          </a:p>
          <a:p>
            <a:pPr lvl="1"/>
            <a:r>
              <a:rPr lang="en-US" sz="2400" dirty="0" smtClean="0"/>
              <a:t>Developer tools are of little use</a:t>
            </a:r>
            <a:endParaRPr lang="en-US" sz="2400" dirty="0"/>
          </a:p>
        </p:txBody>
      </p:sp>
      <p:sp>
        <p:nvSpPr>
          <p:cNvPr id="4" name="Slide Number Placeholder 3"/>
          <p:cNvSpPr>
            <a:spLocks noGrp="1"/>
          </p:cNvSpPr>
          <p:nvPr>
            <p:ph type="sldNum" sz="quarter" idx="11"/>
          </p:nvPr>
        </p:nvSpPr>
        <p:spPr/>
        <p:txBody>
          <a:bodyPr/>
          <a:lstStyle/>
          <a:p>
            <a:fld id="{3B048AC8-D41E-4C7B-8EE3-A52489AA1F05}" type="slidenum">
              <a:rPr lang="en-US" smtClean="0"/>
              <a:pPr/>
              <a:t>3</a:t>
            </a:fld>
            <a:endParaRPr lang="en-US"/>
          </a:p>
        </p:txBody>
      </p:sp>
    </p:spTree>
    <p:extLst>
      <p:ext uri="{BB962C8B-B14F-4D97-AF65-F5344CB8AC3E}">
        <p14:creationId xmlns:p14="http://schemas.microsoft.com/office/powerpoint/2010/main" val="351510407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1143000"/>
          </a:xfrm>
        </p:spPr>
        <p:txBody>
          <a:bodyPr/>
          <a:lstStyle/>
          <a:p>
            <a:r>
              <a:rPr lang="en-US" dirty="0" smtClean="0"/>
              <a:t>Identifying deviated predicates</a:t>
            </a:r>
            <a:endParaRPr lang="en-US" dirty="0"/>
          </a:p>
        </p:txBody>
      </p:sp>
      <p:sp>
        <p:nvSpPr>
          <p:cNvPr id="4" name="Slide Number Placeholder 3"/>
          <p:cNvSpPr>
            <a:spLocks noGrp="1"/>
          </p:cNvSpPr>
          <p:nvPr>
            <p:ph type="sldNum" sz="quarter" idx="11"/>
          </p:nvPr>
        </p:nvSpPr>
        <p:spPr/>
        <p:txBody>
          <a:bodyPr/>
          <a:lstStyle/>
          <a:p>
            <a:fld id="{3B048AC8-D41E-4C7B-8EE3-A52489AA1F05}" type="slidenum">
              <a:rPr lang="en-US" smtClean="0"/>
              <a:pPr/>
              <a:t>30</a:t>
            </a:fld>
            <a:endParaRPr lang="en-US"/>
          </a:p>
        </p:txBody>
      </p:sp>
      <p:grpSp>
        <p:nvGrpSpPr>
          <p:cNvPr id="17" name="Group 16"/>
          <p:cNvGrpSpPr/>
          <p:nvPr/>
        </p:nvGrpSpPr>
        <p:grpSpPr>
          <a:xfrm>
            <a:off x="838200" y="1676400"/>
            <a:ext cx="7696200" cy="1469999"/>
            <a:chOff x="838200" y="3025801"/>
            <a:chExt cx="7696200" cy="1469999"/>
          </a:xfrm>
        </p:grpSpPr>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846666" y="3694666"/>
              <a:ext cx="1678484" cy="153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846667" y="3121435"/>
              <a:ext cx="1678483" cy="152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Curved Connector 20"/>
            <p:cNvCxnSpPr/>
            <p:nvPr/>
          </p:nvCxnSpPr>
          <p:spPr bwMode="auto">
            <a:xfrm rot="16200000" flipH="1">
              <a:off x="878799" y="3370493"/>
              <a:ext cx="404224" cy="163689"/>
            </a:xfrm>
            <a:prstGeom prst="curvedConnector3">
              <a:avLst/>
            </a:prstGeom>
            <a:solidFill>
              <a:schemeClr val="accent1"/>
            </a:solidFill>
            <a:ln w="9525" cap="flat" cmpd="sng" algn="ctr">
              <a:solidFill>
                <a:schemeClr val="tx1"/>
              </a:solidFill>
              <a:prstDash val="sysDash"/>
              <a:round/>
              <a:headEnd type="none" w="med" len="med"/>
              <a:tailEnd type="none" w="med" len="med"/>
            </a:ln>
            <a:effectLst/>
          </p:spPr>
        </p:cxnSp>
        <p:cxnSp>
          <p:nvCxnSpPr>
            <p:cNvPr id="23" name="Curved Connector 22"/>
            <p:cNvCxnSpPr/>
            <p:nvPr/>
          </p:nvCxnSpPr>
          <p:spPr bwMode="auto">
            <a:xfrm rot="16200000" flipH="1">
              <a:off x="1211145" y="3352769"/>
              <a:ext cx="408399" cy="81842"/>
            </a:xfrm>
            <a:prstGeom prst="curvedConnector3">
              <a:avLst/>
            </a:prstGeom>
            <a:solidFill>
              <a:schemeClr val="accent1"/>
            </a:solidFill>
            <a:ln w="9525" cap="flat" cmpd="sng" algn="ctr">
              <a:solidFill>
                <a:schemeClr val="tx1"/>
              </a:solidFill>
              <a:prstDash val="sysDash"/>
              <a:round/>
              <a:headEnd type="none" w="med" len="med"/>
              <a:tailEnd type="none" w="med" len="med"/>
            </a:ln>
            <a:effectLst/>
          </p:spPr>
        </p:cxnSp>
        <p:cxnSp>
          <p:nvCxnSpPr>
            <p:cNvPr id="24" name="Curved Connector 23"/>
            <p:cNvCxnSpPr/>
            <p:nvPr/>
          </p:nvCxnSpPr>
          <p:spPr bwMode="auto">
            <a:xfrm rot="5400000">
              <a:off x="1516409" y="3415436"/>
              <a:ext cx="400051" cy="77981"/>
            </a:xfrm>
            <a:prstGeom prst="curvedConnector3">
              <a:avLst/>
            </a:prstGeom>
            <a:solidFill>
              <a:schemeClr val="accent1"/>
            </a:solidFill>
            <a:ln w="9525" cap="flat" cmpd="sng" algn="ctr">
              <a:solidFill>
                <a:schemeClr val="tx1"/>
              </a:solidFill>
              <a:prstDash val="sysDash"/>
              <a:round/>
              <a:headEnd type="none" w="med" len="med"/>
              <a:tailEnd type="none" w="med" len="med"/>
            </a:ln>
            <a:effectLst/>
          </p:spPr>
        </p:cxnSp>
        <p:cxnSp>
          <p:nvCxnSpPr>
            <p:cNvPr id="25" name="Curved Connector 24"/>
            <p:cNvCxnSpPr/>
            <p:nvPr/>
          </p:nvCxnSpPr>
          <p:spPr bwMode="auto">
            <a:xfrm rot="5400000">
              <a:off x="1939955" y="3456513"/>
              <a:ext cx="404225" cy="1"/>
            </a:xfrm>
            <a:prstGeom prst="curvedConnector3">
              <a:avLst/>
            </a:prstGeom>
            <a:solidFill>
              <a:schemeClr val="accent1"/>
            </a:solidFill>
            <a:ln w="9525" cap="flat" cmpd="sng" algn="ctr">
              <a:solidFill>
                <a:schemeClr val="tx1"/>
              </a:solidFill>
              <a:prstDash val="sysDash"/>
              <a:round/>
              <a:headEnd type="none" w="med" len="med"/>
              <a:tailEnd type="none" w="med" len="med"/>
            </a:ln>
            <a:effectLst/>
          </p:spPr>
        </p:cxnSp>
        <p:sp>
          <p:nvSpPr>
            <p:cNvPr id="26" name="TextBox 25"/>
            <p:cNvSpPr txBox="1"/>
            <p:nvPr/>
          </p:nvSpPr>
          <p:spPr>
            <a:xfrm>
              <a:off x="2294466" y="3235291"/>
              <a:ext cx="441146" cy="400110"/>
            </a:xfrm>
            <a:prstGeom prst="rect">
              <a:avLst/>
            </a:prstGeom>
            <a:noFill/>
          </p:spPr>
          <p:txBody>
            <a:bodyPr wrap="none" rtlCol="0">
              <a:spAutoFit/>
            </a:bodyPr>
            <a:lstStyle/>
            <a:p>
              <a:r>
                <a:rPr lang="en-US" sz="2000" b="0" dirty="0" smtClean="0">
                  <a:latin typeface="+mn-lt"/>
                </a:rPr>
                <a:t>…</a:t>
              </a:r>
            </a:p>
          </p:txBody>
        </p:sp>
        <p:grpSp>
          <p:nvGrpSpPr>
            <p:cNvPr id="27" name="Group 26"/>
            <p:cNvGrpSpPr/>
            <p:nvPr/>
          </p:nvGrpSpPr>
          <p:grpSpPr>
            <a:xfrm>
              <a:off x="4496043" y="3070578"/>
              <a:ext cx="3392576" cy="838200"/>
              <a:chOff x="1134533" y="5029200"/>
              <a:chExt cx="3392576" cy="838200"/>
            </a:xfrm>
          </p:grpSpPr>
          <p:grpSp>
            <p:nvGrpSpPr>
              <p:cNvPr id="52" name="Group 51"/>
              <p:cNvGrpSpPr/>
              <p:nvPr/>
            </p:nvGrpSpPr>
            <p:grpSpPr>
              <a:xfrm>
                <a:off x="1134533" y="5116014"/>
                <a:ext cx="1678484" cy="686121"/>
                <a:chOff x="683716" y="4419984"/>
                <a:chExt cx="1678484" cy="686121"/>
              </a:xfrm>
            </p:grpSpPr>
            <p:pic>
              <p:nvPicPr>
                <p:cNvPr id="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683716" y="4952999"/>
                  <a:ext cx="1678484" cy="153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683717" y="4419984"/>
                  <a:ext cx="1678483" cy="152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3" name="TextBox 52"/>
              <p:cNvSpPr txBox="1"/>
              <p:nvPr/>
            </p:nvSpPr>
            <p:spPr>
              <a:xfrm>
                <a:off x="3371023" y="5029200"/>
                <a:ext cx="1156086" cy="323165"/>
              </a:xfrm>
              <a:prstGeom prst="rect">
                <a:avLst/>
              </a:prstGeom>
              <a:noFill/>
            </p:spPr>
            <p:txBody>
              <a:bodyPr wrap="none" rtlCol="0">
                <a:spAutoFit/>
              </a:bodyPr>
              <a:lstStyle/>
              <a:p>
                <a:r>
                  <a:rPr lang="en-US" sz="1500" i="1" dirty="0" smtClean="0">
                    <a:cs typeface="Times New Roman" pitchFamily="18" charset="0"/>
                  </a:rPr>
                  <a:t>An old trace</a:t>
                </a:r>
              </a:p>
            </p:txBody>
          </p:sp>
          <p:sp>
            <p:nvSpPr>
              <p:cNvPr id="54" name="TextBox 53"/>
              <p:cNvSpPr txBox="1"/>
              <p:nvPr/>
            </p:nvSpPr>
            <p:spPr>
              <a:xfrm>
                <a:off x="3352800" y="5544235"/>
                <a:ext cx="1113382" cy="323165"/>
              </a:xfrm>
              <a:prstGeom prst="rect">
                <a:avLst/>
              </a:prstGeom>
              <a:noFill/>
            </p:spPr>
            <p:txBody>
              <a:bodyPr wrap="none" rtlCol="0">
                <a:spAutoFit/>
              </a:bodyPr>
              <a:lstStyle/>
              <a:p>
                <a:r>
                  <a:rPr lang="en-US" sz="1500" i="1" dirty="0" smtClean="0">
                    <a:cs typeface="Times New Roman" pitchFamily="18" charset="0"/>
                  </a:rPr>
                  <a:t>A new trace</a:t>
                </a:r>
              </a:p>
            </p:txBody>
          </p:sp>
        </p:grpSp>
        <p:sp>
          <p:nvSpPr>
            <p:cNvPr id="29" name="Rounded Rectangle 28"/>
            <p:cNvSpPr/>
            <p:nvPr/>
          </p:nvSpPr>
          <p:spPr bwMode="auto">
            <a:xfrm>
              <a:off x="922866" y="3025801"/>
              <a:ext cx="152400" cy="1524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0" name="Rounded Rectangle 29"/>
            <p:cNvSpPr/>
            <p:nvPr/>
          </p:nvSpPr>
          <p:spPr bwMode="auto">
            <a:xfrm>
              <a:off x="1281288" y="3025801"/>
              <a:ext cx="152400" cy="1524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3" name="Rounded Rectangle 32"/>
            <p:cNvSpPr/>
            <p:nvPr/>
          </p:nvSpPr>
          <p:spPr bwMode="auto">
            <a:xfrm>
              <a:off x="1684866" y="3025801"/>
              <a:ext cx="152400" cy="1524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4" name="Rounded Rectangle 33"/>
            <p:cNvSpPr/>
            <p:nvPr/>
          </p:nvSpPr>
          <p:spPr bwMode="auto">
            <a:xfrm>
              <a:off x="2065866" y="3025801"/>
              <a:ext cx="152400" cy="1524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5" name="Rounded Rectangle 34"/>
            <p:cNvSpPr/>
            <p:nvPr/>
          </p:nvSpPr>
          <p:spPr bwMode="auto">
            <a:xfrm>
              <a:off x="2054577" y="3593068"/>
              <a:ext cx="152400" cy="1524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6" name="Rounded Rectangle 35"/>
            <p:cNvSpPr/>
            <p:nvPr/>
          </p:nvSpPr>
          <p:spPr bwMode="auto">
            <a:xfrm>
              <a:off x="1608666" y="3593068"/>
              <a:ext cx="152400" cy="1524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7" name="Rounded Rectangle 36"/>
            <p:cNvSpPr/>
            <p:nvPr/>
          </p:nvSpPr>
          <p:spPr bwMode="auto">
            <a:xfrm>
              <a:off x="1075266" y="3590245"/>
              <a:ext cx="152400" cy="1524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8" name="Rounded Rectangle 37"/>
            <p:cNvSpPr/>
            <p:nvPr/>
          </p:nvSpPr>
          <p:spPr bwMode="auto">
            <a:xfrm>
              <a:off x="1360311" y="3590245"/>
              <a:ext cx="152400" cy="1524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9" name="Rounded Rectangle 38"/>
            <p:cNvSpPr/>
            <p:nvPr/>
          </p:nvSpPr>
          <p:spPr bwMode="auto">
            <a:xfrm>
              <a:off x="2294466" y="3025801"/>
              <a:ext cx="152400" cy="1524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0" name="Rounded Rectangle 39"/>
            <p:cNvSpPr/>
            <p:nvPr/>
          </p:nvSpPr>
          <p:spPr bwMode="auto">
            <a:xfrm>
              <a:off x="880533" y="3581779"/>
              <a:ext cx="152400" cy="1524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grpSp>
          <p:nvGrpSpPr>
            <p:cNvPr id="41" name="Group 40"/>
            <p:cNvGrpSpPr/>
            <p:nvPr/>
          </p:nvGrpSpPr>
          <p:grpSpPr>
            <a:xfrm>
              <a:off x="4518379" y="3079757"/>
              <a:ext cx="1490132" cy="687203"/>
              <a:chOff x="1165579" y="5038379"/>
              <a:chExt cx="1490132" cy="687203"/>
            </a:xfrm>
          </p:grpSpPr>
          <p:sp>
            <p:nvSpPr>
              <p:cNvPr id="47" name="Rounded Rectangle 46"/>
              <p:cNvSpPr/>
              <p:nvPr/>
            </p:nvSpPr>
            <p:spPr bwMode="auto">
              <a:xfrm>
                <a:off x="1306690" y="5038379"/>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0000"/>
                  </a:solidFill>
                  <a:effectLst/>
                  <a:latin typeface="Times New Roman" pitchFamily="18" charset="0"/>
                </a:endParaRPr>
              </a:p>
            </p:txBody>
          </p:sp>
          <p:sp>
            <p:nvSpPr>
              <p:cNvPr id="48" name="Rounded Rectangle 47"/>
              <p:cNvSpPr/>
              <p:nvPr/>
            </p:nvSpPr>
            <p:spPr bwMode="auto">
              <a:xfrm>
                <a:off x="1512712" y="5573182"/>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0000"/>
                  </a:solidFill>
                  <a:effectLst/>
                  <a:latin typeface="Times New Roman" pitchFamily="18" charset="0"/>
                </a:endParaRPr>
              </a:p>
            </p:txBody>
          </p:sp>
          <p:sp>
            <p:nvSpPr>
              <p:cNvPr id="49" name="Rounded Rectangle 48"/>
              <p:cNvSpPr/>
              <p:nvPr/>
            </p:nvSpPr>
            <p:spPr bwMode="auto">
              <a:xfrm>
                <a:off x="2503311" y="5039814"/>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0000"/>
                  </a:solidFill>
                  <a:effectLst/>
                  <a:latin typeface="Times New Roman" pitchFamily="18" charset="0"/>
                </a:endParaRPr>
              </a:p>
            </p:txBody>
          </p:sp>
          <p:sp>
            <p:nvSpPr>
              <p:cNvPr id="50" name="Rounded Rectangle 49"/>
              <p:cNvSpPr/>
              <p:nvPr/>
            </p:nvSpPr>
            <p:spPr bwMode="auto">
              <a:xfrm>
                <a:off x="1165579" y="5562932"/>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0000"/>
                  </a:solidFill>
                  <a:effectLst/>
                  <a:latin typeface="Times New Roman" pitchFamily="18" charset="0"/>
                </a:endParaRPr>
              </a:p>
            </p:txBody>
          </p:sp>
          <p:cxnSp>
            <p:nvCxnSpPr>
              <p:cNvPr id="51" name="Curved Connector 50"/>
              <p:cNvCxnSpPr/>
              <p:nvPr/>
            </p:nvCxnSpPr>
            <p:spPr bwMode="auto">
              <a:xfrm rot="16200000" flipH="1">
                <a:off x="1285200" y="5313157"/>
                <a:ext cx="404224" cy="163689"/>
              </a:xfrm>
              <a:prstGeom prst="curvedConnector3">
                <a:avLst/>
              </a:prstGeom>
              <a:solidFill>
                <a:schemeClr val="accent1"/>
              </a:solidFill>
              <a:ln w="9525" cap="flat" cmpd="sng" algn="ctr">
                <a:solidFill>
                  <a:schemeClr val="tx1"/>
                </a:solidFill>
                <a:prstDash val="sysDash"/>
                <a:round/>
                <a:headEnd type="none" w="med" len="med"/>
                <a:tailEnd type="none" w="med" len="med"/>
              </a:ln>
              <a:effectLst/>
            </p:spPr>
          </p:cxnSp>
        </p:grpSp>
        <p:sp>
          <p:nvSpPr>
            <p:cNvPr id="42" name="Rounded Rectangle 41"/>
            <p:cNvSpPr/>
            <p:nvPr/>
          </p:nvSpPr>
          <p:spPr bwMode="auto">
            <a:xfrm>
              <a:off x="838200" y="4168801"/>
              <a:ext cx="152400" cy="1524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3" name="TextBox 42"/>
            <p:cNvSpPr txBox="1"/>
            <p:nvPr/>
          </p:nvSpPr>
          <p:spPr>
            <a:xfrm>
              <a:off x="999066" y="4050268"/>
              <a:ext cx="3852333" cy="369332"/>
            </a:xfrm>
            <a:prstGeom prst="rect">
              <a:avLst/>
            </a:prstGeom>
            <a:noFill/>
          </p:spPr>
          <p:txBody>
            <a:bodyPr wrap="square" rtlCol="0">
              <a:spAutoFit/>
            </a:bodyPr>
            <a:lstStyle/>
            <a:p>
              <a:r>
                <a:rPr lang="en-US" sz="1800" b="0" dirty="0" smtClean="0">
                  <a:cs typeface="Times New Roman" pitchFamily="18" charset="0"/>
                </a:rPr>
                <a:t>: a predicate</a:t>
              </a:r>
            </a:p>
          </p:txBody>
        </p:sp>
        <p:sp>
          <p:nvSpPr>
            <p:cNvPr id="44" name="Rounded Rectangle 43"/>
            <p:cNvSpPr/>
            <p:nvPr/>
          </p:nvSpPr>
          <p:spPr bwMode="auto">
            <a:xfrm>
              <a:off x="4521201" y="4245001"/>
              <a:ext cx="152400" cy="152400"/>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5" name="TextBox 44"/>
            <p:cNvSpPr txBox="1"/>
            <p:nvPr/>
          </p:nvSpPr>
          <p:spPr>
            <a:xfrm>
              <a:off x="4682067" y="4126468"/>
              <a:ext cx="3852333" cy="369332"/>
            </a:xfrm>
            <a:prstGeom prst="rect">
              <a:avLst/>
            </a:prstGeom>
            <a:noFill/>
          </p:spPr>
          <p:txBody>
            <a:bodyPr wrap="square" rtlCol="0">
              <a:spAutoFit/>
            </a:bodyPr>
            <a:lstStyle/>
            <a:p>
              <a:r>
                <a:rPr lang="en-US" sz="1800" b="0" dirty="0" smtClean="0">
                  <a:cs typeface="Times New Roman" pitchFamily="18" charset="0"/>
                </a:rPr>
                <a:t>: a deviated predicate</a:t>
              </a:r>
            </a:p>
          </p:txBody>
        </p:sp>
        <p:sp>
          <p:nvSpPr>
            <p:cNvPr id="46" name="Right Arrow 45"/>
            <p:cNvSpPr/>
            <p:nvPr/>
          </p:nvSpPr>
          <p:spPr bwMode="auto">
            <a:xfrm>
              <a:off x="3028245" y="3429000"/>
              <a:ext cx="1066800" cy="146754"/>
            </a:xfrm>
            <a:prstGeom prst="rightArrow">
              <a:avLst/>
            </a:prstGeom>
            <a:solidFill>
              <a:schemeClr val="bg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grpSp>
      <p:sp>
        <p:nvSpPr>
          <p:cNvPr id="57" name="TextBox 56"/>
          <p:cNvSpPr txBox="1"/>
          <p:nvPr/>
        </p:nvSpPr>
        <p:spPr>
          <a:xfrm>
            <a:off x="228600" y="2999125"/>
            <a:ext cx="8763000" cy="5940088"/>
          </a:xfrm>
          <a:prstGeom prst="rect">
            <a:avLst/>
          </a:prstGeom>
          <a:noFill/>
        </p:spPr>
        <p:txBody>
          <a:bodyPr wrap="square" rtlCol="0">
            <a:spAutoFit/>
          </a:bodyPr>
          <a:lstStyle/>
          <a:p>
            <a:pPr marL="457200" indent="-457200">
              <a:buAutoNum type="arabicPeriod" startAt="2"/>
            </a:pPr>
            <a:endParaRPr lang="en-US" sz="2000" b="0" dirty="0" smtClean="0">
              <a:latin typeface="+mn-lt"/>
            </a:endParaRPr>
          </a:p>
          <a:p>
            <a:r>
              <a:rPr lang="en-US" sz="2000" b="0" dirty="0">
                <a:latin typeface="+mn-lt"/>
              </a:rPr>
              <a:t> </a:t>
            </a:r>
            <a:r>
              <a:rPr lang="en-US" sz="2000" b="0" dirty="0" smtClean="0">
                <a:latin typeface="+mn-lt"/>
              </a:rPr>
              <a:t>      </a:t>
            </a:r>
            <a:r>
              <a:rPr lang="en-US" sz="2000" dirty="0" smtClean="0">
                <a:latin typeface="+mn-lt"/>
              </a:rPr>
              <a:t>a predicate </a:t>
            </a:r>
            <a:r>
              <a:rPr lang="en-US" sz="2000" dirty="0" smtClean="0">
                <a:cs typeface="Times New Roman" pitchFamily="18" charset="0"/>
              </a:rPr>
              <a:t>p</a:t>
            </a:r>
            <a:r>
              <a:rPr lang="en-US" sz="2000" dirty="0" smtClean="0">
                <a:latin typeface="+mn-lt"/>
              </a:rPr>
              <a:t>’s </a:t>
            </a:r>
            <a:r>
              <a:rPr lang="en-US" sz="2000" dirty="0" smtClean="0">
                <a:solidFill>
                  <a:srgbClr val="FF0000"/>
                </a:solidFill>
                <a:latin typeface="+mn-lt"/>
              </a:rPr>
              <a:t>behavior</a:t>
            </a:r>
            <a:r>
              <a:rPr lang="en-US" sz="2000" dirty="0" smtClean="0">
                <a:latin typeface="+mn-lt"/>
              </a:rPr>
              <a:t>  in an execution trace </a:t>
            </a:r>
            <a:r>
              <a:rPr lang="en-US" sz="2000" dirty="0" smtClean="0">
                <a:cs typeface="Times New Roman" pitchFamily="18" charset="0"/>
              </a:rPr>
              <a:t>t:</a:t>
            </a:r>
          </a:p>
          <a:p>
            <a:endParaRPr lang="en-US" sz="2000" b="0" dirty="0">
              <a:latin typeface="+mn-lt"/>
            </a:endParaRPr>
          </a:p>
          <a:p>
            <a:r>
              <a:rPr lang="en-US" sz="2000" b="0" dirty="0" smtClean="0">
                <a:latin typeface="+mn-lt"/>
              </a:rPr>
              <a:t>        </a:t>
            </a:r>
            <a:r>
              <a:rPr lang="el-GR" sz="2000" b="0" dirty="0" smtClean="0"/>
              <a:t>ϕ</a:t>
            </a:r>
            <a:r>
              <a:rPr lang="en-US" sz="2000" b="0" dirty="0" smtClean="0"/>
              <a:t> (p, t) </a:t>
            </a:r>
            <a:r>
              <a:rPr lang="en-US" sz="2000" b="0" dirty="0" smtClean="0">
                <a:latin typeface="+mn-lt"/>
              </a:rPr>
              <a:t>=</a:t>
            </a:r>
          </a:p>
          <a:p>
            <a:endParaRPr lang="en-US" sz="2000" b="0" dirty="0">
              <a:latin typeface="+mn-lt"/>
            </a:endParaRPr>
          </a:p>
          <a:p>
            <a:endParaRPr lang="en-US" sz="2000" b="0" dirty="0" smtClean="0">
              <a:latin typeface="+mn-lt"/>
            </a:endParaRPr>
          </a:p>
          <a:p>
            <a:r>
              <a:rPr lang="en-US" sz="2000" b="0" dirty="0" smtClean="0"/>
              <a:t>       </a:t>
            </a:r>
            <a:r>
              <a:rPr lang="en-US" sz="2000" dirty="0">
                <a:latin typeface="+mn-lt"/>
              </a:rPr>
              <a:t>a predicate </a:t>
            </a:r>
            <a:r>
              <a:rPr lang="en-US" sz="2000" dirty="0">
                <a:cs typeface="Times New Roman" pitchFamily="18" charset="0"/>
              </a:rPr>
              <a:t>p</a:t>
            </a:r>
            <a:r>
              <a:rPr lang="en-US" sz="2000" dirty="0">
                <a:latin typeface="+mn-lt"/>
              </a:rPr>
              <a:t>’s </a:t>
            </a:r>
            <a:r>
              <a:rPr lang="en-US" sz="2000" dirty="0">
                <a:solidFill>
                  <a:srgbClr val="FF0000"/>
                </a:solidFill>
                <a:latin typeface="+mn-lt"/>
              </a:rPr>
              <a:t>behavior  difference </a:t>
            </a:r>
            <a:r>
              <a:rPr lang="en-US" sz="2000" dirty="0">
                <a:latin typeface="+mn-lt"/>
              </a:rPr>
              <a:t>across executions:</a:t>
            </a:r>
          </a:p>
          <a:p>
            <a:endParaRPr lang="en-US" sz="2000" b="0" dirty="0">
              <a:latin typeface="+mn-lt"/>
            </a:endParaRPr>
          </a:p>
          <a:p>
            <a:pPr lvl="1"/>
            <a:r>
              <a:rPr lang="en-US" sz="2000" b="0" dirty="0" smtClean="0"/>
              <a:t> deviation(p, t</a:t>
            </a:r>
            <a:r>
              <a:rPr lang="en-US" sz="2000" b="0" baseline="-25000" dirty="0" smtClean="0"/>
              <a:t>old</a:t>
            </a:r>
            <a:r>
              <a:rPr lang="en-US" sz="2000" b="0" dirty="0" smtClean="0"/>
              <a:t>, </a:t>
            </a:r>
            <a:r>
              <a:rPr lang="en-US" sz="2000" b="0" dirty="0" err="1" smtClean="0"/>
              <a:t>t</a:t>
            </a:r>
            <a:r>
              <a:rPr lang="en-US" sz="2000" b="0" baseline="-25000" dirty="0" err="1"/>
              <a:t>new</a:t>
            </a:r>
            <a:r>
              <a:rPr lang="en-US" sz="2000" b="0" dirty="0" smtClean="0"/>
              <a:t>) = | </a:t>
            </a:r>
            <a:r>
              <a:rPr lang="el-GR" sz="2000" b="0" dirty="0"/>
              <a:t>ϕ</a:t>
            </a:r>
            <a:r>
              <a:rPr lang="en-US" sz="2000" b="0" dirty="0"/>
              <a:t> (p, t</a:t>
            </a:r>
            <a:r>
              <a:rPr lang="en-US" sz="2000" b="0" baseline="-25000" dirty="0"/>
              <a:t>old</a:t>
            </a:r>
            <a:r>
              <a:rPr lang="en-US" sz="2000" b="0" dirty="0" smtClean="0"/>
              <a:t>) - </a:t>
            </a:r>
            <a:r>
              <a:rPr lang="el-GR" sz="2000" b="0" dirty="0"/>
              <a:t>ϕ</a:t>
            </a:r>
            <a:r>
              <a:rPr lang="en-US" sz="2000" b="0" dirty="0"/>
              <a:t> (p, </a:t>
            </a:r>
            <a:r>
              <a:rPr lang="en-US" sz="2000" b="0" dirty="0" err="1"/>
              <a:t>t</a:t>
            </a:r>
            <a:r>
              <a:rPr lang="en-US" sz="2000" b="0" baseline="-25000" dirty="0" err="1"/>
              <a:t>new</a:t>
            </a:r>
            <a:r>
              <a:rPr lang="en-US" sz="2000" b="0" dirty="0" smtClean="0"/>
              <a:t>) |</a:t>
            </a:r>
          </a:p>
          <a:p>
            <a:pPr lvl="1"/>
            <a:endParaRPr lang="en-US" sz="2000" b="0" dirty="0" smtClean="0">
              <a:latin typeface="+mn-lt"/>
            </a:endParaRPr>
          </a:p>
          <a:p>
            <a:pPr lvl="1"/>
            <a:endParaRPr lang="en-US" sz="800" b="0" dirty="0">
              <a:latin typeface="+mn-lt"/>
            </a:endParaRPr>
          </a:p>
          <a:p>
            <a:pPr lvl="1"/>
            <a:r>
              <a:rPr lang="en-US" sz="2000" dirty="0">
                <a:cs typeface="Times New Roman" pitchFamily="18" charset="0"/>
              </a:rPr>
              <a:t>p</a:t>
            </a:r>
            <a:r>
              <a:rPr lang="en-US" sz="2000" dirty="0" smtClean="0">
                <a:latin typeface="+mj-lt"/>
              </a:rPr>
              <a:t> is a </a:t>
            </a:r>
            <a:r>
              <a:rPr lang="en-US" sz="2000" dirty="0" smtClean="0">
                <a:solidFill>
                  <a:srgbClr val="FF0000"/>
                </a:solidFill>
                <a:latin typeface="+mj-lt"/>
              </a:rPr>
              <a:t>deviated predicate</a:t>
            </a:r>
            <a:r>
              <a:rPr lang="en-US" sz="2000" dirty="0" smtClean="0">
                <a:latin typeface="+mj-lt"/>
              </a:rPr>
              <a:t>, if   </a:t>
            </a:r>
            <a:r>
              <a:rPr lang="en-US" sz="2000" b="0" dirty="0" smtClean="0"/>
              <a:t>deviation(p, </a:t>
            </a:r>
            <a:r>
              <a:rPr lang="en-US" sz="2000" b="0" dirty="0"/>
              <a:t>t</a:t>
            </a:r>
            <a:r>
              <a:rPr lang="en-US" sz="2000" b="0" baseline="-25000" dirty="0"/>
              <a:t>old</a:t>
            </a:r>
            <a:r>
              <a:rPr lang="en-US" sz="2000" b="0" dirty="0"/>
              <a:t>, </a:t>
            </a:r>
            <a:r>
              <a:rPr lang="en-US" sz="2000" b="0" dirty="0" err="1"/>
              <a:t>t</a:t>
            </a:r>
            <a:r>
              <a:rPr lang="en-US" sz="2000" b="0" baseline="-25000" dirty="0" err="1"/>
              <a:t>new</a:t>
            </a:r>
            <a:r>
              <a:rPr lang="en-US" sz="2000" b="0" dirty="0" smtClean="0"/>
              <a:t>) &gt; </a:t>
            </a:r>
            <a:r>
              <a:rPr lang="el-GR" sz="2000" b="0" dirty="0"/>
              <a:t>δ</a:t>
            </a:r>
            <a:r>
              <a:rPr lang="en-US" sz="2000" dirty="0" smtClean="0">
                <a:latin typeface="+mj-lt"/>
              </a:rPr>
              <a:t> </a:t>
            </a:r>
            <a:endParaRPr lang="en-US" sz="2000" dirty="0">
              <a:latin typeface="+mj-lt"/>
            </a:endParaRPr>
          </a:p>
          <a:p>
            <a:pPr marL="800100" lvl="1" indent="-342900">
              <a:buFontTx/>
              <a:buChar char="−"/>
            </a:pPr>
            <a:endParaRPr lang="en-US" sz="2000" b="0" dirty="0">
              <a:latin typeface="+mn-lt"/>
            </a:endParaRPr>
          </a:p>
          <a:p>
            <a:pPr marL="800100" lvl="1" indent="-342900">
              <a:buFontTx/>
              <a:buChar char="−"/>
            </a:pPr>
            <a:endParaRPr lang="en-US" sz="2000" b="0" dirty="0" smtClean="0">
              <a:latin typeface="+mn-lt"/>
            </a:endParaRPr>
          </a:p>
          <a:p>
            <a:pPr marL="800100" lvl="1" indent="-342900">
              <a:buFontTx/>
              <a:buChar char="−"/>
            </a:pPr>
            <a:endParaRPr lang="en-US" sz="2000" b="0" dirty="0">
              <a:latin typeface="+mn-lt"/>
            </a:endParaRPr>
          </a:p>
          <a:p>
            <a:pPr marL="800100" lvl="1" indent="-342900">
              <a:buFontTx/>
              <a:buChar char="−"/>
            </a:pPr>
            <a:endParaRPr lang="en-US" sz="2000" b="0" dirty="0" smtClean="0">
              <a:latin typeface="+mn-lt"/>
            </a:endParaRPr>
          </a:p>
          <a:p>
            <a:pPr marL="800100" lvl="1" indent="-342900">
              <a:buFontTx/>
              <a:buChar char="−"/>
            </a:pPr>
            <a:endParaRPr lang="en-US" sz="2000" b="0" dirty="0">
              <a:latin typeface="+mn-lt"/>
            </a:endParaRPr>
          </a:p>
          <a:p>
            <a:pPr marL="800100" lvl="1" indent="-342900">
              <a:buFontTx/>
              <a:buChar char="−"/>
            </a:pPr>
            <a:endParaRPr lang="en-US" sz="2000" b="0" dirty="0">
              <a:latin typeface="+mn-lt"/>
            </a:endParaRPr>
          </a:p>
          <a:p>
            <a:pPr marL="342900" indent="-342900">
              <a:buFont typeface="Arial" pitchFamily="34" charset="0"/>
              <a:buChar char="•"/>
            </a:pPr>
            <a:endParaRPr lang="en-US" sz="2000" b="0" dirty="0" smtClean="0">
              <a:latin typeface="+mn-lt"/>
            </a:endParaRPr>
          </a:p>
        </p:txBody>
      </p:sp>
      <mc:AlternateContent xmlns:mc="http://schemas.openxmlformats.org/markup-compatibility/2006" xmlns:a14="http://schemas.microsoft.com/office/drawing/2010/main">
        <mc:Choice Requires="a14">
          <p:sp>
            <p:nvSpPr>
              <p:cNvPr id="58" name="TextBox 57"/>
              <p:cNvSpPr txBox="1"/>
              <p:nvPr/>
            </p:nvSpPr>
            <p:spPr>
              <a:xfrm>
                <a:off x="1871133" y="3850745"/>
                <a:ext cx="2842060" cy="820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a:rPr>
                          </m:ctrlPr>
                        </m:fPr>
                        <m:num>
                          <m:r>
                            <a:rPr lang="en-US" sz="1600" b="0" i="1" smtClean="0">
                              <a:latin typeface="Cambria Math"/>
                            </a:rPr>
                            <m:t>2</m:t>
                          </m:r>
                        </m:num>
                        <m:den>
                          <m:f>
                            <m:fPr>
                              <m:ctrlPr>
                                <a:rPr lang="en-US" sz="1600" b="0" i="1">
                                  <a:latin typeface="Cambria Math"/>
                                </a:rPr>
                              </m:ctrlPr>
                            </m:fPr>
                            <m:num>
                              <m:r>
                                <a:rPr lang="en-US" sz="1600" b="0" i="1">
                                  <a:latin typeface="Cambria Math"/>
                                </a:rPr>
                                <m:t>1</m:t>
                              </m:r>
                            </m:num>
                            <m:den>
                              <m:r>
                                <a:rPr lang="en-US" sz="1600" b="0" i="1" smtClean="0">
                                  <a:latin typeface="Cambria Math"/>
                                </a:rPr>
                                <m:t>𝑒𝑥𝑒𝑐</m:t>
                              </m:r>
                              <m:r>
                                <a:rPr lang="en-US" sz="1600" b="0" i="1" smtClean="0">
                                  <a:latin typeface="Cambria Math"/>
                                </a:rPr>
                                <m:t> </m:t>
                              </m:r>
                              <m:r>
                                <a:rPr lang="en-US" sz="1600" b="0" i="1" smtClean="0">
                                  <a:latin typeface="Cambria Math"/>
                                </a:rPr>
                                <m:t>𝑓𝑟𝑒𝑞𝑢𝑒𝑛𝑐𝑦</m:t>
                              </m:r>
                            </m:den>
                          </m:f>
                          <m:r>
                            <a:rPr lang="en-US" sz="1600" b="0" i="1" smtClean="0">
                              <a:latin typeface="Cambria Math"/>
                            </a:rPr>
                            <m:t>+</m:t>
                          </m:r>
                          <m:f>
                            <m:fPr>
                              <m:ctrlPr>
                                <a:rPr lang="en-US" sz="1600" b="0" i="1">
                                  <a:latin typeface="Cambria Math"/>
                                </a:rPr>
                              </m:ctrlPr>
                            </m:fPr>
                            <m:num>
                              <m:r>
                                <a:rPr lang="en-US" sz="1600" b="0" i="1">
                                  <a:latin typeface="Cambria Math"/>
                                </a:rPr>
                                <m:t>1</m:t>
                              </m:r>
                            </m:num>
                            <m:den>
                              <m:r>
                                <a:rPr lang="en-US" sz="1600" b="0" i="1" smtClean="0">
                                  <a:latin typeface="Cambria Math"/>
                                </a:rPr>
                                <m:t>𝑡𝑟𝑢𝑒</m:t>
                              </m:r>
                              <m:r>
                                <a:rPr lang="en-US" sz="1600" b="0" i="1" smtClean="0">
                                  <a:latin typeface="Cambria Math"/>
                                </a:rPr>
                                <m:t> </m:t>
                              </m:r>
                              <m:r>
                                <a:rPr lang="en-US" sz="1600" b="0" i="1" smtClean="0">
                                  <a:latin typeface="Cambria Math"/>
                                </a:rPr>
                                <m:t>𝑟𝑎𝑡𝑖𝑜</m:t>
                              </m:r>
                            </m:den>
                          </m:f>
                        </m:den>
                      </m:f>
                    </m:oMath>
                  </m:oMathPara>
                </a14:m>
                <a:endParaRPr lang="en-US" sz="1600" b="0" dirty="0" err="1" smtClean="0">
                  <a:latin typeface="+mn-lt"/>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1871133" y="3850745"/>
                <a:ext cx="2842060" cy="820033"/>
              </a:xfrm>
              <a:prstGeom prst="rect">
                <a:avLst/>
              </a:prstGeom>
              <a:blipFill rotWithShape="1">
                <a:blip r:embed="rId5"/>
                <a:stretch>
                  <a:fillRect/>
                </a:stretch>
              </a:blipFill>
            </p:spPr>
            <p:txBody>
              <a:bodyPr/>
              <a:lstStyle/>
              <a:p>
                <a:r>
                  <a:rPr lang="en-US">
                    <a:noFill/>
                  </a:rPr>
                  <a:t> </a:t>
                </a:r>
              </a:p>
            </p:txBody>
          </p:sp>
        </mc:Fallback>
      </mc:AlternateContent>
      <p:sp>
        <p:nvSpPr>
          <p:cNvPr id="3" name="TextBox 2"/>
          <p:cNvSpPr txBox="1"/>
          <p:nvPr/>
        </p:nvSpPr>
        <p:spPr>
          <a:xfrm>
            <a:off x="837709" y="1143000"/>
            <a:ext cx="838691" cy="400110"/>
          </a:xfrm>
          <a:prstGeom prst="rect">
            <a:avLst/>
          </a:prstGeom>
          <a:noFill/>
        </p:spPr>
        <p:txBody>
          <a:bodyPr wrap="none" rtlCol="0">
            <a:spAutoFit/>
          </a:bodyPr>
          <a:lstStyle/>
          <a:p>
            <a:r>
              <a:rPr lang="en-US" sz="2000" dirty="0" smtClean="0">
                <a:latin typeface="+mn-lt"/>
              </a:rPr>
              <a:t>Goal:</a:t>
            </a:r>
          </a:p>
        </p:txBody>
      </p:sp>
      <p:grpSp>
        <p:nvGrpSpPr>
          <p:cNvPr id="62" name="Group 61"/>
          <p:cNvGrpSpPr/>
          <p:nvPr/>
        </p:nvGrpSpPr>
        <p:grpSpPr>
          <a:xfrm>
            <a:off x="7111536" y="152400"/>
            <a:ext cx="1803864" cy="1447800"/>
            <a:chOff x="6400800" y="1298222"/>
            <a:chExt cx="2514600" cy="1673578"/>
          </a:xfrm>
        </p:grpSpPr>
        <p:pic>
          <p:nvPicPr>
            <p:cNvPr id="6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00800" y="1298222"/>
              <a:ext cx="2452687" cy="159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Rounded Rectangle 63"/>
            <p:cNvSpPr/>
            <p:nvPr/>
          </p:nvSpPr>
          <p:spPr bwMode="auto">
            <a:xfrm>
              <a:off x="8039100" y="1524000"/>
              <a:ext cx="876300" cy="1447800"/>
            </a:xfrm>
            <a:prstGeom prst="roundRect">
              <a:avLst/>
            </a:prstGeom>
            <a:noFill/>
            <a:ln w="2857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3937629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deviated predicates</a:t>
            </a:r>
            <a:endParaRPr lang="en-US" dirty="0"/>
          </a:p>
        </p:txBody>
      </p:sp>
      <p:sp>
        <p:nvSpPr>
          <p:cNvPr id="4" name="Slide Number Placeholder 3"/>
          <p:cNvSpPr>
            <a:spLocks noGrp="1"/>
          </p:cNvSpPr>
          <p:nvPr>
            <p:ph type="sldNum" sz="quarter" idx="11"/>
          </p:nvPr>
        </p:nvSpPr>
        <p:spPr/>
        <p:txBody>
          <a:bodyPr/>
          <a:lstStyle/>
          <a:p>
            <a:fld id="{3B048AC8-D41E-4C7B-8EE3-A52489AA1F05}" type="slidenum">
              <a:rPr lang="en-US" smtClean="0"/>
              <a:pPr/>
              <a:t>31</a:t>
            </a:fld>
            <a:endParaRPr lang="en-US"/>
          </a:p>
        </p:txBody>
      </p:sp>
      <p:sp>
        <p:nvSpPr>
          <p:cNvPr id="3" name="TextBox 2"/>
          <p:cNvSpPr txBox="1"/>
          <p:nvPr/>
        </p:nvSpPr>
        <p:spPr>
          <a:xfrm>
            <a:off x="381000" y="1219200"/>
            <a:ext cx="8763000" cy="4031873"/>
          </a:xfrm>
          <a:prstGeom prst="rect">
            <a:avLst/>
          </a:prstGeom>
          <a:noFill/>
        </p:spPr>
        <p:txBody>
          <a:bodyPr wrap="square" rtlCol="0">
            <a:spAutoFit/>
          </a:bodyPr>
          <a:lstStyle/>
          <a:p>
            <a:r>
              <a:rPr lang="en-US" dirty="0">
                <a:latin typeface="+mn-lt"/>
              </a:rPr>
              <a:t> </a:t>
            </a:r>
            <a:r>
              <a:rPr lang="en-US" dirty="0" smtClean="0">
                <a:latin typeface="+mn-lt"/>
              </a:rPr>
              <a:t>   Rank predicates by their impacts</a:t>
            </a:r>
            <a:endParaRPr lang="en-US" b="0" dirty="0" smtClean="0">
              <a:latin typeface="+mn-lt"/>
            </a:endParaRPr>
          </a:p>
          <a:p>
            <a:r>
              <a:rPr lang="en-US" b="0" dirty="0" smtClean="0">
                <a:latin typeface="+mn-lt"/>
              </a:rPr>
              <a:t>       </a:t>
            </a:r>
          </a:p>
          <a:p>
            <a:r>
              <a:rPr lang="en-US" dirty="0" smtClean="0">
                <a:latin typeface="+mn-lt"/>
              </a:rPr>
              <a:t>    A predicate </a:t>
            </a:r>
            <a:r>
              <a:rPr lang="en-US" dirty="0" smtClean="0">
                <a:cs typeface="Times New Roman" pitchFamily="18" charset="0"/>
              </a:rPr>
              <a:t>p</a:t>
            </a:r>
            <a:r>
              <a:rPr lang="en-US" dirty="0" smtClean="0">
                <a:latin typeface="+mn-lt"/>
              </a:rPr>
              <a:t>’s deviation impact </a:t>
            </a:r>
          </a:p>
          <a:p>
            <a:r>
              <a:rPr lang="en-US" sz="2000" b="0" dirty="0" smtClean="0">
                <a:latin typeface="+mn-lt"/>
              </a:rPr>
              <a:t>          =</a:t>
            </a:r>
            <a:r>
              <a:rPr lang="en-US" sz="2000" b="0" dirty="0" smtClean="0"/>
              <a:t> </a:t>
            </a:r>
            <a:r>
              <a:rPr lang="en-US" sz="2000" b="0" dirty="0"/>
              <a:t>deviation(p, t</a:t>
            </a:r>
            <a:r>
              <a:rPr lang="en-US" sz="2000" b="0" baseline="-25000" dirty="0"/>
              <a:t>old</a:t>
            </a:r>
            <a:r>
              <a:rPr lang="en-US" sz="2000" b="0" dirty="0"/>
              <a:t>, </a:t>
            </a:r>
            <a:r>
              <a:rPr lang="en-US" sz="2000" b="0" dirty="0" err="1"/>
              <a:t>t</a:t>
            </a:r>
            <a:r>
              <a:rPr lang="en-US" sz="2000" b="0" baseline="-25000" dirty="0" err="1"/>
              <a:t>new</a:t>
            </a:r>
            <a:r>
              <a:rPr lang="en-US" sz="2000" b="0" dirty="0"/>
              <a:t>) </a:t>
            </a:r>
            <a:r>
              <a:rPr lang="en-US" sz="2000" b="0" dirty="0" smtClean="0"/>
              <a:t> </a:t>
            </a:r>
          </a:p>
          <a:p>
            <a:r>
              <a:rPr lang="en-US" sz="2000" b="0" dirty="0"/>
              <a:t> </a:t>
            </a:r>
            <a:r>
              <a:rPr lang="en-US" sz="2000" b="0" dirty="0" smtClean="0"/>
              <a:t>             </a:t>
            </a:r>
            <a:r>
              <a:rPr lang="en-US" dirty="0" smtClean="0"/>
              <a:t>×</a:t>
            </a:r>
            <a:r>
              <a:rPr lang="en-US" sz="2000" b="0" dirty="0" smtClean="0"/>
              <a:t> (</a:t>
            </a:r>
            <a:r>
              <a:rPr lang="en-US" sz="2000" b="0" dirty="0" err="1" smtClean="0"/>
              <a:t>controlled_instructions</a:t>
            </a:r>
            <a:r>
              <a:rPr lang="en-US" sz="2000" b="0" dirty="0" smtClean="0"/>
              <a:t>(p</a:t>
            </a:r>
            <a:r>
              <a:rPr lang="en-US" sz="2000" b="0" dirty="0"/>
              <a:t>, t</a:t>
            </a:r>
            <a:r>
              <a:rPr lang="en-US" sz="2000" b="0" baseline="-25000" dirty="0"/>
              <a:t>old</a:t>
            </a:r>
            <a:r>
              <a:rPr lang="en-US" sz="2000" b="0" dirty="0" smtClean="0"/>
              <a:t>) + </a:t>
            </a:r>
            <a:r>
              <a:rPr lang="en-US" sz="2000" b="0" dirty="0" err="1" smtClean="0"/>
              <a:t>controlled_instructions</a:t>
            </a:r>
            <a:r>
              <a:rPr lang="en-US" sz="2000" b="0" dirty="0" smtClean="0"/>
              <a:t>(p</a:t>
            </a:r>
            <a:r>
              <a:rPr lang="en-US" sz="2000" b="0" dirty="0"/>
              <a:t>, </a:t>
            </a:r>
            <a:r>
              <a:rPr lang="en-US" sz="2000" b="0" dirty="0" err="1" smtClean="0"/>
              <a:t>t</a:t>
            </a:r>
            <a:r>
              <a:rPr lang="en-US" sz="2000" b="0" baseline="-25000" dirty="0" err="1" smtClean="0"/>
              <a:t>new</a:t>
            </a:r>
            <a:r>
              <a:rPr lang="en-US" sz="2000" b="0" dirty="0" smtClean="0"/>
              <a:t>) )</a:t>
            </a:r>
            <a:endParaRPr lang="en-US" sz="2000" b="0" dirty="0">
              <a:solidFill>
                <a:schemeClr val="accent1">
                  <a:lumMod val="50000"/>
                </a:schemeClr>
              </a:solidFill>
              <a:latin typeface="+mn-lt"/>
            </a:endParaRPr>
          </a:p>
          <a:p>
            <a:pPr lvl="1"/>
            <a:endParaRPr lang="en-US" sz="2000" b="0" dirty="0">
              <a:latin typeface="+mn-lt"/>
            </a:endParaRPr>
          </a:p>
          <a:p>
            <a:pPr marL="800100" lvl="1" indent="-342900">
              <a:buFontTx/>
              <a:buChar char="−"/>
            </a:pPr>
            <a:endParaRPr lang="en-US" sz="2000" b="0" dirty="0" smtClean="0">
              <a:latin typeface="+mn-lt"/>
            </a:endParaRPr>
          </a:p>
          <a:p>
            <a:pPr marL="800100" lvl="1" indent="-342900">
              <a:buFontTx/>
              <a:buChar char="−"/>
            </a:pPr>
            <a:endParaRPr lang="en-US" sz="2000" b="0" dirty="0">
              <a:latin typeface="+mn-lt"/>
            </a:endParaRPr>
          </a:p>
          <a:p>
            <a:pPr marL="800100" lvl="1" indent="-342900">
              <a:buFontTx/>
              <a:buChar char="−"/>
            </a:pPr>
            <a:endParaRPr lang="en-US" sz="2000" b="0" dirty="0" smtClean="0">
              <a:latin typeface="+mn-lt"/>
            </a:endParaRPr>
          </a:p>
          <a:p>
            <a:pPr marL="800100" lvl="1" indent="-342900">
              <a:buFontTx/>
              <a:buChar char="−"/>
            </a:pPr>
            <a:endParaRPr lang="en-US" sz="2000" b="0" dirty="0">
              <a:latin typeface="+mn-lt"/>
            </a:endParaRPr>
          </a:p>
          <a:p>
            <a:pPr marL="800100" lvl="1" indent="-342900">
              <a:buFontTx/>
              <a:buChar char="−"/>
            </a:pPr>
            <a:endParaRPr lang="en-US" sz="2000" b="0" dirty="0">
              <a:latin typeface="+mn-lt"/>
            </a:endParaRPr>
          </a:p>
          <a:p>
            <a:pPr marL="342900" indent="-342900">
              <a:buFont typeface="Arial" pitchFamily="34" charset="0"/>
              <a:buChar char="•"/>
            </a:pPr>
            <a:endParaRPr lang="en-US" sz="2000" b="0" dirty="0" smtClean="0">
              <a:latin typeface="+mn-lt"/>
            </a:endParaRPr>
          </a:p>
        </p:txBody>
      </p:sp>
      <p:sp>
        <p:nvSpPr>
          <p:cNvPr id="17" name="TextBox 16"/>
          <p:cNvSpPr txBox="1"/>
          <p:nvPr/>
        </p:nvSpPr>
        <p:spPr>
          <a:xfrm>
            <a:off x="685800" y="3812977"/>
            <a:ext cx="4267200" cy="1815882"/>
          </a:xfrm>
          <a:prstGeom prst="rect">
            <a:avLst/>
          </a:prstGeom>
          <a:solidFill>
            <a:schemeClr val="bg1"/>
          </a:solidFill>
        </p:spPr>
        <p:txBody>
          <a:bodyPr wrap="square" rtlCol="0">
            <a:spAutoFit/>
          </a:bodyPr>
          <a:lstStyle/>
          <a:p>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if (</a:t>
            </a:r>
            <a:r>
              <a:rPr lang="en-US" sz="1600" dirty="0" err="1" smtClean="0">
                <a:latin typeface="Courier New" pitchFamily="49" charset="0"/>
                <a:cs typeface="Courier New" pitchFamily="49" charset="0"/>
              </a:rPr>
              <a:t>output_format</a:t>
            </a:r>
            <a:r>
              <a:rPr lang="en-US" sz="1600" dirty="0" smtClean="0">
                <a:latin typeface="Courier New" pitchFamily="49" charset="0"/>
                <a:cs typeface="Courier New" pitchFamily="49" charset="0"/>
              </a:rPr>
              <a:t> == “XML”) {</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saveAsXML</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else {</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saveAsCSV</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a:t>
            </a:r>
          </a:p>
        </p:txBody>
      </p:sp>
      <p:grpSp>
        <p:nvGrpSpPr>
          <p:cNvPr id="70" name="Group 69"/>
          <p:cNvGrpSpPr/>
          <p:nvPr/>
        </p:nvGrpSpPr>
        <p:grpSpPr>
          <a:xfrm>
            <a:off x="457200" y="3429000"/>
            <a:ext cx="2247528" cy="1145977"/>
            <a:chOff x="457200" y="3429000"/>
            <a:chExt cx="2247528" cy="1145977"/>
          </a:xfrm>
        </p:grpSpPr>
        <p:grpSp>
          <p:nvGrpSpPr>
            <p:cNvPr id="18" name="Group 17"/>
            <p:cNvGrpSpPr/>
            <p:nvPr/>
          </p:nvGrpSpPr>
          <p:grpSpPr>
            <a:xfrm>
              <a:off x="457200" y="3666927"/>
              <a:ext cx="1835150" cy="908050"/>
              <a:chOff x="838200" y="4654550"/>
              <a:chExt cx="1835150" cy="908050"/>
            </a:xfrm>
          </p:grpSpPr>
          <p:cxnSp>
            <p:nvCxnSpPr>
              <p:cNvPr id="20" name="Curved Connector 19"/>
              <p:cNvCxnSpPr/>
              <p:nvPr/>
            </p:nvCxnSpPr>
            <p:spPr bwMode="auto">
              <a:xfrm rot="5400000">
                <a:off x="2438400" y="4876800"/>
                <a:ext cx="457200" cy="12700"/>
              </a:xfrm>
              <a:prstGeom prst="curvedConnector3">
                <a:avLst/>
              </a:prstGeom>
              <a:solidFill>
                <a:schemeClr val="accent1"/>
              </a:solidFill>
              <a:ln w="44450" cap="flat" cmpd="sng" algn="ctr">
                <a:solidFill>
                  <a:srgbClr val="FF0000"/>
                </a:solidFill>
                <a:prstDash val="solid"/>
                <a:round/>
                <a:headEnd type="none" w="med" len="med"/>
                <a:tailEnd type="none" w="med" len="med"/>
              </a:ln>
              <a:effectLst/>
            </p:spPr>
          </p:cxnSp>
          <p:cxnSp>
            <p:nvCxnSpPr>
              <p:cNvPr id="21" name="Curved Connector 20"/>
              <p:cNvCxnSpPr/>
              <p:nvPr/>
            </p:nvCxnSpPr>
            <p:spPr bwMode="auto">
              <a:xfrm rot="10800000" flipV="1">
                <a:off x="838200" y="5111750"/>
                <a:ext cx="1822450" cy="450850"/>
              </a:xfrm>
              <a:prstGeom prst="curvedConnector3">
                <a:avLst>
                  <a:gd name="adj1" fmla="val -174"/>
                </a:avLst>
              </a:prstGeom>
              <a:solidFill>
                <a:schemeClr val="accent1"/>
              </a:solidFill>
              <a:ln w="44450" cap="flat" cmpd="sng" algn="ctr">
                <a:solidFill>
                  <a:srgbClr val="FF0000"/>
                </a:solidFill>
                <a:prstDash val="solid"/>
                <a:round/>
                <a:headEnd type="none" w="med" len="med"/>
                <a:tailEnd type="arrow" w="med" len="med"/>
              </a:ln>
              <a:effectLst/>
            </p:spPr>
          </p:cxnSp>
        </p:grpSp>
        <p:sp>
          <p:nvSpPr>
            <p:cNvPr id="25" name="TextBox 24"/>
            <p:cNvSpPr txBox="1"/>
            <p:nvPr/>
          </p:nvSpPr>
          <p:spPr>
            <a:xfrm>
              <a:off x="1835579" y="3429000"/>
              <a:ext cx="869149" cy="307777"/>
            </a:xfrm>
            <a:prstGeom prst="rect">
              <a:avLst/>
            </a:prstGeom>
            <a:noFill/>
          </p:spPr>
          <p:txBody>
            <a:bodyPr wrap="none" rtlCol="0">
              <a:spAutoFit/>
            </a:bodyPr>
            <a:lstStyle/>
            <a:p>
              <a:r>
                <a:rPr lang="en-US" sz="1400" i="1" dirty="0" smtClean="0">
                  <a:cs typeface="Times New Roman" pitchFamily="18" charset="0"/>
                </a:rPr>
                <a:t>Old trace</a:t>
              </a:r>
            </a:p>
          </p:txBody>
        </p:sp>
      </p:grpSp>
      <p:grpSp>
        <p:nvGrpSpPr>
          <p:cNvPr id="71" name="Group 70"/>
          <p:cNvGrpSpPr/>
          <p:nvPr/>
        </p:nvGrpSpPr>
        <p:grpSpPr>
          <a:xfrm>
            <a:off x="4495800" y="3582888"/>
            <a:ext cx="4419600" cy="2360712"/>
            <a:chOff x="4495800" y="3582888"/>
            <a:chExt cx="4419600" cy="2360712"/>
          </a:xfrm>
        </p:grpSpPr>
        <p:sp>
          <p:nvSpPr>
            <p:cNvPr id="7" name="Oval 6"/>
            <p:cNvSpPr/>
            <p:nvPr/>
          </p:nvSpPr>
          <p:spPr bwMode="auto">
            <a:xfrm>
              <a:off x="6477000" y="3886200"/>
              <a:ext cx="381000" cy="383977"/>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7" name="Oval 26"/>
            <p:cNvSpPr/>
            <p:nvPr/>
          </p:nvSpPr>
          <p:spPr bwMode="auto">
            <a:xfrm>
              <a:off x="5867400" y="4569023"/>
              <a:ext cx="381000" cy="383977"/>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9" name="Oval 28"/>
            <p:cNvSpPr/>
            <p:nvPr/>
          </p:nvSpPr>
          <p:spPr bwMode="auto">
            <a:xfrm>
              <a:off x="7162800" y="4572000"/>
              <a:ext cx="381000" cy="383977"/>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30" name="Oval 29"/>
            <p:cNvSpPr/>
            <p:nvPr/>
          </p:nvSpPr>
          <p:spPr bwMode="auto">
            <a:xfrm>
              <a:off x="6530622" y="5254823"/>
              <a:ext cx="381000" cy="383977"/>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cxnSp>
          <p:nvCxnSpPr>
            <p:cNvPr id="13" name="Straight Arrow Connector 12"/>
            <p:cNvCxnSpPr>
              <a:stCxn id="7" idx="3"/>
              <a:endCxn id="27" idx="7"/>
            </p:cNvCxnSpPr>
            <p:nvPr/>
          </p:nvCxnSpPr>
          <p:spPr bwMode="auto">
            <a:xfrm flipH="1">
              <a:off x="6192604" y="4213945"/>
              <a:ext cx="340192" cy="411310"/>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33" name="Straight Arrow Connector 32"/>
            <p:cNvCxnSpPr>
              <a:stCxn id="7" idx="5"/>
              <a:endCxn id="29" idx="1"/>
            </p:cNvCxnSpPr>
            <p:nvPr/>
          </p:nvCxnSpPr>
          <p:spPr bwMode="auto">
            <a:xfrm>
              <a:off x="6802204" y="4213945"/>
              <a:ext cx="416392" cy="414287"/>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35" name="Straight Arrow Connector 34"/>
            <p:cNvCxnSpPr>
              <a:stCxn id="27" idx="5"/>
              <a:endCxn id="30" idx="1"/>
            </p:cNvCxnSpPr>
            <p:nvPr/>
          </p:nvCxnSpPr>
          <p:spPr bwMode="auto">
            <a:xfrm>
              <a:off x="6192604" y="4896768"/>
              <a:ext cx="393814" cy="414287"/>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37" name="Straight Arrow Connector 36"/>
            <p:cNvCxnSpPr>
              <a:stCxn id="29" idx="3"/>
              <a:endCxn id="30" idx="7"/>
            </p:cNvCxnSpPr>
            <p:nvPr/>
          </p:nvCxnSpPr>
          <p:spPr bwMode="auto">
            <a:xfrm flipH="1">
              <a:off x="6855826" y="4899745"/>
              <a:ext cx="362770" cy="411310"/>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39" name="Straight Arrow Connector 38"/>
            <p:cNvCxnSpPr>
              <a:stCxn id="30" idx="4"/>
            </p:cNvCxnSpPr>
            <p:nvPr/>
          </p:nvCxnSpPr>
          <p:spPr bwMode="auto">
            <a:xfrm>
              <a:off x="6721122" y="5638800"/>
              <a:ext cx="0" cy="304800"/>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41" name="Straight Arrow Connector 40"/>
            <p:cNvCxnSpPr>
              <a:endCxn id="7" idx="0"/>
            </p:cNvCxnSpPr>
            <p:nvPr/>
          </p:nvCxnSpPr>
          <p:spPr bwMode="auto">
            <a:xfrm>
              <a:off x="6667500" y="3582888"/>
              <a:ext cx="0" cy="303312"/>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sp>
          <p:nvSpPr>
            <p:cNvPr id="42" name="TextBox 41"/>
            <p:cNvSpPr txBox="1"/>
            <p:nvPr/>
          </p:nvSpPr>
          <p:spPr>
            <a:xfrm>
              <a:off x="6934200" y="3852446"/>
              <a:ext cx="925253" cy="338554"/>
            </a:xfrm>
            <a:prstGeom prst="rect">
              <a:avLst/>
            </a:prstGeom>
            <a:noFill/>
          </p:spPr>
          <p:txBody>
            <a:bodyPr wrap="none" rtlCol="0">
              <a:spAutoFit/>
            </a:bodyPr>
            <a:lstStyle/>
            <a:p>
              <a:r>
                <a:rPr lang="en-US" sz="1600" dirty="0">
                  <a:latin typeface="Courier New" pitchFamily="49" charset="0"/>
                  <a:cs typeface="Courier New" pitchFamily="49" charset="0"/>
                </a:rPr>
                <a:t>i</a:t>
              </a:r>
              <a:r>
                <a:rPr lang="en-US" sz="1600" dirty="0" smtClean="0">
                  <a:latin typeface="Courier New" pitchFamily="49" charset="0"/>
                  <a:cs typeface="Courier New" pitchFamily="49" charset="0"/>
                </a:rPr>
                <a:t>f(..)</a:t>
              </a:r>
            </a:p>
          </p:txBody>
        </p:sp>
        <p:sp>
          <p:nvSpPr>
            <p:cNvPr id="43" name="TextBox 42"/>
            <p:cNvSpPr txBox="1"/>
            <p:nvPr/>
          </p:nvSpPr>
          <p:spPr>
            <a:xfrm>
              <a:off x="4495800" y="4843046"/>
              <a:ext cx="1542410" cy="338554"/>
            </a:xfrm>
            <a:prstGeom prst="rect">
              <a:avLst/>
            </a:prstGeom>
            <a:noFill/>
          </p:spPr>
          <p:txBody>
            <a:bodyPr wrap="none" rtlCol="0">
              <a:spAutoFit/>
            </a:bodyPr>
            <a:lstStyle/>
            <a:p>
              <a:r>
                <a:rPr lang="en-US" sz="1600" dirty="0" err="1" smtClean="0">
                  <a:latin typeface="Courier New" pitchFamily="49" charset="0"/>
                  <a:cs typeface="Courier New" pitchFamily="49" charset="0"/>
                </a:rPr>
                <a:t>saveAsXML</a:t>
              </a:r>
              <a:r>
                <a:rPr lang="en-US" sz="1600" dirty="0" smtClean="0">
                  <a:latin typeface="Courier New" pitchFamily="49" charset="0"/>
                  <a:cs typeface="Courier New" pitchFamily="49" charset="0"/>
                </a:rPr>
                <a:t>()</a:t>
              </a:r>
            </a:p>
          </p:txBody>
        </p:sp>
        <p:sp>
          <p:nvSpPr>
            <p:cNvPr id="44" name="TextBox 43"/>
            <p:cNvSpPr txBox="1"/>
            <p:nvPr/>
          </p:nvSpPr>
          <p:spPr>
            <a:xfrm>
              <a:off x="7372990" y="4843046"/>
              <a:ext cx="1542410" cy="338554"/>
            </a:xfrm>
            <a:prstGeom prst="rect">
              <a:avLst/>
            </a:prstGeom>
            <a:noFill/>
          </p:spPr>
          <p:txBody>
            <a:bodyPr wrap="none" rtlCol="0">
              <a:spAutoFit/>
            </a:bodyPr>
            <a:lstStyle/>
            <a:p>
              <a:r>
                <a:rPr lang="en-US" sz="1600" dirty="0" err="1" smtClean="0">
                  <a:latin typeface="Courier New" pitchFamily="49" charset="0"/>
                  <a:cs typeface="Courier New" pitchFamily="49" charset="0"/>
                </a:rPr>
                <a:t>saveAsCSV</a:t>
              </a:r>
              <a:r>
                <a:rPr lang="en-US" sz="1600" dirty="0" smtClean="0">
                  <a:latin typeface="Courier New" pitchFamily="49" charset="0"/>
                  <a:cs typeface="Courier New" pitchFamily="49" charset="0"/>
                </a:rPr>
                <a:t>()</a:t>
              </a:r>
            </a:p>
          </p:txBody>
        </p:sp>
      </p:grpSp>
      <p:sp>
        <p:nvSpPr>
          <p:cNvPr id="63" name="TextBox 62"/>
          <p:cNvSpPr txBox="1"/>
          <p:nvPr/>
        </p:nvSpPr>
        <p:spPr>
          <a:xfrm>
            <a:off x="6705600" y="3352800"/>
            <a:ext cx="869149" cy="307777"/>
          </a:xfrm>
          <a:prstGeom prst="rect">
            <a:avLst/>
          </a:prstGeom>
          <a:noFill/>
        </p:spPr>
        <p:txBody>
          <a:bodyPr wrap="none" rtlCol="0">
            <a:spAutoFit/>
          </a:bodyPr>
          <a:lstStyle/>
          <a:p>
            <a:r>
              <a:rPr lang="en-US" sz="1400" i="1" dirty="0" smtClean="0">
                <a:cs typeface="Times New Roman" pitchFamily="18" charset="0"/>
              </a:rPr>
              <a:t>Old trace</a:t>
            </a:r>
          </a:p>
        </p:txBody>
      </p:sp>
      <p:cxnSp>
        <p:nvCxnSpPr>
          <p:cNvPr id="66" name="Straight Arrow Connector 65"/>
          <p:cNvCxnSpPr/>
          <p:nvPr/>
        </p:nvCxnSpPr>
        <p:spPr bwMode="auto">
          <a:xfrm>
            <a:off x="3810000" y="3200400"/>
            <a:ext cx="1143000" cy="1560611"/>
          </a:xfrm>
          <a:prstGeom prst="straightConnector1">
            <a:avLst/>
          </a:prstGeom>
          <a:solidFill>
            <a:schemeClr val="accent1"/>
          </a:solidFill>
          <a:ln w="47625" cap="flat" cmpd="sng" algn="ctr">
            <a:solidFill>
              <a:schemeClr val="tx1"/>
            </a:solidFill>
            <a:prstDash val="sysDash"/>
            <a:round/>
            <a:headEnd type="none" w="med" len="med"/>
            <a:tailEnd type="arrow"/>
          </a:ln>
          <a:effectLst/>
        </p:spPr>
      </p:cxnSp>
      <p:sp>
        <p:nvSpPr>
          <p:cNvPr id="67" name="TextBox 66"/>
          <p:cNvSpPr txBox="1"/>
          <p:nvPr/>
        </p:nvSpPr>
        <p:spPr>
          <a:xfrm>
            <a:off x="4267200" y="3352800"/>
            <a:ext cx="1532792" cy="553998"/>
          </a:xfrm>
          <a:prstGeom prst="rect">
            <a:avLst/>
          </a:prstGeom>
          <a:noFill/>
        </p:spPr>
        <p:txBody>
          <a:bodyPr wrap="none" rtlCol="0">
            <a:spAutoFit/>
          </a:bodyPr>
          <a:lstStyle/>
          <a:p>
            <a:r>
              <a:rPr lang="en-US" sz="1500" b="0" dirty="0" smtClean="0">
                <a:latin typeface="+mn-lt"/>
              </a:rPr>
              <a:t># of instructions</a:t>
            </a:r>
          </a:p>
          <a:p>
            <a:r>
              <a:rPr lang="en-US" sz="1500" b="0" dirty="0" smtClean="0">
                <a:latin typeface="+mn-lt"/>
              </a:rPr>
              <a:t>executed</a:t>
            </a:r>
          </a:p>
        </p:txBody>
      </p:sp>
      <p:grpSp>
        <p:nvGrpSpPr>
          <p:cNvPr id="68" name="Group 67"/>
          <p:cNvGrpSpPr/>
          <p:nvPr/>
        </p:nvGrpSpPr>
        <p:grpSpPr>
          <a:xfrm>
            <a:off x="6096000" y="3440289"/>
            <a:ext cx="618022" cy="2427111"/>
            <a:chOff x="6069188" y="3364089"/>
            <a:chExt cx="618022" cy="2427111"/>
          </a:xfrm>
        </p:grpSpPr>
        <p:sp>
          <p:nvSpPr>
            <p:cNvPr id="45" name="Freeform 44"/>
            <p:cNvSpPr/>
            <p:nvPr/>
          </p:nvSpPr>
          <p:spPr bwMode="auto">
            <a:xfrm>
              <a:off x="6445956" y="3364089"/>
              <a:ext cx="241254" cy="1117600"/>
            </a:xfrm>
            <a:custGeom>
              <a:avLst/>
              <a:gdLst>
                <a:gd name="connsiteX0" fmla="*/ 203200 w 241254"/>
                <a:gd name="connsiteY0" fmla="*/ 0 h 1117600"/>
                <a:gd name="connsiteX1" fmla="*/ 225777 w 241254"/>
                <a:gd name="connsiteY1" fmla="*/ 778933 h 1117600"/>
                <a:gd name="connsiteX2" fmla="*/ 0 w 241254"/>
                <a:gd name="connsiteY2" fmla="*/ 1117600 h 1117600"/>
              </a:gdLst>
              <a:ahLst/>
              <a:cxnLst>
                <a:cxn ang="0">
                  <a:pos x="connsiteX0" y="connsiteY0"/>
                </a:cxn>
                <a:cxn ang="0">
                  <a:pos x="connsiteX1" y="connsiteY1"/>
                </a:cxn>
                <a:cxn ang="0">
                  <a:pos x="connsiteX2" y="connsiteY2"/>
                </a:cxn>
              </a:cxnLst>
              <a:rect l="l" t="t" r="r" b="b"/>
              <a:pathLst>
                <a:path w="241254" h="1117600">
                  <a:moveTo>
                    <a:pt x="203200" y="0"/>
                  </a:moveTo>
                  <a:cubicBezTo>
                    <a:pt x="231422" y="296333"/>
                    <a:pt x="259644" y="592666"/>
                    <a:pt x="225777" y="778933"/>
                  </a:cubicBezTo>
                  <a:cubicBezTo>
                    <a:pt x="191910" y="965200"/>
                    <a:pt x="95955" y="1041400"/>
                    <a:pt x="0" y="1117600"/>
                  </a:cubicBezTo>
                </a:path>
              </a:pathLst>
            </a:custGeom>
            <a:noFill/>
            <a:ln w="444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56" name="Straight Connector 55"/>
            <p:cNvCxnSpPr/>
            <p:nvPr/>
          </p:nvCxnSpPr>
          <p:spPr bwMode="auto">
            <a:xfrm flipH="1">
              <a:off x="6069189" y="4481689"/>
              <a:ext cx="388056" cy="282299"/>
            </a:xfrm>
            <a:prstGeom prst="line">
              <a:avLst/>
            </a:prstGeom>
            <a:noFill/>
            <a:ln w="44450" cap="flat" cmpd="sng" algn="ctr">
              <a:solidFill>
                <a:srgbClr val="FF0000"/>
              </a:solidFill>
              <a:prstDash val="solid"/>
              <a:round/>
              <a:headEnd type="none" w="med" len="med"/>
              <a:tailEnd type="none" w="med" len="med"/>
            </a:ln>
            <a:effectLst/>
          </p:spPr>
        </p:cxnSp>
        <p:cxnSp>
          <p:nvCxnSpPr>
            <p:cNvPr id="61" name="Curved Connector 60"/>
            <p:cNvCxnSpPr/>
            <p:nvPr/>
          </p:nvCxnSpPr>
          <p:spPr bwMode="auto">
            <a:xfrm rot="16200000" flipH="1">
              <a:off x="5864593" y="4968583"/>
              <a:ext cx="1027212" cy="618021"/>
            </a:xfrm>
            <a:prstGeom prst="curvedConnector3">
              <a:avLst>
                <a:gd name="adj1" fmla="val 33515"/>
              </a:avLst>
            </a:prstGeom>
            <a:noFill/>
            <a:ln w="44450" cap="flat" cmpd="sng" algn="ctr">
              <a:solidFill>
                <a:srgbClr val="FF0000"/>
              </a:solidFill>
              <a:prstDash val="solid"/>
              <a:round/>
              <a:headEnd type="none" w="med" len="med"/>
              <a:tailEnd type="arrow" w="med" len="med"/>
            </a:ln>
            <a:effectLst/>
          </p:spPr>
        </p:cxnSp>
      </p:grpSp>
      <p:sp>
        <p:nvSpPr>
          <p:cNvPr id="5" name="TextBox 4"/>
          <p:cNvSpPr txBox="1"/>
          <p:nvPr/>
        </p:nvSpPr>
        <p:spPr>
          <a:xfrm>
            <a:off x="5481159" y="2221468"/>
            <a:ext cx="2830647" cy="369332"/>
          </a:xfrm>
          <a:prstGeom prst="rect">
            <a:avLst/>
          </a:prstGeom>
          <a:noFill/>
        </p:spPr>
        <p:txBody>
          <a:bodyPr wrap="none" rtlCol="0">
            <a:spAutoFit/>
          </a:bodyPr>
          <a:lstStyle/>
          <a:p>
            <a:r>
              <a:rPr lang="en-US" sz="1800" b="0" i="1" dirty="0" smtClean="0">
                <a:cs typeface="Times New Roman" pitchFamily="18" charset="0"/>
              </a:rPr>
              <a:t>Defined in the previous slide</a:t>
            </a:r>
          </a:p>
        </p:txBody>
      </p:sp>
      <p:cxnSp>
        <p:nvCxnSpPr>
          <p:cNvPr id="8" name="Straight Arrow Connector 7"/>
          <p:cNvCxnSpPr/>
          <p:nvPr/>
        </p:nvCxnSpPr>
        <p:spPr bwMode="auto">
          <a:xfrm flipH="1">
            <a:off x="3803522" y="2438400"/>
            <a:ext cx="1606678" cy="107244"/>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9" name="Rounded Rectangle 8"/>
          <p:cNvSpPr/>
          <p:nvPr/>
        </p:nvSpPr>
        <p:spPr bwMode="auto">
          <a:xfrm>
            <a:off x="1602002" y="2652010"/>
            <a:ext cx="3160498" cy="457200"/>
          </a:xfrm>
          <a:prstGeom prst="roundRect">
            <a:avLst/>
          </a:prstGeom>
          <a:noFill/>
          <a:ln w="3175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6" name="Rounded Rectangle 35"/>
          <p:cNvSpPr/>
          <p:nvPr/>
        </p:nvSpPr>
        <p:spPr bwMode="auto">
          <a:xfrm>
            <a:off x="4952999" y="2659505"/>
            <a:ext cx="3191195" cy="457200"/>
          </a:xfrm>
          <a:prstGeom prst="roundRect">
            <a:avLst/>
          </a:prstGeom>
          <a:noFill/>
          <a:ln w="3175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 name="TextBox 9"/>
          <p:cNvSpPr txBox="1"/>
          <p:nvPr/>
        </p:nvSpPr>
        <p:spPr>
          <a:xfrm>
            <a:off x="39413" y="3409890"/>
            <a:ext cx="1636987" cy="400110"/>
          </a:xfrm>
          <a:prstGeom prst="rect">
            <a:avLst/>
          </a:prstGeom>
          <a:noFill/>
        </p:spPr>
        <p:txBody>
          <a:bodyPr wrap="none" rtlCol="0">
            <a:spAutoFit/>
          </a:bodyPr>
          <a:lstStyle/>
          <a:p>
            <a:r>
              <a:rPr lang="en-US" sz="2000" dirty="0" smtClean="0">
                <a:latin typeface="+mn-lt"/>
              </a:rPr>
              <a:t>predicate </a:t>
            </a:r>
            <a:r>
              <a:rPr lang="en-US" sz="2000" dirty="0">
                <a:cs typeface="Times New Roman" pitchFamily="18" charset="0"/>
              </a:rPr>
              <a:t>p</a:t>
            </a:r>
            <a:r>
              <a:rPr lang="en-US" sz="2000" dirty="0" smtClean="0">
                <a:latin typeface="+mn-lt"/>
              </a:rPr>
              <a:t>:</a:t>
            </a:r>
          </a:p>
        </p:txBody>
      </p:sp>
      <p:cxnSp>
        <p:nvCxnSpPr>
          <p:cNvPr id="12" name="Straight Arrow Connector 11"/>
          <p:cNvCxnSpPr/>
          <p:nvPr/>
        </p:nvCxnSpPr>
        <p:spPr bwMode="auto">
          <a:xfrm>
            <a:off x="1368425" y="3810000"/>
            <a:ext cx="467154" cy="314127"/>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grpSp>
        <p:nvGrpSpPr>
          <p:cNvPr id="47" name="Group 46"/>
          <p:cNvGrpSpPr/>
          <p:nvPr/>
        </p:nvGrpSpPr>
        <p:grpSpPr>
          <a:xfrm>
            <a:off x="7111536" y="152400"/>
            <a:ext cx="1803864" cy="1447800"/>
            <a:chOff x="6400800" y="1298222"/>
            <a:chExt cx="2514600" cy="1673578"/>
          </a:xfrm>
        </p:grpSpPr>
        <p:pic>
          <p:nvPicPr>
            <p:cNvPr id="4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1298222"/>
              <a:ext cx="2452687" cy="159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Rounded Rectangle 48"/>
            <p:cNvSpPr/>
            <p:nvPr/>
          </p:nvSpPr>
          <p:spPr bwMode="auto">
            <a:xfrm>
              <a:off x="8039100" y="1524000"/>
              <a:ext cx="876300" cy="1447800"/>
            </a:xfrm>
            <a:prstGeom prst="roundRect">
              <a:avLst/>
            </a:prstGeom>
            <a:noFill/>
            <a:ln w="2857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32150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9"/>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3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63" grpId="0"/>
      <p:bldP spid="67" grpId="0"/>
      <p:bldP spid="5" grpId="0"/>
      <p:bldP spid="5" grpId="1"/>
      <p:bldP spid="9" grpId="0" animBg="1"/>
      <p:bldP spid="9" grpId="1" animBg="1"/>
      <p:bldP spid="36" grpId="0" animBg="1"/>
      <p:bldP spid="36" grpId="1" animBg="1"/>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deviated predicates</a:t>
            </a:r>
            <a:endParaRPr lang="en-US" dirty="0"/>
          </a:p>
        </p:txBody>
      </p:sp>
      <p:sp>
        <p:nvSpPr>
          <p:cNvPr id="4" name="Slide Number Placeholder 3"/>
          <p:cNvSpPr>
            <a:spLocks noGrp="1"/>
          </p:cNvSpPr>
          <p:nvPr>
            <p:ph type="sldNum" sz="quarter" idx="11"/>
          </p:nvPr>
        </p:nvSpPr>
        <p:spPr/>
        <p:txBody>
          <a:bodyPr/>
          <a:lstStyle/>
          <a:p>
            <a:fld id="{3B048AC8-D41E-4C7B-8EE3-A52489AA1F05}" type="slidenum">
              <a:rPr lang="en-US" smtClean="0"/>
              <a:pPr/>
              <a:t>32</a:t>
            </a:fld>
            <a:endParaRPr lang="en-US"/>
          </a:p>
        </p:txBody>
      </p:sp>
      <p:sp>
        <p:nvSpPr>
          <p:cNvPr id="17" name="TextBox 16"/>
          <p:cNvSpPr txBox="1"/>
          <p:nvPr/>
        </p:nvSpPr>
        <p:spPr>
          <a:xfrm>
            <a:off x="685800" y="3812977"/>
            <a:ext cx="4267200" cy="1815882"/>
          </a:xfrm>
          <a:prstGeom prst="rect">
            <a:avLst/>
          </a:prstGeom>
          <a:solidFill>
            <a:schemeClr val="bg1"/>
          </a:solidFill>
        </p:spPr>
        <p:txBody>
          <a:bodyPr wrap="square" rtlCol="0">
            <a:spAutoFit/>
          </a:bodyPr>
          <a:lstStyle/>
          <a:p>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if (</a:t>
            </a:r>
            <a:r>
              <a:rPr lang="en-US" sz="1600" dirty="0" err="1" smtClean="0">
                <a:latin typeface="Courier New" pitchFamily="49" charset="0"/>
                <a:cs typeface="Courier New" pitchFamily="49" charset="0"/>
              </a:rPr>
              <a:t>output_format</a:t>
            </a:r>
            <a:r>
              <a:rPr lang="en-US" sz="1600" dirty="0" smtClean="0">
                <a:latin typeface="Courier New" pitchFamily="49" charset="0"/>
                <a:cs typeface="Courier New" pitchFamily="49" charset="0"/>
              </a:rPr>
              <a:t> == “XML”) {</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saveAsXML</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else {</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saveAsCSV</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a:t>
            </a:r>
          </a:p>
        </p:txBody>
      </p:sp>
      <p:sp>
        <p:nvSpPr>
          <p:cNvPr id="7" name="Oval 6"/>
          <p:cNvSpPr/>
          <p:nvPr/>
        </p:nvSpPr>
        <p:spPr bwMode="auto">
          <a:xfrm>
            <a:off x="6477000" y="3886200"/>
            <a:ext cx="381000" cy="383977"/>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7" name="Oval 26"/>
          <p:cNvSpPr/>
          <p:nvPr/>
        </p:nvSpPr>
        <p:spPr bwMode="auto">
          <a:xfrm>
            <a:off x="5867400" y="4569023"/>
            <a:ext cx="381000" cy="383977"/>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9" name="Oval 28"/>
          <p:cNvSpPr/>
          <p:nvPr/>
        </p:nvSpPr>
        <p:spPr bwMode="auto">
          <a:xfrm>
            <a:off x="7162800" y="4572000"/>
            <a:ext cx="381000" cy="383977"/>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30" name="Oval 29"/>
          <p:cNvSpPr/>
          <p:nvPr/>
        </p:nvSpPr>
        <p:spPr bwMode="auto">
          <a:xfrm>
            <a:off x="6530622" y="5254823"/>
            <a:ext cx="381000" cy="383977"/>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cxnSp>
        <p:nvCxnSpPr>
          <p:cNvPr id="13" name="Straight Arrow Connector 12"/>
          <p:cNvCxnSpPr>
            <a:stCxn id="7" idx="3"/>
            <a:endCxn id="27" idx="7"/>
          </p:cNvCxnSpPr>
          <p:nvPr/>
        </p:nvCxnSpPr>
        <p:spPr bwMode="auto">
          <a:xfrm flipH="1">
            <a:off x="6192604" y="4213945"/>
            <a:ext cx="340192" cy="411310"/>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33" name="Straight Arrow Connector 32"/>
          <p:cNvCxnSpPr>
            <a:stCxn id="7" idx="5"/>
            <a:endCxn id="29" idx="1"/>
          </p:cNvCxnSpPr>
          <p:nvPr/>
        </p:nvCxnSpPr>
        <p:spPr bwMode="auto">
          <a:xfrm>
            <a:off x="6802204" y="4213945"/>
            <a:ext cx="416392" cy="414287"/>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35" name="Straight Arrow Connector 34"/>
          <p:cNvCxnSpPr>
            <a:stCxn id="27" idx="5"/>
            <a:endCxn id="30" idx="1"/>
          </p:cNvCxnSpPr>
          <p:nvPr/>
        </p:nvCxnSpPr>
        <p:spPr bwMode="auto">
          <a:xfrm>
            <a:off x="6192604" y="4896768"/>
            <a:ext cx="393814" cy="414287"/>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37" name="Straight Arrow Connector 36"/>
          <p:cNvCxnSpPr>
            <a:stCxn id="29" idx="3"/>
            <a:endCxn id="30" idx="7"/>
          </p:cNvCxnSpPr>
          <p:nvPr/>
        </p:nvCxnSpPr>
        <p:spPr bwMode="auto">
          <a:xfrm flipH="1">
            <a:off x="6855826" y="4899745"/>
            <a:ext cx="362770" cy="411310"/>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39" name="Straight Arrow Connector 38"/>
          <p:cNvCxnSpPr>
            <a:stCxn id="30" idx="4"/>
          </p:cNvCxnSpPr>
          <p:nvPr/>
        </p:nvCxnSpPr>
        <p:spPr bwMode="auto">
          <a:xfrm>
            <a:off x="6721122" y="5638800"/>
            <a:ext cx="0" cy="304800"/>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41" name="Straight Arrow Connector 40"/>
          <p:cNvCxnSpPr>
            <a:endCxn id="7" idx="0"/>
          </p:cNvCxnSpPr>
          <p:nvPr/>
        </p:nvCxnSpPr>
        <p:spPr bwMode="auto">
          <a:xfrm>
            <a:off x="6667500" y="3582888"/>
            <a:ext cx="0" cy="303312"/>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sp>
        <p:nvSpPr>
          <p:cNvPr id="42" name="TextBox 41"/>
          <p:cNvSpPr txBox="1"/>
          <p:nvPr/>
        </p:nvSpPr>
        <p:spPr>
          <a:xfrm>
            <a:off x="6934200" y="3852446"/>
            <a:ext cx="925253" cy="338554"/>
          </a:xfrm>
          <a:prstGeom prst="rect">
            <a:avLst/>
          </a:prstGeom>
          <a:noFill/>
        </p:spPr>
        <p:txBody>
          <a:bodyPr wrap="none" rtlCol="0">
            <a:spAutoFit/>
          </a:bodyPr>
          <a:lstStyle/>
          <a:p>
            <a:r>
              <a:rPr lang="en-US" sz="1600" dirty="0">
                <a:latin typeface="Courier New" pitchFamily="49" charset="0"/>
                <a:cs typeface="Courier New" pitchFamily="49" charset="0"/>
              </a:rPr>
              <a:t>i</a:t>
            </a:r>
            <a:r>
              <a:rPr lang="en-US" sz="1600" dirty="0" smtClean="0">
                <a:latin typeface="Courier New" pitchFamily="49" charset="0"/>
                <a:cs typeface="Courier New" pitchFamily="49" charset="0"/>
              </a:rPr>
              <a:t>f(..)</a:t>
            </a:r>
          </a:p>
        </p:txBody>
      </p:sp>
      <p:sp>
        <p:nvSpPr>
          <p:cNvPr id="43" name="TextBox 42"/>
          <p:cNvSpPr txBox="1"/>
          <p:nvPr/>
        </p:nvSpPr>
        <p:spPr>
          <a:xfrm>
            <a:off x="4495800" y="4843046"/>
            <a:ext cx="1542410" cy="338554"/>
          </a:xfrm>
          <a:prstGeom prst="rect">
            <a:avLst/>
          </a:prstGeom>
          <a:noFill/>
        </p:spPr>
        <p:txBody>
          <a:bodyPr wrap="none" rtlCol="0">
            <a:spAutoFit/>
          </a:bodyPr>
          <a:lstStyle/>
          <a:p>
            <a:r>
              <a:rPr lang="en-US" sz="1600" dirty="0" err="1" smtClean="0">
                <a:latin typeface="Courier New" pitchFamily="49" charset="0"/>
                <a:cs typeface="Courier New" pitchFamily="49" charset="0"/>
              </a:rPr>
              <a:t>saveAsXML</a:t>
            </a:r>
            <a:r>
              <a:rPr lang="en-US" sz="1600" dirty="0" smtClean="0">
                <a:latin typeface="Courier New" pitchFamily="49" charset="0"/>
                <a:cs typeface="Courier New" pitchFamily="49" charset="0"/>
              </a:rPr>
              <a:t>()</a:t>
            </a:r>
          </a:p>
        </p:txBody>
      </p:sp>
      <p:sp>
        <p:nvSpPr>
          <p:cNvPr id="44" name="TextBox 43"/>
          <p:cNvSpPr txBox="1"/>
          <p:nvPr/>
        </p:nvSpPr>
        <p:spPr>
          <a:xfrm>
            <a:off x="7372990" y="4843046"/>
            <a:ext cx="1542410" cy="338554"/>
          </a:xfrm>
          <a:prstGeom prst="rect">
            <a:avLst/>
          </a:prstGeom>
          <a:noFill/>
        </p:spPr>
        <p:txBody>
          <a:bodyPr wrap="none" rtlCol="0">
            <a:spAutoFit/>
          </a:bodyPr>
          <a:lstStyle/>
          <a:p>
            <a:r>
              <a:rPr lang="en-US" sz="1600" dirty="0" err="1" smtClean="0">
                <a:latin typeface="Courier New" pitchFamily="49" charset="0"/>
                <a:cs typeface="Courier New" pitchFamily="49" charset="0"/>
              </a:rPr>
              <a:t>saveAsCSV</a:t>
            </a:r>
            <a:r>
              <a:rPr lang="en-US" sz="1600" dirty="0" smtClean="0">
                <a:latin typeface="Courier New" pitchFamily="49" charset="0"/>
                <a:cs typeface="Courier New" pitchFamily="49" charset="0"/>
              </a:rPr>
              <a:t>()</a:t>
            </a:r>
          </a:p>
        </p:txBody>
      </p:sp>
      <p:grpSp>
        <p:nvGrpSpPr>
          <p:cNvPr id="15" name="Group 14"/>
          <p:cNvGrpSpPr/>
          <p:nvPr/>
        </p:nvGrpSpPr>
        <p:grpSpPr>
          <a:xfrm>
            <a:off x="5665058" y="3352799"/>
            <a:ext cx="1764442" cy="2743201"/>
            <a:chOff x="5665058" y="3352799"/>
            <a:chExt cx="1764442" cy="2743201"/>
          </a:xfrm>
        </p:grpSpPr>
        <p:sp>
          <p:nvSpPr>
            <p:cNvPr id="45" name="Freeform 44"/>
            <p:cNvSpPr/>
            <p:nvPr/>
          </p:nvSpPr>
          <p:spPr bwMode="auto">
            <a:xfrm flipH="1">
              <a:off x="6763410" y="3409245"/>
              <a:ext cx="323190" cy="1117600"/>
            </a:xfrm>
            <a:custGeom>
              <a:avLst/>
              <a:gdLst>
                <a:gd name="connsiteX0" fmla="*/ 203200 w 241254"/>
                <a:gd name="connsiteY0" fmla="*/ 0 h 1117600"/>
                <a:gd name="connsiteX1" fmla="*/ 225777 w 241254"/>
                <a:gd name="connsiteY1" fmla="*/ 778933 h 1117600"/>
                <a:gd name="connsiteX2" fmla="*/ 0 w 241254"/>
                <a:gd name="connsiteY2" fmla="*/ 1117600 h 1117600"/>
              </a:gdLst>
              <a:ahLst/>
              <a:cxnLst>
                <a:cxn ang="0">
                  <a:pos x="connsiteX0" y="connsiteY0"/>
                </a:cxn>
                <a:cxn ang="0">
                  <a:pos x="connsiteX1" y="connsiteY1"/>
                </a:cxn>
                <a:cxn ang="0">
                  <a:pos x="connsiteX2" y="connsiteY2"/>
                </a:cxn>
              </a:cxnLst>
              <a:rect l="l" t="t" r="r" b="b"/>
              <a:pathLst>
                <a:path w="241254" h="1117600">
                  <a:moveTo>
                    <a:pt x="203200" y="0"/>
                  </a:moveTo>
                  <a:cubicBezTo>
                    <a:pt x="231422" y="296333"/>
                    <a:pt x="259644" y="592666"/>
                    <a:pt x="225777" y="778933"/>
                  </a:cubicBezTo>
                  <a:cubicBezTo>
                    <a:pt x="191910" y="965200"/>
                    <a:pt x="95955" y="1041400"/>
                    <a:pt x="0" y="1117600"/>
                  </a:cubicBezTo>
                </a:path>
              </a:pathLst>
            </a:custGeom>
            <a:no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56" name="Straight Connector 55"/>
            <p:cNvCxnSpPr/>
            <p:nvPr/>
          </p:nvCxnSpPr>
          <p:spPr bwMode="auto">
            <a:xfrm>
              <a:off x="7037211" y="4487082"/>
              <a:ext cx="392289" cy="273929"/>
            </a:xfrm>
            <a:prstGeom prst="line">
              <a:avLst/>
            </a:prstGeom>
            <a:noFill/>
            <a:ln w="28575" cap="flat" cmpd="sng" algn="ctr">
              <a:solidFill>
                <a:schemeClr val="accent2"/>
              </a:solidFill>
              <a:prstDash val="solid"/>
              <a:round/>
              <a:headEnd type="none" w="med" len="med"/>
              <a:tailEnd type="none" w="med" len="med"/>
            </a:ln>
            <a:effectLst/>
          </p:spPr>
        </p:cxnSp>
        <p:cxnSp>
          <p:nvCxnSpPr>
            <p:cNvPr id="61" name="Curved Connector 60"/>
            <p:cNvCxnSpPr/>
            <p:nvPr/>
          </p:nvCxnSpPr>
          <p:spPr bwMode="auto">
            <a:xfrm rot="5400000">
              <a:off x="6398093" y="5064593"/>
              <a:ext cx="1354436" cy="708378"/>
            </a:xfrm>
            <a:prstGeom prst="curvedConnector3">
              <a:avLst>
                <a:gd name="adj1" fmla="val 24162"/>
              </a:avLst>
            </a:prstGeom>
            <a:noFill/>
            <a:ln w="28575" cap="flat" cmpd="sng" algn="ctr">
              <a:solidFill>
                <a:schemeClr val="accent2"/>
              </a:solidFill>
              <a:prstDash val="solid"/>
              <a:round/>
              <a:headEnd type="none" w="med" len="med"/>
              <a:tailEnd type="triangle" w="med" len="med"/>
            </a:ln>
            <a:effectLst/>
          </p:spPr>
        </p:cxnSp>
        <p:sp>
          <p:nvSpPr>
            <p:cNvPr id="63" name="TextBox 62"/>
            <p:cNvSpPr txBox="1"/>
            <p:nvPr/>
          </p:nvSpPr>
          <p:spPr>
            <a:xfrm>
              <a:off x="5665058" y="3352799"/>
              <a:ext cx="930063" cy="307777"/>
            </a:xfrm>
            <a:prstGeom prst="rect">
              <a:avLst/>
            </a:prstGeom>
            <a:noFill/>
          </p:spPr>
          <p:txBody>
            <a:bodyPr wrap="none" rtlCol="0">
              <a:spAutoFit/>
            </a:bodyPr>
            <a:lstStyle/>
            <a:p>
              <a:r>
                <a:rPr lang="en-US" sz="1400" i="1" dirty="0" smtClean="0">
                  <a:cs typeface="Times New Roman" pitchFamily="18" charset="0"/>
                </a:rPr>
                <a:t>New trace</a:t>
              </a:r>
            </a:p>
          </p:txBody>
        </p:sp>
      </p:grpSp>
      <p:cxnSp>
        <p:nvCxnSpPr>
          <p:cNvPr id="66" name="Straight Arrow Connector 65"/>
          <p:cNvCxnSpPr/>
          <p:nvPr/>
        </p:nvCxnSpPr>
        <p:spPr bwMode="auto">
          <a:xfrm>
            <a:off x="6858000" y="3200400"/>
            <a:ext cx="1143000" cy="1560611"/>
          </a:xfrm>
          <a:prstGeom prst="straightConnector1">
            <a:avLst/>
          </a:prstGeom>
          <a:solidFill>
            <a:schemeClr val="accent1"/>
          </a:solidFill>
          <a:ln w="47625" cap="flat" cmpd="sng" algn="ctr">
            <a:solidFill>
              <a:schemeClr val="tx1"/>
            </a:solidFill>
            <a:prstDash val="sysDash"/>
            <a:round/>
            <a:headEnd type="none" w="med" len="med"/>
            <a:tailEnd type="arrow"/>
          </a:ln>
          <a:effectLst/>
        </p:spPr>
      </p:cxnSp>
      <p:sp>
        <p:nvSpPr>
          <p:cNvPr id="67" name="TextBox 66"/>
          <p:cNvSpPr txBox="1"/>
          <p:nvPr/>
        </p:nvSpPr>
        <p:spPr>
          <a:xfrm>
            <a:off x="7598508" y="3426707"/>
            <a:ext cx="1532792" cy="553998"/>
          </a:xfrm>
          <a:prstGeom prst="rect">
            <a:avLst/>
          </a:prstGeom>
          <a:noFill/>
        </p:spPr>
        <p:txBody>
          <a:bodyPr wrap="none" rtlCol="0">
            <a:spAutoFit/>
          </a:bodyPr>
          <a:lstStyle/>
          <a:p>
            <a:r>
              <a:rPr lang="en-US" sz="1500" b="0" dirty="0" smtClean="0">
                <a:latin typeface="+mn-lt"/>
              </a:rPr>
              <a:t># of instructions</a:t>
            </a:r>
          </a:p>
          <a:p>
            <a:r>
              <a:rPr lang="en-US" sz="1500" b="0" dirty="0" smtClean="0">
                <a:latin typeface="+mn-lt"/>
              </a:rPr>
              <a:t>executed</a:t>
            </a:r>
          </a:p>
        </p:txBody>
      </p:sp>
      <p:cxnSp>
        <p:nvCxnSpPr>
          <p:cNvPr id="31" name="Curved Connector 30"/>
          <p:cNvCxnSpPr/>
          <p:nvPr/>
        </p:nvCxnSpPr>
        <p:spPr bwMode="auto">
          <a:xfrm rot="5400000">
            <a:off x="2678289" y="4052866"/>
            <a:ext cx="990600" cy="228600"/>
          </a:xfrm>
          <a:prstGeom prst="curvedConnector3">
            <a:avLst/>
          </a:prstGeom>
          <a:solidFill>
            <a:schemeClr val="accent1"/>
          </a:solidFill>
          <a:ln w="28575" cap="flat" cmpd="sng" algn="ctr">
            <a:solidFill>
              <a:schemeClr val="accent2"/>
            </a:solidFill>
            <a:prstDash val="solid"/>
            <a:round/>
            <a:headEnd type="none" w="med" len="med"/>
            <a:tailEnd type="none" w="med" len="med"/>
          </a:ln>
          <a:effectLst/>
        </p:spPr>
      </p:cxnSp>
      <p:cxnSp>
        <p:nvCxnSpPr>
          <p:cNvPr id="32" name="Curved Connector 31"/>
          <p:cNvCxnSpPr/>
          <p:nvPr/>
        </p:nvCxnSpPr>
        <p:spPr bwMode="auto">
          <a:xfrm rot="10800000" flipV="1">
            <a:off x="838200" y="4651177"/>
            <a:ext cx="2209800" cy="304800"/>
          </a:xfrm>
          <a:prstGeom prst="curvedConnector3">
            <a:avLst>
              <a:gd name="adj1" fmla="val -574"/>
            </a:avLst>
          </a:prstGeom>
          <a:solidFill>
            <a:schemeClr val="accent1"/>
          </a:solidFill>
          <a:ln w="28575" cap="flat" cmpd="sng" algn="ctr">
            <a:solidFill>
              <a:schemeClr val="accent2"/>
            </a:solidFill>
            <a:prstDash val="solid"/>
            <a:round/>
            <a:headEnd type="none" w="med" len="med"/>
            <a:tailEnd type="arrow" w="med" len="med"/>
          </a:ln>
          <a:effectLst/>
        </p:spPr>
      </p:cxnSp>
      <p:sp>
        <p:nvSpPr>
          <p:cNvPr id="34" name="TextBox 33"/>
          <p:cNvSpPr txBox="1"/>
          <p:nvPr/>
        </p:nvSpPr>
        <p:spPr>
          <a:xfrm>
            <a:off x="2895600" y="3429000"/>
            <a:ext cx="958917" cy="307777"/>
          </a:xfrm>
          <a:prstGeom prst="rect">
            <a:avLst/>
          </a:prstGeom>
          <a:noFill/>
        </p:spPr>
        <p:txBody>
          <a:bodyPr wrap="none" rtlCol="0">
            <a:spAutoFit/>
          </a:bodyPr>
          <a:lstStyle/>
          <a:p>
            <a:r>
              <a:rPr lang="en-US" sz="1400" dirty="0" smtClean="0">
                <a:cs typeface="Times New Roman" pitchFamily="18" charset="0"/>
              </a:rPr>
              <a:t>New trace</a:t>
            </a:r>
          </a:p>
        </p:txBody>
      </p:sp>
      <p:sp>
        <p:nvSpPr>
          <p:cNvPr id="36" name="TextBox 35"/>
          <p:cNvSpPr txBox="1"/>
          <p:nvPr/>
        </p:nvSpPr>
        <p:spPr>
          <a:xfrm>
            <a:off x="39413" y="3409890"/>
            <a:ext cx="1636987" cy="400110"/>
          </a:xfrm>
          <a:prstGeom prst="rect">
            <a:avLst/>
          </a:prstGeom>
          <a:noFill/>
        </p:spPr>
        <p:txBody>
          <a:bodyPr wrap="none" rtlCol="0">
            <a:spAutoFit/>
          </a:bodyPr>
          <a:lstStyle/>
          <a:p>
            <a:r>
              <a:rPr lang="en-US" sz="2000" dirty="0" smtClean="0">
                <a:latin typeface="+mn-lt"/>
              </a:rPr>
              <a:t>predicate </a:t>
            </a:r>
            <a:r>
              <a:rPr lang="en-US" sz="2000" dirty="0">
                <a:cs typeface="Times New Roman" pitchFamily="18" charset="0"/>
              </a:rPr>
              <a:t>p</a:t>
            </a:r>
            <a:r>
              <a:rPr lang="en-US" sz="2000" dirty="0" smtClean="0">
                <a:latin typeface="+mn-lt"/>
              </a:rPr>
              <a:t>:</a:t>
            </a:r>
          </a:p>
        </p:txBody>
      </p:sp>
      <p:cxnSp>
        <p:nvCxnSpPr>
          <p:cNvPr id="38" name="Straight Arrow Connector 37"/>
          <p:cNvCxnSpPr/>
          <p:nvPr/>
        </p:nvCxnSpPr>
        <p:spPr bwMode="auto">
          <a:xfrm>
            <a:off x="1368425" y="3810000"/>
            <a:ext cx="467154" cy="314127"/>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grpSp>
        <p:nvGrpSpPr>
          <p:cNvPr id="40" name="Group 39"/>
          <p:cNvGrpSpPr/>
          <p:nvPr/>
        </p:nvGrpSpPr>
        <p:grpSpPr>
          <a:xfrm>
            <a:off x="7111536" y="152400"/>
            <a:ext cx="1803864" cy="1447800"/>
            <a:chOff x="6400800" y="1298222"/>
            <a:chExt cx="2514600" cy="1673578"/>
          </a:xfrm>
        </p:grpSpPr>
        <p:pic>
          <p:nvPicPr>
            <p:cNvPr id="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1298222"/>
              <a:ext cx="2452687" cy="159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Rounded Rectangle 46"/>
            <p:cNvSpPr/>
            <p:nvPr/>
          </p:nvSpPr>
          <p:spPr bwMode="auto">
            <a:xfrm>
              <a:off x="8039100" y="1524000"/>
              <a:ext cx="876300" cy="1447800"/>
            </a:xfrm>
            <a:prstGeom prst="roundRect">
              <a:avLst/>
            </a:prstGeom>
            <a:noFill/>
            <a:ln w="2857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grpSp>
      <p:sp>
        <p:nvSpPr>
          <p:cNvPr id="51" name="TextBox 50"/>
          <p:cNvSpPr txBox="1"/>
          <p:nvPr/>
        </p:nvSpPr>
        <p:spPr>
          <a:xfrm>
            <a:off x="381000" y="1219200"/>
            <a:ext cx="8763000" cy="4031873"/>
          </a:xfrm>
          <a:prstGeom prst="rect">
            <a:avLst/>
          </a:prstGeom>
          <a:noFill/>
        </p:spPr>
        <p:txBody>
          <a:bodyPr wrap="square" rtlCol="0">
            <a:spAutoFit/>
          </a:bodyPr>
          <a:lstStyle/>
          <a:p>
            <a:r>
              <a:rPr lang="en-US" dirty="0">
                <a:latin typeface="+mn-lt"/>
              </a:rPr>
              <a:t> </a:t>
            </a:r>
            <a:r>
              <a:rPr lang="en-US" dirty="0" smtClean="0">
                <a:latin typeface="+mn-lt"/>
              </a:rPr>
              <a:t>   Rank predicates by their impacts</a:t>
            </a:r>
            <a:endParaRPr lang="en-US" b="0" dirty="0" smtClean="0">
              <a:latin typeface="+mn-lt"/>
            </a:endParaRPr>
          </a:p>
          <a:p>
            <a:r>
              <a:rPr lang="en-US" b="0" dirty="0" smtClean="0">
                <a:latin typeface="+mn-lt"/>
              </a:rPr>
              <a:t>       </a:t>
            </a:r>
          </a:p>
          <a:p>
            <a:r>
              <a:rPr lang="en-US" dirty="0" smtClean="0">
                <a:latin typeface="+mn-lt"/>
              </a:rPr>
              <a:t>    A predicate </a:t>
            </a:r>
            <a:r>
              <a:rPr lang="en-US" dirty="0" smtClean="0">
                <a:cs typeface="Times New Roman" pitchFamily="18" charset="0"/>
              </a:rPr>
              <a:t>p</a:t>
            </a:r>
            <a:r>
              <a:rPr lang="en-US" dirty="0" smtClean="0">
                <a:latin typeface="+mn-lt"/>
              </a:rPr>
              <a:t>’s deviation impact </a:t>
            </a:r>
          </a:p>
          <a:p>
            <a:r>
              <a:rPr lang="en-US" sz="2000" b="0" dirty="0" smtClean="0">
                <a:latin typeface="+mn-lt"/>
              </a:rPr>
              <a:t>          =</a:t>
            </a:r>
            <a:r>
              <a:rPr lang="en-US" sz="2000" b="0" dirty="0" smtClean="0"/>
              <a:t> </a:t>
            </a:r>
            <a:r>
              <a:rPr lang="en-US" sz="2000" b="0" dirty="0"/>
              <a:t>deviation(p, t</a:t>
            </a:r>
            <a:r>
              <a:rPr lang="en-US" sz="2000" b="0" baseline="-25000" dirty="0"/>
              <a:t>old</a:t>
            </a:r>
            <a:r>
              <a:rPr lang="en-US" sz="2000" b="0" dirty="0"/>
              <a:t>, </a:t>
            </a:r>
            <a:r>
              <a:rPr lang="en-US" sz="2000" b="0" dirty="0" err="1"/>
              <a:t>t</a:t>
            </a:r>
            <a:r>
              <a:rPr lang="en-US" sz="2000" b="0" baseline="-25000" dirty="0" err="1"/>
              <a:t>new</a:t>
            </a:r>
            <a:r>
              <a:rPr lang="en-US" sz="2000" b="0" dirty="0"/>
              <a:t>) </a:t>
            </a:r>
            <a:r>
              <a:rPr lang="en-US" sz="2000" b="0" dirty="0" smtClean="0"/>
              <a:t> </a:t>
            </a:r>
          </a:p>
          <a:p>
            <a:r>
              <a:rPr lang="en-US" sz="2000" b="0" dirty="0"/>
              <a:t> </a:t>
            </a:r>
            <a:r>
              <a:rPr lang="en-US" sz="2000" b="0" dirty="0" smtClean="0"/>
              <a:t>             </a:t>
            </a:r>
            <a:r>
              <a:rPr lang="en-US" dirty="0" smtClean="0"/>
              <a:t>×</a:t>
            </a:r>
            <a:r>
              <a:rPr lang="en-US" sz="2000" b="0" dirty="0" smtClean="0"/>
              <a:t> (</a:t>
            </a:r>
            <a:r>
              <a:rPr lang="en-US" sz="2000" b="0" dirty="0" err="1" smtClean="0"/>
              <a:t>controlled_instructions</a:t>
            </a:r>
            <a:r>
              <a:rPr lang="en-US" sz="2000" b="0" dirty="0" smtClean="0"/>
              <a:t>(p</a:t>
            </a:r>
            <a:r>
              <a:rPr lang="en-US" sz="2000" b="0" dirty="0"/>
              <a:t>, t</a:t>
            </a:r>
            <a:r>
              <a:rPr lang="en-US" sz="2000" b="0" baseline="-25000" dirty="0"/>
              <a:t>old</a:t>
            </a:r>
            <a:r>
              <a:rPr lang="en-US" sz="2000" b="0" dirty="0" smtClean="0"/>
              <a:t>) + </a:t>
            </a:r>
            <a:r>
              <a:rPr lang="en-US" sz="2000" b="0" dirty="0" err="1" smtClean="0"/>
              <a:t>controlled_instructions</a:t>
            </a:r>
            <a:r>
              <a:rPr lang="en-US" sz="2000" b="0" dirty="0" smtClean="0"/>
              <a:t>(p</a:t>
            </a:r>
            <a:r>
              <a:rPr lang="en-US" sz="2000" b="0" dirty="0"/>
              <a:t>, </a:t>
            </a:r>
            <a:r>
              <a:rPr lang="en-US" sz="2000" b="0" dirty="0" err="1" smtClean="0"/>
              <a:t>t</a:t>
            </a:r>
            <a:r>
              <a:rPr lang="en-US" sz="2000" b="0" baseline="-25000" dirty="0" err="1" smtClean="0"/>
              <a:t>new</a:t>
            </a:r>
            <a:r>
              <a:rPr lang="en-US" sz="2000" b="0" dirty="0" smtClean="0"/>
              <a:t>) )</a:t>
            </a:r>
            <a:endParaRPr lang="en-US" sz="2000" b="0" dirty="0">
              <a:solidFill>
                <a:schemeClr val="accent1">
                  <a:lumMod val="50000"/>
                </a:schemeClr>
              </a:solidFill>
              <a:latin typeface="+mn-lt"/>
            </a:endParaRPr>
          </a:p>
          <a:p>
            <a:pPr lvl="1"/>
            <a:endParaRPr lang="en-US" sz="2000" b="0" dirty="0">
              <a:latin typeface="+mn-lt"/>
            </a:endParaRPr>
          </a:p>
          <a:p>
            <a:pPr marL="800100" lvl="1" indent="-342900">
              <a:buFontTx/>
              <a:buChar char="−"/>
            </a:pPr>
            <a:endParaRPr lang="en-US" sz="2000" b="0" dirty="0" smtClean="0">
              <a:latin typeface="+mn-lt"/>
            </a:endParaRPr>
          </a:p>
          <a:p>
            <a:pPr marL="800100" lvl="1" indent="-342900">
              <a:buFontTx/>
              <a:buChar char="−"/>
            </a:pPr>
            <a:endParaRPr lang="en-US" sz="2000" b="0" dirty="0">
              <a:latin typeface="+mn-lt"/>
            </a:endParaRPr>
          </a:p>
          <a:p>
            <a:pPr marL="800100" lvl="1" indent="-342900">
              <a:buFontTx/>
              <a:buChar char="−"/>
            </a:pPr>
            <a:endParaRPr lang="en-US" sz="2000" b="0" dirty="0" smtClean="0">
              <a:latin typeface="+mn-lt"/>
            </a:endParaRPr>
          </a:p>
          <a:p>
            <a:pPr marL="800100" lvl="1" indent="-342900">
              <a:buFontTx/>
              <a:buChar char="−"/>
            </a:pPr>
            <a:endParaRPr lang="en-US" sz="2000" b="0" dirty="0">
              <a:latin typeface="+mn-lt"/>
            </a:endParaRPr>
          </a:p>
          <a:p>
            <a:pPr marL="800100" lvl="1" indent="-342900">
              <a:buFontTx/>
              <a:buChar char="−"/>
            </a:pPr>
            <a:endParaRPr lang="en-US" sz="2000" b="0" dirty="0">
              <a:latin typeface="+mn-lt"/>
            </a:endParaRPr>
          </a:p>
          <a:p>
            <a:pPr marL="342900" indent="-342900">
              <a:buFont typeface="Arial" pitchFamily="34" charset="0"/>
              <a:buChar char="•"/>
            </a:pPr>
            <a:endParaRPr lang="en-US" sz="2000" b="0" dirty="0" smtClean="0">
              <a:latin typeface="+mn-lt"/>
            </a:endParaRPr>
          </a:p>
        </p:txBody>
      </p:sp>
    </p:spTree>
    <p:extLst>
      <p:ext uri="{BB962C8B-B14F-4D97-AF65-F5344CB8AC3E}">
        <p14:creationId xmlns:p14="http://schemas.microsoft.com/office/powerpoint/2010/main" val="17160983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deviated predicates</a:t>
            </a:r>
            <a:endParaRPr lang="en-US" dirty="0"/>
          </a:p>
        </p:txBody>
      </p:sp>
      <p:sp>
        <p:nvSpPr>
          <p:cNvPr id="4" name="Slide Number Placeholder 3"/>
          <p:cNvSpPr>
            <a:spLocks noGrp="1"/>
          </p:cNvSpPr>
          <p:nvPr>
            <p:ph type="sldNum" sz="quarter" idx="11"/>
          </p:nvPr>
        </p:nvSpPr>
        <p:spPr/>
        <p:txBody>
          <a:bodyPr/>
          <a:lstStyle/>
          <a:p>
            <a:fld id="{3B048AC8-D41E-4C7B-8EE3-A52489AA1F05}" type="slidenum">
              <a:rPr lang="en-US" smtClean="0"/>
              <a:pPr/>
              <a:t>33</a:t>
            </a:fld>
            <a:endParaRPr lang="en-US"/>
          </a:p>
        </p:txBody>
      </p:sp>
      <p:sp>
        <p:nvSpPr>
          <p:cNvPr id="17" name="TextBox 16"/>
          <p:cNvSpPr txBox="1"/>
          <p:nvPr/>
        </p:nvSpPr>
        <p:spPr>
          <a:xfrm>
            <a:off x="685800" y="3812977"/>
            <a:ext cx="4267200" cy="1815882"/>
          </a:xfrm>
          <a:prstGeom prst="rect">
            <a:avLst/>
          </a:prstGeom>
          <a:solidFill>
            <a:schemeClr val="bg1"/>
          </a:solidFill>
        </p:spPr>
        <p:txBody>
          <a:bodyPr wrap="square" rtlCol="0">
            <a:spAutoFit/>
          </a:bodyPr>
          <a:lstStyle/>
          <a:p>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if (</a:t>
            </a:r>
            <a:r>
              <a:rPr lang="en-US" sz="1600" dirty="0" err="1" smtClean="0">
                <a:latin typeface="Courier New" pitchFamily="49" charset="0"/>
                <a:cs typeface="Courier New" pitchFamily="49" charset="0"/>
              </a:rPr>
              <a:t>output_format</a:t>
            </a:r>
            <a:r>
              <a:rPr lang="en-US" sz="1600" dirty="0" smtClean="0">
                <a:latin typeface="Courier New" pitchFamily="49" charset="0"/>
                <a:cs typeface="Courier New" pitchFamily="49" charset="0"/>
              </a:rPr>
              <a:t> == “XML”) {</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saveAsXML</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else {</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saveAsCSV</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a:t>
            </a:r>
          </a:p>
        </p:txBody>
      </p:sp>
      <p:sp>
        <p:nvSpPr>
          <p:cNvPr id="7" name="Oval 6"/>
          <p:cNvSpPr/>
          <p:nvPr/>
        </p:nvSpPr>
        <p:spPr bwMode="auto">
          <a:xfrm>
            <a:off x="6477000" y="3886200"/>
            <a:ext cx="381000" cy="383977"/>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7" name="Oval 26"/>
          <p:cNvSpPr/>
          <p:nvPr/>
        </p:nvSpPr>
        <p:spPr bwMode="auto">
          <a:xfrm>
            <a:off x="5867400" y="4569023"/>
            <a:ext cx="381000" cy="383977"/>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9" name="Oval 28"/>
          <p:cNvSpPr/>
          <p:nvPr/>
        </p:nvSpPr>
        <p:spPr bwMode="auto">
          <a:xfrm>
            <a:off x="7162800" y="4572000"/>
            <a:ext cx="381000" cy="383977"/>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30" name="Oval 29"/>
          <p:cNvSpPr/>
          <p:nvPr/>
        </p:nvSpPr>
        <p:spPr bwMode="auto">
          <a:xfrm>
            <a:off x="6530622" y="5254823"/>
            <a:ext cx="381000" cy="383977"/>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cxnSp>
        <p:nvCxnSpPr>
          <p:cNvPr id="13" name="Straight Arrow Connector 12"/>
          <p:cNvCxnSpPr>
            <a:stCxn id="7" idx="3"/>
            <a:endCxn id="27" idx="7"/>
          </p:cNvCxnSpPr>
          <p:nvPr/>
        </p:nvCxnSpPr>
        <p:spPr bwMode="auto">
          <a:xfrm flipH="1">
            <a:off x="6192604" y="4213945"/>
            <a:ext cx="340192" cy="411310"/>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33" name="Straight Arrow Connector 32"/>
          <p:cNvCxnSpPr>
            <a:stCxn id="7" idx="5"/>
            <a:endCxn id="29" idx="1"/>
          </p:cNvCxnSpPr>
          <p:nvPr/>
        </p:nvCxnSpPr>
        <p:spPr bwMode="auto">
          <a:xfrm>
            <a:off x="6802204" y="4213945"/>
            <a:ext cx="416392" cy="414287"/>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35" name="Straight Arrow Connector 34"/>
          <p:cNvCxnSpPr>
            <a:stCxn id="27" idx="5"/>
            <a:endCxn id="30" idx="1"/>
          </p:cNvCxnSpPr>
          <p:nvPr/>
        </p:nvCxnSpPr>
        <p:spPr bwMode="auto">
          <a:xfrm>
            <a:off x="6192604" y="4896768"/>
            <a:ext cx="393814" cy="414287"/>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37" name="Straight Arrow Connector 36"/>
          <p:cNvCxnSpPr>
            <a:stCxn id="29" idx="3"/>
            <a:endCxn id="30" idx="7"/>
          </p:cNvCxnSpPr>
          <p:nvPr/>
        </p:nvCxnSpPr>
        <p:spPr bwMode="auto">
          <a:xfrm flipH="1">
            <a:off x="6855826" y="4899745"/>
            <a:ext cx="362770" cy="411310"/>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39" name="Straight Arrow Connector 38"/>
          <p:cNvCxnSpPr>
            <a:stCxn id="30" idx="4"/>
          </p:cNvCxnSpPr>
          <p:nvPr/>
        </p:nvCxnSpPr>
        <p:spPr bwMode="auto">
          <a:xfrm>
            <a:off x="6721122" y="5638800"/>
            <a:ext cx="0" cy="304800"/>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41" name="Straight Arrow Connector 40"/>
          <p:cNvCxnSpPr>
            <a:endCxn id="7" idx="0"/>
          </p:cNvCxnSpPr>
          <p:nvPr/>
        </p:nvCxnSpPr>
        <p:spPr bwMode="auto">
          <a:xfrm>
            <a:off x="6667500" y="3582888"/>
            <a:ext cx="0" cy="303312"/>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sp>
        <p:nvSpPr>
          <p:cNvPr id="42" name="TextBox 41"/>
          <p:cNvSpPr txBox="1"/>
          <p:nvPr/>
        </p:nvSpPr>
        <p:spPr>
          <a:xfrm>
            <a:off x="6934200" y="3852446"/>
            <a:ext cx="925253" cy="338554"/>
          </a:xfrm>
          <a:prstGeom prst="rect">
            <a:avLst/>
          </a:prstGeom>
          <a:noFill/>
        </p:spPr>
        <p:txBody>
          <a:bodyPr wrap="none" rtlCol="0">
            <a:spAutoFit/>
          </a:bodyPr>
          <a:lstStyle/>
          <a:p>
            <a:r>
              <a:rPr lang="en-US" sz="1600" dirty="0">
                <a:latin typeface="Courier New" pitchFamily="49" charset="0"/>
                <a:cs typeface="Courier New" pitchFamily="49" charset="0"/>
              </a:rPr>
              <a:t>i</a:t>
            </a:r>
            <a:r>
              <a:rPr lang="en-US" sz="1600" dirty="0" smtClean="0">
                <a:latin typeface="Courier New" pitchFamily="49" charset="0"/>
                <a:cs typeface="Courier New" pitchFamily="49" charset="0"/>
              </a:rPr>
              <a:t>f(..)</a:t>
            </a:r>
          </a:p>
        </p:txBody>
      </p:sp>
      <p:sp>
        <p:nvSpPr>
          <p:cNvPr id="43" name="TextBox 42"/>
          <p:cNvSpPr txBox="1"/>
          <p:nvPr/>
        </p:nvSpPr>
        <p:spPr>
          <a:xfrm>
            <a:off x="4495800" y="4843046"/>
            <a:ext cx="1542410" cy="338554"/>
          </a:xfrm>
          <a:prstGeom prst="rect">
            <a:avLst/>
          </a:prstGeom>
          <a:noFill/>
        </p:spPr>
        <p:txBody>
          <a:bodyPr wrap="none" rtlCol="0">
            <a:spAutoFit/>
          </a:bodyPr>
          <a:lstStyle/>
          <a:p>
            <a:r>
              <a:rPr lang="en-US" sz="1600" dirty="0" err="1" smtClean="0">
                <a:latin typeface="Courier New" pitchFamily="49" charset="0"/>
                <a:cs typeface="Courier New" pitchFamily="49" charset="0"/>
              </a:rPr>
              <a:t>saveAsXML</a:t>
            </a:r>
            <a:r>
              <a:rPr lang="en-US" sz="1600" dirty="0" smtClean="0">
                <a:latin typeface="Courier New" pitchFamily="49" charset="0"/>
                <a:cs typeface="Courier New" pitchFamily="49" charset="0"/>
              </a:rPr>
              <a:t>()</a:t>
            </a:r>
          </a:p>
        </p:txBody>
      </p:sp>
      <p:sp>
        <p:nvSpPr>
          <p:cNvPr id="44" name="TextBox 43"/>
          <p:cNvSpPr txBox="1"/>
          <p:nvPr/>
        </p:nvSpPr>
        <p:spPr>
          <a:xfrm>
            <a:off x="7372990" y="4843046"/>
            <a:ext cx="1542410" cy="338554"/>
          </a:xfrm>
          <a:prstGeom prst="rect">
            <a:avLst/>
          </a:prstGeom>
          <a:noFill/>
        </p:spPr>
        <p:txBody>
          <a:bodyPr wrap="none" rtlCol="0">
            <a:spAutoFit/>
          </a:bodyPr>
          <a:lstStyle/>
          <a:p>
            <a:r>
              <a:rPr lang="en-US" sz="1600" dirty="0" err="1" smtClean="0">
                <a:latin typeface="Courier New" pitchFamily="49" charset="0"/>
                <a:cs typeface="Courier New" pitchFamily="49" charset="0"/>
              </a:rPr>
              <a:t>saveAsCSV</a:t>
            </a:r>
            <a:r>
              <a:rPr lang="en-US" sz="1600" dirty="0" smtClean="0">
                <a:latin typeface="Courier New" pitchFamily="49" charset="0"/>
                <a:cs typeface="Courier New" pitchFamily="49" charset="0"/>
              </a:rPr>
              <a:t>()</a:t>
            </a:r>
          </a:p>
        </p:txBody>
      </p:sp>
      <p:grpSp>
        <p:nvGrpSpPr>
          <p:cNvPr id="15" name="Group 14"/>
          <p:cNvGrpSpPr/>
          <p:nvPr/>
        </p:nvGrpSpPr>
        <p:grpSpPr>
          <a:xfrm>
            <a:off x="5665058" y="3352799"/>
            <a:ext cx="1764442" cy="2743201"/>
            <a:chOff x="5665058" y="3352799"/>
            <a:chExt cx="1764442" cy="2743201"/>
          </a:xfrm>
        </p:grpSpPr>
        <p:sp>
          <p:nvSpPr>
            <p:cNvPr id="45" name="Freeform 44"/>
            <p:cNvSpPr/>
            <p:nvPr/>
          </p:nvSpPr>
          <p:spPr bwMode="auto">
            <a:xfrm flipH="1">
              <a:off x="6763410" y="3409245"/>
              <a:ext cx="323190" cy="1117600"/>
            </a:xfrm>
            <a:custGeom>
              <a:avLst/>
              <a:gdLst>
                <a:gd name="connsiteX0" fmla="*/ 203200 w 241254"/>
                <a:gd name="connsiteY0" fmla="*/ 0 h 1117600"/>
                <a:gd name="connsiteX1" fmla="*/ 225777 w 241254"/>
                <a:gd name="connsiteY1" fmla="*/ 778933 h 1117600"/>
                <a:gd name="connsiteX2" fmla="*/ 0 w 241254"/>
                <a:gd name="connsiteY2" fmla="*/ 1117600 h 1117600"/>
              </a:gdLst>
              <a:ahLst/>
              <a:cxnLst>
                <a:cxn ang="0">
                  <a:pos x="connsiteX0" y="connsiteY0"/>
                </a:cxn>
                <a:cxn ang="0">
                  <a:pos x="connsiteX1" y="connsiteY1"/>
                </a:cxn>
                <a:cxn ang="0">
                  <a:pos x="connsiteX2" y="connsiteY2"/>
                </a:cxn>
              </a:cxnLst>
              <a:rect l="l" t="t" r="r" b="b"/>
              <a:pathLst>
                <a:path w="241254" h="1117600">
                  <a:moveTo>
                    <a:pt x="203200" y="0"/>
                  </a:moveTo>
                  <a:cubicBezTo>
                    <a:pt x="231422" y="296333"/>
                    <a:pt x="259644" y="592666"/>
                    <a:pt x="225777" y="778933"/>
                  </a:cubicBezTo>
                  <a:cubicBezTo>
                    <a:pt x="191910" y="965200"/>
                    <a:pt x="95955" y="1041400"/>
                    <a:pt x="0" y="1117600"/>
                  </a:cubicBezTo>
                </a:path>
              </a:pathLst>
            </a:custGeom>
            <a:no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56" name="Straight Connector 55"/>
            <p:cNvCxnSpPr/>
            <p:nvPr/>
          </p:nvCxnSpPr>
          <p:spPr bwMode="auto">
            <a:xfrm>
              <a:off x="7037211" y="4487082"/>
              <a:ext cx="392289" cy="273929"/>
            </a:xfrm>
            <a:prstGeom prst="line">
              <a:avLst/>
            </a:prstGeom>
            <a:noFill/>
            <a:ln w="28575" cap="flat" cmpd="sng" algn="ctr">
              <a:solidFill>
                <a:schemeClr val="accent2"/>
              </a:solidFill>
              <a:prstDash val="solid"/>
              <a:round/>
              <a:headEnd type="none" w="med" len="med"/>
              <a:tailEnd type="none" w="med" len="med"/>
            </a:ln>
            <a:effectLst/>
          </p:spPr>
        </p:cxnSp>
        <p:cxnSp>
          <p:nvCxnSpPr>
            <p:cNvPr id="61" name="Curved Connector 60"/>
            <p:cNvCxnSpPr/>
            <p:nvPr/>
          </p:nvCxnSpPr>
          <p:spPr bwMode="auto">
            <a:xfrm rot="5400000">
              <a:off x="6398093" y="5064593"/>
              <a:ext cx="1354436" cy="708378"/>
            </a:xfrm>
            <a:prstGeom prst="curvedConnector3">
              <a:avLst>
                <a:gd name="adj1" fmla="val 24162"/>
              </a:avLst>
            </a:prstGeom>
            <a:noFill/>
            <a:ln w="28575" cap="flat" cmpd="sng" algn="ctr">
              <a:solidFill>
                <a:schemeClr val="accent2"/>
              </a:solidFill>
              <a:prstDash val="solid"/>
              <a:round/>
              <a:headEnd type="none" w="med" len="med"/>
              <a:tailEnd type="triangle" w="med" len="med"/>
            </a:ln>
            <a:effectLst/>
          </p:spPr>
        </p:cxnSp>
        <p:sp>
          <p:nvSpPr>
            <p:cNvPr id="63" name="TextBox 62"/>
            <p:cNvSpPr txBox="1"/>
            <p:nvPr/>
          </p:nvSpPr>
          <p:spPr>
            <a:xfrm>
              <a:off x="5665058" y="3352799"/>
              <a:ext cx="930063" cy="307777"/>
            </a:xfrm>
            <a:prstGeom prst="rect">
              <a:avLst/>
            </a:prstGeom>
            <a:noFill/>
          </p:spPr>
          <p:txBody>
            <a:bodyPr wrap="none" rtlCol="0">
              <a:spAutoFit/>
            </a:bodyPr>
            <a:lstStyle/>
            <a:p>
              <a:r>
                <a:rPr lang="en-US" sz="1400" i="1" dirty="0" smtClean="0">
                  <a:cs typeface="Times New Roman" pitchFamily="18" charset="0"/>
                </a:rPr>
                <a:t>New trace</a:t>
              </a:r>
            </a:p>
          </p:txBody>
        </p:sp>
      </p:grpSp>
      <p:cxnSp>
        <p:nvCxnSpPr>
          <p:cNvPr id="66" name="Straight Arrow Connector 65"/>
          <p:cNvCxnSpPr/>
          <p:nvPr/>
        </p:nvCxnSpPr>
        <p:spPr bwMode="auto">
          <a:xfrm>
            <a:off x="6858000" y="3200400"/>
            <a:ext cx="1143000" cy="1560611"/>
          </a:xfrm>
          <a:prstGeom prst="straightConnector1">
            <a:avLst/>
          </a:prstGeom>
          <a:solidFill>
            <a:schemeClr val="accent1"/>
          </a:solidFill>
          <a:ln w="47625" cap="flat" cmpd="sng" algn="ctr">
            <a:solidFill>
              <a:schemeClr val="tx1"/>
            </a:solidFill>
            <a:prstDash val="sysDash"/>
            <a:round/>
            <a:headEnd type="none" w="med" len="med"/>
            <a:tailEnd type="arrow"/>
          </a:ln>
          <a:effectLst/>
        </p:spPr>
      </p:cxnSp>
      <p:sp>
        <p:nvSpPr>
          <p:cNvPr id="67" name="TextBox 66"/>
          <p:cNvSpPr txBox="1"/>
          <p:nvPr/>
        </p:nvSpPr>
        <p:spPr>
          <a:xfrm>
            <a:off x="7598508" y="3426707"/>
            <a:ext cx="1532792" cy="553998"/>
          </a:xfrm>
          <a:prstGeom prst="rect">
            <a:avLst/>
          </a:prstGeom>
          <a:noFill/>
        </p:spPr>
        <p:txBody>
          <a:bodyPr wrap="none" rtlCol="0">
            <a:spAutoFit/>
          </a:bodyPr>
          <a:lstStyle/>
          <a:p>
            <a:r>
              <a:rPr lang="en-US" sz="1500" b="0" dirty="0" smtClean="0">
                <a:latin typeface="+mn-lt"/>
              </a:rPr>
              <a:t># of instructions</a:t>
            </a:r>
          </a:p>
          <a:p>
            <a:r>
              <a:rPr lang="en-US" sz="1500" b="0" dirty="0" smtClean="0">
                <a:latin typeface="+mn-lt"/>
              </a:rPr>
              <a:t>executed</a:t>
            </a:r>
          </a:p>
        </p:txBody>
      </p:sp>
      <p:cxnSp>
        <p:nvCxnSpPr>
          <p:cNvPr id="31" name="Curved Connector 30"/>
          <p:cNvCxnSpPr/>
          <p:nvPr/>
        </p:nvCxnSpPr>
        <p:spPr bwMode="auto">
          <a:xfrm rot="5400000">
            <a:off x="2678289" y="4052866"/>
            <a:ext cx="990600" cy="228600"/>
          </a:xfrm>
          <a:prstGeom prst="curvedConnector3">
            <a:avLst/>
          </a:prstGeom>
          <a:solidFill>
            <a:schemeClr val="accent1"/>
          </a:solidFill>
          <a:ln w="28575" cap="flat" cmpd="sng" algn="ctr">
            <a:solidFill>
              <a:schemeClr val="accent2"/>
            </a:solidFill>
            <a:prstDash val="solid"/>
            <a:round/>
            <a:headEnd type="none" w="med" len="med"/>
            <a:tailEnd type="none" w="med" len="med"/>
          </a:ln>
          <a:effectLst/>
        </p:spPr>
      </p:cxnSp>
      <p:cxnSp>
        <p:nvCxnSpPr>
          <p:cNvPr id="32" name="Curved Connector 31"/>
          <p:cNvCxnSpPr/>
          <p:nvPr/>
        </p:nvCxnSpPr>
        <p:spPr bwMode="auto">
          <a:xfrm rot="10800000" flipV="1">
            <a:off x="838200" y="4651177"/>
            <a:ext cx="2209800" cy="304800"/>
          </a:xfrm>
          <a:prstGeom prst="curvedConnector3">
            <a:avLst>
              <a:gd name="adj1" fmla="val -574"/>
            </a:avLst>
          </a:prstGeom>
          <a:solidFill>
            <a:schemeClr val="accent1"/>
          </a:solidFill>
          <a:ln w="28575" cap="flat" cmpd="sng" algn="ctr">
            <a:solidFill>
              <a:schemeClr val="accent2"/>
            </a:solidFill>
            <a:prstDash val="solid"/>
            <a:round/>
            <a:headEnd type="none" w="med" len="med"/>
            <a:tailEnd type="arrow" w="med" len="med"/>
          </a:ln>
          <a:effectLst/>
        </p:spPr>
      </p:cxnSp>
      <p:sp>
        <p:nvSpPr>
          <p:cNvPr id="34" name="TextBox 33"/>
          <p:cNvSpPr txBox="1"/>
          <p:nvPr/>
        </p:nvSpPr>
        <p:spPr>
          <a:xfrm>
            <a:off x="2895600" y="3429000"/>
            <a:ext cx="958917" cy="307777"/>
          </a:xfrm>
          <a:prstGeom prst="rect">
            <a:avLst/>
          </a:prstGeom>
          <a:noFill/>
        </p:spPr>
        <p:txBody>
          <a:bodyPr wrap="none" rtlCol="0">
            <a:spAutoFit/>
          </a:bodyPr>
          <a:lstStyle/>
          <a:p>
            <a:r>
              <a:rPr lang="en-US" sz="1400" dirty="0" smtClean="0">
                <a:cs typeface="Times New Roman" pitchFamily="18" charset="0"/>
              </a:rPr>
              <a:t>New trace</a:t>
            </a:r>
          </a:p>
        </p:txBody>
      </p:sp>
      <p:sp>
        <p:nvSpPr>
          <p:cNvPr id="36" name="TextBox 35"/>
          <p:cNvSpPr txBox="1"/>
          <p:nvPr/>
        </p:nvSpPr>
        <p:spPr>
          <a:xfrm>
            <a:off x="39413" y="3409890"/>
            <a:ext cx="1636987" cy="400110"/>
          </a:xfrm>
          <a:prstGeom prst="rect">
            <a:avLst/>
          </a:prstGeom>
          <a:noFill/>
        </p:spPr>
        <p:txBody>
          <a:bodyPr wrap="none" rtlCol="0">
            <a:spAutoFit/>
          </a:bodyPr>
          <a:lstStyle/>
          <a:p>
            <a:r>
              <a:rPr lang="en-US" sz="2000" dirty="0" smtClean="0">
                <a:latin typeface="+mn-lt"/>
              </a:rPr>
              <a:t>predicate </a:t>
            </a:r>
            <a:r>
              <a:rPr lang="en-US" sz="2000" dirty="0">
                <a:cs typeface="Times New Roman" pitchFamily="18" charset="0"/>
              </a:rPr>
              <a:t>p</a:t>
            </a:r>
            <a:r>
              <a:rPr lang="en-US" sz="2000" dirty="0" smtClean="0">
                <a:latin typeface="+mn-lt"/>
              </a:rPr>
              <a:t>:</a:t>
            </a:r>
          </a:p>
        </p:txBody>
      </p:sp>
      <p:cxnSp>
        <p:nvCxnSpPr>
          <p:cNvPr id="38" name="Straight Arrow Connector 37"/>
          <p:cNvCxnSpPr/>
          <p:nvPr/>
        </p:nvCxnSpPr>
        <p:spPr bwMode="auto">
          <a:xfrm>
            <a:off x="1368425" y="3810000"/>
            <a:ext cx="467154" cy="314127"/>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grpSp>
        <p:nvGrpSpPr>
          <p:cNvPr id="40" name="Group 39"/>
          <p:cNvGrpSpPr/>
          <p:nvPr/>
        </p:nvGrpSpPr>
        <p:grpSpPr>
          <a:xfrm>
            <a:off x="7111536" y="152400"/>
            <a:ext cx="1803864" cy="1447800"/>
            <a:chOff x="6400800" y="1298222"/>
            <a:chExt cx="2514600" cy="1673578"/>
          </a:xfrm>
        </p:grpSpPr>
        <p:pic>
          <p:nvPicPr>
            <p:cNvPr id="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1298222"/>
              <a:ext cx="2452687" cy="159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Rounded Rectangle 46"/>
            <p:cNvSpPr/>
            <p:nvPr/>
          </p:nvSpPr>
          <p:spPr bwMode="auto">
            <a:xfrm>
              <a:off x="8039100" y="1524000"/>
              <a:ext cx="876300" cy="1447800"/>
            </a:xfrm>
            <a:prstGeom prst="roundRect">
              <a:avLst/>
            </a:prstGeom>
            <a:noFill/>
            <a:ln w="2857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grpSp>
      <p:sp>
        <p:nvSpPr>
          <p:cNvPr id="51" name="TextBox 50"/>
          <p:cNvSpPr txBox="1"/>
          <p:nvPr/>
        </p:nvSpPr>
        <p:spPr>
          <a:xfrm>
            <a:off x="381000" y="1219200"/>
            <a:ext cx="8763000" cy="4031873"/>
          </a:xfrm>
          <a:prstGeom prst="rect">
            <a:avLst/>
          </a:prstGeom>
          <a:noFill/>
        </p:spPr>
        <p:txBody>
          <a:bodyPr wrap="square" rtlCol="0">
            <a:spAutoFit/>
          </a:bodyPr>
          <a:lstStyle/>
          <a:p>
            <a:r>
              <a:rPr lang="en-US" dirty="0">
                <a:latin typeface="+mn-lt"/>
              </a:rPr>
              <a:t> </a:t>
            </a:r>
            <a:r>
              <a:rPr lang="en-US" dirty="0" smtClean="0">
                <a:latin typeface="+mn-lt"/>
              </a:rPr>
              <a:t>   Rank predicates by their impacts</a:t>
            </a:r>
            <a:endParaRPr lang="en-US" b="0" dirty="0" smtClean="0">
              <a:latin typeface="+mn-lt"/>
            </a:endParaRPr>
          </a:p>
          <a:p>
            <a:r>
              <a:rPr lang="en-US" b="0" dirty="0" smtClean="0">
                <a:latin typeface="+mn-lt"/>
              </a:rPr>
              <a:t>       </a:t>
            </a:r>
          </a:p>
          <a:p>
            <a:r>
              <a:rPr lang="en-US" dirty="0" smtClean="0">
                <a:latin typeface="+mn-lt"/>
              </a:rPr>
              <a:t>    A predicate </a:t>
            </a:r>
            <a:r>
              <a:rPr lang="en-US" dirty="0" smtClean="0">
                <a:cs typeface="Times New Roman" pitchFamily="18" charset="0"/>
              </a:rPr>
              <a:t>p</a:t>
            </a:r>
            <a:r>
              <a:rPr lang="en-US" dirty="0" smtClean="0">
                <a:latin typeface="+mn-lt"/>
              </a:rPr>
              <a:t>’s deviation impact </a:t>
            </a:r>
          </a:p>
          <a:p>
            <a:r>
              <a:rPr lang="en-US" sz="2000" b="0" dirty="0" smtClean="0">
                <a:latin typeface="+mn-lt"/>
              </a:rPr>
              <a:t>          =</a:t>
            </a:r>
            <a:r>
              <a:rPr lang="en-US" sz="2000" b="0" dirty="0" smtClean="0"/>
              <a:t> </a:t>
            </a:r>
            <a:r>
              <a:rPr lang="en-US" sz="2000" b="0" dirty="0"/>
              <a:t>deviation(p, t</a:t>
            </a:r>
            <a:r>
              <a:rPr lang="en-US" sz="2000" b="0" baseline="-25000" dirty="0"/>
              <a:t>old</a:t>
            </a:r>
            <a:r>
              <a:rPr lang="en-US" sz="2000" b="0" dirty="0"/>
              <a:t>, </a:t>
            </a:r>
            <a:r>
              <a:rPr lang="en-US" sz="2000" b="0" dirty="0" err="1"/>
              <a:t>t</a:t>
            </a:r>
            <a:r>
              <a:rPr lang="en-US" sz="2000" b="0" baseline="-25000" dirty="0" err="1"/>
              <a:t>new</a:t>
            </a:r>
            <a:r>
              <a:rPr lang="en-US" sz="2000" b="0" dirty="0"/>
              <a:t>) </a:t>
            </a:r>
            <a:r>
              <a:rPr lang="en-US" sz="2000" b="0" dirty="0" smtClean="0"/>
              <a:t> </a:t>
            </a:r>
          </a:p>
          <a:p>
            <a:r>
              <a:rPr lang="en-US" sz="2000" b="0" dirty="0"/>
              <a:t> </a:t>
            </a:r>
            <a:r>
              <a:rPr lang="en-US" sz="2000" b="0" dirty="0" smtClean="0"/>
              <a:t>             </a:t>
            </a:r>
            <a:r>
              <a:rPr lang="en-US" dirty="0" smtClean="0"/>
              <a:t>×</a:t>
            </a:r>
            <a:r>
              <a:rPr lang="en-US" sz="2000" b="0" dirty="0" smtClean="0"/>
              <a:t> (</a:t>
            </a:r>
            <a:r>
              <a:rPr lang="en-US" sz="2000" b="0" dirty="0" err="1" smtClean="0"/>
              <a:t>controlled_instructions</a:t>
            </a:r>
            <a:r>
              <a:rPr lang="en-US" sz="2000" b="0" dirty="0" smtClean="0"/>
              <a:t>(p</a:t>
            </a:r>
            <a:r>
              <a:rPr lang="en-US" sz="2000" b="0" dirty="0"/>
              <a:t>, t</a:t>
            </a:r>
            <a:r>
              <a:rPr lang="en-US" sz="2000" b="0" baseline="-25000" dirty="0"/>
              <a:t>old</a:t>
            </a:r>
            <a:r>
              <a:rPr lang="en-US" sz="2000" b="0" dirty="0" smtClean="0"/>
              <a:t>) + </a:t>
            </a:r>
            <a:r>
              <a:rPr lang="en-US" sz="2000" b="0" dirty="0" err="1" smtClean="0"/>
              <a:t>controlled_instructions</a:t>
            </a:r>
            <a:r>
              <a:rPr lang="en-US" sz="2000" b="0" dirty="0" smtClean="0"/>
              <a:t>(p</a:t>
            </a:r>
            <a:r>
              <a:rPr lang="en-US" sz="2000" b="0" dirty="0"/>
              <a:t>, </a:t>
            </a:r>
            <a:r>
              <a:rPr lang="en-US" sz="2000" b="0" dirty="0" err="1" smtClean="0"/>
              <a:t>t</a:t>
            </a:r>
            <a:r>
              <a:rPr lang="en-US" sz="2000" b="0" baseline="-25000" dirty="0" err="1" smtClean="0"/>
              <a:t>new</a:t>
            </a:r>
            <a:r>
              <a:rPr lang="en-US" sz="2000" b="0" dirty="0" smtClean="0"/>
              <a:t>) )</a:t>
            </a:r>
            <a:endParaRPr lang="en-US" sz="2000" b="0" dirty="0">
              <a:solidFill>
                <a:schemeClr val="accent1">
                  <a:lumMod val="50000"/>
                </a:schemeClr>
              </a:solidFill>
              <a:latin typeface="+mn-lt"/>
            </a:endParaRPr>
          </a:p>
          <a:p>
            <a:pPr lvl="1"/>
            <a:endParaRPr lang="en-US" sz="2000" b="0" dirty="0">
              <a:latin typeface="+mn-lt"/>
            </a:endParaRPr>
          </a:p>
          <a:p>
            <a:pPr marL="800100" lvl="1" indent="-342900">
              <a:buFontTx/>
              <a:buChar char="−"/>
            </a:pPr>
            <a:endParaRPr lang="en-US" sz="2000" b="0" dirty="0" smtClean="0">
              <a:latin typeface="+mn-lt"/>
            </a:endParaRPr>
          </a:p>
          <a:p>
            <a:pPr marL="800100" lvl="1" indent="-342900">
              <a:buFontTx/>
              <a:buChar char="−"/>
            </a:pPr>
            <a:endParaRPr lang="en-US" sz="2000" b="0" dirty="0">
              <a:latin typeface="+mn-lt"/>
            </a:endParaRPr>
          </a:p>
          <a:p>
            <a:pPr marL="800100" lvl="1" indent="-342900">
              <a:buFontTx/>
              <a:buChar char="−"/>
            </a:pPr>
            <a:endParaRPr lang="en-US" sz="2000" b="0" dirty="0" smtClean="0">
              <a:latin typeface="+mn-lt"/>
            </a:endParaRPr>
          </a:p>
          <a:p>
            <a:pPr marL="800100" lvl="1" indent="-342900">
              <a:buFontTx/>
              <a:buChar char="−"/>
            </a:pPr>
            <a:endParaRPr lang="en-US" sz="2000" b="0" dirty="0">
              <a:latin typeface="+mn-lt"/>
            </a:endParaRPr>
          </a:p>
          <a:p>
            <a:pPr marL="800100" lvl="1" indent="-342900">
              <a:buFontTx/>
              <a:buChar char="−"/>
            </a:pPr>
            <a:endParaRPr lang="en-US" sz="2000" b="0" dirty="0">
              <a:latin typeface="+mn-lt"/>
            </a:endParaRPr>
          </a:p>
          <a:p>
            <a:pPr marL="342900" indent="-342900">
              <a:buFont typeface="Arial" pitchFamily="34" charset="0"/>
              <a:buChar char="•"/>
            </a:pPr>
            <a:endParaRPr lang="en-US" sz="2000" b="0" dirty="0" smtClean="0">
              <a:latin typeface="+mn-lt"/>
            </a:endParaRPr>
          </a:p>
        </p:txBody>
      </p:sp>
      <p:sp>
        <p:nvSpPr>
          <p:cNvPr id="48" name="Rectangle 47"/>
          <p:cNvSpPr/>
          <p:nvPr/>
        </p:nvSpPr>
        <p:spPr bwMode="auto">
          <a:xfrm>
            <a:off x="39413" y="3200400"/>
            <a:ext cx="9091887" cy="3581400"/>
          </a:xfrm>
          <a:prstGeom prst="rect">
            <a:avLst/>
          </a:prstGeom>
          <a:solidFill>
            <a:schemeClr val="bg1">
              <a:lumMod val="65000"/>
              <a:alpha val="96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1" algn="ctr"/>
            <a:endParaRPr lang="en-US" sz="3200" i="1" dirty="0" smtClean="0">
              <a:cs typeface="Times New Roman" pitchFamily="18" charset="0"/>
            </a:endParaRPr>
          </a:p>
          <a:p>
            <a:pPr marL="0" lvl="1" algn="ctr"/>
            <a:endParaRPr lang="en-US" sz="3200" i="1" dirty="0">
              <a:cs typeface="Times New Roman" pitchFamily="18" charset="0"/>
            </a:endParaRPr>
          </a:p>
          <a:p>
            <a:pPr marL="0" lvl="1" algn="ctr"/>
            <a:r>
              <a:rPr lang="en-US" sz="3200" i="1" dirty="0" smtClean="0">
                <a:cs typeface="Times New Roman" pitchFamily="18" charset="0"/>
              </a:rPr>
              <a:t>Approximate  </a:t>
            </a:r>
            <a:r>
              <a:rPr lang="en-US" sz="3200" i="1" dirty="0">
                <a:cs typeface="Times New Roman" pitchFamily="18" charset="0"/>
              </a:rPr>
              <a:t>the impact of a predicate’s behavior change to the subsequent program execution.</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54833827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Analyzer</a:t>
            </a:r>
            <a:endParaRPr lang="en-US" dirty="0"/>
          </a:p>
        </p:txBody>
      </p:sp>
      <p:sp>
        <p:nvSpPr>
          <p:cNvPr id="4" name="Slide Number Placeholder 3"/>
          <p:cNvSpPr>
            <a:spLocks noGrp="1"/>
          </p:cNvSpPr>
          <p:nvPr>
            <p:ph type="sldNum" sz="quarter" idx="11"/>
          </p:nvPr>
        </p:nvSpPr>
        <p:spPr/>
        <p:txBody>
          <a:bodyPr/>
          <a:lstStyle/>
          <a:p>
            <a:fld id="{3B048AC8-D41E-4C7B-8EE3-A52489AA1F05}" type="slidenum">
              <a:rPr lang="en-US" smtClean="0"/>
              <a:pPr/>
              <a:t>34</a:t>
            </a:fld>
            <a:endParaRPr lang="en-US"/>
          </a:p>
        </p:txBody>
      </p:sp>
      <p:sp>
        <p:nvSpPr>
          <p:cNvPr id="3" name="TextBox 2"/>
          <p:cNvSpPr txBox="1"/>
          <p:nvPr/>
        </p:nvSpPr>
        <p:spPr>
          <a:xfrm>
            <a:off x="838200" y="1981200"/>
            <a:ext cx="6747553" cy="707886"/>
          </a:xfrm>
          <a:prstGeom prst="rect">
            <a:avLst/>
          </a:prstGeom>
          <a:noFill/>
        </p:spPr>
        <p:txBody>
          <a:bodyPr wrap="none" rtlCol="0">
            <a:spAutoFit/>
          </a:bodyPr>
          <a:lstStyle/>
          <a:p>
            <a:r>
              <a:rPr lang="en-US" sz="2000" b="0" dirty="0" smtClean="0">
                <a:latin typeface="+mn-lt"/>
              </a:rPr>
              <a:t>Find </a:t>
            </a:r>
            <a:r>
              <a:rPr lang="en-US" sz="2000" b="0" dirty="0" smtClean="0">
                <a:solidFill>
                  <a:srgbClr val="FF0000"/>
                </a:solidFill>
                <a:latin typeface="+mn-lt"/>
              </a:rPr>
              <a:t>configuration options </a:t>
            </a:r>
            <a:r>
              <a:rPr lang="en-US" sz="2000" b="0" dirty="0" smtClean="0">
                <a:latin typeface="+mn-lt"/>
              </a:rPr>
              <a:t>affecting the deviated predicate</a:t>
            </a:r>
          </a:p>
          <a:p>
            <a:pPr marL="342900" indent="-342900">
              <a:buFont typeface="Arial" pitchFamily="34" charset="0"/>
              <a:buChar char="−"/>
            </a:pPr>
            <a:r>
              <a:rPr lang="en-US" sz="2000" b="0" dirty="0" smtClean="0">
                <a:latin typeface="+mn-lt"/>
              </a:rPr>
              <a:t>Using static thin </a:t>
            </a:r>
            <a:r>
              <a:rPr lang="en-US" sz="2000" b="0" dirty="0">
                <a:latin typeface="+mn-lt"/>
              </a:rPr>
              <a:t>slicing [</a:t>
            </a:r>
            <a:r>
              <a:rPr lang="en-US" sz="2000" b="0" dirty="0" err="1" smtClean="0">
                <a:solidFill>
                  <a:schemeClr val="accent2"/>
                </a:solidFill>
                <a:latin typeface="+mn-lt"/>
              </a:rPr>
              <a:t>Sridharan</a:t>
            </a:r>
            <a:r>
              <a:rPr lang="en-US" sz="2000" b="0" dirty="0" smtClean="0">
                <a:solidFill>
                  <a:schemeClr val="accent2"/>
                </a:solidFill>
                <a:latin typeface="+mn-lt"/>
              </a:rPr>
              <a:t> ’07</a:t>
            </a:r>
            <a:r>
              <a:rPr lang="en-US" sz="2000" b="0" dirty="0" smtClean="0">
                <a:latin typeface="+mn-lt"/>
              </a:rPr>
              <a:t>]</a:t>
            </a:r>
          </a:p>
        </p:txBody>
      </p:sp>
      <p:sp>
        <p:nvSpPr>
          <p:cNvPr id="39" name="TextBox 38"/>
          <p:cNvSpPr txBox="1"/>
          <p:nvPr/>
        </p:nvSpPr>
        <p:spPr>
          <a:xfrm>
            <a:off x="917667" y="3048000"/>
            <a:ext cx="7671816" cy="2062103"/>
          </a:xfrm>
          <a:prstGeom prst="rect">
            <a:avLst/>
          </a:prstGeom>
          <a:noFill/>
        </p:spPr>
        <p:txBody>
          <a:bodyPr wrap="square" rtlCol="0">
            <a:spAutoFit/>
          </a:bodyPr>
          <a:lstStyle/>
          <a:p>
            <a:r>
              <a:rPr lang="en-US" sz="1600" dirty="0" smtClean="0">
                <a:latin typeface="Courier New" pitchFamily="49" charset="0"/>
                <a:cs typeface="Courier New" pitchFamily="49" charset="0"/>
              </a:rPr>
              <a:t>//</a:t>
            </a:r>
            <a:r>
              <a:rPr lang="en-US" sz="1600" b="0" dirty="0" smtClean="0">
                <a:cs typeface="Times New Roman" pitchFamily="18" charset="0"/>
              </a:rPr>
              <a:t>a configuration option in  </a:t>
            </a:r>
            <a:r>
              <a:rPr lang="en-US" sz="1600" b="0" dirty="0" err="1" smtClean="0">
                <a:cs typeface="Times New Roman" pitchFamily="18" charset="0"/>
              </a:rPr>
              <a:t>JMeter</a:t>
            </a:r>
            <a:endParaRPr lang="en-US" sz="1600" b="0" dirty="0" smtClean="0">
              <a:cs typeface="Times New Roman" pitchFamily="18" charset="0"/>
            </a:endParaRPr>
          </a:p>
          <a:p>
            <a:r>
              <a:rPr lang="en-US" sz="1600" dirty="0" smtClean="0">
                <a:latin typeface="Courier New" pitchFamily="49" charset="0"/>
                <a:cs typeface="Courier New" pitchFamily="49" charset="0"/>
              </a:rPr>
              <a:t>String </a:t>
            </a:r>
            <a:r>
              <a:rPr lang="en-US" sz="1600" dirty="0" err="1" smtClean="0">
                <a:solidFill>
                  <a:srgbClr val="FF0000"/>
                </a:solidFill>
                <a:latin typeface="Courier New" pitchFamily="49" charset="0"/>
                <a:cs typeface="Courier New" pitchFamily="49" charset="0"/>
              </a:rPr>
              <a:t>output_format</a:t>
            </a:r>
            <a:r>
              <a:rPr lang="en-US" sz="1600" dirty="0" smtClean="0">
                <a:solidFill>
                  <a:srgbClr val="FF0000"/>
                </a:solidFill>
                <a:latin typeface="Courier New" pitchFamily="49" charset="0"/>
                <a:cs typeface="Courier New" pitchFamily="49" charset="0"/>
              </a:rPr>
              <a:t> </a:t>
            </a:r>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if (</a:t>
            </a:r>
            <a:r>
              <a:rPr lang="en-US" sz="1600" dirty="0" err="1" smtClean="0">
                <a:latin typeface="Courier New" pitchFamily="49" charset="0"/>
                <a:cs typeface="Courier New" pitchFamily="49" charset="0"/>
              </a:rPr>
              <a:t>output_format</a:t>
            </a:r>
            <a:r>
              <a:rPr lang="en-US" sz="1600" dirty="0" smtClean="0">
                <a:latin typeface="Courier New" pitchFamily="49" charset="0"/>
                <a:cs typeface="Courier New" pitchFamily="49" charset="0"/>
              </a:rPr>
              <a:t> == “XML”) </a:t>
            </a:r>
            <a:r>
              <a:rPr lang="en-US" sz="1600" dirty="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err="1" smtClean="0">
                <a:solidFill>
                  <a:schemeClr val="accent6"/>
                </a:solidFill>
                <a:latin typeface="Courier New" pitchFamily="49" charset="0"/>
                <a:cs typeface="Courier New" pitchFamily="49" charset="0"/>
              </a:rPr>
              <a:t>saveAsXML</a:t>
            </a:r>
            <a:r>
              <a:rPr lang="en-US" sz="1600" dirty="0" smtClean="0">
                <a:solidFill>
                  <a:schemeClr val="accent6"/>
                </a:solidFill>
                <a:latin typeface="Courier New" pitchFamily="49" charset="0"/>
                <a:cs typeface="Courier New" pitchFamily="49" charset="0"/>
              </a:rPr>
              <a:t>();</a:t>
            </a:r>
            <a:endParaRPr lang="en-US" sz="1600" dirty="0">
              <a:solidFill>
                <a:schemeClr val="accent6"/>
              </a:solidFill>
              <a:latin typeface="Courier New" pitchFamily="49" charset="0"/>
              <a:cs typeface="Courier New" pitchFamily="49" charset="0"/>
            </a:endParaRPr>
          </a:p>
          <a:p>
            <a:r>
              <a:rPr lang="en-US" sz="1600" dirty="0" smtClean="0">
                <a:latin typeface="Courier New" pitchFamily="49" charset="0"/>
                <a:cs typeface="Courier New" pitchFamily="49" charset="0"/>
              </a:rPr>
              <a:t>} else {</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solidFill>
                  <a:schemeClr val="accent6"/>
                </a:solidFill>
                <a:latin typeface="Courier New" pitchFamily="49" charset="0"/>
                <a:cs typeface="Courier New" pitchFamily="49" charset="0"/>
              </a:rPr>
              <a:t>saveAsCSV</a:t>
            </a:r>
            <a:r>
              <a:rPr lang="en-US" sz="1600" dirty="0" smtClean="0">
                <a:solidFill>
                  <a:schemeClr val="accent6"/>
                </a:solidFill>
                <a:latin typeface="Courier New" pitchFamily="49" charset="0"/>
                <a:cs typeface="Courier New" pitchFamily="49" charset="0"/>
              </a:rPr>
              <a:t>();</a:t>
            </a:r>
            <a:endParaRPr lang="en-US" sz="1600" dirty="0" smtClean="0">
              <a:latin typeface="Courier New" pitchFamily="49" charset="0"/>
              <a:cs typeface="Courier New" pitchFamily="49" charset="0"/>
            </a:endParaRPr>
          </a:p>
          <a:p>
            <a:r>
              <a:rPr lang="en-US" sz="1600" dirty="0">
                <a:latin typeface="Courier New" pitchFamily="49" charset="0"/>
                <a:cs typeface="Courier New" pitchFamily="49" charset="0"/>
              </a:rPr>
              <a:t>}</a:t>
            </a:r>
            <a:endParaRPr lang="en-US" sz="1600" dirty="0" smtClean="0">
              <a:latin typeface="Courier New" pitchFamily="49" charset="0"/>
              <a:cs typeface="Courier New" pitchFamily="49" charset="0"/>
            </a:endParaRPr>
          </a:p>
        </p:txBody>
      </p:sp>
      <p:sp>
        <p:nvSpPr>
          <p:cNvPr id="40" name="Rectangle 39"/>
          <p:cNvSpPr/>
          <p:nvPr/>
        </p:nvSpPr>
        <p:spPr bwMode="auto">
          <a:xfrm>
            <a:off x="1374867" y="3810000"/>
            <a:ext cx="2971799" cy="281464"/>
          </a:xfrm>
          <a:prstGeom prst="rect">
            <a:avLst/>
          </a:prstGeom>
          <a:noFill/>
          <a:ln w="31750" cap="flat" cmpd="sng" algn="ctr">
            <a:solidFill>
              <a:schemeClr val="accent6"/>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41" name="Straight Arrow Connector 40"/>
          <p:cNvCxnSpPr/>
          <p:nvPr/>
        </p:nvCxnSpPr>
        <p:spPr bwMode="auto">
          <a:xfrm>
            <a:off x="4422867" y="4191000"/>
            <a:ext cx="570392" cy="3048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46" name="TextBox 45"/>
          <p:cNvSpPr txBox="1"/>
          <p:nvPr/>
        </p:nvSpPr>
        <p:spPr>
          <a:xfrm>
            <a:off x="3813267" y="4495800"/>
            <a:ext cx="3573992" cy="338554"/>
          </a:xfrm>
          <a:prstGeom prst="rect">
            <a:avLst/>
          </a:prstGeom>
          <a:noFill/>
        </p:spPr>
        <p:txBody>
          <a:bodyPr wrap="none" rtlCol="0">
            <a:spAutoFit/>
          </a:bodyPr>
          <a:lstStyle/>
          <a:p>
            <a:r>
              <a:rPr lang="en-US" sz="1600" dirty="0" smtClean="0">
                <a:cs typeface="Times New Roman" pitchFamily="18" charset="0"/>
              </a:rPr>
              <a:t>The behavior of this predicate deviates</a:t>
            </a:r>
          </a:p>
        </p:txBody>
      </p:sp>
      <p:cxnSp>
        <p:nvCxnSpPr>
          <p:cNvPr id="50" name="Curved Connector 49"/>
          <p:cNvCxnSpPr/>
          <p:nvPr/>
        </p:nvCxnSpPr>
        <p:spPr bwMode="auto">
          <a:xfrm rot="10800000">
            <a:off x="3813267" y="3352800"/>
            <a:ext cx="2819400" cy="533400"/>
          </a:xfrm>
          <a:prstGeom prst="curvedConnector3">
            <a:avLst>
              <a:gd name="adj1" fmla="val -6857"/>
            </a:avLst>
          </a:prstGeom>
          <a:solidFill>
            <a:schemeClr val="accent1"/>
          </a:solidFill>
          <a:ln w="25400" cap="flat" cmpd="sng" algn="ctr">
            <a:solidFill>
              <a:schemeClr val="tx1"/>
            </a:solidFill>
            <a:prstDash val="solid"/>
            <a:round/>
            <a:headEnd type="none" w="med" len="med"/>
            <a:tailEnd type="arrow"/>
          </a:ln>
          <a:effectLst/>
        </p:spPr>
      </p:cxnSp>
      <p:sp>
        <p:nvSpPr>
          <p:cNvPr id="47" name="TextBox 46"/>
          <p:cNvSpPr txBox="1"/>
          <p:nvPr/>
        </p:nvSpPr>
        <p:spPr>
          <a:xfrm>
            <a:off x="5547298" y="3807023"/>
            <a:ext cx="2962671" cy="584775"/>
          </a:xfrm>
          <a:prstGeom prst="rect">
            <a:avLst/>
          </a:prstGeom>
          <a:noFill/>
        </p:spPr>
        <p:txBody>
          <a:bodyPr wrap="none" rtlCol="0">
            <a:spAutoFit/>
          </a:bodyPr>
          <a:lstStyle/>
          <a:p>
            <a:r>
              <a:rPr lang="en-US" sz="1600" dirty="0" smtClean="0">
                <a:cs typeface="Times New Roman" pitchFamily="18" charset="0"/>
              </a:rPr>
              <a:t>Compute a backward thin slice </a:t>
            </a:r>
          </a:p>
          <a:p>
            <a:r>
              <a:rPr lang="en-US" sz="1600" dirty="0" smtClean="0">
                <a:cs typeface="Times New Roman" pitchFamily="18" charset="0"/>
              </a:rPr>
              <a:t>from here</a:t>
            </a:r>
          </a:p>
        </p:txBody>
      </p:sp>
      <p:cxnSp>
        <p:nvCxnSpPr>
          <p:cNvPr id="49" name="Straight Arrow Connector 48"/>
          <p:cNvCxnSpPr/>
          <p:nvPr/>
        </p:nvCxnSpPr>
        <p:spPr bwMode="auto">
          <a:xfrm flipH="1">
            <a:off x="4540958" y="3962400"/>
            <a:ext cx="945442"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grpSp>
        <p:nvGrpSpPr>
          <p:cNvPr id="30" name="Group 29"/>
          <p:cNvGrpSpPr/>
          <p:nvPr/>
        </p:nvGrpSpPr>
        <p:grpSpPr>
          <a:xfrm>
            <a:off x="6400800" y="152400"/>
            <a:ext cx="2452687" cy="1673578"/>
            <a:chOff x="6400800" y="1298222"/>
            <a:chExt cx="2452687" cy="1673578"/>
          </a:xfrm>
        </p:grpSpPr>
        <p:pic>
          <p:nvPicPr>
            <p:cNvPr id="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1298222"/>
              <a:ext cx="2452687" cy="159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Rounded Rectangle 42"/>
            <p:cNvSpPr/>
            <p:nvPr/>
          </p:nvSpPr>
          <p:spPr bwMode="auto">
            <a:xfrm>
              <a:off x="6400800" y="2362200"/>
              <a:ext cx="2438399" cy="609600"/>
            </a:xfrm>
            <a:prstGeom prst="roundRect">
              <a:avLst/>
            </a:prstGeom>
            <a:noFill/>
            <a:ln w="2857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grpSp>
      <p:sp>
        <p:nvSpPr>
          <p:cNvPr id="12" name="TextBox 11"/>
          <p:cNvSpPr txBox="1"/>
          <p:nvPr/>
        </p:nvSpPr>
        <p:spPr>
          <a:xfrm>
            <a:off x="6477000" y="3166646"/>
            <a:ext cx="2607893" cy="338554"/>
          </a:xfrm>
          <a:prstGeom prst="rect">
            <a:avLst/>
          </a:prstGeom>
          <a:noFill/>
        </p:spPr>
        <p:txBody>
          <a:bodyPr wrap="none" rtlCol="0">
            <a:spAutoFit/>
          </a:bodyPr>
          <a:lstStyle/>
          <a:p>
            <a:r>
              <a:rPr lang="en-US" sz="1600" dirty="0">
                <a:cs typeface="Times New Roman" pitchFamily="18" charset="0"/>
              </a:rPr>
              <a:t>Find the affecting predicate</a:t>
            </a:r>
          </a:p>
        </p:txBody>
      </p:sp>
      <p:grpSp>
        <p:nvGrpSpPr>
          <p:cNvPr id="44" name="Group 43"/>
          <p:cNvGrpSpPr/>
          <p:nvPr/>
        </p:nvGrpSpPr>
        <p:grpSpPr>
          <a:xfrm>
            <a:off x="987333" y="5486400"/>
            <a:ext cx="1070067" cy="1082929"/>
            <a:chOff x="3176451" y="5772838"/>
            <a:chExt cx="1070067" cy="1082929"/>
          </a:xfrm>
        </p:grpSpPr>
        <p:grpSp>
          <p:nvGrpSpPr>
            <p:cNvPr id="45" name="Group 44"/>
            <p:cNvGrpSpPr/>
            <p:nvPr/>
          </p:nvGrpSpPr>
          <p:grpSpPr>
            <a:xfrm>
              <a:off x="3200400" y="6044550"/>
              <a:ext cx="1046118" cy="811217"/>
              <a:chOff x="2306682" y="5157446"/>
              <a:chExt cx="1046118" cy="811217"/>
            </a:xfrm>
          </p:grpSpPr>
          <p:sp>
            <p:nvSpPr>
              <p:cNvPr id="51" name="TextBox 50"/>
              <p:cNvSpPr txBox="1"/>
              <p:nvPr/>
            </p:nvSpPr>
            <p:spPr>
              <a:xfrm>
                <a:off x="2306682" y="5183833"/>
                <a:ext cx="1046118" cy="784830"/>
              </a:xfrm>
              <a:prstGeom prst="rect">
                <a:avLst/>
              </a:prstGeom>
              <a:noFill/>
            </p:spPr>
            <p:txBody>
              <a:bodyPr wrap="square" rtlCol="0">
                <a:spAutoFit/>
              </a:bodyPr>
              <a:lstStyle/>
              <a:p>
                <a:r>
                  <a:rPr lang="en-US" sz="1500" dirty="0" smtClean="0">
                    <a:latin typeface="+mn-lt"/>
                  </a:rPr>
                  <a:t>1.</a:t>
                </a:r>
              </a:p>
              <a:p>
                <a:r>
                  <a:rPr lang="en-US" sz="1500" dirty="0" smtClean="0">
                    <a:latin typeface="+mn-lt"/>
                  </a:rPr>
                  <a:t>2.</a:t>
                </a:r>
              </a:p>
              <a:p>
                <a:r>
                  <a:rPr lang="en-US" sz="1500" dirty="0" smtClean="0">
                    <a:latin typeface="+mn-lt"/>
                  </a:rPr>
                  <a:t>3. …</a:t>
                </a:r>
              </a:p>
            </p:txBody>
          </p:sp>
          <p:pic>
            <p:nvPicPr>
              <p:cNvPr id="52" name="Picture 2" descr="https://encrypted-tbn3.gstatic.com/images?q=tbn:ANd9GcTortB0_HB0wH8rIZb3_e9pY1l2FLj2YGn-DRpLCkyyd66BatY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7000" y="5411771"/>
                <a:ext cx="254324" cy="25432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s://encrypted-tbn3.gstatic.com/images?q=tbn:ANd9GcTortB0_HB0wH8rIZb3_e9pY1l2FLj2YGn-DRpLCkyyd66BatY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7000" y="5157446"/>
                <a:ext cx="254324" cy="254325"/>
              </a:xfrm>
              <a:prstGeom prst="rect">
                <a:avLst/>
              </a:prstGeom>
              <a:noFill/>
              <a:extLst>
                <a:ext uri="{909E8E84-426E-40DD-AFC4-6F175D3DCCD1}">
                  <a14:hiddenFill xmlns:a14="http://schemas.microsoft.com/office/drawing/2010/main">
                    <a:solidFill>
                      <a:srgbClr val="FFFFFF"/>
                    </a:solidFill>
                  </a14:hiddenFill>
                </a:ext>
              </a:extLst>
            </p:spPr>
          </p:pic>
        </p:grpSp>
        <p:sp>
          <p:nvSpPr>
            <p:cNvPr id="48" name="TextBox 47"/>
            <p:cNvSpPr txBox="1"/>
            <p:nvPr/>
          </p:nvSpPr>
          <p:spPr>
            <a:xfrm>
              <a:off x="3176451" y="5772838"/>
              <a:ext cx="754380" cy="323165"/>
            </a:xfrm>
            <a:prstGeom prst="rect">
              <a:avLst/>
            </a:prstGeom>
            <a:noFill/>
          </p:spPr>
          <p:txBody>
            <a:bodyPr wrap="square" rtlCol="0">
              <a:spAutoFit/>
            </a:bodyPr>
            <a:lstStyle/>
            <a:p>
              <a:pPr algn="ctr"/>
              <a:r>
                <a:rPr lang="en-US" sz="1500" dirty="0" smtClean="0">
                  <a:cs typeface="Times New Roman" pitchFamily="18" charset="0"/>
                </a:rPr>
                <a:t>Report</a:t>
              </a:r>
              <a:endParaRPr lang="en-US" sz="1500" b="0" dirty="0" smtClean="0">
                <a:cs typeface="Times New Roman" pitchFamily="18" charset="0"/>
              </a:endParaRPr>
            </a:p>
          </p:txBody>
        </p:sp>
      </p:grpSp>
      <p:grpSp>
        <p:nvGrpSpPr>
          <p:cNvPr id="54" name="Group 53"/>
          <p:cNvGrpSpPr/>
          <p:nvPr/>
        </p:nvGrpSpPr>
        <p:grpSpPr>
          <a:xfrm>
            <a:off x="2057400" y="5647982"/>
            <a:ext cx="2451838" cy="533400"/>
            <a:chOff x="1426741" y="5334000"/>
            <a:chExt cx="2451838" cy="533400"/>
          </a:xfrm>
        </p:grpSpPr>
        <p:sp>
          <p:nvSpPr>
            <p:cNvPr id="55" name="Rounded Rectangular Callout 54"/>
            <p:cNvSpPr/>
            <p:nvPr/>
          </p:nvSpPr>
          <p:spPr bwMode="auto">
            <a:xfrm>
              <a:off x="1426741" y="5334000"/>
              <a:ext cx="2451838" cy="533400"/>
            </a:xfrm>
            <a:prstGeom prst="wedgeRoundRectCallout">
              <a:avLst>
                <a:gd name="adj1" fmla="val -64113"/>
                <a:gd name="adj2" fmla="val -12633"/>
                <a:gd name="adj3" fmla="val 16667"/>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6" name="TextBox 55"/>
            <p:cNvSpPr txBox="1"/>
            <p:nvPr/>
          </p:nvSpPr>
          <p:spPr>
            <a:xfrm>
              <a:off x="1472386" y="5410200"/>
              <a:ext cx="2185214" cy="400110"/>
            </a:xfrm>
            <a:prstGeom prst="rect">
              <a:avLst/>
            </a:prstGeom>
            <a:noFill/>
          </p:spPr>
          <p:txBody>
            <a:bodyPr wrap="none" rtlCol="0">
              <a:spAutoFit/>
            </a:bodyPr>
            <a:lstStyle/>
            <a:p>
              <a:r>
                <a:rPr lang="en-US" sz="2000" dirty="0" err="1" smtClean="0">
                  <a:latin typeface="Courier New" pitchFamily="49" charset="0"/>
                  <a:cs typeface="Courier New" pitchFamily="49" charset="0"/>
                </a:rPr>
                <a:t>output_format</a:t>
              </a:r>
              <a:endParaRPr lang="en-US" sz="2000" dirty="0" smtClean="0">
                <a:latin typeface="Courier New" pitchFamily="49" charset="0"/>
                <a:cs typeface="Courier New" pitchFamily="49" charset="0"/>
              </a:endParaRPr>
            </a:p>
          </p:txBody>
        </p:sp>
      </p:grpSp>
    </p:spTree>
    <p:extLst>
      <p:ext uri="{BB962C8B-B14F-4D97-AF65-F5344CB8AC3E}">
        <p14:creationId xmlns:p14="http://schemas.microsoft.com/office/powerpoint/2010/main" val="951966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9" grpId="0"/>
      <p:bldP spid="40" grpId="0" animBg="1"/>
      <p:bldP spid="46" grpId="0"/>
      <p:bldP spid="47"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Example</a:t>
            </a:r>
          </a:p>
          <a:p>
            <a:endParaRPr lang="en-US" sz="1000" dirty="0"/>
          </a:p>
          <a:p>
            <a:r>
              <a:rPr lang="en-US" dirty="0"/>
              <a:t>A Study of Configuration Evolution</a:t>
            </a:r>
          </a:p>
          <a:p>
            <a:endParaRPr lang="en-US" sz="800" dirty="0" smtClean="0"/>
          </a:p>
          <a:p>
            <a:r>
              <a:rPr lang="en-US" dirty="0" smtClean="0"/>
              <a:t>The </a:t>
            </a:r>
            <a:r>
              <a:rPr lang="en-US" dirty="0" err="1" smtClean="0"/>
              <a:t>ConfSuggester</a:t>
            </a:r>
            <a:r>
              <a:rPr lang="en-US" dirty="0" smtClean="0"/>
              <a:t> Technique</a:t>
            </a:r>
          </a:p>
          <a:p>
            <a:endParaRPr lang="en-US" sz="800" dirty="0" smtClean="0"/>
          </a:p>
          <a:p>
            <a:r>
              <a:rPr lang="en-US" dirty="0" smtClean="0"/>
              <a:t>Evaluation</a:t>
            </a:r>
          </a:p>
          <a:p>
            <a:endParaRPr lang="en-US" sz="800" dirty="0" smtClean="0"/>
          </a:p>
          <a:p>
            <a:r>
              <a:rPr lang="en-US" dirty="0" smtClean="0"/>
              <a:t>Related Work</a:t>
            </a:r>
          </a:p>
          <a:p>
            <a:endParaRPr lang="en-US" sz="800" dirty="0" smtClean="0"/>
          </a:p>
          <a:p>
            <a:r>
              <a:rPr lang="en-US" dirty="0" smtClean="0"/>
              <a:t>Contributions</a:t>
            </a:r>
          </a:p>
        </p:txBody>
      </p:sp>
      <p:sp>
        <p:nvSpPr>
          <p:cNvPr id="4" name="Slide Number Placeholder 3"/>
          <p:cNvSpPr>
            <a:spLocks noGrp="1"/>
          </p:cNvSpPr>
          <p:nvPr>
            <p:ph type="sldNum" sz="quarter" idx="11"/>
          </p:nvPr>
        </p:nvSpPr>
        <p:spPr/>
        <p:txBody>
          <a:bodyPr/>
          <a:lstStyle/>
          <a:p>
            <a:fld id="{3B048AC8-D41E-4C7B-8EE3-A52489AA1F05}" type="slidenum">
              <a:rPr lang="en-US" smtClean="0"/>
              <a:pPr/>
              <a:t>35</a:t>
            </a:fld>
            <a:endParaRPr lang="en-US"/>
          </a:p>
        </p:txBody>
      </p:sp>
      <p:sp>
        <p:nvSpPr>
          <p:cNvPr id="5" name="Right Arrow 4"/>
          <p:cNvSpPr/>
          <p:nvPr/>
        </p:nvSpPr>
        <p:spPr bwMode="auto">
          <a:xfrm>
            <a:off x="228600" y="3279423"/>
            <a:ext cx="3810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51124147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configuration errors from </a:t>
            </a:r>
            <a:r>
              <a:rPr lang="en-US" dirty="0"/>
              <a:t>6</a:t>
            </a:r>
            <a:r>
              <a:rPr lang="en-US" dirty="0" smtClean="0"/>
              <a:t> subjects</a:t>
            </a:r>
            <a:endParaRPr lang="en-US" dirty="0"/>
          </a:p>
        </p:txBody>
      </p:sp>
      <p:sp>
        <p:nvSpPr>
          <p:cNvPr id="4" name="Slide Number Placeholder 3"/>
          <p:cNvSpPr>
            <a:spLocks noGrp="1"/>
          </p:cNvSpPr>
          <p:nvPr>
            <p:ph type="sldNum" sz="quarter" idx="11"/>
          </p:nvPr>
        </p:nvSpPr>
        <p:spPr/>
        <p:txBody>
          <a:bodyPr/>
          <a:lstStyle/>
          <a:p>
            <a:fld id="{3B048AC8-D41E-4C7B-8EE3-A52489AA1F05}" type="slidenum">
              <a:rPr lang="en-US" smtClean="0"/>
              <a:pPr/>
              <a:t>36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61483035"/>
              </p:ext>
            </p:extLst>
          </p:nvPr>
        </p:nvGraphicFramePr>
        <p:xfrm>
          <a:off x="838200" y="1447800"/>
          <a:ext cx="8153400" cy="2621280"/>
        </p:xfrm>
        <a:graphic>
          <a:graphicData uri="http://schemas.openxmlformats.org/drawingml/2006/table">
            <a:tbl>
              <a:tblPr firstRow="1" bandRow="1">
                <a:tableStyleId>{72833802-FEF1-4C79-8D5D-14CF1EAF98D9}</a:tableStyleId>
              </a:tblPr>
              <a:tblGrid>
                <a:gridCol w="1371600"/>
                <a:gridCol w="1295400"/>
                <a:gridCol w="1295400"/>
                <a:gridCol w="1676400"/>
                <a:gridCol w="2514600"/>
              </a:tblGrid>
              <a:tr h="396240">
                <a:tc>
                  <a:txBody>
                    <a:bodyPr/>
                    <a:lstStyle/>
                    <a:p>
                      <a:r>
                        <a:rPr lang="en-US" dirty="0" smtClean="0"/>
                        <a:t>Subject</a:t>
                      </a:r>
                      <a:endParaRPr lang="en-US" dirty="0"/>
                    </a:p>
                  </a:txBody>
                  <a:tcPr/>
                </a:tc>
                <a:tc>
                  <a:txBody>
                    <a:bodyPr/>
                    <a:lstStyle/>
                    <a:p>
                      <a:r>
                        <a:rPr lang="en-US" dirty="0" smtClean="0"/>
                        <a:t>LOC</a:t>
                      </a:r>
                      <a:endParaRPr lang="en-US" dirty="0"/>
                    </a:p>
                  </a:txBody>
                  <a:tcPr/>
                </a:tc>
                <a:tc>
                  <a:txBody>
                    <a:bodyPr/>
                    <a:lstStyle/>
                    <a:p>
                      <a:r>
                        <a:rPr lang="en-US" dirty="0" smtClean="0"/>
                        <a:t>#Options</a:t>
                      </a:r>
                      <a:endParaRPr lang="en-US" dirty="0"/>
                    </a:p>
                  </a:txBody>
                  <a:tcPr/>
                </a:tc>
                <a:tc>
                  <a:txBody>
                    <a:bodyPr/>
                    <a:lstStyle/>
                    <a:p>
                      <a:pPr algn="ctr"/>
                      <a:r>
                        <a:rPr lang="en-US" dirty="0" smtClean="0"/>
                        <a:t>∆LOC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Config</a:t>
                      </a:r>
                      <a:r>
                        <a:rPr lang="en-US" dirty="0" smtClean="0"/>
                        <a:t> errors</a:t>
                      </a:r>
                    </a:p>
                  </a:txBody>
                  <a:tcPr/>
                </a:tc>
              </a:tr>
              <a:tr h="370840">
                <a:tc>
                  <a:txBody>
                    <a:bodyPr/>
                    <a:lstStyle/>
                    <a:p>
                      <a:pPr marL="0" algn="l" defTabSz="914400" rtl="0" eaLnBrk="1" latinLnBrk="0" hangingPunct="1"/>
                      <a:r>
                        <a:rPr lang="en-US" sz="1800" kern="1200" dirty="0" err="1" smtClean="0">
                          <a:solidFill>
                            <a:schemeClr val="dk1"/>
                          </a:solidFill>
                          <a:latin typeface="+mn-lt"/>
                          <a:ea typeface="+mn-ea"/>
                          <a:cs typeface="+mn-cs"/>
                        </a:rPr>
                        <a:t>Randoop</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smtClean="0">
                          <a:solidFill>
                            <a:schemeClr val="dk1"/>
                          </a:solidFill>
                          <a:latin typeface="+mn-lt"/>
                          <a:ea typeface="+mn-ea"/>
                          <a:cs typeface="+mn-cs"/>
                        </a:rPr>
                        <a:t>18587</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57</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1893</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1800" kern="1200" dirty="0" err="1" smtClean="0">
                          <a:solidFill>
                            <a:schemeClr val="dk1"/>
                          </a:solidFill>
                          <a:latin typeface="+mn-lt"/>
                          <a:ea typeface="+mn-ea"/>
                          <a:cs typeface="+mn-cs"/>
                        </a:rPr>
                        <a:t>Weka</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smtClean="0">
                          <a:solidFill>
                            <a:schemeClr val="dk1"/>
                          </a:solidFill>
                          <a:latin typeface="+mn-lt"/>
                          <a:ea typeface="+mn-ea"/>
                          <a:cs typeface="+mn-cs"/>
                        </a:rPr>
                        <a:t>275035</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14</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1458</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Synoptic</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smtClean="0">
                          <a:solidFill>
                            <a:schemeClr val="dk1"/>
                          </a:solidFill>
                          <a:latin typeface="+mn-lt"/>
                          <a:ea typeface="+mn-ea"/>
                          <a:cs typeface="+mn-cs"/>
                        </a:rPr>
                        <a:t>19153</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37</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1658</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1800" kern="1200" dirty="0" err="1" smtClean="0">
                          <a:solidFill>
                            <a:schemeClr val="dk1"/>
                          </a:solidFill>
                          <a:latin typeface="+mn-lt"/>
                          <a:ea typeface="+mn-ea"/>
                          <a:cs typeface="+mn-cs"/>
                        </a:rPr>
                        <a:t>JChord</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smtClean="0">
                          <a:solidFill>
                            <a:schemeClr val="dk1"/>
                          </a:solidFill>
                          <a:latin typeface="+mn-lt"/>
                          <a:ea typeface="+mn-ea"/>
                          <a:cs typeface="+mn-cs"/>
                        </a:rPr>
                        <a:t>26617</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79</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3085</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1800" kern="1200" dirty="0" err="1" smtClean="0">
                          <a:solidFill>
                            <a:schemeClr val="dk1"/>
                          </a:solidFill>
                          <a:latin typeface="+mn-lt"/>
                          <a:ea typeface="+mn-ea"/>
                          <a:cs typeface="+mn-cs"/>
                        </a:rPr>
                        <a:t>JMeter</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smtClean="0">
                          <a:solidFill>
                            <a:schemeClr val="dk1"/>
                          </a:solidFill>
                          <a:latin typeface="+mn-lt"/>
                          <a:ea typeface="+mn-ea"/>
                          <a:cs typeface="+mn-cs"/>
                        </a:rPr>
                        <a:t>91797</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55</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3264</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1800" kern="1200" dirty="0" err="1" smtClean="0">
                          <a:solidFill>
                            <a:schemeClr val="dk1"/>
                          </a:solidFill>
                          <a:latin typeface="+mn-lt"/>
                          <a:ea typeface="+mn-ea"/>
                          <a:cs typeface="+mn-cs"/>
                        </a:rPr>
                        <a:t>Javalanche</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smtClean="0">
                          <a:solidFill>
                            <a:schemeClr val="dk1"/>
                          </a:solidFill>
                          <a:latin typeface="+mn-lt"/>
                          <a:ea typeface="+mn-ea"/>
                          <a:cs typeface="+mn-cs"/>
                        </a:rPr>
                        <a:t>25144</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35</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9261</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r>
            </a:tbl>
          </a:graphicData>
        </a:graphic>
      </p:graphicFrame>
      <p:sp>
        <p:nvSpPr>
          <p:cNvPr id="6" name="Rectangular Callout 5"/>
          <p:cNvSpPr/>
          <p:nvPr/>
        </p:nvSpPr>
        <p:spPr bwMode="auto">
          <a:xfrm>
            <a:off x="4343400" y="4343400"/>
            <a:ext cx="1828800" cy="685800"/>
          </a:xfrm>
          <a:prstGeom prst="wedgeRectCallout">
            <a:avLst>
              <a:gd name="adj1" fmla="val 20000"/>
              <a:gd name="adj2" fmla="val -77500"/>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Non-trivial</a:t>
            </a:r>
            <a:r>
              <a:rPr kumimoji="0" lang="en-US" sz="1800" b="1" i="0" u="none" strike="noStrike" cap="none" normalizeH="0" dirty="0" smtClean="0">
                <a:ln>
                  <a:noFill/>
                </a:ln>
                <a:solidFill>
                  <a:schemeClr val="tx1"/>
                </a:solidFill>
                <a:effectLst/>
                <a:latin typeface="Times New Roman" pitchFamily="18" charset="0"/>
              </a:rPr>
              <a:t> code changes</a:t>
            </a:r>
            <a:endParaRPr kumimoji="0" lang="en-US" sz="1800" b="1" i="0" u="none" strike="noStrike" cap="none" normalizeH="0" baseline="0" dirty="0" smtClean="0">
              <a:ln>
                <a:noFill/>
              </a:ln>
              <a:solidFill>
                <a:schemeClr val="tx1"/>
              </a:solidFill>
              <a:effectLst/>
              <a:latin typeface="Times New Roman" pitchFamily="18" charset="0"/>
            </a:endParaRPr>
          </a:p>
        </p:txBody>
      </p:sp>
      <p:sp>
        <p:nvSpPr>
          <p:cNvPr id="7" name="Rectangular Callout 6"/>
          <p:cNvSpPr/>
          <p:nvPr/>
        </p:nvSpPr>
        <p:spPr bwMode="auto">
          <a:xfrm>
            <a:off x="6553200" y="4457700"/>
            <a:ext cx="2362200" cy="952500"/>
          </a:xfrm>
          <a:prstGeom prst="wedgeRectCallout">
            <a:avLst>
              <a:gd name="adj1" fmla="val -1100"/>
              <a:gd name="adj2" fmla="val -79475"/>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Reproduced from </a:t>
            </a:r>
            <a:r>
              <a:rPr kumimoji="0" lang="en-US" sz="1800" b="1" i="0" u="none" strike="noStrike" cap="none" normalizeH="0" dirty="0" smtClean="0">
                <a:ln>
                  <a:noFill/>
                </a:ln>
                <a:solidFill>
                  <a:schemeClr val="tx1"/>
                </a:solidFill>
                <a:effectLst/>
                <a:latin typeface="Times New Roman" pitchFamily="18" charset="0"/>
              </a:rPr>
              <a:t>change logs and</a:t>
            </a:r>
            <a:r>
              <a:rPr kumimoji="0" lang="en-US" sz="1800" b="1" i="0" u="none" strike="noStrike" cap="none" normalizeH="0" baseline="0" dirty="0" smtClean="0">
                <a:ln>
                  <a:noFill/>
                </a:ln>
                <a:solidFill>
                  <a:schemeClr val="tx1"/>
                </a:solidFill>
                <a:effectLst/>
                <a:latin typeface="Times New Roman" pitchFamily="18" charset="0"/>
              </a:rPr>
              <a:t> user reports.</a:t>
            </a:r>
          </a:p>
        </p:txBody>
      </p:sp>
    </p:spTree>
    <p:extLst>
      <p:ext uri="{BB962C8B-B14F-4D97-AF65-F5344CB8AC3E}">
        <p14:creationId xmlns:p14="http://schemas.microsoft.com/office/powerpoint/2010/main" val="327508421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dirty="0" err="1" smtClean="0"/>
              <a:t>ConfSuggester’s</a:t>
            </a:r>
            <a:r>
              <a:rPr lang="en-US" dirty="0" smtClean="0"/>
              <a:t> accuracy</a:t>
            </a:r>
            <a:endParaRPr lang="en-US" dirty="0"/>
          </a:p>
        </p:txBody>
      </p:sp>
      <p:sp>
        <p:nvSpPr>
          <p:cNvPr id="4" name="Slide Number Placeholder 3"/>
          <p:cNvSpPr>
            <a:spLocks noGrp="1"/>
          </p:cNvSpPr>
          <p:nvPr>
            <p:ph type="sldNum" sz="quarter" idx="11"/>
          </p:nvPr>
        </p:nvSpPr>
        <p:spPr/>
        <p:txBody>
          <a:bodyPr/>
          <a:lstStyle/>
          <a:p>
            <a:fld id="{3B048AC8-D41E-4C7B-8EE3-A52489AA1F05}" type="slidenum">
              <a:rPr lang="en-US" smtClean="0"/>
              <a:pPr/>
              <a:t>37</a:t>
            </a:fld>
            <a:endParaRPr lang="en-US"/>
          </a:p>
        </p:txBody>
      </p:sp>
      <p:sp>
        <p:nvSpPr>
          <p:cNvPr id="35" name="Content Placeholder 2"/>
          <p:cNvSpPr>
            <a:spLocks noGrp="1"/>
          </p:cNvSpPr>
          <p:nvPr>
            <p:ph idx="1"/>
          </p:nvPr>
        </p:nvSpPr>
        <p:spPr>
          <a:xfrm>
            <a:off x="228600" y="990600"/>
            <a:ext cx="7772400" cy="432450"/>
          </a:xfrm>
        </p:spPr>
        <p:txBody>
          <a:bodyPr/>
          <a:lstStyle/>
          <a:p>
            <a:r>
              <a:rPr lang="en-US" dirty="0" smtClean="0"/>
              <a:t>Measure accuracy by the rank of the actual root cause in </a:t>
            </a:r>
            <a:r>
              <a:rPr lang="en-US" dirty="0" err="1" smtClean="0"/>
              <a:t>ConfSuggester’s</a:t>
            </a:r>
            <a:r>
              <a:rPr lang="en-US" dirty="0" smtClean="0"/>
              <a:t> output</a:t>
            </a:r>
          </a:p>
          <a:p>
            <a:pPr marL="0" indent="0">
              <a:buNone/>
            </a:pPr>
            <a:endParaRPr lang="en-US" sz="1000" dirty="0" smtClean="0"/>
          </a:p>
          <a:p>
            <a:pPr lvl="1"/>
            <a:endParaRPr lang="en-US" dirty="0" smtClean="0"/>
          </a:p>
          <a:p>
            <a:pPr lvl="1"/>
            <a:endParaRPr lang="en-US" dirty="0" smtClean="0"/>
          </a:p>
          <a:p>
            <a:pPr marL="457200" lvl="1" indent="0">
              <a:buNone/>
            </a:pPr>
            <a:endParaRPr lang="en-US" dirty="0" smtClean="0"/>
          </a:p>
        </p:txBody>
      </p:sp>
      <p:grpSp>
        <p:nvGrpSpPr>
          <p:cNvPr id="36" name="Group 35"/>
          <p:cNvGrpSpPr/>
          <p:nvPr/>
        </p:nvGrpSpPr>
        <p:grpSpPr>
          <a:xfrm>
            <a:off x="7848600" y="990600"/>
            <a:ext cx="1046118" cy="811217"/>
            <a:chOff x="2306682" y="5157446"/>
            <a:chExt cx="1046118" cy="811217"/>
          </a:xfrm>
        </p:grpSpPr>
        <p:sp>
          <p:nvSpPr>
            <p:cNvPr id="37" name="TextBox 36"/>
            <p:cNvSpPr txBox="1"/>
            <p:nvPr/>
          </p:nvSpPr>
          <p:spPr>
            <a:xfrm>
              <a:off x="2306682" y="5183833"/>
              <a:ext cx="1046118" cy="784830"/>
            </a:xfrm>
            <a:prstGeom prst="rect">
              <a:avLst/>
            </a:prstGeom>
            <a:noFill/>
          </p:spPr>
          <p:txBody>
            <a:bodyPr wrap="square" rtlCol="0">
              <a:spAutoFit/>
            </a:bodyPr>
            <a:lstStyle/>
            <a:p>
              <a:r>
                <a:rPr lang="en-US" sz="1500" dirty="0" smtClean="0">
                  <a:latin typeface="+mn-lt"/>
                </a:rPr>
                <a:t>1.</a:t>
              </a:r>
            </a:p>
            <a:p>
              <a:r>
                <a:rPr lang="en-US" sz="1500" dirty="0" smtClean="0">
                  <a:latin typeface="+mn-lt"/>
                </a:rPr>
                <a:t>2.</a:t>
              </a:r>
            </a:p>
            <a:p>
              <a:r>
                <a:rPr lang="en-US" sz="1500" dirty="0" smtClean="0">
                  <a:latin typeface="+mn-lt"/>
                </a:rPr>
                <a:t>3. …</a:t>
              </a:r>
            </a:p>
          </p:txBody>
        </p:sp>
        <p:pic>
          <p:nvPicPr>
            <p:cNvPr id="38" name="Picture 2" descr="https://encrypted-tbn3.gstatic.com/images?q=tbn:ANd9GcTortB0_HB0wH8rIZb3_e9pY1l2FLj2YGn-DRpLCkyyd66BatY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5411771"/>
              <a:ext cx="254324" cy="25432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https://encrypted-tbn3.gstatic.com/images?q=tbn:ANd9GcTortB0_HB0wH8rIZb3_e9pY1l2FLj2YGn-DRpLCkyyd66BatY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5157446"/>
              <a:ext cx="254324" cy="254325"/>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5"/>
          <p:cNvSpPr/>
          <p:nvPr/>
        </p:nvSpPr>
        <p:spPr bwMode="auto">
          <a:xfrm>
            <a:off x="243590" y="3140440"/>
            <a:ext cx="8666118" cy="1981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314911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dirty="0" err="1" smtClean="0"/>
              <a:t>ConfSuggester’s</a:t>
            </a:r>
            <a:r>
              <a:rPr lang="en-US" dirty="0" smtClean="0"/>
              <a:t> accuracy</a:t>
            </a:r>
            <a:endParaRPr lang="en-US" dirty="0"/>
          </a:p>
        </p:txBody>
      </p:sp>
      <p:sp>
        <p:nvSpPr>
          <p:cNvPr id="4" name="Slide Number Placeholder 3"/>
          <p:cNvSpPr>
            <a:spLocks noGrp="1"/>
          </p:cNvSpPr>
          <p:nvPr>
            <p:ph type="sldNum" sz="quarter" idx="11"/>
          </p:nvPr>
        </p:nvSpPr>
        <p:spPr/>
        <p:txBody>
          <a:bodyPr/>
          <a:lstStyle/>
          <a:p>
            <a:fld id="{3B048AC8-D41E-4C7B-8EE3-A52489AA1F05}" type="slidenum">
              <a:rPr lang="en-US" smtClean="0"/>
              <a:pPr/>
              <a:t>38</a:t>
            </a:fld>
            <a:endParaRPr lang="en-US"/>
          </a:p>
        </p:txBody>
      </p:sp>
      <p:sp>
        <p:nvSpPr>
          <p:cNvPr id="35" name="Content Placeholder 2"/>
          <p:cNvSpPr>
            <a:spLocks noGrp="1"/>
          </p:cNvSpPr>
          <p:nvPr>
            <p:ph idx="1"/>
          </p:nvPr>
        </p:nvSpPr>
        <p:spPr>
          <a:xfrm>
            <a:off x="228600" y="990600"/>
            <a:ext cx="7772400" cy="432450"/>
          </a:xfrm>
        </p:spPr>
        <p:txBody>
          <a:bodyPr/>
          <a:lstStyle/>
          <a:p>
            <a:r>
              <a:rPr lang="en-US" dirty="0" smtClean="0"/>
              <a:t>Measure accuracy by the rank of the actual root cause in </a:t>
            </a:r>
            <a:r>
              <a:rPr lang="en-US" dirty="0" err="1" smtClean="0"/>
              <a:t>ConfSuggester’s</a:t>
            </a:r>
            <a:r>
              <a:rPr lang="en-US" dirty="0" smtClean="0"/>
              <a:t> output</a:t>
            </a:r>
          </a:p>
          <a:p>
            <a:pPr marL="0" indent="0">
              <a:buNone/>
            </a:pPr>
            <a:endParaRPr lang="en-US" sz="1000" dirty="0" smtClean="0"/>
          </a:p>
          <a:p>
            <a:pPr lvl="1"/>
            <a:endParaRPr lang="en-US" dirty="0" smtClean="0"/>
          </a:p>
          <a:p>
            <a:pPr lvl="1"/>
            <a:endParaRPr lang="en-US" dirty="0" smtClean="0"/>
          </a:p>
          <a:p>
            <a:pPr marL="457200" lvl="1" indent="0">
              <a:buNone/>
            </a:pPr>
            <a:endParaRPr lang="en-US" dirty="0" smtClean="0"/>
          </a:p>
        </p:txBody>
      </p:sp>
      <p:grpSp>
        <p:nvGrpSpPr>
          <p:cNvPr id="36" name="Group 35"/>
          <p:cNvGrpSpPr/>
          <p:nvPr/>
        </p:nvGrpSpPr>
        <p:grpSpPr>
          <a:xfrm>
            <a:off x="7848600" y="990600"/>
            <a:ext cx="1046118" cy="811217"/>
            <a:chOff x="2306682" y="5157446"/>
            <a:chExt cx="1046118" cy="811217"/>
          </a:xfrm>
        </p:grpSpPr>
        <p:sp>
          <p:nvSpPr>
            <p:cNvPr id="37" name="TextBox 36"/>
            <p:cNvSpPr txBox="1"/>
            <p:nvPr/>
          </p:nvSpPr>
          <p:spPr>
            <a:xfrm>
              <a:off x="2306682" y="5183833"/>
              <a:ext cx="1046118" cy="784830"/>
            </a:xfrm>
            <a:prstGeom prst="rect">
              <a:avLst/>
            </a:prstGeom>
            <a:noFill/>
          </p:spPr>
          <p:txBody>
            <a:bodyPr wrap="square" rtlCol="0">
              <a:spAutoFit/>
            </a:bodyPr>
            <a:lstStyle/>
            <a:p>
              <a:r>
                <a:rPr lang="en-US" sz="1500" dirty="0" smtClean="0">
                  <a:latin typeface="+mn-lt"/>
                </a:rPr>
                <a:t>1.</a:t>
              </a:r>
            </a:p>
            <a:p>
              <a:r>
                <a:rPr lang="en-US" sz="1500" dirty="0" smtClean="0">
                  <a:latin typeface="+mn-lt"/>
                </a:rPr>
                <a:t>2.</a:t>
              </a:r>
            </a:p>
            <a:p>
              <a:r>
                <a:rPr lang="en-US" sz="1500" dirty="0" smtClean="0">
                  <a:latin typeface="+mn-lt"/>
                </a:rPr>
                <a:t>3. …</a:t>
              </a:r>
            </a:p>
          </p:txBody>
        </p:sp>
        <p:pic>
          <p:nvPicPr>
            <p:cNvPr id="38" name="Picture 2" descr="https://encrypted-tbn3.gstatic.com/images?q=tbn:ANd9GcTortB0_HB0wH8rIZb3_e9pY1l2FLj2YGn-DRpLCkyyd66BatY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5411771"/>
              <a:ext cx="254324" cy="25432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https://encrypted-tbn3.gstatic.com/images?q=tbn:ANd9GcTortB0_HB0wH8rIZb3_e9pY1l2FLj2YGn-DRpLCkyyd66BatY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5157446"/>
              <a:ext cx="254324" cy="254325"/>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1" name="Table 10"/>
          <p:cNvGraphicFramePr>
            <a:graphicFrameLocks noGrp="1"/>
          </p:cNvGraphicFramePr>
          <p:nvPr>
            <p:extLst>
              <p:ext uri="{D42A27DB-BD31-4B8C-83A1-F6EECF244321}">
                <p14:modId xmlns:p14="http://schemas.microsoft.com/office/powerpoint/2010/main" val="401569052"/>
              </p:ext>
            </p:extLst>
          </p:nvPr>
        </p:nvGraphicFramePr>
        <p:xfrm>
          <a:off x="457200" y="2209800"/>
          <a:ext cx="8382000" cy="2286000"/>
        </p:xfrm>
        <a:graphic>
          <a:graphicData uri="http://schemas.openxmlformats.org/drawingml/2006/table">
            <a:tbl>
              <a:tblPr firstRow="1" bandRow="1">
                <a:tableStyleId>{72833802-FEF1-4C79-8D5D-14CF1EAF98D9}</a:tableStyleId>
              </a:tblPr>
              <a:tblGrid>
                <a:gridCol w="3962400"/>
                <a:gridCol w="4419600"/>
              </a:tblGrid>
              <a:tr h="0">
                <a:tc>
                  <a:txBody>
                    <a:bodyPr/>
                    <a:lstStyle/>
                    <a:p>
                      <a:r>
                        <a:rPr lang="en-US" sz="2400" dirty="0" smtClean="0"/>
                        <a:t>Technique</a:t>
                      </a:r>
                      <a:endParaRPr lang="en-US" sz="2400" dirty="0"/>
                    </a:p>
                  </a:txBody>
                  <a:tcPr/>
                </a:tc>
                <a:tc>
                  <a:txBody>
                    <a:bodyPr/>
                    <a:lstStyle/>
                    <a:p>
                      <a:r>
                        <a:rPr lang="en-US" sz="2400" dirty="0" smtClean="0"/>
                        <a:t>Average Root Cause Rank</a:t>
                      </a:r>
                      <a:endParaRPr lang="en-US" sz="2400" dirty="0"/>
                    </a:p>
                  </a:txBody>
                  <a:tcPr/>
                </a:tc>
              </a:tr>
              <a:tr h="370840">
                <a:tc>
                  <a:txBody>
                    <a:bodyPr/>
                    <a:lstStyle/>
                    <a:p>
                      <a:pPr marL="0" algn="l" defTabSz="914400" rtl="0" eaLnBrk="1" latinLnBrk="0" hangingPunct="1"/>
                      <a:r>
                        <a:rPr lang="en-US" sz="2400" kern="1200" dirty="0" smtClean="0">
                          <a:solidFill>
                            <a:schemeClr val="dk1"/>
                          </a:solidFill>
                          <a:latin typeface="+mn-lt"/>
                          <a:ea typeface="+mn-ea"/>
                          <a:cs typeface="+mn-cs"/>
                        </a:rPr>
                        <a:t>Baseline</a:t>
                      </a:r>
                      <a:endParaRPr lang="en-US"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smtClean="0">
                          <a:solidFill>
                            <a:schemeClr val="dk1"/>
                          </a:solidFill>
                          <a:latin typeface="+mn-lt"/>
                          <a:ea typeface="+mn-ea"/>
                          <a:cs typeface="+mn-cs"/>
                        </a:rPr>
                        <a:t>23.3</a:t>
                      </a:r>
                      <a:endParaRPr lang="en-US" sz="24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2400" kern="1200" dirty="0" err="1" smtClean="0">
                          <a:solidFill>
                            <a:schemeClr val="dk1"/>
                          </a:solidFill>
                          <a:latin typeface="+mn-lt"/>
                          <a:ea typeface="+mn-ea"/>
                          <a:cs typeface="+mn-cs"/>
                        </a:rPr>
                        <a:t>ConfAnalyzer</a:t>
                      </a:r>
                      <a:r>
                        <a:rPr lang="en-US" sz="2400" kern="1200" dirty="0" smtClean="0">
                          <a:solidFill>
                            <a:schemeClr val="dk1"/>
                          </a:solidFill>
                          <a:latin typeface="+mn-lt"/>
                          <a:ea typeface="+mn-ea"/>
                          <a:cs typeface="+mn-cs"/>
                        </a:rPr>
                        <a:t> [Rabkin’11]</a:t>
                      </a:r>
                      <a:endParaRPr lang="en-US"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smtClean="0">
                          <a:solidFill>
                            <a:schemeClr val="dk1"/>
                          </a:solidFill>
                          <a:latin typeface="+mn-lt"/>
                          <a:ea typeface="+mn-ea"/>
                          <a:cs typeface="+mn-cs"/>
                        </a:rPr>
                        <a:t>22</a:t>
                      </a:r>
                      <a:endParaRPr lang="en-US" sz="24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2400" kern="1200" dirty="0" err="1" smtClean="0">
                          <a:solidFill>
                            <a:schemeClr val="dk1"/>
                          </a:solidFill>
                          <a:latin typeface="+mn-lt"/>
                          <a:ea typeface="+mn-ea"/>
                          <a:cs typeface="+mn-cs"/>
                        </a:rPr>
                        <a:t>ConfDiagnoser</a:t>
                      </a:r>
                      <a:r>
                        <a:rPr lang="en-US" sz="2400" kern="1200" dirty="0" smtClean="0">
                          <a:solidFill>
                            <a:schemeClr val="dk1"/>
                          </a:solidFill>
                          <a:latin typeface="+mn-lt"/>
                          <a:ea typeface="+mn-ea"/>
                          <a:cs typeface="+mn-cs"/>
                        </a:rPr>
                        <a:t> [Zhang’13]</a:t>
                      </a:r>
                      <a:endParaRPr lang="en-US"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smtClean="0">
                          <a:solidFill>
                            <a:schemeClr val="dk1"/>
                          </a:solidFill>
                          <a:latin typeface="+mn-lt"/>
                          <a:ea typeface="+mn-ea"/>
                          <a:cs typeface="+mn-cs"/>
                        </a:rPr>
                        <a:t>15.3</a:t>
                      </a:r>
                      <a:endParaRPr lang="en-US" sz="24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2400" kern="1200" dirty="0" err="1" smtClean="0">
                          <a:solidFill>
                            <a:schemeClr val="dk1"/>
                          </a:solidFill>
                          <a:latin typeface="+mn-lt"/>
                          <a:ea typeface="+mn-ea"/>
                          <a:cs typeface="+mn-cs"/>
                        </a:rPr>
                        <a:t>ConfSuggester</a:t>
                      </a:r>
                      <a:endParaRPr lang="en-US"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b="1" kern="1200" dirty="0" smtClean="0">
                          <a:solidFill>
                            <a:srgbClr val="FF0000"/>
                          </a:solidFill>
                          <a:latin typeface="+mn-lt"/>
                          <a:ea typeface="+mn-ea"/>
                          <a:cs typeface="+mn-cs"/>
                        </a:rPr>
                        <a:t>1.9</a:t>
                      </a:r>
                      <a:endParaRPr lang="en-US" sz="2400" b="1" kern="1200" dirty="0">
                        <a:solidFill>
                          <a:srgbClr val="FF0000"/>
                        </a:solidFill>
                        <a:latin typeface="+mn-lt"/>
                        <a:ea typeface="+mn-ea"/>
                        <a:cs typeface="+mn-cs"/>
                      </a:endParaRPr>
                    </a:p>
                  </a:txBody>
                  <a:tcPr/>
                </a:tc>
              </a:tr>
            </a:tbl>
          </a:graphicData>
        </a:graphic>
      </p:graphicFrame>
      <p:sp>
        <p:nvSpPr>
          <p:cNvPr id="6" name="Rectangle 5"/>
          <p:cNvSpPr/>
          <p:nvPr/>
        </p:nvSpPr>
        <p:spPr bwMode="auto">
          <a:xfrm>
            <a:off x="243590" y="3140440"/>
            <a:ext cx="8666118" cy="1981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a:xfrm>
            <a:off x="381000" y="3581400"/>
            <a:ext cx="8437518" cy="1384995"/>
          </a:xfrm>
          <a:prstGeom prst="rect">
            <a:avLst/>
          </a:prstGeom>
        </p:spPr>
        <p:txBody>
          <a:bodyPr wrap="square">
            <a:spAutoFit/>
          </a:bodyPr>
          <a:lstStyle/>
          <a:p>
            <a:pPr marL="342900" lvl="1" indent="-342900">
              <a:buClr>
                <a:schemeClr val="tx1"/>
              </a:buClr>
              <a:buFont typeface="Arial" pitchFamily="34" charset="0"/>
              <a:buChar char="•"/>
            </a:pPr>
            <a:r>
              <a:rPr lang="en-US" sz="2800" dirty="0" smtClean="0"/>
              <a:t>Baseline:</a:t>
            </a:r>
          </a:p>
          <a:p>
            <a:pPr lvl="2" indent="-457200">
              <a:buClr>
                <a:schemeClr val="tx1"/>
              </a:buClr>
              <a:buFont typeface="Times New Roman" pitchFamily="18" charset="0"/>
              <a:buChar char="‒"/>
            </a:pPr>
            <a:r>
              <a:rPr lang="en-US" sz="2800" b="0" dirty="0" smtClean="0"/>
              <a:t>Users select options in an arbitrary order</a:t>
            </a:r>
          </a:p>
          <a:p>
            <a:pPr lvl="2" indent="-457200">
              <a:buClr>
                <a:schemeClr val="tx1"/>
              </a:buClr>
              <a:buFont typeface="Times New Roman" pitchFamily="18" charset="0"/>
              <a:buChar char="‒"/>
            </a:pPr>
            <a:r>
              <a:rPr lang="en-US" sz="2800" b="0" dirty="0" smtClean="0"/>
              <a:t>Half  of the total number of available options</a:t>
            </a:r>
            <a:endParaRPr lang="en-US" sz="2800" b="0" dirty="0"/>
          </a:p>
        </p:txBody>
      </p:sp>
    </p:spTree>
    <p:extLst>
      <p:ext uri="{BB962C8B-B14F-4D97-AF65-F5344CB8AC3E}">
        <p14:creationId xmlns:p14="http://schemas.microsoft.com/office/powerpoint/2010/main" val="16788879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dirty="0" err="1" smtClean="0"/>
              <a:t>ConfSuggester’s</a:t>
            </a:r>
            <a:r>
              <a:rPr lang="en-US" dirty="0" smtClean="0"/>
              <a:t> accuracy</a:t>
            </a:r>
            <a:endParaRPr lang="en-US" dirty="0"/>
          </a:p>
        </p:txBody>
      </p:sp>
      <p:sp>
        <p:nvSpPr>
          <p:cNvPr id="4" name="Slide Number Placeholder 3"/>
          <p:cNvSpPr>
            <a:spLocks noGrp="1"/>
          </p:cNvSpPr>
          <p:nvPr>
            <p:ph type="sldNum" sz="quarter" idx="11"/>
          </p:nvPr>
        </p:nvSpPr>
        <p:spPr/>
        <p:txBody>
          <a:bodyPr/>
          <a:lstStyle/>
          <a:p>
            <a:fld id="{3B048AC8-D41E-4C7B-8EE3-A52489AA1F05}" type="slidenum">
              <a:rPr lang="en-US" smtClean="0"/>
              <a:pPr/>
              <a:t>39</a:t>
            </a:fld>
            <a:endParaRPr lang="en-US"/>
          </a:p>
        </p:txBody>
      </p:sp>
      <p:sp>
        <p:nvSpPr>
          <p:cNvPr id="35" name="Content Placeholder 2"/>
          <p:cNvSpPr>
            <a:spLocks noGrp="1"/>
          </p:cNvSpPr>
          <p:nvPr>
            <p:ph idx="1"/>
          </p:nvPr>
        </p:nvSpPr>
        <p:spPr>
          <a:xfrm>
            <a:off x="228600" y="990600"/>
            <a:ext cx="7772400" cy="432450"/>
          </a:xfrm>
        </p:spPr>
        <p:txBody>
          <a:bodyPr/>
          <a:lstStyle/>
          <a:p>
            <a:r>
              <a:rPr lang="en-US" dirty="0" smtClean="0"/>
              <a:t>Measure accuracy by the rank of the actual root cause in </a:t>
            </a:r>
            <a:r>
              <a:rPr lang="en-US" dirty="0" err="1" smtClean="0"/>
              <a:t>ConfSuggester’s</a:t>
            </a:r>
            <a:r>
              <a:rPr lang="en-US" dirty="0" smtClean="0"/>
              <a:t> output</a:t>
            </a:r>
          </a:p>
          <a:p>
            <a:pPr marL="0" indent="0">
              <a:buNone/>
            </a:pPr>
            <a:endParaRPr lang="en-US" sz="1000" dirty="0" smtClean="0"/>
          </a:p>
          <a:p>
            <a:pPr lvl="1"/>
            <a:endParaRPr lang="en-US" dirty="0" smtClean="0"/>
          </a:p>
          <a:p>
            <a:pPr lvl="1"/>
            <a:endParaRPr lang="en-US" dirty="0" smtClean="0"/>
          </a:p>
          <a:p>
            <a:pPr marL="457200" lvl="1" indent="0">
              <a:buNone/>
            </a:pPr>
            <a:endParaRPr lang="en-US" dirty="0" smtClean="0"/>
          </a:p>
        </p:txBody>
      </p:sp>
      <p:grpSp>
        <p:nvGrpSpPr>
          <p:cNvPr id="36" name="Group 35"/>
          <p:cNvGrpSpPr/>
          <p:nvPr/>
        </p:nvGrpSpPr>
        <p:grpSpPr>
          <a:xfrm>
            <a:off x="7848600" y="990600"/>
            <a:ext cx="1046118" cy="811217"/>
            <a:chOff x="2306682" y="5157446"/>
            <a:chExt cx="1046118" cy="811217"/>
          </a:xfrm>
        </p:grpSpPr>
        <p:sp>
          <p:nvSpPr>
            <p:cNvPr id="37" name="TextBox 36"/>
            <p:cNvSpPr txBox="1"/>
            <p:nvPr/>
          </p:nvSpPr>
          <p:spPr>
            <a:xfrm>
              <a:off x="2306682" y="5183833"/>
              <a:ext cx="1046118" cy="784830"/>
            </a:xfrm>
            <a:prstGeom prst="rect">
              <a:avLst/>
            </a:prstGeom>
            <a:noFill/>
          </p:spPr>
          <p:txBody>
            <a:bodyPr wrap="square" rtlCol="0">
              <a:spAutoFit/>
            </a:bodyPr>
            <a:lstStyle/>
            <a:p>
              <a:r>
                <a:rPr lang="en-US" sz="1500" dirty="0" smtClean="0">
                  <a:latin typeface="+mn-lt"/>
                </a:rPr>
                <a:t>1.</a:t>
              </a:r>
            </a:p>
            <a:p>
              <a:r>
                <a:rPr lang="en-US" sz="1500" dirty="0" smtClean="0">
                  <a:latin typeface="+mn-lt"/>
                </a:rPr>
                <a:t>2.</a:t>
              </a:r>
            </a:p>
            <a:p>
              <a:r>
                <a:rPr lang="en-US" sz="1500" dirty="0" smtClean="0">
                  <a:latin typeface="+mn-lt"/>
                </a:rPr>
                <a:t>3. …</a:t>
              </a:r>
            </a:p>
          </p:txBody>
        </p:sp>
        <p:pic>
          <p:nvPicPr>
            <p:cNvPr id="38" name="Picture 2" descr="https://encrypted-tbn3.gstatic.com/images?q=tbn:ANd9GcTortB0_HB0wH8rIZb3_e9pY1l2FLj2YGn-DRpLCkyyd66BatY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5411771"/>
              <a:ext cx="254324" cy="25432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https://encrypted-tbn3.gstatic.com/images?q=tbn:ANd9GcTortB0_HB0wH8rIZb3_e9pY1l2FLj2YGn-DRpLCkyyd66BatY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5157446"/>
              <a:ext cx="254324" cy="254325"/>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1" name="Table 10"/>
          <p:cNvGraphicFramePr>
            <a:graphicFrameLocks noGrp="1"/>
          </p:cNvGraphicFramePr>
          <p:nvPr>
            <p:extLst>
              <p:ext uri="{D42A27DB-BD31-4B8C-83A1-F6EECF244321}">
                <p14:modId xmlns:p14="http://schemas.microsoft.com/office/powerpoint/2010/main" val="2722250367"/>
              </p:ext>
            </p:extLst>
          </p:nvPr>
        </p:nvGraphicFramePr>
        <p:xfrm>
          <a:off x="457200" y="2209800"/>
          <a:ext cx="8382000" cy="2286000"/>
        </p:xfrm>
        <a:graphic>
          <a:graphicData uri="http://schemas.openxmlformats.org/drawingml/2006/table">
            <a:tbl>
              <a:tblPr firstRow="1" bandRow="1">
                <a:tableStyleId>{72833802-FEF1-4C79-8D5D-14CF1EAF98D9}</a:tableStyleId>
              </a:tblPr>
              <a:tblGrid>
                <a:gridCol w="3962400"/>
                <a:gridCol w="4419600"/>
              </a:tblGrid>
              <a:tr h="0">
                <a:tc>
                  <a:txBody>
                    <a:bodyPr/>
                    <a:lstStyle/>
                    <a:p>
                      <a:r>
                        <a:rPr lang="en-US" sz="2400" dirty="0" smtClean="0"/>
                        <a:t>Technique</a:t>
                      </a:r>
                      <a:endParaRPr lang="en-US" sz="2400" dirty="0"/>
                    </a:p>
                  </a:txBody>
                  <a:tcPr/>
                </a:tc>
                <a:tc>
                  <a:txBody>
                    <a:bodyPr/>
                    <a:lstStyle/>
                    <a:p>
                      <a:r>
                        <a:rPr lang="en-US" sz="2400" dirty="0" smtClean="0"/>
                        <a:t>Average Root Cause Rank</a:t>
                      </a:r>
                      <a:endParaRPr lang="en-US" sz="2400" dirty="0"/>
                    </a:p>
                  </a:txBody>
                  <a:tcPr/>
                </a:tc>
              </a:tr>
              <a:tr h="370840">
                <a:tc>
                  <a:txBody>
                    <a:bodyPr/>
                    <a:lstStyle/>
                    <a:p>
                      <a:pPr marL="0" algn="l" defTabSz="914400" rtl="0" eaLnBrk="1" latinLnBrk="0" hangingPunct="1"/>
                      <a:r>
                        <a:rPr lang="en-US" sz="2400" kern="1200" dirty="0" smtClean="0">
                          <a:solidFill>
                            <a:schemeClr val="dk1"/>
                          </a:solidFill>
                          <a:latin typeface="+mn-lt"/>
                          <a:ea typeface="+mn-ea"/>
                          <a:cs typeface="+mn-cs"/>
                        </a:rPr>
                        <a:t>Baseline</a:t>
                      </a:r>
                      <a:endParaRPr lang="en-US"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smtClean="0">
                          <a:solidFill>
                            <a:schemeClr val="dk1"/>
                          </a:solidFill>
                          <a:latin typeface="+mn-lt"/>
                          <a:ea typeface="+mn-ea"/>
                          <a:cs typeface="+mn-cs"/>
                        </a:rPr>
                        <a:t>23.3</a:t>
                      </a:r>
                      <a:endParaRPr lang="en-US" sz="24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2400" kern="1200" dirty="0" err="1" smtClean="0">
                          <a:solidFill>
                            <a:schemeClr val="dk1"/>
                          </a:solidFill>
                          <a:latin typeface="+mn-lt"/>
                          <a:ea typeface="+mn-ea"/>
                          <a:cs typeface="+mn-cs"/>
                        </a:rPr>
                        <a:t>ConfAnalyzer</a:t>
                      </a:r>
                      <a:r>
                        <a:rPr lang="en-US" sz="2400" kern="1200" dirty="0" smtClean="0">
                          <a:solidFill>
                            <a:schemeClr val="dk1"/>
                          </a:solidFill>
                          <a:latin typeface="+mn-lt"/>
                          <a:ea typeface="+mn-ea"/>
                          <a:cs typeface="+mn-cs"/>
                        </a:rPr>
                        <a:t> [</a:t>
                      </a:r>
                      <a:r>
                        <a:rPr lang="en-US" sz="2400" kern="1200" dirty="0" smtClean="0">
                          <a:solidFill>
                            <a:schemeClr val="accent2"/>
                          </a:solidFill>
                          <a:latin typeface="+mn-lt"/>
                          <a:ea typeface="+mn-ea"/>
                          <a:cs typeface="+mn-cs"/>
                        </a:rPr>
                        <a:t>Rabkin’11</a:t>
                      </a:r>
                      <a:r>
                        <a:rPr lang="en-US" sz="2400" kern="1200" dirty="0" smtClean="0">
                          <a:solidFill>
                            <a:schemeClr val="dk1"/>
                          </a:solidFill>
                          <a:latin typeface="+mn-lt"/>
                          <a:ea typeface="+mn-ea"/>
                          <a:cs typeface="+mn-cs"/>
                        </a:rPr>
                        <a:t>]</a:t>
                      </a:r>
                      <a:endParaRPr lang="en-US"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smtClean="0">
                          <a:solidFill>
                            <a:schemeClr val="dk1"/>
                          </a:solidFill>
                          <a:latin typeface="+mn-lt"/>
                          <a:ea typeface="+mn-ea"/>
                          <a:cs typeface="+mn-cs"/>
                        </a:rPr>
                        <a:t>22</a:t>
                      </a:r>
                      <a:endParaRPr lang="en-US" sz="24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2400" kern="1200" dirty="0" err="1" smtClean="0">
                          <a:solidFill>
                            <a:schemeClr val="dk1"/>
                          </a:solidFill>
                          <a:latin typeface="+mn-lt"/>
                          <a:ea typeface="+mn-ea"/>
                          <a:cs typeface="+mn-cs"/>
                        </a:rPr>
                        <a:t>ConfDiagnoser</a:t>
                      </a:r>
                      <a:r>
                        <a:rPr lang="en-US" sz="2400" kern="1200" dirty="0" smtClean="0">
                          <a:solidFill>
                            <a:schemeClr val="dk1"/>
                          </a:solidFill>
                          <a:latin typeface="+mn-lt"/>
                          <a:ea typeface="+mn-ea"/>
                          <a:cs typeface="+mn-cs"/>
                        </a:rPr>
                        <a:t> [Zhang’13]</a:t>
                      </a:r>
                      <a:endParaRPr lang="en-US"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smtClean="0">
                          <a:solidFill>
                            <a:schemeClr val="dk1"/>
                          </a:solidFill>
                          <a:latin typeface="+mn-lt"/>
                          <a:ea typeface="+mn-ea"/>
                          <a:cs typeface="+mn-cs"/>
                        </a:rPr>
                        <a:t>15.3</a:t>
                      </a:r>
                      <a:endParaRPr lang="en-US" sz="24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2400" kern="1200" dirty="0" err="1" smtClean="0">
                          <a:solidFill>
                            <a:schemeClr val="dk1"/>
                          </a:solidFill>
                          <a:latin typeface="+mn-lt"/>
                          <a:ea typeface="+mn-ea"/>
                          <a:cs typeface="+mn-cs"/>
                        </a:rPr>
                        <a:t>ConfSuggester</a:t>
                      </a:r>
                      <a:endParaRPr lang="en-US"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b="1" kern="1200" dirty="0" smtClean="0">
                          <a:solidFill>
                            <a:srgbClr val="FF0000"/>
                          </a:solidFill>
                          <a:latin typeface="+mn-lt"/>
                          <a:ea typeface="+mn-ea"/>
                          <a:cs typeface="+mn-cs"/>
                        </a:rPr>
                        <a:t>1.9</a:t>
                      </a:r>
                      <a:endParaRPr lang="en-US" sz="2400" b="1" kern="1200" dirty="0">
                        <a:solidFill>
                          <a:srgbClr val="FF0000"/>
                        </a:solidFill>
                        <a:latin typeface="+mn-lt"/>
                        <a:ea typeface="+mn-ea"/>
                        <a:cs typeface="+mn-cs"/>
                      </a:endParaRPr>
                    </a:p>
                  </a:txBody>
                  <a:tcPr/>
                </a:tc>
              </a:tr>
            </a:tbl>
          </a:graphicData>
        </a:graphic>
      </p:graphicFrame>
      <p:sp>
        <p:nvSpPr>
          <p:cNvPr id="10" name="Rectangle 9"/>
          <p:cNvSpPr/>
          <p:nvPr/>
        </p:nvSpPr>
        <p:spPr bwMode="auto">
          <a:xfrm>
            <a:off x="243590" y="3612630"/>
            <a:ext cx="8666118" cy="1981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2" name="Rectangle 11"/>
          <p:cNvSpPr/>
          <p:nvPr/>
        </p:nvSpPr>
        <p:spPr>
          <a:xfrm>
            <a:off x="381000" y="4038600"/>
            <a:ext cx="8437518" cy="954107"/>
          </a:xfrm>
          <a:prstGeom prst="rect">
            <a:avLst/>
          </a:prstGeom>
        </p:spPr>
        <p:txBody>
          <a:bodyPr wrap="square">
            <a:spAutoFit/>
          </a:bodyPr>
          <a:lstStyle/>
          <a:p>
            <a:pPr marL="342900" lvl="1" indent="-342900">
              <a:buClr>
                <a:schemeClr val="tx1"/>
              </a:buClr>
              <a:buFont typeface="Arial" pitchFamily="34" charset="0"/>
              <a:buChar char="•"/>
            </a:pPr>
            <a:r>
              <a:rPr lang="en-US" sz="2800" dirty="0" err="1" smtClean="0"/>
              <a:t>ConfAnalyzer</a:t>
            </a:r>
            <a:r>
              <a:rPr lang="en-US" sz="2800" dirty="0" smtClean="0"/>
              <a:t>:</a:t>
            </a:r>
          </a:p>
          <a:p>
            <a:pPr lvl="2" indent="-457200">
              <a:buClr>
                <a:schemeClr val="tx1"/>
              </a:buClr>
              <a:buFont typeface="Times New Roman" pitchFamily="18" charset="0"/>
              <a:buChar char="‒"/>
            </a:pPr>
            <a:r>
              <a:rPr lang="en-US" sz="2800" b="0" dirty="0"/>
              <a:t>Use </a:t>
            </a:r>
            <a:r>
              <a:rPr lang="en-US" sz="2800" b="0" dirty="0" smtClean="0"/>
              <a:t>program slicing for </a:t>
            </a:r>
            <a:r>
              <a:rPr lang="en-US" sz="2800" b="0" dirty="0"/>
              <a:t>error diagnosis</a:t>
            </a:r>
          </a:p>
        </p:txBody>
      </p:sp>
    </p:spTree>
    <p:extLst>
      <p:ext uri="{BB962C8B-B14F-4D97-AF65-F5344CB8AC3E}">
        <p14:creationId xmlns:p14="http://schemas.microsoft.com/office/powerpoint/2010/main" val="20919580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3B048AC8-D41E-4C7B-8EE3-A52489AA1F05}" type="slidenum">
              <a:rPr lang="en-US" smtClean="0"/>
              <a:pPr/>
              <a:t>4</a:t>
            </a:fld>
            <a:endParaRPr lang="en-US"/>
          </a:p>
        </p:txBody>
      </p:sp>
      <p:sp>
        <p:nvSpPr>
          <p:cNvPr id="5" name="AutoShape 4" descr="data:image/jpeg;base64,/9j/4AAQSkZJRgABAQAAAQABAAD/2wCEAAkGBxMTEhUUExIUExUXGCEXFxcWGB0cFRshIBcbIh0bHx8dIDQiGBwlGxYbJTEkJSktMDAvGx8zODUsNyotMSsBCgoKDQwNGg8PGjclHyU0NzQ3Nzg3NzU3Lzc3Nzc3NDQ3Nzc1NzU0ODI0NzcvKy8sNzc0NDQ0NDQ0NCw3NDctNP/AABEIAE8ATwMBIgACEQEDEQH/xAAcAAACAgMBAQAAAAAAAAAAAAAABQQGAQMHAgj/xAA8EAACAQIEAwQIAwUJAAAAAAABAgMAEQQSITEFBkFRYXGREyIyYoGhscFScvBCkrLR4QcUIzNTY4Kiwv/EABkBAAMBAQEAAAAAAAAAAAAAAAADBAEFAv/EACQRAAICAgIBBAMBAAAAAAAAAAABAgMRIQQSQTFhcfAjQoEi/9oADAMBAAIRAxEAPwDuNYZgBc6Cs0s5kmyYWY+4R56fegDmnMnPM00jrDIYowbALo5HaTuL72G1JOH8QZGzBmzXvmBObz3qp4KUyYjQ6vIR5sftXWeF8Cw9rZASOp1vS52qGhkK3PZK4LzuRYSkke8LHzq+4XELIiuvssLiqSOXsN/pL5VcuHSZo1Pdby0+1ELFJ4CdfVZJNFFFMFhRRRQAUs5mwLT4WeJPbeMhfzWuvzApnRQB828s8KiYRynOsitmIvsQxupHQi1jXRcHiai/2h4CLD4tJIxl9MC0oHsk3AzAdCRv20ngx1jaufdntsuqa66LsnEe3zFWjl+TNArdCWt++a5auOJIA1J0ArpXAcVGkEaZrkKAdyL7nbvJpnHz2yLva64HNFaFxcZ2dfOtysDtrVhKZooooAKVcS44kd1UGWQfsJbTxJ0X691RuZeIsuWGM5XcXZhuq93vE6D40owkYAsBYfrzNVU8fsu0vQmuv6vrH1KVzbipsTJnlTIQMoUXsB4nfxqv3ba22x611nHcNWZbMPA1Xn5IlzDIVKnqdxXP5fGlGeY7TLuLfGcMS00LOXuBmzTSuBlXNHGD67EkAN2ZRfoSfDrsXhyXUlSGkLHSwtZiPHpVlWARI0W/opCoJ3tlDfelfMGkkdukKsdbWLXOnfc10eKo1R15wRciUrHvwGE4fKGX/FkyXGl22+DGrQODuNQ7/BlP8S3pVh72Fla9gdGIb4q2xqxJiH3s23UKendY17vaeMJC6srOWRFw2JU6TG3Y6G3mr/apeHx0haEEi7FgwFypAU2IvqNQDWybFkRsT0U9oPzqJwwXnjH4UY/wj+dSyS65wURbyKMbNmnnf3/RjwUW+t624dqWiW4c9fTOWGxBLtoRuNKkwSV14w/Gjlyl/tjeJqZYGfcHxpHHLUiKexBvU1teUyiqzDQm5gltLOo3dtPEpGo+prxigf73OWidkQKotYbBQCC2m4NZ45AryOWYamwUrmv6o2G5PhU/D8KxSopVp49NhITb/hJmA8Kk/VJ6KluTxsyuIgHtRTRlvxIx/wCyk0xikRdM5H5if/VLHx+Mi0Z847ZYPvGQB5Vth4/Md8Okg/25bH91wPrWr2af33wY/j7/AAk8bktCfeZV83AqVwUXnc9kYHmxNJOJ8SMphQQTRn0oZi6+rZQ3UXB1tT/l9fWmPvKvko/nWXajFfJtXqw4xy5FOc92jk/Gm5/MDo3xpOeV8Sp9WWFx7ysh+V6uNFEORbBYT0bOiuby0VFOAYr8UA77ufsKmQ8tMf8AMxBPdGoX5kk/SrFRRLk2y8mLj1rwRcPw6JGLqihju37XnUfjOPMYAX2m69n9aZVA4rw4SgWOVl2O48COykjivR4QyG7ySMe9j9NhXjE8JkXWOdlPYwDj56/OmUGClTQoD3qwt87VukikOgjN+mqj71gCPBYmT0qRuFsxtmW4N7eVqt+Dw2QHa7HMbbfqwFQeHcLIbPJlv0VdQD2knr4WptQ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4" descr="http://www.iconshock.com/img_jpg/PLASTICXP/networking/jpg/256/software_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481034"/>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486400" y="1352490"/>
            <a:ext cx="2722668" cy="400110"/>
          </a:xfrm>
          <a:prstGeom prst="rect">
            <a:avLst/>
          </a:prstGeom>
          <a:noFill/>
        </p:spPr>
        <p:txBody>
          <a:bodyPr wrap="none" rtlCol="0">
            <a:spAutoFit/>
          </a:bodyPr>
          <a:lstStyle/>
          <a:p>
            <a:r>
              <a:rPr lang="en-US" sz="2000" dirty="0" smtClean="0">
                <a:cs typeface="Times New Roman" pitchFamily="18" charset="0"/>
              </a:rPr>
              <a:t>A new software version</a:t>
            </a:r>
          </a:p>
        </p:txBody>
      </p:sp>
      <p:sp>
        <p:nvSpPr>
          <p:cNvPr id="19" name="TextBox 18"/>
          <p:cNvSpPr txBox="1"/>
          <p:nvPr/>
        </p:nvSpPr>
        <p:spPr>
          <a:xfrm>
            <a:off x="76200" y="1271826"/>
            <a:ext cx="6014803" cy="861774"/>
          </a:xfrm>
          <a:prstGeom prst="rect">
            <a:avLst/>
          </a:prstGeom>
          <a:noFill/>
        </p:spPr>
        <p:txBody>
          <a:bodyPr wrap="square" rtlCol="0">
            <a:spAutoFit/>
          </a:bodyPr>
          <a:lstStyle/>
          <a:p>
            <a:r>
              <a:rPr lang="en-US" sz="2500" dirty="0" smtClean="0">
                <a:solidFill>
                  <a:schemeClr val="accent2"/>
                </a:solidFill>
                <a:latin typeface="+mn-lt"/>
              </a:rPr>
              <a:t>Our previous work </a:t>
            </a:r>
            <a:r>
              <a:rPr lang="en-US" sz="1800" b="0" dirty="0" smtClean="0">
                <a:latin typeface="+mn-lt"/>
              </a:rPr>
              <a:t>[ISSTA’13]</a:t>
            </a:r>
          </a:p>
          <a:p>
            <a:r>
              <a:rPr lang="en-US" sz="2500" i="1" dirty="0" smtClean="0">
                <a:latin typeface="+mn-lt"/>
              </a:rPr>
              <a:t>  Help users adapt to the new UI</a:t>
            </a:r>
          </a:p>
        </p:txBody>
      </p:sp>
      <p:grpSp>
        <p:nvGrpSpPr>
          <p:cNvPr id="11" name="Group 10"/>
          <p:cNvGrpSpPr/>
          <p:nvPr/>
        </p:nvGrpSpPr>
        <p:grpSpPr>
          <a:xfrm>
            <a:off x="7391400" y="3581400"/>
            <a:ext cx="1828800" cy="2209800"/>
            <a:chOff x="7391400" y="2819400"/>
            <a:chExt cx="1828800" cy="2209800"/>
          </a:xfrm>
        </p:grpSpPr>
        <p:pic>
          <p:nvPicPr>
            <p:cNvPr id="13" name="Picture 2" descr="https://encrypted-tbn0.gstatic.com/images?q=tbn:ANd9GcSinLDMZobwO6eeVTMRagvL8EgWKP6Ymf8QqcS4TNpANUVdjCh1y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281940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941197" y="4629090"/>
              <a:ext cx="898003" cy="400110"/>
            </a:xfrm>
            <a:prstGeom prst="rect">
              <a:avLst/>
            </a:prstGeom>
            <a:noFill/>
          </p:spPr>
          <p:txBody>
            <a:bodyPr wrap="none" rtlCol="0">
              <a:spAutoFit/>
            </a:bodyPr>
            <a:lstStyle/>
            <a:p>
              <a:r>
                <a:rPr lang="en-US" sz="2000" dirty="0" smtClean="0">
                  <a:latin typeface="+mn-lt"/>
                </a:rPr>
                <a:t>Users</a:t>
              </a:r>
            </a:p>
          </p:txBody>
        </p:sp>
      </p:grpSp>
      <p:sp>
        <p:nvSpPr>
          <p:cNvPr id="17" name="Rectangular Callout 16"/>
          <p:cNvSpPr/>
          <p:nvPr/>
        </p:nvSpPr>
        <p:spPr bwMode="auto">
          <a:xfrm>
            <a:off x="2403423" y="3116350"/>
            <a:ext cx="4953000" cy="722195"/>
          </a:xfrm>
          <a:prstGeom prst="wedgeRectCallout">
            <a:avLst>
              <a:gd name="adj1" fmla="val 56673"/>
              <a:gd name="adj2" fmla="val 32489"/>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3200" dirty="0" smtClean="0"/>
              <a:t>I </a:t>
            </a:r>
            <a:r>
              <a:rPr lang="en-US" sz="3200" dirty="0" smtClean="0">
                <a:solidFill>
                  <a:srgbClr val="FF0000"/>
                </a:solidFill>
              </a:rPr>
              <a:t>cannot </a:t>
            </a:r>
            <a:r>
              <a:rPr lang="en-US" sz="3200" dirty="0" smtClean="0"/>
              <a:t>get used to the UI</a:t>
            </a:r>
            <a:endParaRPr lang="en-US" sz="3200" dirty="0"/>
          </a:p>
        </p:txBody>
      </p:sp>
    </p:spTree>
    <p:extLst>
      <p:ext uri="{BB962C8B-B14F-4D97-AF65-F5344CB8AC3E}">
        <p14:creationId xmlns:p14="http://schemas.microsoft.com/office/powerpoint/2010/main" val="44474771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dirty="0" err="1" smtClean="0"/>
              <a:t>ConfSuggester’s</a:t>
            </a:r>
            <a:r>
              <a:rPr lang="en-US" dirty="0" smtClean="0"/>
              <a:t> accuracy</a:t>
            </a:r>
            <a:endParaRPr lang="en-US" dirty="0"/>
          </a:p>
        </p:txBody>
      </p:sp>
      <p:sp>
        <p:nvSpPr>
          <p:cNvPr id="4" name="Slide Number Placeholder 3"/>
          <p:cNvSpPr>
            <a:spLocks noGrp="1"/>
          </p:cNvSpPr>
          <p:nvPr>
            <p:ph type="sldNum" sz="quarter" idx="11"/>
          </p:nvPr>
        </p:nvSpPr>
        <p:spPr/>
        <p:txBody>
          <a:bodyPr/>
          <a:lstStyle/>
          <a:p>
            <a:fld id="{3B048AC8-D41E-4C7B-8EE3-A52489AA1F05}" type="slidenum">
              <a:rPr lang="en-US" smtClean="0"/>
              <a:pPr/>
              <a:t>40</a:t>
            </a:fld>
            <a:endParaRPr lang="en-US"/>
          </a:p>
        </p:txBody>
      </p:sp>
      <p:sp>
        <p:nvSpPr>
          <p:cNvPr id="35" name="Content Placeholder 2"/>
          <p:cNvSpPr>
            <a:spLocks noGrp="1"/>
          </p:cNvSpPr>
          <p:nvPr>
            <p:ph idx="1"/>
          </p:nvPr>
        </p:nvSpPr>
        <p:spPr>
          <a:xfrm>
            <a:off x="228600" y="990600"/>
            <a:ext cx="7772400" cy="432450"/>
          </a:xfrm>
        </p:spPr>
        <p:txBody>
          <a:bodyPr/>
          <a:lstStyle/>
          <a:p>
            <a:r>
              <a:rPr lang="en-US" dirty="0" smtClean="0"/>
              <a:t>Measure accuracy by the rank of the actual root cause in </a:t>
            </a:r>
            <a:r>
              <a:rPr lang="en-US" dirty="0" err="1" smtClean="0"/>
              <a:t>ConfSuggester’s</a:t>
            </a:r>
            <a:r>
              <a:rPr lang="en-US" dirty="0" smtClean="0"/>
              <a:t> output</a:t>
            </a:r>
          </a:p>
          <a:p>
            <a:pPr marL="0" indent="0">
              <a:buNone/>
            </a:pPr>
            <a:endParaRPr lang="en-US" sz="1000" dirty="0" smtClean="0"/>
          </a:p>
          <a:p>
            <a:pPr lvl="1"/>
            <a:endParaRPr lang="en-US" dirty="0" smtClean="0"/>
          </a:p>
          <a:p>
            <a:pPr lvl="1"/>
            <a:endParaRPr lang="en-US" dirty="0" smtClean="0"/>
          </a:p>
          <a:p>
            <a:pPr marL="457200" lvl="1" indent="0">
              <a:buNone/>
            </a:pPr>
            <a:endParaRPr lang="en-US" dirty="0" smtClean="0"/>
          </a:p>
        </p:txBody>
      </p:sp>
      <p:grpSp>
        <p:nvGrpSpPr>
          <p:cNvPr id="36" name="Group 35"/>
          <p:cNvGrpSpPr/>
          <p:nvPr/>
        </p:nvGrpSpPr>
        <p:grpSpPr>
          <a:xfrm>
            <a:off x="7848600" y="990600"/>
            <a:ext cx="1046118" cy="811217"/>
            <a:chOff x="2306682" y="5157446"/>
            <a:chExt cx="1046118" cy="811217"/>
          </a:xfrm>
        </p:grpSpPr>
        <p:sp>
          <p:nvSpPr>
            <p:cNvPr id="37" name="TextBox 36"/>
            <p:cNvSpPr txBox="1"/>
            <p:nvPr/>
          </p:nvSpPr>
          <p:spPr>
            <a:xfrm>
              <a:off x="2306682" y="5183833"/>
              <a:ext cx="1046118" cy="784830"/>
            </a:xfrm>
            <a:prstGeom prst="rect">
              <a:avLst/>
            </a:prstGeom>
            <a:noFill/>
          </p:spPr>
          <p:txBody>
            <a:bodyPr wrap="square" rtlCol="0">
              <a:spAutoFit/>
            </a:bodyPr>
            <a:lstStyle/>
            <a:p>
              <a:r>
                <a:rPr lang="en-US" sz="1500" dirty="0" smtClean="0">
                  <a:latin typeface="+mn-lt"/>
                </a:rPr>
                <a:t>1.</a:t>
              </a:r>
            </a:p>
            <a:p>
              <a:r>
                <a:rPr lang="en-US" sz="1500" dirty="0" smtClean="0">
                  <a:latin typeface="+mn-lt"/>
                </a:rPr>
                <a:t>2.</a:t>
              </a:r>
            </a:p>
            <a:p>
              <a:r>
                <a:rPr lang="en-US" sz="1500" dirty="0" smtClean="0">
                  <a:latin typeface="+mn-lt"/>
                </a:rPr>
                <a:t>3. …</a:t>
              </a:r>
            </a:p>
          </p:txBody>
        </p:sp>
        <p:pic>
          <p:nvPicPr>
            <p:cNvPr id="38" name="Picture 2" descr="https://encrypted-tbn3.gstatic.com/images?q=tbn:ANd9GcTortB0_HB0wH8rIZb3_e9pY1l2FLj2YGn-DRpLCkyyd66BatY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5411771"/>
              <a:ext cx="254324" cy="25432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https://encrypted-tbn3.gstatic.com/images?q=tbn:ANd9GcTortB0_HB0wH8rIZb3_e9pY1l2FLj2YGn-DRpLCkyyd66BatY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5157446"/>
              <a:ext cx="254324" cy="254325"/>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1" name="Table 10"/>
          <p:cNvGraphicFramePr>
            <a:graphicFrameLocks noGrp="1"/>
          </p:cNvGraphicFramePr>
          <p:nvPr>
            <p:extLst>
              <p:ext uri="{D42A27DB-BD31-4B8C-83A1-F6EECF244321}">
                <p14:modId xmlns:p14="http://schemas.microsoft.com/office/powerpoint/2010/main" val="3895758070"/>
              </p:ext>
            </p:extLst>
          </p:nvPr>
        </p:nvGraphicFramePr>
        <p:xfrm>
          <a:off x="457200" y="2209800"/>
          <a:ext cx="8382000" cy="2286000"/>
        </p:xfrm>
        <a:graphic>
          <a:graphicData uri="http://schemas.openxmlformats.org/drawingml/2006/table">
            <a:tbl>
              <a:tblPr firstRow="1" bandRow="1">
                <a:tableStyleId>{72833802-FEF1-4C79-8D5D-14CF1EAF98D9}</a:tableStyleId>
              </a:tblPr>
              <a:tblGrid>
                <a:gridCol w="3962400"/>
                <a:gridCol w="4419600"/>
              </a:tblGrid>
              <a:tr h="0">
                <a:tc>
                  <a:txBody>
                    <a:bodyPr/>
                    <a:lstStyle/>
                    <a:p>
                      <a:r>
                        <a:rPr lang="en-US" sz="2400" dirty="0" smtClean="0"/>
                        <a:t>Technique</a:t>
                      </a:r>
                      <a:endParaRPr lang="en-US" sz="2400" dirty="0"/>
                    </a:p>
                  </a:txBody>
                  <a:tcPr/>
                </a:tc>
                <a:tc>
                  <a:txBody>
                    <a:bodyPr/>
                    <a:lstStyle/>
                    <a:p>
                      <a:r>
                        <a:rPr lang="en-US" sz="2400" dirty="0" smtClean="0"/>
                        <a:t>Average Root Cause Rank</a:t>
                      </a:r>
                      <a:endParaRPr lang="en-US" sz="2400" dirty="0"/>
                    </a:p>
                  </a:txBody>
                  <a:tcPr/>
                </a:tc>
              </a:tr>
              <a:tr h="370840">
                <a:tc>
                  <a:txBody>
                    <a:bodyPr/>
                    <a:lstStyle/>
                    <a:p>
                      <a:pPr marL="0" algn="l" defTabSz="914400" rtl="0" eaLnBrk="1" latinLnBrk="0" hangingPunct="1"/>
                      <a:r>
                        <a:rPr lang="en-US" sz="2400" kern="1200" dirty="0" smtClean="0">
                          <a:solidFill>
                            <a:schemeClr val="dk1"/>
                          </a:solidFill>
                          <a:latin typeface="+mn-lt"/>
                          <a:ea typeface="+mn-ea"/>
                          <a:cs typeface="+mn-cs"/>
                        </a:rPr>
                        <a:t>Baseline</a:t>
                      </a:r>
                      <a:endParaRPr lang="en-US"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smtClean="0">
                          <a:solidFill>
                            <a:schemeClr val="dk1"/>
                          </a:solidFill>
                          <a:latin typeface="+mn-lt"/>
                          <a:ea typeface="+mn-ea"/>
                          <a:cs typeface="+mn-cs"/>
                        </a:rPr>
                        <a:t>23.3</a:t>
                      </a:r>
                      <a:endParaRPr lang="en-US" sz="24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2400" kern="1200" dirty="0" err="1" smtClean="0">
                          <a:solidFill>
                            <a:schemeClr val="dk1"/>
                          </a:solidFill>
                          <a:latin typeface="+mn-lt"/>
                          <a:ea typeface="+mn-ea"/>
                          <a:cs typeface="+mn-cs"/>
                        </a:rPr>
                        <a:t>ConfAnalyzer</a:t>
                      </a:r>
                      <a:r>
                        <a:rPr lang="en-US" sz="2400" kern="1200" dirty="0" smtClean="0">
                          <a:solidFill>
                            <a:schemeClr val="dk1"/>
                          </a:solidFill>
                          <a:latin typeface="+mn-lt"/>
                          <a:ea typeface="+mn-ea"/>
                          <a:cs typeface="+mn-cs"/>
                        </a:rPr>
                        <a:t> [</a:t>
                      </a:r>
                      <a:r>
                        <a:rPr lang="en-US" sz="2400" kern="1200" dirty="0" smtClean="0">
                          <a:solidFill>
                            <a:schemeClr val="accent2"/>
                          </a:solidFill>
                          <a:latin typeface="+mn-lt"/>
                          <a:ea typeface="+mn-ea"/>
                          <a:cs typeface="+mn-cs"/>
                        </a:rPr>
                        <a:t>Rabkin’11</a:t>
                      </a:r>
                      <a:r>
                        <a:rPr lang="en-US" sz="2400" kern="1200" dirty="0" smtClean="0">
                          <a:solidFill>
                            <a:schemeClr val="dk1"/>
                          </a:solidFill>
                          <a:latin typeface="+mn-lt"/>
                          <a:ea typeface="+mn-ea"/>
                          <a:cs typeface="+mn-cs"/>
                        </a:rPr>
                        <a:t>]</a:t>
                      </a:r>
                      <a:endParaRPr lang="en-US"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smtClean="0">
                          <a:solidFill>
                            <a:schemeClr val="dk1"/>
                          </a:solidFill>
                          <a:latin typeface="+mn-lt"/>
                          <a:ea typeface="+mn-ea"/>
                          <a:cs typeface="+mn-cs"/>
                        </a:rPr>
                        <a:t>22</a:t>
                      </a:r>
                      <a:endParaRPr lang="en-US" sz="24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2400" kern="1200" dirty="0" err="1" smtClean="0">
                          <a:solidFill>
                            <a:schemeClr val="dk1"/>
                          </a:solidFill>
                          <a:latin typeface="+mn-lt"/>
                          <a:ea typeface="+mn-ea"/>
                          <a:cs typeface="+mn-cs"/>
                        </a:rPr>
                        <a:t>ConfDiagnoser</a:t>
                      </a:r>
                      <a:r>
                        <a:rPr lang="en-US" sz="2400" kern="1200" dirty="0" smtClean="0">
                          <a:solidFill>
                            <a:schemeClr val="dk1"/>
                          </a:solidFill>
                          <a:latin typeface="+mn-lt"/>
                          <a:ea typeface="+mn-ea"/>
                          <a:cs typeface="+mn-cs"/>
                        </a:rPr>
                        <a:t> [</a:t>
                      </a:r>
                      <a:r>
                        <a:rPr lang="en-US" sz="2400" kern="1200" dirty="0" smtClean="0">
                          <a:solidFill>
                            <a:schemeClr val="accent2"/>
                          </a:solidFill>
                          <a:latin typeface="+mn-lt"/>
                          <a:ea typeface="+mn-ea"/>
                          <a:cs typeface="+mn-cs"/>
                        </a:rPr>
                        <a:t>Zhang’13</a:t>
                      </a:r>
                      <a:r>
                        <a:rPr lang="en-US" sz="2400" kern="1200" dirty="0" smtClean="0">
                          <a:solidFill>
                            <a:schemeClr val="dk1"/>
                          </a:solidFill>
                          <a:latin typeface="+mn-lt"/>
                          <a:ea typeface="+mn-ea"/>
                          <a:cs typeface="+mn-cs"/>
                        </a:rPr>
                        <a:t>]</a:t>
                      </a:r>
                      <a:endParaRPr lang="en-US"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smtClean="0">
                          <a:solidFill>
                            <a:schemeClr val="dk1"/>
                          </a:solidFill>
                          <a:latin typeface="+mn-lt"/>
                          <a:ea typeface="+mn-ea"/>
                          <a:cs typeface="+mn-cs"/>
                        </a:rPr>
                        <a:t>15.3</a:t>
                      </a:r>
                      <a:endParaRPr lang="en-US" sz="24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2400" kern="1200" dirty="0" err="1" smtClean="0">
                          <a:solidFill>
                            <a:schemeClr val="dk1"/>
                          </a:solidFill>
                          <a:latin typeface="+mn-lt"/>
                          <a:ea typeface="+mn-ea"/>
                          <a:cs typeface="+mn-cs"/>
                        </a:rPr>
                        <a:t>ConfSuggester</a:t>
                      </a:r>
                      <a:endParaRPr lang="en-US"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b="1" kern="1200" dirty="0" smtClean="0">
                          <a:solidFill>
                            <a:srgbClr val="FF0000"/>
                          </a:solidFill>
                          <a:latin typeface="+mn-lt"/>
                          <a:ea typeface="+mn-ea"/>
                          <a:cs typeface="+mn-cs"/>
                        </a:rPr>
                        <a:t>1.9</a:t>
                      </a:r>
                      <a:endParaRPr lang="en-US" sz="2400" b="1" kern="1200" dirty="0">
                        <a:solidFill>
                          <a:srgbClr val="FF0000"/>
                        </a:solidFill>
                        <a:latin typeface="+mn-lt"/>
                        <a:ea typeface="+mn-ea"/>
                        <a:cs typeface="+mn-cs"/>
                      </a:endParaRPr>
                    </a:p>
                  </a:txBody>
                  <a:tcPr/>
                </a:tc>
              </a:tr>
            </a:tbl>
          </a:graphicData>
        </a:graphic>
      </p:graphicFrame>
      <p:sp>
        <p:nvSpPr>
          <p:cNvPr id="10" name="Rectangle 9"/>
          <p:cNvSpPr/>
          <p:nvPr/>
        </p:nvSpPr>
        <p:spPr bwMode="auto">
          <a:xfrm>
            <a:off x="243590" y="4056090"/>
            <a:ext cx="8666118" cy="1981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2" name="Rectangle 11"/>
          <p:cNvSpPr/>
          <p:nvPr/>
        </p:nvSpPr>
        <p:spPr>
          <a:xfrm>
            <a:off x="457200" y="4419600"/>
            <a:ext cx="8437518" cy="1384995"/>
          </a:xfrm>
          <a:prstGeom prst="rect">
            <a:avLst/>
          </a:prstGeom>
        </p:spPr>
        <p:txBody>
          <a:bodyPr wrap="square">
            <a:spAutoFit/>
          </a:bodyPr>
          <a:lstStyle/>
          <a:p>
            <a:pPr marL="342900" lvl="1" indent="-342900">
              <a:buClr>
                <a:schemeClr val="tx1"/>
              </a:buClr>
              <a:buFont typeface="Arial" pitchFamily="34" charset="0"/>
              <a:buChar char="•"/>
            </a:pPr>
            <a:r>
              <a:rPr lang="en-US" sz="2800" dirty="0" err="1" smtClean="0"/>
              <a:t>ConfDiagnoser</a:t>
            </a:r>
            <a:r>
              <a:rPr lang="en-US" sz="2800" dirty="0" smtClean="0"/>
              <a:t>:</a:t>
            </a:r>
          </a:p>
          <a:p>
            <a:pPr lvl="2" indent="-457200">
              <a:buClr>
                <a:schemeClr val="tx1"/>
              </a:buClr>
              <a:buFont typeface="Times New Roman" pitchFamily="18" charset="0"/>
              <a:buChar char="‒"/>
            </a:pPr>
            <a:r>
              <a:rPr lang="en-US" sz="2800" b="0" dirty="0"/>
              <a:t>Use trace comparison (on the same version) for error diagnosis</a:t>
            </a:r>
          </a:p>
        </p:txBody>
      </p:sp>
    </p:spTree>
    <p:extLst>
      <p:ext uri="{BB962C8B-B14F-4D97-AF65-F5344CB8AC3E}">
        <p14:creationId xmlns:p14="http://schemas.microsoft.com/office/powerpoint/2010/main" val="20919580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dirty="0" err="1" smtClean="0"/>
              <a:t>ConfSuggester’s</a:t>
            </a:r>
            <a:r>
              <a:rPr lang="en-US" dirty="0" smtClean="0"/>
              <a:t> accuracy</a:t>
            </a:r>
            <a:endParaRPr lang="en-US" dirty="0"/>
          </a:p>
        </p:txBody>
      </p:sp>
      <p:sp>
        <p:nvSpPr>
          <p:cNvPr id="4" name="Slide Number Placeholder 3"/>
          <p:cNvSpPr>
            <a:spLocks noGrp="1"/>
          </p:cNvSpPr>
          <p:nvPr>
            <p:ph type="sldNum" sz="quarter" idx="11"/>
          </p:nvPr>
        </p:nvSpPr>
        <p:spPr/>
        <p:txBody>
          <a:bodyPr/>
          <a:lstStyle/>
          <a:p>
            <a:fld id="{3B048AC8-D41E-4C7B-8EE3-A52489AA1F05}" type="slidenum">
              <a:rPr lang="en-US" smtClean="0"/>
              <a:pPr/>
              <a:t>41</a:t>
            </a:fld>
            <a:endParaRPr lang="en-US"/>
          </a:p>
        </p:txBody>
      </p:sp>
      <p:sp>
        <p:nvSpPr>
          <p:cNvPr id="35" name="Content Placeholder 2"/>
          <p:cNvSpPr>
            <a:spLocks noGrp="1"/>
          </p:cNvSpPr>
          <p:nvPr>
            <p:ph idx="1"/>
          </p:nvPr>
        </p:nvSpPr>
        <p:spPr>
          <a:xfrm>
            <a:off x="228600" y="990600"/>
            <a:ext cx="7772400" cy="432450"/>
          </a:xfrm>
        </p:spPr>
        <p:txBody>
          <a:bodyPr/>
          <a:lstStyle/>
          <a:p>
            <a:r>
              <a:rPr lang="en-US" dirty="0" smtClean="0"/>
              <a:t>Measure accuracy by the rank of the actual root cause in </a:t>
            </a:r>
            <a:r>
              <a:rPr lang="en-US" dirty="0" err="1" smtClean="0"/>
              <a:t>ConfSuggester’s</a:t>
            </a:r>
            <a:r>
              <a:rPr lang="en-US" dirty="0" smtClean="0"/>
              <a:t> output</a:t>
            </a:r>
          </a:p>
          <a:p>
            <a:pPr marL="0" indent="0">
              <a:buNone/>
            </a:pPr>
            <a:endParaRPr lang="en-US" sz="1000" dirty="0" smtClean="0"/>
          </a:p>
          <a:p>
            <a:pPr lvl="1"/>
            <a:endParaRPr lang="en-US" dirty="0" smtClean="0"/>
          </a:p>
          <a:p>
            <a:pPr lvl="1"/>
            <a:endParaRPr lang="en-US" dirty="0" smtClean="0"/>
          </a:p>
          <a:p>
            <a:pPr marL="457200" lvl="1" indent="0">
              <a:buNone/>
            </a:pPr>
            <a:endParaRPr lang="en-US" dirty="0" smtClean="0"/>
          </a:p>
        </p:txBody>
      </p:sp>
      <p:grpSp>
        <p:nvGrpSpPr>
          <p:cNvPr id="36" name="Group 35"/>
          <p:cNvGrpSpPr/>
          <p:nvPr/>
        </p:nvGrpSpPr>
        <p:grpSpPr>
          <a:xfrm>
            <a:off x="7848600" y="990600"/>
            <a:ext cx="1046118" cy="811217"/>
            <a:chOff x="2306682" y="5157446"/>
            <a:chExt cx="1046118" cy="811217"/>
          </a:xfrm>
        </p:grpSpPr>
        <p:sp>
          <p:nvSpPr>
            <p:cNvPr id="37" name="TextBox 36"/>
            <p:cNvSpPr txBox="1"/>
            <p:nvPr/>
          </p:nvSpPr>
          <p:spPr>
            <a:xfrm>
              <a:off x="2306682" y="5183833"/>
              <a:ext cx="1046118" cy="784830"/>
            </a:xfrm>
            <a:prstGeom prst="rect">
              <a:avLst/>
            </a:prstGeom>
            <a:noFill/>
          </p:spPr>
          <p:txBody>
            <a:bodyPr wrap="square" rtlCol="0">
              <a:spAutoFit/>
            </a:bodyPr>
            <a:lstStyle/>
            <a:p>
              <a:r>
                <a:rPr lang="en-US" sz="1500" dirty="0" smtClean="0">
                  <a:latin typeface="+mn-lt"/>
                </a:rPr>
                <a:t>1.</a:t>
              </a:r>
            </a:p>
            <a:p>
              <a:r>
                <a:rPr lang="en-US" sz="1500" dirty="0" smtClean="0">
                  <a:latin typeface="+mn-lt"/>
                </a:rPr>
                <a:t>2.</a:t>
              </a:r>
            </a:p>
            <a:p>
              <a:r>
                <a:rPr lang="en-US" sz="1500" dirty="0" smtClean="0">
                  <a:latin typeface="+mn-lt"/>
                </a:rPr>
                <a:t>3. …</a:t>
              </a:r>
            </a:p>
          </p:txBody>
        </p:sp>
        <p:pic>
          <p:nvPicPr>
            <p:cNvPr id="38" name="Picture 2" descr="https://encrypted-tbn3.gstatic.com/images?q=tbn:ANd9GcTortB0_HB0wH8rIZb3_e9pY1l2FLj2YGn-DRpLCkyyd66BatY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5411771"/>
              <a:ext cx="254324" cy="25432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https://encrypted-tbn3.gstatic.com/images?q=tbn:ANd9GcTortB0_HB0wH8rIZb3_e9pY1l2FLj2YGn-DRpLCkyyd66BatY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5157446"/>
              <a:ext cx="254324" cy="254325"/>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1" name="Table 10"/>
          <p:cNvGraphicFramePr>
            <a:graphicFrameLocks noGrp="1"/>
          </p:cNvGraphicFramePr>
          <p:nvPr>
            <p:extLst>
              <p:ext uri="{D42A27DB-BD31-4B8C-83A1-F6EECF244321}">
                <p14:modId xmlns:p14="http://schemas.microsoft.com/office/powerpoint/2010/main" val="2288503894"/>
              </p:ext>
            </p:extLst>
          </p:nvPr>
        </p:nvGraphicFramePr>
        <p:xfrm>
          <a:off x="457200" y="2209800"/>
          <a:ext cx="8382000" cy="2286000"/>
        </p:xfrm>
        <a:graphic>
          <a:graphicData uri="http://schemas.openxmlformats.org/drawingml/2006/table">
            <a:tbl>
              <a:tblPr firstRow="1" bandRow="1">
                <a:tableStyleId>{72833802-FEF1-4C79-8D5D-14CF1EAF98D9}</a:tableStyleId>
              </a:tblPr>
              <a:tblGrid>
                <a:gridCol w="3962400"/>
                <a:gridCol w="4419600"/>
              </a:tblGrid>
              <a:tr h="0">
                <a:tc>
                  <a:txBody>
                    <a:bodyPr/>
                    <a:lstStyle/>
                    <a:p>
                      <a:r>
                        <a:rPr lang="en-US" sz="2400" dirty="0" smtClean="0"/>
                        <a:t>Technique</a:t>
                      </a:r>
                      <a:endParaRPr lang="en-US" sz="2400" dirty="0"/>
                    </a:p>
                  </a:txBody>
                  <a:tcPr/>
                </a:tc>
                <a:tc>
                  <a:txBody>
                    <a:bodyPr/>
                    <a:lstStyle/>
                    <a:p>
                      <a:r>
                        <a:rPr lang="en-US" sz="2400" dirty="0" smtClean="0"/>
                        <a:t>Average Root Cause Rank</a:t>
                      </a:r>
                      <a:endParaRPr lang="en-US" sz="2400" dirty="0"/>
                    </a:p>
                  </a:txBody>
                  <a:tcPr/>
                </a:tc>
              </a:tr>
              <a:tr h="370840">
                <a:tc>
                  <a:txBody>
                    <a:bodyPr/>
                    <a:lstStyle/>
                    <a:p>
                      <a:pPr marL="0" algn="l" defTabSz="914400" rtl="0" eaLnBrk="1" latinLnBrk="0" hangingPunct="1"/>
                      <a:r>
                        <a:rPr lang="en-US" sz="2400" kern="1200" dirty="0" smtClean="0">
                          <a:solidFill>
                            <a:schemeClr val="dk1"/>
                          </a:solidFill>
                          <a:latin typeface="+mn-lt"/>
                          <a:ea typeface="+mn-ea"/>
                          <a:cs typeface="+mn-cs"/>
                        </a:rPr>
                        <a:t>Baseline</a:t>
                      </a:r>
                      <a:endParaRPr lang="en-US"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smtClean="0">
                          <a:solidFill>
                            <a:schemeClr val="dk1"/>
                          </a:solidFill>
                          <a:latin typeface="+mn-lt"/>
                          <a:ea typeface="+mn-ea"/>
                          <a:cs typeface="+mn-cs"/>
                        </a:rPr>
                        <a:t>23.3</a:t>
                      </a:r>
                      <a:endParaRPr lang="en-US" sz="24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2400" kern="1200" dirty="0" err="1" smtClean="0">
                          <a:solidFill>
                            <a:schemeClr val="dk1"/>
                          </a:solidFill>
                          <a:latin typeface="+mn-lt"/>
                          <a:ea typeface="+mn-ea"/>
                          <a:cs typeface="+mn-cs"/>
                        </a:rPr>
                        <a:t>ConfAnalyzer</a:t>
                      </a:r>
                      <a:r>
                        <a:rPr lang="en-US" sz="2400" kern="1200" dirty="0" smtClean="0">
                          <a:solidFill>
                            <a:schemeClr val="dk1"/>
                          </a:solidFill>
                          <a:latin typeface="+mn-lt"/>
                          <a:ea typeface="+mn-ea"/>
                          <a:cs typeface="+mn-cs"/>
                        </a:rPr>
                        <a:t> [</a:t>
                      </a:r>
                      <a:r>
                        <a:rPr lang="en-US" sz="2400" kern="1200" dirty="0" smtClean="0">
                          <a:solidFill>
                            <a:schemeClr val="accent2"/>
                          </a:solidFill>
                          <a:latin typeface="+mn-lt"/>
                          <a:ea typeface="+mn-ea"/>
                          <a:cs typeface="+mn-cs"/>
                        </a:rPr>
                        <a:t>Rabkin’11</a:t>
                      </a:r>
                      <a:r>
                        <a:rPr lang="en-US" sz="2400" kern="1200" dirty="0" smtClean="0">
                          <a:solidFill>
                            <a:schemeClr val="dk1"/>
                          </a:solidFill>
                          <a:latin typeface="+mn-lt"/>
                          <a:ea typeface="+mn-ea"/>
                          <a:cs typeface="+mn-cs"/>
                        </a:rPr>
                        <a:t>]</a:t>
                      </a:r>
                      <a:endParaRPr lang="en-US"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smtClean="0">
                          <a:solidFill>
                            <a:schemeClr val="dk1"/>
                          </a:solidFill>
                          <a:latin typeface="+mn-lt"/>
                          <a:ea typeface="+mn-ea"/>
                          <a:cs typeface="+mn-cs"/>
                        </a:rPr>
                        <a:t>22</a:t>
                      </a:r>
                      <a:endParaRPr lang="en-US" sz="24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2400" kern="1200" dirty="0" err="1" smtClean="0">
                          <a:solidFill>
                            <a:schemeClr val="dk1"/>
                          </a:solidFill>
                          <a:latin typeface="+mn-lt"/>
                          <a:ea typeface="+mn-ea"/>
                          <a:cs typeface="+mn-cs"/>
                        </a:rPr>
                        <a:t>ConfDiagnoser</a:t>
                      </a:r>
                      <a:r>
                        <a:rPr lang="en-US" sz="2400" kern="1200" dirty="0" smtClean="0">
                          <a:solidFill>
                            <a:schemeClr val="dk1"/>
                          </a:solidFill>
                          <a:latin typeface="+mn-lt"/>
                          <a:ea typeface="+mn-ea"/>
                          <a:cs typeface="+mn-cs"/>
                        </a:rPr>
                        <a:t> [</a:t>
                      </a:r>
                      <a:r>
                        <a:rPr lang="en-US" sz="2400" kern="1200" dirty="0" smtClean="0">
                          <a:solidFill>
                            <a:schemeClr val="accent2"/>
                          </a:solidFill>
                          <a:latin typeface="+mn-lt"/>
                          <a:ea typeface="+mn-ea"/>
                          <a:cs typeface="+mn-cs"/>
                        </a:rPr>
                        <a:t>Zhang’13</a:t>
                      </a:r>
                      <a:r>
                        <a:rPr lang="en-US" sz="2400" kern="1200" dirty="0" smtClean="0">
                          <a:solidFill>
                            <a:schemeClr val="dk1"/>
                          </a:solidFill>
                          <a:latin typeface="+mn-lt"/>
                          <a:ea typeface="+mn-ea"/>
                          <a:cs typeface="+mn-cs"/>
                        </a:rPr>
                        <a:t>]</a:t>
                      </a:r>
                      <a:endParaRPr lang="en-US"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smtClean="0">
                          <a:solidFill>
                            <a:schemeClr val="dk1"/>
                          </a:solidFill>
                          <a:latin typeface="+mn-lt"/>
                          <a:ea typeface="+mn-ea"/>
                          <a:cs typeface="+mn-cs"/>
                        </a:rPr>
                        <a:t>15.3</a:t>
                      </a:r>
                      <a:endParaRPr lang="en-US" sz="24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2400" kern="1200" dirty="0" err="1" smtClean="0">
                          <a:solidFill>
                            <a:schemeClr val="dk1"/>
                          </a:solidFill>
                          <a:latin typeface="+mn-lt"/>
                          <a:ea typeface="+mn-ea"/>
                          <a:cs typeface="+mn-cs"/>
                        </a:rPr>
                        <a:t>ConfSuggester</a:t>
                      </a:r>
                      <a:r>
                        <a:rPr lang="en-US" sz="2400" kern="1200" dirty="0" smtClean="0">
                          <a:solidFill>
                            <a:schemeClr val="dk1"/>
                          </a:solidFill>
                          <a:latin typeface="+mn-lt"/>
                          <a:ea typeface="+mn-ea"/>
                          <a:cs typeface="+mn-cs"/>
                        </a:rPr>
                        <a:t> (</a:t>
                      </a:r>
                      <a:r>
                        <a:rPr lang="en-US" sz="2400" kern="1200" dirty="0" smtClean="0">
                          <a:solidFill>
                            <a:srgbClr val="FF0000"/>
                          </a:solidFill>
                          <a:latin typeface="+mn-lt"/>
                          <a:ea typeface="+mn-ea"/>
                          <a:cs typeface="+mn-cs"/>
                        </a:rPr>
                        <a:t>this paper</a:t>
                      </a:r>
                      <a:r>
                        <a:rPr lang="en-US" sz="2400" kern="1200" dirty="0" smtClean="0">
                          <a:solidFill>
                            <a:schemeClr val="dk1"/>
                          </a:solidFill>
                          <a:latin typeface="+mn-lt"/>
                          <a:ea typeface="+mn-ea"/>
                          <a:cs typeface="+mn-cs"/>
                        </a:rPr>
                        <a:t>)</a:t>
                      </a:r>
                      <a:endParaRPr lang="en-US"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b="1" kern="1200" dirty="0" smtClean="0">
                          <a:solidFill>
                            <a:srgbClr val="FF0000"/>
                          </a:solidFill>
                          <a:latin typeface="+mn-lt"/>
                          <a:ea typeface="+mn-ea"/>
                          <a:cs typeface="+mn-cs"/>
                        </a:rPr>
                        <a:t>1.9</a:t>
                      </a:r>
                      <a:endParaRPr lang="en-US" sz="2400" b="1" kern="1200" dirty="0">
                        <a:solidFill>
                          <a:srgbClr val="FF0000"/>
                        </a:solidFill>
                        <a:latin typeface="+mn-lt"/>
                        <a:ea typeface="+mn-ea"/>
                        <a:cs typeface="+mn-cs"/>
                      </a:endParaRPr>
                    </a:p>
                  </a:txBody>
                  <a:tcPr/>
                </a:tc>
              </a:tr>
            </a:tbl>
          </a:graphicData>
        </a:graphic>
      </p:graphicFrame>
      <p:sp>
        <p:nvSpPr>
          <p:cNvPr id="3" name="Rectangle 2"/>
          <p:cNvSpPr/>
          <p:nvPr/>
        </p:nvSpPr>
        <p:spPr>
          <a:xfrm>
            <a:off x="457200" y="4800600"/>
            <a:ext cx="6858000" cy="1815882"/>
          </a:xfrm>
          <a:prstGeom prst="rect">
            <a:avLst/>
          </a:prstGeom>
        </p:spPr>
        <p:txBody>
          <a:bodyPr wrap="square">
            <a:spAutoFit/>
          </a:bodyPr>
          <a:lstStyle/>
          <a:p>
            <a:pPr marL="342900" lvl="1" indent="-342900">
              <a:buClr>
                <a:schemeClr val="tx1"/>
              </a:buClr>
              <a:buFont typeface="Arial" pitchFamily="34" charset="0"/>
              <a:buChar char="•"/>
            </a:pPr>
            <a:r>
              <a:rPr lang="en-US" sz="2800" dirty="0" err="1" smtClean="0"/>
              <a:t>ConfSuggester</a:t>
            </a:r>
            <a:r>
              <a:rPr lang="en-US" sz="2800" dirty="0" smtClean="0"/>
              <a:t>:</a:t>
            </a:r>
            <a:endParaRPr lang="en-US" sz="2800" b="0" dirty="0" smtClean="0">
              <a:solidFill>
                <a:srgbClr val="FF0000"/>
              </a:solidFill>
            </a:endParaRPr>
          </a:p>
          <a:p>
            <a:pPr marL="800100" lvl="2" indent="-342900">
              <a:buClr>
                <a:schemeClr val="tx1"/>
              </a:buClr>
              <a:buFontTx/>
              <a:buChar char="-"/>
            </a:pPr>
            <a:r>
              <a:rPr lang="en-US" sz="2800" b="0" dirty="0" smtClean="0">
                <a:solidFill>
                  <a:srgbClr val="FF0000"/>
                </a:solidFill>
              </a:rPr>
              <a:t>6</a:t>
            </a:r>
            <a:r>
              <a:rPr lang="en-US" sz="2800" b="0" dirty="0" smtClean="0"/>
              <a:t> </a:t>
            </a:r>
            <a:r>
              <a:rPr lang="en-US" sz="2800" b="0" dirty="0"/>
              <a:t>errors: root cause ranks </a:t>
            </a:r>
            <a:r>
              <a:rPr lang="en-US" sz="2800" b="0" dirty="0">
                <a:solidFill>
                  <a:srgbClr val="FF0000"/>
                </a:solidFill>
              </a:rPr>
              <a:t>1</a:t>
            </a:r>
            <a:r>
              <a:rPr lang="en-US" sz="2800" b="0" baseline="30000" dirty="0">
                <a:solidFill>
                  <a:srgbClr val="FF0000"/>
                </a:solidFill>
              </a:rPr>
              <a:t>st</a:t>
            </a:r>
          </a:p>
          <a:p>
            <a:pPr marL="800100" lvl="2" indent="-342900">
              <a:buClr>
                <a:schemeClr val="tx1"/>
              </a:buClr>
              <a:buFontTx/>
              <a:buChar char="-"/>
            </a:pPr>
            <a:r>
              <a:rPr lang="en-US" sz="2800" b="0" dirty="0" smtClean="0">
                <a:solidFill>
                  <a:srgbClr val="FF0000"/>
                </a:solidFill>
              </a:rPr>
              <a:t>1 </a:t>
            </a:r>
            <a:r>
              <a:rPr lang="en-US" sz="2800" b="0" dirty="0"/>
              <a:t>error: root cause ranks </a:t>
            </a:r>
            <a:r>
              <a:rPr lang="en-US" sz="2800" b="0" dirty="0">
                <a:solidFill>
                  <a:srgbClr val="FF0000"/>
                </a:solidFill>
              </a:rPr>
              <a:t>3</a:t>
            </a:r>
            <a:r>
              <a:rPr lang="en-US" sz="2800" b="0" baseline="30000" dirty="0">
                <a:solidFill>
                  <a:srgbClr val="FF0000"/>
                </a:solidFill>
              </a:rPr>
              <a:t>rd</a:t>
            </a:r>
          </a:p>
          <a:p>
            <a:pPr marL="800100" lvl="2" indent="-342900">
              <a:buClr>
                <a:schemeClr val="tx1"/>
              </a:buClr>
              <a:buFontTx/>
              <a:buChar char="-"/>
            </a:pPr>
            <a:r>
              <a:rPr lang="en-US" sz="2800" b="0" dirty="0" smtClean="0">
                <a:solidFill>
                  <a:srgbClr val="FF0000"/>
                </a:solidFill>
              </a:rPr>
              <a:t>1 </a:t>
            </a:r>
            <a:r>
              <a:rPr lang="en-US" sz="2800" b="0" dirty="0"/>
              <a:t>error: root cause ranks </a:t>
            </a:r>
            <a:r>
              <a:rPr lang="en-US" sz="2800" b="0" dirty="0">
                <a:solidFill>
                  <a:srgbClr val="FF0000"/>
                </a:solidFill>
              </a:rPr>
              <a:t>6</a:t>
            </a:r>
            <a:r>
              <a:rPr lang="en-US" sz="2800" b="0" baseline="30000" dirty="0">
                <a:solidFill>
                  <a:srgbClr val="FF0000"/>
                </a:solidFill>
              </a:rPr>
              <a:t>th</a:t>
            </a:r>
            <a:endParaRPr lang="en-US" sz="3200" b="0" dirty="0">
              <a:solidFill>
                <a:srgbClr val="FF0000"/>
              </a:solidFill>
            </a:endParaRPr>
          </a:p>
        </p:txBody>
      </p:sp>
    </p:spTree>
    <p:extLst>
      <p:ext uri="{BB962C8B-B14F-4D97-AF65-F5344CB8AC3E}">
        <p14:creationId xmlns:p14="http://schemas.microsoft.com/office/powerpoint/2010/main" val="20919580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1143000"/>
          </a:xfrm>
        </p:spPr>
        <p:txBody>
          <a:bodyPr/>
          <a:lstStyle/>
          <a:p>
            <a:r>
              <a:rPr lang="en-US" dirty="0" err="1" smtClean="0"/>
              <a:t>ConfSuggester’s</a:t>
            </a:r>
            <a:r>
              <a:rPr lang="en-US" dirty="0" smtClean="0"/>
              <a:t> efficiency</a:t>
            </a:r>
            <a:endParaRPr lang="en-US" dirty="0"/>
          </a:p>
        </p:txBody>
      </p:sp>
      <p:sp>
        <p:nvSpPr>
          <p:cNvPr id="3" name="Content Placeholder 2"/>
          <p:cNvSpPr>
            <a:spLocks noGrp="1"/>
          </p:cNvSpPr>
          <p:nvPr>
            <p:ph idx="1"/>
          </p:nvPr>
        </p:nvSpPr>
        <p:spPr>
          <a:xfrm>
            <a:off x="381000" y="1371600"/>
            <a:ext cx="8915400" cy="4495800"/>
          </a:xfrm>
        </p:spPr>
        <p:txBody>
          <a:bodyPr/>
          <a:lstStyle/>
          <a:p>
            <a:pPr lvl="1"/>
            <a:endParaRPr lang="en-US" sz="900" dirty="0" smtClean="0"/>
          </a:p>
          <a:p>
            <a:pPr marL="0" indent="0">
              <a:buNone/>
            </a:pPr>
            <a:endParaRPr lang="en-US" sz="800" b="1" dirty="0" smtClean="0"/>
          </a:p>
          <a:p>
            <a:r>
              <a:rPr lang="en-US" sz="2600" b="1" dirty="0" smtClean="0"/>
              <a:t>User demonstration</a:t>
            </a:r>
          </a:p>
          <a:p>
            <a:pPr lvl="1"/>
            <a:r>
              <a:rPr lang="en-US" sz="2400" dirty="0" smtClean="0"/>
              <a:t>  </a:t>
            </a:r>
            <a:r>
              <a:rPr lang="en-US" sz="2400" dirty="0" smtClean="0">
                <a:solidFill>
                  <a:srgbClr val="FF0000"/>
                </a:solidFill>
              </a:rPr>
              <a:t>6 minutes </a:t>
            </a:r>
            <a:r>
              <a:rPr lang="en-US" sz="2400" dirty="0" smtClean="0"/>
              <a:t>per </a:t>
            </a:r>
            <a:r>
              <a:rPr lang="en-US" sz="2400" dirty="0" smtClean="0">
                <a:solidFill>
                  <a:srgbClr val="FF0000"/>
                </a:solidFill>
              </a:rPr>
              <a:t>error</a:t>
            </a:r>
            <a:r>
              <a:rPr lang="en-US" sz="2400" dirty="0" smtClean="0"/>
              <a:t>, on average</a:t>
            </a:r>
          </a:p>
          <a:p>
            <a:pPr marL="457200" lvl="1" indent="0">
              <a:buNone/>
            </a:pPr>
            <a:r>
              <a:rPr lang="en-US" dirty="0" smtClean="0"/>
              <a:t> </a:t>
            </a:r>
          </a:p>
          <a:p>
            <a:pPr marL="457200" lvl="1" indent="0">
              <a:buNone/>
            </a:pPr>
            <a:endParaRPr lang="en-US" dirty="0" smtClean="0"/>
          </a:p>
          <a:p>
            <a:pPr marL="457200" lvl="1" indent="0">
              <a:buNone/>
            </a:pPr>
            <a:endParaRPr lang="en-US" sz="800" dirty="0"/>
          </a:p>
          <a:p>
            <a:r>
              <a:rPr lang="en-US" sz="2600" b="1" dirty="0" smtClean="0"/>
              <a:t>Error diagnosis</a:t>
            </a:r>
            <a:endParaRPr lang="en-US" sz="2600" b="1" dirty="0"/>
          </a:p>
          <a:p>
            <a:pPr lvl="1"/>
            <a:r>
              <a:rPr lang="en-US" sz="2400" dirty="0"/>
              <a:t> </a:t>
            </a:r>
            <a:r>
              <a:rPr lang="en-US" sz="2400" dirty="0" smtClean="0">
                <a:solidFill>
                  <a:srgbClr val="FF0000"/>
                </a:solidFill>
              </a:rPr>
              <a:t>4 </a:t>
            </a:r>
            <a:r>
              <a:rPr lang="en-US" sz="2400" dirty="0">
                <a:solidFill>
                  <a:srgbClr val="FF0000"/>
                </a:solidFill>
              </a:rPr>
              <a:t>minutes </a:t>
            </a:r>
            <a:r>
              <a:rPr lang="en-US" sz="2400" dirty="0" smtClean="0"/>
              <a:t>per </a:t>
            </a:r>
            <a:r>
              <a:rPr lang="en-US" sz="2400" dirty="0" smtClean="0">
                <a:solidFill>
                  <a:srgbClr val="FF0000"/>
                </a:solidFill>
              </a:rPr>
              <a:t>error</a:t>
            </a:r>
            <a:r>
              <a:rPr lang="en-US" sz="2400" dirty="0"/>
              <a:t>, </a:t>
            </a:r>
            <a:r>
              <a:rPr lang="en-US" sz="2400" dirty="0" smtClean="0"/>
              <a:t>on average</a:t>
            </a:r>
            <a:endParaRPr lang="en-US" sz="2400" dirty="0"/>
          </a:p>
          <a:p>
            <a:pPr marL="457200" lvl="1" indent="0">
              <a:buNone/>
            </a:pPr>
            <a:endParaRPr lang="en-US" dirty="0"/>
          </a:p>
        </p:txBody>
      </p:sp>
      <p:sp>
        <p:nvSpPr>
          <p:cNvPr id="4" name="Slide Number Placeholder 3"/>
          <p:cNvSpPr>
            <a:spLocks noGrp="1"/>
          </p:cNvSpPr>
          <p:nvPr>
            <p:ph type="sldNum" sz="quarter" idx="11"/>
          </p:nvPr>
        </p:nvSpPr>
        <p:spPr/>
        <p:txBody>
          <a:bodyPr/>
          <a:lstStyle/>
          <a:p>
            <a:fld id="{3B048AC8-D41E-4C7B-8EE3-A52489AA1F05}" type="slidenum">
              <a:rPr lang="en-US" smtClean="0"/>
              <a:pPr/>
              <a:t>42</a:t>
            </a:fld>
            <a:endParaRPr lang="en-US"/>
          </a:p>
        </p:txBody>
      </p:sp>
      <p:pic>
        <p:nvPicPr>
          <p:cNvPr id="9" name="Picture 2" descr="https://encrypted-tbn0.gstatic.com/images?q=tbn:ANd9GcQDeW__s29AHA5L6tmmne7uo5kgu_DvMi08enA6fDrm0au7-25-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650749"/>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0400" y="3581400"/>
            <a:ext cx="655590" cy="622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03537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Example</a:t>
            </a:r>
          </a:p>
          <a:p>
            <a:endParaRPr lang="en-US" sz="1000" dirty="0"/>
          </a:p>
          <a:p>
            <a:r>
              <a:rPr lang="en-US" dirty="0"/>
              <a:t>A Study of Configuration Evolution</a:t>
            </a:r>
          </a:p>
          <a:p>
            <a:endParaRPr lang="en-US" sz="800" dirty="0" smtClean="0"/>
          </a:p>
          <a:p>
            <a:r>
              <a:rPr lang="en-US" dirty="0" smtClean="0"/>
              <a:t>The </a:t>
            </a:r>
            <a:r>
              <a:rPr lang="en-US" dirty="0" err="1" smtClean="0"/>
              <a:t>ConfSuggester</a:t>
            </a:r>
            <a:r>
              <a:rPr lang="en-US" dirty="0" smtClean="0"/>
              <a:t> Technique</a:t>
            </a:r>
          </a:p>
          <a:p>
            <a:endParaRPr lang="en-US" sz="800" dirty="0" smtClean="0"/>
          </a:p>
          <a:p>
            <a:r>
              <a:rPr lang="en-US" dirty="0" smtClean="0"/>
              <a:t>Evaluation</a:t>
            </a:r>
          </a:p>
          <a:p>
            <a:endParaRPr lang="en-US" sz="800" dirty="0" smtClean="0"/>
          </a:p>
          <a:p>
            <a:r>
              <a:rPr lang="en-US" dirty="0" smtClean="0"/>
              <a:t>Related Work</a:t>
            </a:r>
          </a:p>
          <a:p>
            <a:endParaRPr lang="en-US" sz="800" dirty="0" smtClean="0"/>
          </a:p>
          <a:p>
            <a:r>
              <a:rPr lang="en-US" dirty="0" smtClean="0"/>
              <a:t>Contributions</a:t>
            </a:r>
          </a:p>
        </p:txBody>
      </p:sp>
      <p:sp>
        <p:nvSpPr>
          <p:cNvPr id="4" name="Slide Number Placeholder 3"/>
          <p:cNvSpPr>
            <a:spLocks noGrp="1"/>
          </p:cNvSpPr>
          <p:nvPr>
            <p:ph type="sldNum" sz="quarter" idx="11"/>
          </p:nvPr>
        </p:nvSpPr>
        <p:spPr/>
        <p:txBody>
          <a:bodyPr/>
          <a:lstStyle/>
          <a:p>
            <a:fld id="{3B048AC8-D41E-4C7B-8EE3-A52489AA1F05}" type="slidenum">
              <a:rPr lang="en-US" smtClean="0"/>
              <a:pPr/>
              <a:t>43</a:t>
            </a:fld>
            <a:endParaRPr lang="en-US"/>
          </a:p>
        </p:txBody>
      </p:sp>
      <p:sp>
        <p:nvSpPr>
          <p:cNvPr id="5" name="Right Arrow 4"/>
          <p:cNvSpPr/>
          <p:nvPr/>
        </p:nvSpPr>
        <p:spPr bwMode="auto">
          <a:xfrm>
            <a:off x="228600" y="3866445"/>
            <a:ext cx="3810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50860159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686800" cy="1143000"/>
          </a:xfrm>
        </p:spPr>
        <p:txBody>
          <a:bodyPr/>
          <a:lstStyle/>
          <a:p>
            <a:r>
              <a:rPr lang="en-US" dirty="0" smtClean="0"/>
              <a:t>Related work on configuration error diagnosis</a:t>
            </a:r>
            <a:endParaRPr lang="en-US" dirty="0"/>
          </a:p>
        </p:txBody>
      </p:sp>
      <p:sp>
        <p:nvSpPr>
          <p:cNvPr id="3" name="Content Placeholder 2"/>
          <p:cNvSpPr>
            <a:spLocks noGrp="1"/>
          </p:cNvSpPr>
          <p:nvPr>
            <p:ph idx="1"/>
          </p:nvPr>
        </p:nvSpPr>
        <p:spPr/>
        <p:txBody>
          <a:bodyPr/>
          <a:lstStyle/>
          <a:p>
            <a:r>
              <a:rPr lang="en-US" dirty="0" smtClean="0"/>
              <a:t>Tainting-based techniques</a:t>
            </a:r>
          </a:p>
          <a:p>
            <a:pPr lvl="1"/>
            <a:r>
              <a:rPr lang="en-US" dirty="0" smtClean="0"/>
              <a:t>Dynamic tainting [</a:t>
            </a:r>
            <a:r>
              <a:rPr lang="en-US" dirty="0" smtClean="0">
                <a:solidFill>
                  <a:schemeClr val="accent2"/>
                </a:solidFill>
              </a:rPr>
              <a:t>Attariyan’08</a:t>
            </a:r>
            <a:r>
              <a:rPr lang="en-US" dirty="0" smtClean="0"/>
              <a:t>], static tainting [</a:t>
            </a:r>
            <a:r>
              <a:rPr lang="en-US" dirty="0">
                <a:solidFill>
                  <a:schemeClr val="accent2"/>
                </a:solidFill>
              </a:rPr>
              <a:t>Rabkin’11</a:t>
            </a:r>
            <a:r>
              <a:rPr lang="en-US" dirty="0" smtClean="0"/>
              <a:t>]</a:t>
            </a:r>
          </a:p>
          <a:p>
            <a:pPr marL="457200" lvl="1" indent="0">
              <a:buNone/>
            </a:pPr>
            <a:r>
              <a:rPr lang="en-US" i="1" dirty="0" smtClean="0">
                <a:solidFill>
                  <a:schemeClr val="accent2"/>
                </a:solidFill>
              </a:rPr>
              <a:t>Focuses exclusively on crashing errors </a:t>
            </a:r>
          </a:p>
          <a:p>
            <a:pPr marL="457200" lvl="1" indent="0">
              <a:buNone/>
            </a:pPr>
            <a:endParaRPr lang="en-US" sz="900" dirty="0" smtClean="0"/>
          </a:p>
          <a:p>
            <a:r>
              <a:rPr lang="en-US" dirty="0" smtClean="0"/>
              <a:t>Search-based techniques</a:t>
            </a:r>
          </a:p>
          <a:p>
            <a:pPr lvl="1"/>
            <a:r>
              <a:rPr lang="en-US" dirty="0" smtClean="0"/>
              <a:t>Delta debugging [</a:t>
            </a:r>
            <a:r>
              <a:rPr lang="en-US" dirty="0">
                <a:solidFill>
                  <a:schemeClr val="accent2"/>
                </a:solidFill>
              </a:rPr>
              <a:t>Zeller’02</a:t>
            </a:r>
            <a:r>
              <a:rPr lang="en-US" dirty="0" smtClean="0"/>
              <a:t>], </a:t>
            </a:r>
            <a:r>
              <a:rPr lang="en-US" dirty="0" err="1" smtClean="0"/>
              <a:t>Chronus</a:t>
            </a:r>
            <a:r>
              <a:rPr lang="en-US" dirty="0" smtClean="0"/>
              <a:t> [</a:t>
            </a:r>
            <a:r>
              <a:rPr lang="en-US" dirty="0">
                <a:solidFill>
                  <a:schemeClr val="accent2"/>
                </a:solidFill>
              </a:rPr>
              <a:t>Whitaker’04</a:t>
            </a:r>
            <a:r>
              <a:rPr lang="en-US" dirty="0" smtClean="0"/>
              <a:t>]</a:t>
            </a:r>
          </a:p>
          <a:p>
            <a:pPr marL="457200" lvl="1" indent="0">
              <a:buNone/>
            </a:pPr>
            <a:r>
              <a:rPr lang="en-US" i="1" dirty="0">
                <a:solidFill>
                  <a:schemeClr val="accent2"/>
                </a:solidFill>
              </a:rPr>
              <a:t>Requires </a:t>
            </a:r>
            <a:r>
              <a:rPr lang="en-US" i="1" dirty="0" smtClean="0">
                <a:solidFill>
                  <a:schemeClr val="accent2"/>
                </a:solidFill>
              </a:rPr>
              <a:t>a correct state for comparison,  </a:t>
            </a:r>
            <a:r>
              <a:rPr lang="en-US" i="1" dirty="0">
                <a:solidFill>
                  <a:schemeClr val="accent2"/>
                </a:solidFill>
              </a:rPr>
              <a:t>or OS-level </a:t>
            </a:r>
            <a:r>
              <a:rPr lang="en-US" i="1" dirty="0" smtClean="0">
                <a:solidFill>
                  <a:schemeClr val="accent2"/>
                </a:solidFill>
              </a:rPr>
              <a:t>support</a:t>
            </a:r>
          </a:p>
          <a:p>
            <a:pPr marL="457200" lvl="1" indent="0">
              <a:buNone/>
            </a:pPr>
            <a:endParaRPr lang="en-US" sz="900" i="1" dirty="0">
              <a:solidFill>
                <a:srgbClr val="002060"/>
              </a:solidFill>
            </a:endParaRPr>
          </a:p>
          <a:p>
            <a:r>
              <a:rPr lang="en-US" dirty="0" smtClean="0"/>
              <a:t>Domain-specific techniques</a:t>
            </a:r>
          </a:p>
          <a:p>
            <a:pPr lvl="1"/>
            <a:r>
              <a:rPr lang="en-US" dirty="0" err="1" smtClean="0"/>
              <a:t>PeerPressure</a:t>
            </a:r>
            <a:r>
              <a:rPr lang="en-US" dirty="0" smtClean="0"/>
              <a:t> [</a:t>
            </a:r>
            <a:r>
              <a:rPr lang="en-US" dirty="0" smtClean="0">
                <a:solidFill>
                  <a:schemeClr val="accent2"/>
                </a:solidFill>
              </a:rPr>
              <a:t>Wang’04</a:t>
            </a:r>
            <a:r>
              <a:rPr lang="en-US" dirty="0" smtClean="0"/>
              <a:t>], </a:t>
            </a:r>
            <a:r>
              <a:rPr lang="en-US" dirty="0" err="1" smtClean="0"/>
              <a:t>RangeFixer</a:t>
            </a:r>
            <a:r>
              <a:rPr lang="en-US" dirty="0" smtClean="0"/>
              <a:t> [</a:t>
            </a:r>
            <a:r>
              <a:rPr lang="en-US" dirty="0">
                <a:solidFill>
                  <a:schemeClr val="accent2"/>
                </a:solidFill>
              </a:rPr>
              <a:t>Xiong’12</a:t>
            </a:r>
            <a:r>
              <a:rPr lang="en-US" dirty="0" smtClean="0"/>
              <a:t>]</a:t>
            </a:r>
            <a:endParaRPr lang="en-US" dirty="0"/>
          </a:p>
          <a:p>
            <a:pPr marL="457200" lvl="1" indent="0">
              <a:buNone/>
            </a:pPr>
            <a:r>
              <a:rPr lang="en-US" i="1" dirty="0">
                <a:solidFill>
                  <a:schemeClr val="accent2"/>
                </a:solidFill>
              </a:rPr>
              <a:t>Targets a specific kind of configuration errors, and does not support a general language like Java</a:t>
            </a:r>
          </a:p>
        </p:txBody>
      </p:sp>
      <p:sp>
        <p:nvSpPr>
          <p:cNvPr id="4" name="Slide Number Placeholder 3"/>
          <p:cNvSpPr>
            <a:spLocks noGrp="1"/>
          </p:cNvSpPr>
          <p:nvPr>
            <p:ph type="sldNum" sz="quarter" idx="11"/>
          </p:nvPr>
        </p:nvSpPr>
        <p:spPr/>
        <p:txBody>
          <a:bodyPr/>
          <a:lstStyle/>
          <a:p>
            <a:fld id="{3B048AC8-D41E-4C7B-8EE3-A52489AA1F05}" type="slidenum">
              <a:rPr lang="en-US" smtClean="0"/>
              <a:pPr/>
              <a:t>44</a:t>
            </a:fld>
            <a:endParaRPr lang="en-US"/>
          </a:p>
        </p:txBody>
      </p:sp>
      <p:sp>
        <p:nvSpPr>
          <p:cNvPr id="5" name="TextBox 4"/>
          <p:cNvSpPr txBox="1"/>
          <p:nvPr/>
        </p:nvSpPr>
        <p:spPr>
          <a:xfrm>
            <a:off x="228600" y="5638800"/>
            <a:ext cx="8991600" cy="923330"/>
          </a:xfrm>
          <a:prstGeom prst="rect">
            <a:avLst/>
          </a:prstGeom>
          <a:noFill/>
        </p:spPr>
        <p:txBody>
          <a:bodyPr wrap="square" rtlCol="0">
            <a:spAutoFit/>
          </a:bodyPr>
          <a:lstStyle/>
          <a:p>
            <a:r>
              <a:rPr lang="en-US" sz="2700" dirty="0" smtClean="0">
                <a:solidFill>
                  <a:srgbClr val="FF0000"/>
                </a:solidFill>
                <a:latin typeface="+mn-lt"/>
              </a:rPr>
              <a:t>A common limitation: </a:t>
            </a:r>
            <a:r>
              <a:rPr lang="en-US" sz="2700" dirty="0" smtClean="0">
                <a:latin typeface="+mn-lt"/>
              </a:rPr>
              <a:t>do not support configuration error diagnosis in software evolution.</a:t>
            </a:r>
          </a:p>
        </p:txBody>
      </p:sp>
    </p:spTree>
    <p:extLst>
      <p:ext uri="{BB962C8B-B14F-4D97-AF65-F5344CB8AC3E}">
        <p14:creationId xmlns:p14="http://schemas.microsoft.com/office/powerpoint/2010/main" val="23817667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Example</a:t>
            </a:r>
          </a:p>
          <a:p>
            <a:endParaRPr lang="en-US" sz="1000" dirty="0"/>
          </a:p>
          <a:p>
            <a:r>
              <a:rPr lang="en-US" dirty="0"/>
              <a:t>A Study of Configuration Evolution</a:t>
            </a:r>
          </a:p>
          <a:p>
            <a:endParaRPr lang="en-US" sz="800" dirty="0" smtClean="0"/>
          </a:p>
          <a:p>
            <a:r>
              <a:rPr lang="en-US" dirty="0" smtClean="0"/>
              <a:t>The </a:t>
            </a:r>
            <a:r>
              <a:rPr lang="en-US" dirty="0" err="1" smtClean="0"/>
              <a:t>ConfSuggester</a:t>
            </a:r>
            <a:r>
              <a:rPr lang="en-US" dirty="0" smtClean="0"/>
              <a:t> Technique</a:t>
            </a:r>
          </a:p>
          <a:p>
            <a:endParaRPr lang="en-US" sz="800" dirty="0" smtClean="0"/>
          </a:p>
          <a:p>
            <a:r>
              <a:rPr lang="en-US" dirty="0" smtClean="0"/>
              <a:t>Evaluation</a:t>
            </a:r>
          </a:p>
          <a:p>
            <a:endParaRPr lang="en-US" sz="800" dirty="0" smtClean="0"/>
          </a:p>
          <a:p>
            <a:r>
              <a:rPr lang="en-US" dirty="0" smtClean="0"/>
              <a:t>Related Work</a:t>
            </a:r>
          </a:p>
          <a:p>
            <a:endParaRPr lang="en-US" sz="800" dirty="0" smtClean="0"/>
          </a:p>
          <a:p>
            <a:r>
              <a:rPr lang="en-US" dirty="0" smtClean="0"/>
              <a:t>Contributions</a:t>
            </a:r>
          </a:p>
        </p:txBody>
      </p:sp>
      <p:sp>
        <p:nvSpPr>
          <p:cNvPr id="4" name="Slide Number Placeholder 3"/>
          <p:cNvSpPr>
            <a:spLocks noGrp="1"/>
          </p:cNvSpPr>
          <p:nvPr>
            <p:ph type="sldNum" sz="quarter" idx="11"/>
          </p:nvPr>
        </p:nvSpPr>
        <p:spPr/>
        <p:txBody>
          <a:bodyPr/>
          <a:lstStyle/>
          <a:p>
            <a:fld id="{3B048AC8-D41E-4C7B-8EE3-A52489AA1F05}" type="slidenum">
              <a:rPr lang="en-US" smtClean="0"/>
              <a:pPr/>
              <a:t>45</a:t>
            </a:fld>
            <a:endParaRPr lang="en-US"/>
          </a:p>
        </p:txBody>
      </p:sp>
      <p:sp>
        <p:nvSpPr>
          <p:cNvPr id="5" name="Right Arrow 4"/>
          <p:cNvSpPr/>
          <p:nvPr/>
        </p:nvSpPr>
        <p:spPr bwMode="auto">
          <a:xfrm>
            <a:off x="228600" y="4419600"/>
            <a:ext cx="3810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804268501"/>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71600"/>
            <a:ext cx="7772400" cy="5181600"/>
          </a:xfrm>
        </p:spPr>
        <p:txBody>
          <a:bodyPr/>
          <a:lstStyle/>
          <a:p>
            <a:r>
              <a:rPr lang="en-US" dirty="0" smtClean="0"/>
              <a:t>A technique to diagnose configuration errors for </a:t>
            </a:r>
            <a:r>
              <a:rPr lang="en-US" b="1" dirty="0" smtClean="0">
                <a:solidFill>
                  <a:schemeClr val="accent2"/>
                </a:solidFill>
              </a:rPr>
              <a:t>evolving</a:t>
            </a:r>
            <a:r>
              <a:rPr lang="en-US" dirty="0" smtClean="0">
                <a:solidFill>
                  <a:schemeClr val="accent2"/>
                </a:solidFill>
              </a:rPr>
              <a:t> </a:t>
            </a:r>
            <a:r>
              <a:rPr lang="en-US" dirty="0" smtClean="0"/>
              <a:t>software</a:t>
            </a:r>
          </a:p>
          <a:p>
            <a:pPr marL="457200" lvl="1" indent="0">
              <a:buNone/>
            </a:pPr>
            <a:r>
              <a:rPr lang="en-US" i="1" dirty="0" smtClean="0">
                <a:solidFill>
                  <a:srgbClr val="FF0000"/>
                </a:solidFill>
              </a:rPr>
              <a:t>Compare </a:t>
            </a:r>
            <a:r>
              <a:rPr lang="en-US" b="1" i="1" dirty="0" smtClean="0">
                <a:solidFill>
                  <a:srgbClr val="FF0000"/>
                </a:solidFill>
              </a:rPr>
              <a:t>relevant</a:t>
            </a:r>
            <a:r>
              <a:rPr lang="en-US" i="1" dirty="0" smtClean="0">
                <a:solidFill>
                  <a:srgbClr val="FF0000"/>
                </a:solidFill>
              </a:rPr>
              <a:t> </a:t>
            </a:r>
            <a:r>
              <a:rPr lang="en-US" b="1" i="1" dirty="0" smtClean="0">
                <a:solidFill>
                  <a:srgbClr val="FF0000"/>
                </a:solidFill>
              </a:rPr>
              <a:t>predicate</a:t>
            </a:r>
            <a:r>
              <a:rPr lang="en-US" i="1" dirty="0" smtClean="0">
                <a:solidFill>
                  <a:srgbClr val="FF0000"/>
                </a:solidFill>
              </a:rPr>
              <a:t> behaviors between executions from </a:t>
            </a:r>
            <a:r>
              <a:rPr lang="en-US" b="1" i="1" dirty="0" smtClean="0">
                <a:solidFill>
                  <a:srgbClr val="FF0000"/>
                </a:solidFill>
              </a:rPr>
              <a:t>two versions</a:t>
            </a:r>
          </a:p>
          <a:p>
            <a:pPr lvl="1"/>
            <a:endParaRPr lang="en-US" sz="900" dirty="0"/>
          </a:p>
          <a:p>
            <a:endParaRPr lang="en-US" dirty="0" smtClean="0"/>
          </a:p>
          <a:p>
            <a:endParaRPr lang="en-US" dirty="0"/>
          </a:p>
          <a:p>
            <a:endParaRPr lang="en-US" dirty="0" smtClean="0"/>
          </a:p>
          <a:p>
            <a:endParaRPr lang="en-US" dirty="0" smtClean="0"/>
          </a:p>
          <a:p>
            <a:endParaRPr lang="en-US" sz="900" dirty="0" smtClean="0"/>
          </a:p>
          <a:p>
            <a:r>
              <a:rPr lang="en-US" dirty="0" smtClean="0"/>
              <a:t>The </a:t>
            </a:r>
            <a:r>
              <a:rPr lang="en-US" dirty="0" err="1" smtClean="0"/>
              <a:t>ConfSuggester</a:t>
            </a:r>
            <a:r>
              <a:rPr lang="en-US" dirty="0" smtClean="0"/>
              <a:t> tool </a:t>
            </a:r>
            <a:r>
              <a:rPr lang="en-US" dirty="0"/>
              <a:t>implementation</a:t>
            </a:r>
          </a:p>
          <a:p>
            <a:pPr marL="0" indent="0">
              <a:buNone/>
            </a:pPr>
            <a:r>
              <a:rPr lang="en-US" dirty="0"/>
              <a:t>     </a:t>
            </a:r>
            <a:r>
              <a:rPr lang="en-US" i="1" u="sng" dirty="0">
                <a:solidFill>
                  <a:schemeClr val="accent2"/>
                </a:solidFill>
              </a:rPr>
              <a:t>http://config-errors.googlecode.com</a:t>
            </a:r>
          </a:p>
          <a:p>
            <a:pPr lvl="1"/>
            <a:endParaRPr lang="en-US" dirty="0" smtClean="0"/>
          </a:p>
        </p:txBody>
      </p:sp>
      <p:sp>
        <p:nvSpPr>
          <p:cNvPr id="20" name="Content Placeholder 2"/>
          <p:cNvSpPr txBox="1">
            <a:spLocks/>
          </p:cNvSpPr>
          <p:nvPr/>
        </p:nvSpPr>
        <p:spPr bwMode="auto">
          <a:xfrm>
            <a:off x="1213729" y="3048000"/>
            <a:ext cx="8920871"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Clr>
                <a:schemeClr val="tx1"/>
              </a:buClr>
              <a:buNone/>
            </a:pPr>
            <a:r>
              <a:rPr lang="en-US" sz="2000" b="1" dirty="0" smtClean="0">
                <a:solidFill>
                  <a:srgbClr val="FF0000"/>
                </a:solidFill>
              </a:rPr>
              <a:t>    Accessible</a:t>
            </a:r>
            <a:r>
              <a:rPr lang="en-US" sz="2000" dirty="0" smtClean="0"/>
              <a:t>: no assumption about user background</a:t>
            </a:r>
          </a:p>
          <a:p>
            <a:pPr marL="0" indent="0">
              <a:buClr>
                <a:schemeClr val="tx1"/>
              </a:buClr>
              <a:buNone/>
            </a:pPr>
            <a:r>
              <a:rPr lang="en-US" sz="2000" b="1" dirty="0" smtClean="0">
                <a:solidFill>
                  <a:srgbClr val="FF0000"/>
                </a:solidFill>
              </a:rPr>
              <a:t>    Easy-to-use</a:t>
            </a:r>
            <a:r>
              <a:rPr lang="en-US" sz="2000" dirty="0" smtClean="0"/>
              <a:t>:</a:t>
            </a:r>
            <a:r>
              <a:rPr lang="en-US" sz="2000" dirty="0" smtClean="0">
                <a:solidFill>
                  <a:srgbClr val="FF0000"/>
                </a:solidFill>
              </a:rPr>
              <a:t> </a:t>
            </a:r>
            <a:r>
              <a:rPr lang="en-US" sz="2000" dirty="0" smtClean="0"/>
              <a:t>fully automated</a:t>
            </a:r>
          </a:p>
          <a:p>
            <a:pPr marL="0" indent="0">
              <a:buClr>
                <a:schemeClr val="tx1"/>
              </a:buClr>
              <a:buNone/>
            </a:pPr>
            <a:r>
              <a:rPr lang="en-US" sz="2000" b="1" dirty="0" smtClean="0">
                <a:solidFill>
                  <a:srgbClr val="FF0000"/>
                </a:solidFill>
              </a:rPr>
              <a:t>    Portable</a:t>
            </a:r>
            <a:r>
              <a:rPr lang="en-US" sz="2000" dirty="0" smtClean="0"/>
              <a:t>: no changes to OS or runtime environment</a:t>
            </a:r>
          </a:p>
          <a:p>
            <a:pPr marL="0" indent="0">
              <a:buClr>
                <a:schemeClr val="tx1"/>
              </a:buClr>
              <a:buNone/>
            </a:pPr>
            <a:r>
              <a:rPr lang="en-US" sz="2000" b="1" dirty="0" smtClean="0">
                <a:solidFill>
                  <a:srgbClr val="FF0000"/>
                </a:solidFill>
              </a:rPr>
              <a:t>    Accurate</a:t>
            </a:r>
            <a:r>
              <a:rPr lang="en-US" sz="2000" dirty="0" smtClean="0"/>
              <a:t>: few false positives</a:t>
            </a:r>
          </a:p>
          <a:p>
            <a:pPr>
              <a:buFont typeface="Arial" pitchFamily="34" charset="0"/>
              <a:buChar char="‒"/>
            </a:pPr>
            <a:endParaRPr lang="en-US" sz="2000" dirty="0"/>
          </a:p>
        </p:txBody>
      </p:sp>
      <p:pic>
        <p:nvPicPr>
          <p:cNvPr id="5122" name="Picture 2" descr="http://www.microsoft.com/global/enterprise/publishingimages/industries/power-utilities/article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2602" y="-76200"/>
            <a:ext cx="1274798" cy="12747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Contributions</a:t>
            </a:r>
            <a:endParaRPr lang="en-US" dirty="0"/>
          </a:p>
        </p:txBody>
      </p:sp>
      <p:sp>
        <p:nvSpPr>
          <p:cNvPr id="4" name="Slide Number Placeholder 3"/>
          <p:cNvSpPr>
            <a:spLocks noGrp="1"/>
          </p:cNvSpPr>
          <p:nvPr>
            <p:ph type="sldNum" sz="quarter" idx="11"/>
          </p:nvPr>
        </p:nvSpPr>
        <p:spPr/>
        <p:txBody>
          <a:bodyPr/>
          <a:lstStyle/>
          <a:p>
            <a:fld id="{3B048AC8-D41E-4C7B-8EE3-A52489AA1F05}" type="slidenum">
              <a:rPr lang="en-US" smtClean="0"/>
              <a:pPr/>
              <a:t>46</a:t>
            </a:fld>
            <a:endParaRPr lang="en-US"/>
          </a:p>
        </p:txBody>
      </p:sp>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51045" y="485894"/>
            <a:ext cx="516355"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795129" y="942201"/>
            <a:ext cx="1681871" cy="276999"/>
          </a:xfrm>
          <a:prstGeom prst="rect">
            <a:avLst/>
          </a:prstGeom>
          <a:noFill/>
        </p:spPr>
        <p:txBody>
          <a:bodyPr wrap="none" rtlCol="0">
            <a:spAutoFit/>
          </a:bodyPr>
          <a:lstStyle/>
          <a:p>
            <a:r>
              <a:rPr lang="en-US" sz="1200" dirty="0" smtClean="0">
                <a:latin typeface="+mn-lt"/>
              </a:rPr>
              <a:t>Configuration errors</a:t>
            </a:r>
          </a:p>
        </p:txBody>
      </p:sp>
      <p:sp>
        <p:nvSpPr>
          <p:cNvPr id="8" name="Right Arrow 7"/>
          <p:cNvSpPr/>
          <p:nvPr/>
        </p:nvSpPr>
        <p:spPr bwMode="auto">
          <a:xfrm>
            <a:off x="6347838" y="655646"/>
            <a:ext cx="952500" cy="304800"/>
          </a:xfrm>
          <a:prstGeom prst="rightArrow">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 name="TextBox 8"/>
          <p:cNvSpPr txBox="1"/>
          <p:nvPr/>
        </p:nvSpPr>
        <p:spPr>
          <a:xfrm>
            <a:off x="5897880" y="270748"/>
            <a:ext cx="2286000" cy="369332"/>
          </a:xfrm>
          <a:prstGeom prst="rect">
            <a:avLst/>
          </a:prstGeom>
          <a:noFill/>
        </p:spPr>
        <p:txBody>
          <a:bodyPr wrap="square" rtlCol="0">
            <a:spAutoFit/>
          </a:bodyPr>
          <a:lstStyle/>
          <a:p>
            <a:r>
              <a:rPr lang="en-US" sz="1800" dirty="0" err="1" smtClean="0">
                <a:solidFill>
                  <a:srgbClr val="FF0000"/>
                </a:solidFill>
                <a:latin typeface="+mn-lt"/>
              </a:rPr>
              <a:t>ConfSuggester</a:t>
            </a:r>
            <a:endParaRPr lang="en-US" sz="1800" dirty="0" smtClean="0">
              <a:solidFill>
                <a:srgbClr val="FF0000"/>
              </a:solidFill>
              <a:latin typeface="+mn-lt"/>
            </a:endParaRPr>
          </a:p>
        </p:txBody>
      </p:sp>
      <p:grpSp>
        <p:nvGrpSpPr>
          <p:cNvPr id="14" name="Group 13"/>
          <p:cNvGrpSpPr/>
          <p:nvPr/>
        </p:nvGrpSpPr>
        <p:grpSpPr>
          <a:xfrm>
            <a:off x="7696200" y="262467"/>
            <a:ext cx="1070067" cy="1082929"/>
            <a:chOff x="3176451" y="5772838"/>
            <a:chExt cx="1070067" cy="1082929"/>
          </a:xfrm>
        </p:grpSpPr>
        <p:grpSp>
          <p:nvGrpSpPr>
            <p:cNvPr id="15" name="Group 14"/>
            <p:cNvGrpSpPr/>
            <p:nvPr/>
          </p:nvGrpSpPr>
          <p:grpSpPr>
            <a:xfrm>
              <a:off x="3200400" y="6044550"/>
              <a:ext cx="1046118" cy="811217"/>
              <a:chOff x="2306682" y="5157446"/>
              <a:chExt cx="1046118" cy="811217"/>
            </a:xfrm>
          </p:grpSpPr>
          <p:sp>
            <p:nvSpPr>
              <p:cNvPr id="17" name="TextBox 16"/>
              <p:cNvSpPr txBox="1"/>
              <p:nvPr/>
            </p:nvSpPr>
            <p:spPr>
              <a:xfrm>
                <a:off x="2306682" y="5183833"/>
                <a:ext cx="1046118" cy="784830"/>
              </a:xfrm>
              <a:prstGeom prst="rect">
                <a:avLst/>
              </a:prstGeom>
              <a:noFill/>
            </p:spPr>
            <p:txBody>
              <a:bodyPr wrap="square" rtlCol="0">
                <a:spAutoFit/>
              </a:bodyPr>
              <a:lstStyle/>
              <a:p>
                <a:r>
                  <a:rPr lang="en-US" sz="1500" dirty="0" smtClean="0">
                    <a:latin typeface="+mn-lt"/>
                  </a:rPr>
                  <a:t>1.</a:t>
                </a:r>
              </a:p>
              <a:p>
                <a:r>
                  <a:rPr lang="en-US" sz="1500" dirty="0" smtClean="0">
                    <a:latin typeface="+mn-lt"/>
                  </a:rPr>
                  <a:t>2.</a:t>
                </a:r>
              </a:p>
              <a:p>
                <a:r>
                  <a:rPr lang="en-US" sz="1500" dirty="0" smtClean="0">
                    <a:latin typeface="+mn-lt"/>
                  </a:rPr>
                  <a:t>3. …</a:t>
                </a:r>
              </a:p>
            </p:txBody>
          </p:sp>
          <p:pic>
            <p:nvPicPr>
              <p:cNvPr id="18" name="Picture 2" descr="https://encrypted-tbn3.gstatic.com/images?q=tbn:ANd9GcTortB0_HB0wH8rIZb3_e9pY1l2FLj2YGn-DRpLCkyyd66BatY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67000" y="5411771"/>
                <a:ext cx="254324" cy="2543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s://encrypted-tbn3.gstatic.com/images?q=tbn:ANd9GcTortB0_HB0wH8rIZb3_e9pY1l2FLj2YGn-DRpLCkyyd66BatY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67000" y="5157446"/>
                <a:ext cx="254324" cy="254325"/>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extBox 15"/>
            <p:cNvSpPr txBox="1"/>
            <p:nvPr/>
          </p:nvSpPr>
          <p:spPr>
            <a:xfrm>
              <a:off x="3176451" y="5772838"/>
              <a:ext cx="754380" cy="323165"/>
            </a:xfrm>
            <a:prstGeom prst="rect">
              <a:avLst/>
            </a:prstGeom>
            <a:noFill/>
          </p:spPr>
          <p:txBody>
            <a:bodyPr wrap="square" rtlCol="0">
              <a:spAutoFit/>
            </a:bodyPr>
            <a:lstStyle/>
            <a:p>
              <a:pPr algn="ctr"/>
              <a:r>
                <a:rPr lang="en-US" sz="1500" dirty="0" smtClean="0">
                  <a:cs typeface="Times New Roman" pitchFamily="18" charset="0"/>
                </a:rPr>
                <a:t>Report</a:t>
              </a:r>
              <a:endParaRPr lang="en-US" sz="1500" b="0" dirty="0" smtClean="0">
                <a:cs typeface="Times New Roman" pitchFamily="18" charset="0"/>
              </a:endParaRPr>
            </a:p>
          </p:txBody>
        </p:sp>
      </p:grpSp>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4810779"/>
            <a:ext cx="2432929" cy="1285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5" descr="data:image/jpeg;base64,/9j/4AAQSkZJRgABAQAAAQABAAD/2wCEAAkGBxQHBhUIBxIWFhUXFRYYFxYYGBUaGhodIB0XGiAfHhgYHSggHBoxHBwaIjEhKSkrMi4vFyszODMsNyktLisBCgoKDg0OGxAQGzUkICYyNDM3NDQsLCwsLTQsLCw0NDAsLCwsLCwsNCwsLCw0LywsLCwsLDcsLCwsLCwsLDQsLP/AABEIAMwAzAMBEQACEQEDEQH/xAAcAAEBAAIDAQEAAAAAAAAAAAAABwUGAwQIAgH/xAA4EAACAQIDBAcGBgIDAQAAAAAAAQIDBAUGESExUXEHEhUiQWGBExQjUpGhMmJyscHRQqKCkvDh/8QAGgEBAQADAQEAAAAAAAAAAAAAAAUDBAYCAf/EACsRAQACAgIBAwMDBAMAAAAAAAABAgMEERIxEyFBBVGBImGxIzKR0UJDcf/aAAwDAQACEQMRAD8AuIAAAAAAAAAAAAAAAAAAAAAAAAAAAAAAAAAAAAAAAAAAAAAAAAAAABi8bzDb4HDrYlVUW90d8nyitpjyZaU/uliyZqY/7pafcdLFCE9Le3qyXFuMfttNWd6nxDSn6lT4iWVwDpDtcYuFbT61Kb2JT00b4KSemvPQyY9ul548M2Lex5J48S282m4AAAAAAAAAAAAAAAAAAAAAAAAGnZ7zrHL1L3Sy0lcSW7wguMvPgjV2NiMccR5aW1txijiPKLXl1O9uZXN3JynJ6yk97JNrTaeZQ7Wm08z5cJ5eQC6dGuNyxnLqVy9Z0n7OTe9rRNN+en7FnVyd6e/w6DSzTkx+/mG2Gy2wAAAAAAAAAAAAAAAAAAAAADVM+Zujlyy9jb6SrzXdj8q+Z+XBeJrbGeMccR5am1sxhrxHlDrivK5ryr3EnKUm3Jve2/EjzMzPMoFrTaeZcZ8fAABWuhi1lTwyvdT/AAznFR8+qnq/9tPQqaNZisys/TazFZn7qMbykAAAAAAAAAAAAAAAAAAAAAw+acfhl3CpXlxte6EPGUuHLxbMWXLGOvMsOfNGKnaUBxPEKmKX8729l1pzerf8Lglu0It7zeeZc7kyWvabWdU8PAAAz2UsrVcy3nUopxpp9+ppsXkuMvIz4cFss/s2dfWtmn28LxhthDDLGFlZrSEEkl/L4ss1rFY4h0FKRSsVh2j09AAAAAAAAAAAAAAAAAAAAcVzcRtbeVxcSUYxTcm9ySPkzERzL5MxEcygWcsxyzHizrvZTjrGnHhHi/zPe/p4EXPmnJbn4c9s7E5r8/DAmBrAADe8kdH8sXir/F+tCjvjHdKf9R8978OJu6+rN/1W8KGrpTf9V/H8q9ZWkLG2VtZwUIRWiiloipWsVjiFmtYrHEOc+vQAAAAAAAAAAAAAAAAAAAACT9K2aPb1uwrGXdi06zXjLeo8lvfnyJu5n5/RH5SN/Z5/p1/Kbk9LAAFE6OMk+/uOL4tH4a204P8AzfzP8v78t+/q63b9dvCnpanb+pfwraWi0RTWH6AAAAAAAAAAAAAAAAAAAAABrWfMyLLuDOVJr20+7TXDjLkl99DX2M3p1/dq7Wf0qc/KDVJupNzqPVtttvxZGmeXPTPM8y+T4AG5dHmUHj1575fRfu8H/wB5fKvLi/Q29XX7z2nw3tPV9Se1vH8rZCKhBQgtEloktyRXXX0AAAAAAAAAAAAAAAAAAAAABxXVxG0tpXNw1GMU5Sb8Ej5MxEcy+WtFY5l59zZjssw4zK8qfh/DTj8sVu9XvfmyJmyzkty5zYzTlvNmGMLAAZrKeX55jxZWlLVQW2pP5Y/29yX9MzYcU5LcM+vgnNfj4X7D7KGHWUbOzj1YQSSX/t78y1WsVjiHRUpFKxWPDsHp6AAAAAAAAAAAAAAAAAAAAAAJZ0tZl68uwbOWxaOs1x3qP7N+hO3c3/CEn6hsf9cflMiclAHNZWk767ja2sXKc2lFLieq1m08Q9UrNpisL/lHL0MuYTG1p7ZvbUl80v6W5FvDijHXh0WvgjFTrDNmVnAAAAAAAAAAAAAAAAAAAAAAMJnDH45dwWV49HN92nHjJ/wt75GHNljHTlg2M0Yqdnn64rSua8q9dtyk25N+Le1kSZmZ5lzlrTaeZcZ8fACwdFuVez7VYzfR+LUXcT/xg/HTi/25sq6mDrHefK1o63SO9vMqAbqiAAAAAAAAAAAAAAAAAAAAAAfkpdWPWluQEGz/AJjeYMbbov4NPu01x4y9X9kiNs5vUv7eIc/uZ/Vv7eIayazUANw6N8r9uYp71dL4NJpy/NLwjy8X/wDTb1cPe3M+Ib2lr+pbtPiFvS0WiK66/QAAAAAAAAAAAAAAPmU1D8TS5g5IzU/wNPkDl9AAAAABoXSrmTs7DeybSWlSqu9pvjDx+u7lqae5m616x5lP38/SvSPMo4SUQA7eFYfPFcRhY2i1lN6Ly4t+SWr9D3Sk3tFYe8eOclorD0LgOEQwPCoYfarZFbX4yb2tvzbLmPHFKxWHSYsUY6RWGQPbIAAAAAAAAAAAAAAimb893F7ik6GG1ZU6MZOMepsctNnWct+3hwJOfavNpis8Qh7O7e15is8Q1KtfVa71rVZy5yk/3Zqze0+Zac5LT5l9WuI1rOoqlrVnFrc1Jo+1vaviSuS9fEvQ2X8RWK4LSvo/5wTfPc/vqXMd+9Ys6TFfvSLMge2QAAdPF8RhhOGzv7t6RhHV+fBLzb0Xqeb3ilZtLxkvFKzaXnjGsTnjGJzv7p96b15LckvJLRELJeb2m0uby5JyXm0ukeGMAsXRXlrs7D+1ruOlSqu4nvjD+3v5aFXTw9a9p8yt6Gv0r3nzLfjdUAAAAAAAAAAAAAAADzznLC+yMyVrWK0j1utH9Mtq/r0IeenTJMOc2sfp5ZhhTC1wCudDeJ+2wuphlR7ac+vH9Mt6/wCyb/5FTRvzWa/ZZ+m5OaTX7KIbykAAJB0r5k99vuxrR9ym9aj+afDkl935Evczcz0j4RvqGx2t6ceIT40U0A2fo/y48wY0vbL4NPvVHx4R9X9kzZ1sPqX9/ENvTwerf38QvEV1Y9WO4sugfoAAAAAAAAAAAAAAACYdMuFaxpYtTW7WnPlvi/r1l6on72PxdK+pYvaLx/4lxNSQDZOj3Fuyc00pzekKj9nL/lsT9Jaempsa2Tpkj921p5emWPtPsvhadCAa9njMCy9gcq8H8SXdpr8z8eSW0wbGX06c/LX2s3pY+flApzdSbnUerbbbe9sizPLnJnmeZfJ8H3QoyuKyo0VrKTSSXi3sR9iJmeIfYiZniHoLJ+ArL2CQtFp133qkuMn/AAty5FvBijHTh0evhjFSKs2ZmcAAAAAAAAAAAAAAAAYnNWF9s5frWKXelBuH6ltj90Y81O9Jqw58fqY5q86taPRkJzQfB+xfVl1o70fSJ4eiMpYqsay/SvddrjpL9S2P7r7lzDfvSLOlwZPUxxZlpSUIuUnoltbMrMgWe8wPMOOSq038KHcpry8Zc29vLTgRdjL6l/2c9t5/Vye3iGumu1QCj9EmXPeLl45dLuwbjS18ZbnL0Wzm/IoaWHme8qf0/BzPqT+FZKSwAAAAAAAAAAAAAAAAAACB9IeF9lZqqwitIz+JHlLXX/ZSIu1Trklz25j6ZZ/f3a2a7VAKb0M4r1Z1sJm9/wASPPZGX26v0KOjfzVV+m5PNPyyvStmP3DDuyLV/Eqrv6eEN333ctTJuZutekeZZt/P0r0jzP8ACOkpEAO7guGTxjFKeH234py05Le3yS1Z7x0m9orDJixzkvFYeicLsIYXh8LG0WkIRSX8vm3q3zLtKxSsVh0mOkUrFYdo9PYAAAAAAAAAAAAAAAAAAJ30x4X7bDKeJ01tpy6sv0y3fSS/2Zo71Oaxb7Jv1HHzSL/ZIyWjAGTy3izwPG6eIwTahLvJeMXsa+j+pkxZOl4sy4Mvp3izgxjEp4viU7+7fem9eS8EvJLYfMl5vabS+Zck5LTaXTPDGAV7oly/7ph7xm5Xfq7Ia71Dj6tfRIqaeLrXvPytfT8HWvefMqEbyiAAAAAAAAAAAAAAAAAAABjsxYd2tgdax8Z05KPlLTWL+uh4y070mrHmp3pNXnGUXGXVktGt6ILmH4fAAAAMzlDBHj+Owsl+HXrVHwit/q9y5mbBj9S8Qz62GcuSK/D0JSpqjSVKktEkkkvBIuRHDo4jiOIfYfQAAAAAAAAAAAAAAAAAAAAEAz/h/Zua61KK0Upe0XKW399SLs065Jc7uU6ZZa8a7WAAAC3dGGX+yMD96uFpVraSfFR/xX8+vkWNTF0pzPmV7Rwenj5nzLcjaboAAAAAAAAAAAAAAAAAAAAABKumiw6tzQxGK3xlTl6PrR/eX0Ju9X3iyT9Tp71v+E0J6UAANo6PcvPHscTqr4VPSdTz4R9X9kzZ1sXqX9/ENvTwerf38Qu6Wi0RZdA/QAAAAAAAAAAAAAAAAAAAAAAGl9LFhK8yx7SjFy9nNTenhHRpvlozU3KzbH7fDS36TbF7fCJkhBAOaztZXt1G1touU5yUYpeLZ6rWbTxD1Ws2mIh6AyjgEcu4NGzhtk+9Ul80nv8ARblyLeHFGOvDotfDGKnWGaMrOAAAAAAAAAAAAAAAAAAAAAAAPxrVaMCWZ06OJe2d9l5Jxe2VHc0/yeGn5fD7Kdn0557U/wAJOzoTz2x/4/00KngtxUuvdYW9Xr66dXqST+62LzNKMd+eOE6MOSZ46zyrvR/kpYBT99xDSVeS8Nqprgn4y4v0509bX9P3nys6mp6Udref4bobbeAAAAAAAAAAAAAAAAAAAAAAAAAAAAAAAAAAAAAAAAAAAAAAAAAAAAAAAAAAAAAAAAAAAAAAAAAAAAAAA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0" name="Group 9"/>
          <p:cNvGrpSpPr/>
          <p:nvPr/>
        </p:nvGrpSpPr>
        <p:grpSpPr>
          <a:xfrm>
            <a:off x="1128737" y="3048000"/>
            <a:ext cx="395263" cy="1476530"/>
            <a:chOff x="1143000" y="3048000"/>
            <a:chExt cx="395263" cy="1476530"/>
          </a:xfrm>
        </p:grpSpPr>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69881" y="3048000"/>
              <a:ext cx="36838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57990" y="3450705"/>
              <a:ext cx="36838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60362" y="3785485"/>
              <a:ext cx="36838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43000" y="4134005"/>
              <a:ext cx="36838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17114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3B048AC8-D41E-4C7B-8EE3-A52489AA1F05}" type="slidenum">
              <a:rPr lang="en-US" smtClean="0"/>
              <a:pPr/>
              <a:t>5</a:t>
            </a:fld>
            <a:endParaRPr lang="en-US"/>
          </a:p>
        </p:txBody>
      </p:sp>
      <p:sp>
        <p:nvSpPr>
          <p:cNvPr id="5" name="AutoShape 4" descr="data:image/jpeg;base64,/9j/4AAQSkZJRgABAQAAAQABAAD/2wCEAAkGBxMTEhUUExIUExUXGCEXFxcWGB0cFRshIBcbIh0bHx8dIDQiGBwlGxYbJTEkJSktMDAvGx8zODUsNyotMSsBCgoKDQwNGg8PGjclHyU0NzQ3Nzg3NzU3Lzc3Nzc3NDQ3Nzc1NzU0ODI0NzcvKy8sNzc0NDQ0NDQ0NCw3NDctNP/AABEIAE8ATwMBIgACEQEDEQH/xAAcAAACAgMBAQAAAAAAAAAAAAAABQQGAQMHAgj/xAA8EAACAQIEAwQIAwUJAAAAAAABAgMAEQQSITEFBkFRYXGREyIyYoGhscFScvBCkrLR4QcUIzNTY4Kiwv/EABkBAAMBAQEAAAAAAAAAAAAAAAADBAEFAv/EACQRAAICAgIBBAMBAAAAAAAAAAABAgMRIQQSQTFhcfAjQoEi/9oADAMBAAIRAxEAPwDuNYZgBc6Cs0s5kmyYWY+4R56fegDmnMnPM00jrDIYowbALo5HaTuL72G1JOH8QZGzBmzXvmBObz3qp4KUyYjQ6vIR5sftXWeF8Cw9rZASOp1vS52qGhkK3PZK4LzuRYSkke8LHzq+4XELIiuvssLiqSOXsN/pL5VcuHSZo1Pdby0+1ELFJ4CdfVZJNFFFMFhRRRQAUs5mwLT4WeJPbeMhfzWuvzApnRQB828s8KiYRynOsitmIvsQxupHQi1jXRcHiai/2h4CLD4tJIxl9MC0oHsk3AzAdCRv20ngx1jaufdntsuqa66LsnEe3zFWjl+TNArdCWt++a5auOJIA1J0ArpXAcVGkEaZrkKAdyL7nbvJpnHz2yLva64HNFaFxcZ2dfOtysDtrVhKZooooAKVcS44kd1UGWQfsJbTxJ0X691RuZeIsuWGM5XcXZhuq93vE6D40owkYAsBYfrzNVU8fsu0vQmuv6vrH1KVzbipsTJnlTIQMoUXsB4nfxqv3ba22x611nHcNWZbMPA1Xn5IlzDIVKnqdxXP5fGlGeY7TLuLfGcMS00LOXuBmzTSuBlXNHGD67EkAN2ZRfoSfDrsXhyXUlSGkLHSwtZiPHpVlWARI0W/opCoJ3tlDfelfMGkkdukKsdbWLXOnfc10eKo1R15wRciUrHvwGE4fKGX/FkyXGl22+DGrQODuNQ7/BlP8S3pVh72Fla9gdGIb4q2xqxJiH3s23UKendY17vaeMJC6srOWRFw2JU6TG3Y6G3mr/apeHx0haEEi7FgwFypAU2IvqNQDWybFkRsT0U9oPzqJwwXnjH4UY/wj+dSyS65wURbyKMbNmnnf3/RjwUW+t624dqWiW4c9fTOWGxBLtoRuNKkwSV14w/Gjlyl/tjeJqZYGfcHxpHHLUiKexBvU1teUyiqzDQm5gltLOo3dtPEpGo+prxigf73OWidkQKotYbBQCC2m4NZ45AryOWYamwUrmv6o2G5PhU/D8KxSopVp49NhITb/hJmA8Kk/VJ6KluTxsyuIgHtRTRlvxIx/wCyk0xikRdM5H5if/VLHx+Mi0Z847ZYPvGQB5Vth4/Md8Okg/25bH91wPrWr2af33wY/j7/AAk8bktCfeZV83AqVwUXnc9kYHmxNJOJ8SMphQQTRn0oZi6+rZQ3UXB1tT/l9fWmPvKvko/nWXajFfJtXqw4xy5FOc92jk/Gm5/MDo3xpOeV8Sp9WWFx7ysh+V6uNFEORbBYT0bOiuby0VFOAYr8UA77ufsKmQ8tMf8AMxBPdGoX5kk/SrFRRLk2y8mLj1rwRcPw6JGLqihju37XnUfjOPMYAX2m69n9aZVA4rw4SgWOVl2O48COykjivR4QyG7ySMe9j9NhXjE8JkXWOdlPYwDj56/OmUGClTQoD3qwt87VukikOgjN+mqj71gCPBYmT0qRuFsxtmW4N7eVqt+Dw2QHa7HMbbfqwFQeHcLIbPJlv0VdQD2knr4WptQ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4" descr="http://www.iconshock.com/img_jpg/PLASTICXP/networking/jpg/256/software_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481034"/>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486400" y="1352490"/>
            <a:ext cx="2722668" cy="400110"/>
          </a:xfrm>
          <a:prstGeom prst="rect">
            <a:avLst/>
          </a:prstGeom>
          <a:noFill/>
        </p:spPr>
        <p:txBody>
          <a:bodyPr wrap="none" rtlCol="0">
            <a:spAutoFit/>
          </a:bodyPr>
          <a:lstStyle/>
          <a:p>
            <a:r>
              <a:rPr lang="en-US" sz="2000" dirty="0" smtClean="0">
                <a:cs typeface="Times New Roman" pitchFamily="18" charset="0"/>
              </a:rPr>
              <a:t>A new software version</a:t>
            </a:r>
          </a:p>
        </p:txBody>
      </p:sp>
      <p:sp>
        <p:nvSpPr>
          <p:cNvPr id="3" name="TextBox 2"/>
          <p:cNvSpPr txBox="1"/>
          <p:nvPr/>
        </p:nvSpPr>
        <p:spPr>
          <a:xfrm>
            <a:off x="914400" y="4419600"/>
            <a:ext cx="8534400" cy="1938992"/>
          </a:xfrm>
          <a:prstGeom prst="rect">
            <a:avLst/>
          </a:prstGeom>
          <a:noFill/>
        </p:spPr>
        <p:txBody>
          <a:bodyPr wrap="square" rtlCol="0">
            <a:spAutoFit/>
          </a:bodyPr>
          <a:lstStyle/>
          <a:p>
            <a:r>
              <a:rPr lang="en-US" sz="3000" dirty="0" smtClean="0">
                <a:solidFill>
                  <a:schemeClr val="accent2"/>
                </a:solidFill>
                <a:latin typeface="+mn-lt"/>
              </a:rPr>
              <a:t>This paper</a:t>
            </a:r>
            <a:r>
              <a:rPr lang="en-US" sz="3000" dirty="0" smtClean="0">
                <a:latin typeface="+mn-lt"/>
              </a:rPr>
              <a:t>: </a:t>
            </a:r>
          </a:p>
          <a:p>
            <a:r>
              <a:rPr lang="en-US" sz="3000" i="1" dirty="0" smtClean="0">
                <a:latin typeface="+mn-lt"/>
              </a:rPr>
              <a:t>  How to help users configure</a:t>
            </a:r>
          </a:p>
          <a:p>
            <a:r>
              <a:rPr lang="en-US" sz="3000" i="1" dirty="0">
                <a:latin typeface="+mn-lt"/>
              </a:rPr>
              <a:t> </a:t>
            </a:r>
            <a:r>
              <a:rPr lang="en-US" sz="3000" i="1" dirty="0" smtClean="0">
                <a:latin typeface="+mn-lt"/>
              </a:rPr>
              <a:t> the new software version</a:t>
            </a:r>
          </a:p>
          <a:p>
            <a:r>
              <a:rPr lang="en-US" sz="3000" i="1" dirty="0">
                <a:latin typeface="+mn-lt"/>
              </a:rPr>
              <a:t> </a:t>
            </a:r>
            <a:r>
              <a:rPr lang="en-US" sz="3000" i="1" dirty="0" smtClean="0">
                <a:latin typeface="+mn-lt"/>
              </a:rPr>
              <a:t> </a:t>
            </a:r>
            <a:r>
              <a:rPr lang="en-US" sz="2800" b="0" i="1" dirty="0" smtClean="0">
                <a:latin typeface="+mn-lt"/>
              </a:rPr>
              <a:t>(i.e., </a:t>
            </a:r>
            <a:r>
              <a:rPr lang="en-US" sz="2800" b="0" i="1" dirty="0" smtClean="0">
                <a:solidFill>
                  <a:srgbClr val="FF0000"/>
                </a:solidFill>
                <a:latin typeface="+mn-lt"/>
              </a:rPr>
              <a:t>diagnosis of configuration errors</a:t>
            </a:r>
            <a:r>
              <a:rPr lang="en-US" sz="2800" b="0" i="1" dirty="0" smtClean="0">
                <a:latin typeface="+mn-lt"/>
              </a:rPr>
              <a:t>)</a:t>
            </a:r>
          </a:p>
        </p:txBody>
      </p:sp>
      <p:grpSp>
        <p:nvGrpSpPr>
          <p:cNvPr id="11" name="Group 10"/>
          <p:cNvGrpSpPr/>
          <p:nvPr/>
        </p:nvGrpSpPr>
        <p:grpSpPr>
          <a:xfrm>
            <a:off x="7391400" y="3581400"/>
            <a:ext cx="1828800" cy="2209800"/>
            <a:chOff x="7391400" y="2819400"/>
            <a:chExt cx="1828800" cy="2209800"/>
          </a:xfrm>
        </p:grpSpPr>
        <p:pic>
          <p:nvPicPr>
            <p:cNvPr id="13" name="Picture 2" descr="https://encrypted-tbn0.gstatic.com/images?q=tbn:ANd9GcSinLDMZobwO6eeVTMRagvL8EgWKP6Ymf8QqcS4TNpANUVdjCh1y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281940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941197" y="4629090"/>
              <a:ext cx="898003" cy="400110"/>
            </a:xfrm>
            <a:prstGeom prst="rect">
              <a:avLst/>
            </a:prstGeom>
            <a:noFill/>
          </p:spPr>
          <p:txBody>
            <a:bodyPr wrap="none" rtlCol="0">
              <a:spAutoFit/>
            </a:bodyPr>
            <a:lstStyle/>
            <a:p>
              <a:r>
                <a:rPr lang="en-US" sz="2000" dirty="0" smtClean="0">
                  <a:latin typeface="+mn-lt"/>
                </a:rPr>
                <a:t>Users</a:t>
              </a:r>
            </a:p>
          </p:txBody>
        </p:sp>
      </p:grpSp>
      <p:sp>
        <p:nvSpPr>
          <p:cNvPr id="17" name="Rectangular Callout 16"/>
          <p:cNvSpPr/>
          <p:nvPr/>
        </p:nvSpPr>
        <p:spPr bwMode="auto">
          <a:xfrm>
            <a:off x="2743200" y="2895600"/>
            <a:ext cx="4191000" cy="1103195"/>
          </a:xfrm>
          <a:prstGeom prst="wedgeRectCallout">
            <a:avLst>
              <a:gd name="adj1" fmla="val 66330"/>
              <a:gd name="adj2" fmla="val 58306"/>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3200" dirty="0" smtClean="0"/>
              <a:t>I </a:t>
            </a:r>
            <a:r>
              <a:rPr lang="en-US" sz="3200" dirty="0" smtClean="0">
                <a:solidFill>
                  <a:srgbClr val="FF0000"/>
                </a:solidFill>
              </a:rPr>
              <a:t>do not </a:t>
            </a:r>
            <a:r>
              <a:rPr lang="en-US" sz="3200" dirty="0" smtClean="0"/>
              <a:t>know how to configure it</a:t>
            </a:r>
            <a:endParaRPr lang="en-US" sz="3200" dirty="0"/>
          </a:p>
        </p:txBody>
      </p:sp>
    </p:spTree>
    <p:extLst>
      <p:ext uri="{BB962C8B-B14F-4D97-AF65-F5344CB8AC3E}">
        <p14:creationId xmlns:p14="http://schemas.microsoft.com/office/powerpoint/2010/main" val="6503338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1582400" cy="1143000"/>
          </a:xfrm>
        </p:spPr>
        <p:txBody>
          <a:bodyPr/>
          <a:lstStyle/>
          <a:p>
            <a:r>
              <a:rPr lang="en-US" dirty="0" smtClean="0"/>
              <a:t>Software system often requires </a:t>
            </a:r>
            <a:r>
              <a:rPr lang="en-US" dirty="0" smtClean="0">
                <a:solidFill>
                  <a:srgbClr val="FF0000"/>
                </a:solidFill>
              </a:rPr>
              <a:t>configuration</a:t>
            </a:r>
            <a:endParaRPr lang="en-US" dirty="0">
              <a:solidFill>
                <a:srgbClr val="FF0000"/>
              </a:solidFill>
            </a:endParaRPr>
          </a:p>
        </p:txBody>
      </p:sp>
      <p:sp>
        <p:nvSpPr>
          <p:cNvPr id="4" name="Slide Number Placeholder 3"/>
          <p:cNvSpPr>
            <a:spLocks noGrp="1"/>
          </p:cNvSpPr>
          <p:nvPr>
            <p:ph type="sldNum" sz="quarter" idx="11"/>
          </p:nvPr>
        </p:nvSpPr>
        <p:spPr/>
        <p:txBody>
          <a:bodyPr/>
          <a:lstStyle/>
          <a:p>
            <a:fld id="{3B048AC8-D41E-4C7B-8EE3-A52489AA1F05}" type="slidenum">
              <a:rPr lang="en-US" smtClean="0"/>
              <a:pPr/>
              <a:t>6</a:t>
            </a:fld>
            <a:endParaRPr lang="en-US"/>
          </a:p>
        </p:txBody>
      </p:sp>
      <p:pic>
        <p:nvPicPr>
          <p:cNvPr id="14" name="Picture 2" descr="https://encrypted-tbn3.gstatic.com/images?q=tbn:ANd9GcTortB0_HB0wH8rIZb3_e9pY1l2FLj2YGn-DRpLCkyyd66BatY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8680" y="1447800"/>
            <a:ext cx="381000" cy="3810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encrypted-tbn3.gstatic.com/images?q=tbn:ANd9GcTortB0_HB0wH8rIZb3_e9pY1l2FLj2YGn-DRpLCkyyd66BatY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9679" y="1472564"/>
            <a:ext cx="381000" cy="3810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s://encrypted-tbn3.gstatic.com/images?q=tbn:ANd9GcTortB0_HB0wH8rIZb3_e9pY1l2FLj2YGn-DRpLCkyyd66BatY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6919" y="1468756"/>
            <a:ext cx="381000" cy="3810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encrypted-tbn3.gstatic.com/images?q=tbn:ANd9GcTortB0_HB0wH8rIZb3_e9pY1l2FLj2YGn-DRpLCkyyd66BatY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0679" y="1468755"/>
            <a:ext cx="381000" cy="3810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s://encrypted-tbn3.gstatic.com/images?q=tbn:ANd9GcTortB0_HB0wH8rIZb3_e9pY1l2FLj2YGn-DRpLCkyyd66BatY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3159" y="1499236"/>
            <a:ext cx="381000" cy="38100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609600" y="1785522"/>
            <a:ext cx="2468879" cy="338554"/>
          </a:xfrm>
          <a:prstGeom prst="rect">
            <a:avLst/>
          </a:prstGeom>
          <a:noFill/>
        </p:spPr>
        <p:txBody>
          <a:bodyPr wrap="square" rtlCol="0">
            <a:spAutoFit/>
          </a:bodyPr>
          <a:lstStyle/>
          <a:p>
            <a:pPr algn="ctr"/>
            <a:r>
              <a:rPr lang="en-US" sz="1600" dirty="0" smtClean="0">
                <a:cs typeface="Times New Roman" pitchFamily="18" charset="0"/>
              </a:rPr>
              <a:t>Configuration options</a:t>
            </a:r>
          </a:p>
        </p:txBody>
      </p:sp>
      <p:sp>
        <p:nvSpPr>
          <p:cNvPr id="20" name="TextBox 19"/>
          <p:cNvSpPr txBox="1"/>
          <p:nvPr/>
        </p:nvSpPr>
        <p:spPr>
          <a:xfrm>
            <a:off x="2812186" y="1514445"/>
            <a:ext cx="441146" cy="400110"/>
          </a:xfrm>
          <a:prstGeom prst="rect">
            <a:avLst/>
          </a:prstGeom>
          <a:noFill/>
        </p:spPr>
        <p:txBody>
          <a:bodyPr wrap="none" rtlCol="0">
            <a:spAutoFit/>
          </a:bodyPr>
          <a:lstStyle/>
          <a:p>
            <a:r>
              <a:rPr lang="en-US" sz="2000" dirty="0" smtClean="0">
                <a:latin typeface="+mn-lt"/>
              </a:rPr>
              <a:t>…</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353" y="2133600"/>
            <a:ext cx="2384652" cy="2426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4343400" y="1371600"/>
            <a:ext cx="5105400" cy="1323439"/>
          </a:xfrm>
          <a:prstGeom prst="rect">
            <a:avLst/>
          </a:prstGeom>
          <a:noFill/>
        </p:spPr>
        <p:txBody>
          <a:bodyPr wrap="square" rtlCol="0">
            <a:spAutoFit/>
          </a:bodyPr>
          <a:lstStyle/>
          <a:p>
            <a:r>
              <a:rPr lang="en-US" sz="2000" dirty="0" smtClean="0">
                <a:solidFill>
                  <a:srgbClr val="FF0000"/>
                </a:solidFill>
                <a:latin typeface="+mn-lt"/>
              </a:rPr>
              <a:t>Configuration errors:</a:t>
            </a:r>
          </a:p>
          <a:p>
            <a:r>
              <a:rPr lang="en-US" sz="2000" b="0" dirty="0" smtClean="0"/>
              <a:t> - Users use wrong </a:t>
            </a:r>
            <a:r>
              <a:rPr lang="en-US" sz="2000" b="0" dirty="0"/>
              <a:t>values </a:t>
            </a:r>
            <a:r>
              <a:rPr lang="en-US" sz="2000" b="0" dirty="0" smtClean="0"/>
              <a:t>for options</a:t>
            </a:r>
          </a:p>
          <a:p>
            <a:r>
              <a:rPr lang="en-US" sz="2000" b="0" dirty="0"/>
              <a:t> </a:t>
            </a:r>
            <a:r>
              <a:rPr lang="en-US" sz="2000" b="0" dirty="0" smtClean="0"/>
              <a:t>- The software exhibits unintended behaviors</a:t>
            </a:r>
            <a:endParaRPr lang="en-US" sz="2000" b="0" dirty="0"/>
          </a:p>
          <a:p>
            <a:endParaRPr lang="en-US" sz="2000" dirty="0" smtClean="0">
              <a:latin typeface="+mn-lt"/>
            </a:endParaRPr>
          </a:p>
        </p:txBody>
      </p:sp>
      <p:pic>
        <p:nvPicPr>
          <p:cNvPr id="24"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86200" y="1452563"/>
            <a:ext cx="516355"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urved Up Arrow 9"/>
          <p:cNvSpPr/>
          <p:nvPr/>
        </p:nvSpPr>
        <p:spPr bwMode="auto">
          <a:xfrm rot="10800000">
            <a:off x="2438400" y="1066800"/>
            <a:ext cx="1705977" cy="381000"/>
          </a:xfrm>
          <a:prstGeom prst="curvedUpArrow">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 name="TextBox 10"/>
          <p:cNvSpPr txBox="1"/>
          <p:nvPr/>
        </p:nvSpPr>
        <p:spPr>
          <a:xfrm>
            <a:off x="4495800" y="2819400"/>
            <a:ext cx="3810000" cy="707886"/>
          </a:xfrm>
          <a:prstGeom prst="rect">
            <a:avLst/>
          </a:prstGeom>
          <a:noFill/>
        </p:spPr>
        <p:txBody>
          <a:bodyPr wrap="square" rtlCol="0">
            <a:spAutoFit/>
          </a:bodyPr>
          <a:lstStyle/>
          <a:p>
            <a:r>
              <a:rPr lang="en-US" sz="2000" dirty="0" smtClean="0">
                <a:cs typeface="Times New Roman" pitchFamily="18" charset="0"/>
              </a:rPr>
              <a:t>Example:</a:t>
            </a:r>
          </a:p>
          <a:p>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port_num</a:t>
            </a:r>
            <a:r>
              <a:rPr lang="en-US" sz="2000" dirty="0" smtClean="0">
                <a:latin typeface="Courier New" pitchFamily="49" charset="0"/>
                <a:cs typeface="Courier New" pitchFamily="49" charset="0"/>
              </a:rPr>
              <a:t> = </a:t>
            </a:r>
            <a:r>
              <a:rPr lang="en-US" sz="2000" dirty="0" smtClean="0">
                <a:solidFill>
                  <a:srgbClr val="FF0000"/>
                </a:solidFill>
                <a:latin typeface="Courier New" pitchFamily="49" charset="0"/>
                <a:cs typeface="Courier New" pitchFamily="49" charset="0"/>
              </a:rPr>
              <a:t>100.0</a:t>
            </a:r>
          </a:p>
        </p:txBody>
      </p:sp>
      <p:sp>
        <p:nvSpPr>
          <p:cNvPr id="12" name="TextBox 11"/>
          <p:cNvSpPr txBox="1"/>
          <p:nvPr/>
        </p:nvSpPr>
        <p:spPr>
          <a:xfrm>
            <a:off x="5791200" y="3790890"/>
            <a:ext cx="3124200" cy="400110"/>
          </a:xfrm>
          <a:prstGeom prst="rect">
            <a:avLst/>
          </a:prstGeom>
          <a:noFill/>
        </p:spPr>
        <p:txBody>
          <a:bodyPr wrap="square" rtlCol="0">
            <a:spAutoFit/>
          </a:bodyPr>
          <a:lstStyle/>
          <a:p>
            <a:r>
              <a:rPr lang="en-US" sz="2000" b="0" i="1" dirty="0" smtClean="0">
                <a:cs typeface="Times New Roman" pitchFamily="18" charset="0"/>
              </a:rPr>
              <a:t>Should be a valid integer</a:t>
            </a:r>
          </a:p>
        </p:txBody>
      </p:sp>
      <p:cxnSp>
        <p:nvCxnSpPr>
          <p:cNvPr id="25" name="Curved Connector 24"/>
          <p:cNvCxnSpPr/>
          <p:nvPr/>
        </p:nvCxnSpPr>
        <p:spPr bwMode="auto">
          <a:xfrm rot="5400000" flipH="1" flipV="1">
            <a:off x="7024167" y="3659088"/>
            <a:ext cx="289966" cy="12700"/>
          </a:xfrm>
          <a:prstGeom prst="curvedConnector3">
            <a:avLst/>
          </a:prstGeom>
          <a:solidFill>
            <a:schemeClr val="accent1"/>
          </a:solidFill>
          <a:ln w="25400" cap="flat" cmpd="sng" algn="ctr">
            <a:solidFill>
              <a:schemeClr val="tx1"/>
            </a:solidFill>
            <a:prstDash val="solid"/>
            <a:round/>
            <a:headEnd type="none" w="med" len="med"/>
            <a:tailEnd type="arrow"/>
          </a:ln>
          <a:effectLst/>
        </p:spPr>
      </p:cxnSp>
      <p:pic>
        <p:nvPicPr>
          <p:cNvPr id="102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2578" y="4469970"/>
            <a:ext cx="2513783" cy="22424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475" y="4953000"/>
            <a:ext cx="561022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64950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0" grpId="0" animBg="1"/>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915400" cy="1143000"/>
          </a:xfrm>
        </p:spPr>
        <p:txBody>
          <a:bodyPr/>
          <a:lstStyle/>
          <a:p>
            <a:r>
              <a:rPr lang="en-US" dirty="0" smtClean="0"/>
              <a:t>Configuration errors are </a:t>
            </a:r>
            <a:r>
              <a:rPr lang="en-US" dirty="0" smtClean="0">
                <a:solidFill>
                  <a:srgbClr val="FF0000"/>
                </a:solidFill>
              </a:rPr>
              <a:t>common</a:t>
            </a:r>
            <a:r>
              <a:rPr lang="en-US" dirty="0" smtClean="0"/>
              <a:t> and </a:t>
            </a:r>
            <a:r>
              <a:rPr lang="en-US" dirty="0" smtClean="0">
                <a:solidFill>
                  <a:srgbClr val="FF0000"/>
                </a:solidFill>
              </a:rPr>
              <a:t>severe</a:t>
            </a:r>
            <a:endParaRPr lang="en-US" dirty="0">
              <a:solidFill>
                <a:srgbClr val="FF0000"/>
              </a:solidFill>
            </a:endParaRPr>
          </a:p>
        </p:txBody>
      </p:sp>
      <p:sp>
        <p:nvSpPr>
          <p:cNvPr id="4" name="Slide Number Placeholder 3"/>
          <p:cNvSpPr>
            <a:spLocks noGrp="1"/>
          </p:cNvSpPr>
          <p:nvPr>
            <p:ph type="sldNum" sz="quarter" idx="11"/>
          </p:nvPr>
        </p:nvSpPr>
        <p:spPr/>
        <p:txBody>
          <a:bodyPr/>
          <a:lstStyle/>
          <a:p>
            <a:fld id="{3B048AC8-D41E-4C7B-8EE3-A52489AA1F05}" type="slidenum">
              <a:rPr lang="en-US" smtClean="0"/>
              <a:pPr/>
              <a:t>7</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 y="1524001"/>
            <a:ext cx="3860800" cy="369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200" y="5610761"/>
            <a:ext cx="4941161" cy="1323439"/>
          </a:xfrm>
          <a:prstGeom prst="rect">
            <a:avLst/>
          </a:prstGeom>
          <a:noFill/>
        </p:spPr>
        <p:txBody>
          <a:bodyPr wrap="none" rtlCol="0">
            <a:spAutoFit/>
          </a:bodyPr>
          <a:lstStyle/>
          <a:p>
            <a:r>
              <a:rPr lang="en-US" sz="2000" b="0" dirty="0">
                <a:cs typeface="Times New Roman" pitchFamily="18" charset="0"/>
              </a:rPr>
              <a:t>Root causes of </a:t>
            </a:r>
            <a:r>
              <a:rPr lang="en-US" sz="2000" dirty="0">
                <a:cs typeface="Times New Roman" pitchFamily="18" charset="0"/>
              </a:rPr>
              <a:t>high-severity</a:t>
            </a:r>
            <a:r>
              <a:rPr lang="en-US" sz="2000" b="0" dirty="0">
                <a:cs typeface="Times New Roman" pitchFamily="18" charset="0"/>
              </a:rPr>
              <a:t> issues </a:t>
            </a:r>
            <a:r>
              <a:rPr lang="en-US" sz="2000" b="0" dirty="0" smtClean="0">
                <a:cs typeface="Times New Roman" pitchFamily="18" charset="0"/>
              </a:rPr>
              <a:t>in</a:t>
            </a:r>
          </a:p>
          <a:p>
            <a:r>
              <a:rPr lang="en-US" sz="2000" b="0" dirty="0" smtClean="0">
                <a:cs typeface="Times New Roman" pitchFamily="18" charset="0"/>
              </a:rPr>
              <a:t>a major storage </a:t>
            </a:r>
            <a:r>
              <a:rPr lang="en-US" sz="2000" b="0" dirty="0">
                <a:cs typeface="Times New Roman" pitchFamily="18" charset="0"/>
              </a:rPr>
              <a:t>company [</a:t>
            </a:r>
            <a:r>
              <a:rPr lang="en-US" sz="2000" b="0" dirty="0">
                <a:solidFill>
                  <a:schemeClr val="accent2"/>
                </a:solidFill>
                <a:cs typeface="Times New Roman" pitchFamily="18" charset="0"/>
              </a:rPr>
              <a:t>Yin et al, SOSP’11</a:t>
            </a:r>
            <a:r>
              <a:rPr lang="en-US" sz="2000" b="0" dirty="0">
                <a:cs typeface="Times New Roman" pitchFamily="18" charset="0"/>
              </a:rPr>
              <a:t>]</a:t>
            </a:r>
          </a:p>
          <a:p>
            <a:endParaRPr lang="en-US" sz="2000" b="0" dirty="0">
              <a:cs typeface="Times New Roman" pitchFamily="18" charset="0"/>
            </a:endParaRPr>
          </a:p>
          <a:p>
            <a:endParaRPr lang="en-US" sz="2000" b="0" dirty="0" err="1" smtClean="0">
              <a:cs typeface="Times New Roman" pitchFamily="18" charset="0"/>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4914" y="1511301"/>
            <a:ext cx="3094567" cy="1638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2514600"/>
            <a:ext cx="33147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3676650"/>
            <a:ext cx="4216400" cy="15879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5360992" y="5486400"/>
            <a:ext cx="3812262" cy="1631216"/>
          </a:xfrm>
          <a:prstGeom prst="rect">
            <a:avLst/>
          </a:prstGeom>
          <a:noFill/>
        </p:spPr>
        <p:txBody>
          <a:bodyPr wrap="none" rtlCol="0">
            <a:spAutoFit/>
          </a:bodyPr>
          <a:lstStyle/>
          <a:p>
            <a:r>
              <a:rPr lang="en-US" sz="2000" b="0" dirty="0" smtClean="0">
                <a:cs typeface="Times New Roman" pitchFamily="18" charset="0"/>
              </a:rPr>
              <a:t>Configuration errors can have</a:t>
            </a:r>
          </a:p>
          <a:p>
            <a:r>
              <a:rPr lang="en-US" sz="2000" dirty="0" smtClean="0">
                <a:cs typeface="Times New Roman" pitchFamily="18" charset="0"/>
              </a:rPr>
              <a:t>disastrous</a:t>
            </a:r>
            <a:r>
              <a:rPr lang="en-US" sz="2000" b="0" dirty="0" smtClean="0">
                <a:cs typeface="Times New Roman" pitchFamily="18" charset="0"/>
              </a:rPr>
              <a:t> impacts</a:t>
            </a:r>
          </a:p>
          <a:p>
            <a:r>
              <a:rPr lang="en-US" sz="2000" b="0" dirty="0" smtClean="0">
                <a:cs typeface="Times New Roman" pitchFamily="18" charset="0"/>
              </a:rPr>
              <a:t>(downtime costs </a:t>
            </a:r>
            <a:r>
              <a:rPr lang="en-US" sz="2000" dirty="0" smtClean="0">
                <a:cs typeface="Times New Roman" pitchFamily="18" charset="0"/>
              </a:rPr>
              <a:t>3.6%</a:t>
            </a:r>
            <a:r>
              <a:rPr lang="en-US" sz="2000" b="0" dirty="0" smtClean="0">
                <a:cs typeface="Times New Roman" pitchFamily="18" charset="0"/>
              </a:rPr>
              <a:t> of  revenue)</a:t>
            </a:r>
            <a:endParaRPr lang="en-US" sz="2000" b="0" dirty="0">
              <a:cs typeface="Times New Roman" pitchFamily="18" charset="0"/>
            </a:endParaRPr>
          </a:p>
          <a:p>
            <a:endParaRPr lang="en-US" sz="2000" b="0" dirty="0">
              <a:cs typeface="Times New Roman" pitchFamily="18" charset="0"/>
            </a:endParaRPr>
          </a:p>
          <a:p>
            <a:endParaRPr lang="en-US" sz="2000" b="0" dirty="0" err="1" smtClean="0">
              <a:cs typeface="Times New Roman" pitchFamily="18" charset="0"/>
            </a:endParaRPr>
          </a:p>
        </p:txBody>
      </p:sp>
    </p:spTree>
    <p:extLst>
      <p:ext uri="{BB962C8B-B14F-4D97-AF65-F5344CB8AC3E}">
        <p14:creationId xmlns:p14="http://schemas.microsoft.com/office/powerpoint/2010/main" val="27778475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305800" cy="1143000"/>
          </a:xfrm>
        </p:spPr>
        <p:txBody>
          <a:bodyPr/>
          <a:lstStyle/>
          <a:p>
            <a:r>
              <a:rPr lang="en-US" dirty="0" smtClean="0"/>
              <a:t>Configuration errors are </a:t>
            </a:r>
            <a:r>
              <a:rPr lang="en-US" dirty="0" smtClean="0">
                <a:solidFill>
                  <a:srgbClr val="FF0000"/>
                </a:solidFill>
              </a:rPr>
              <a:t>difficult </a:t>
            </a:r>
            <a:r>
              <a:rPr lang="en-US" dirty="0" smtClean="0"/>
              <a:t>to diagnose</a:t>
            </a:r>
            <a:endParaRPr lang="en-US" dirty="0"/>
          </a:p>
        </p:txBody>
      </p:sp>
      <p:sp>
        <p:nvSpPr>
          <p:cNvPr id="3" name="Content Placeholder 2"/>
          <p:cNvSpPr>
            <a:spLocks noGrp="1"/>
          </p:cNvSpPr>
          <p:nvPr>
            <p:ph idx="1"/>
          </p:nvPr>
        </p:nvSpPr>
        <p:spPr>
          <a:xfrm>
            <a:off x="685800" y="1219200"/>
            <a:ext cx="8458200" cy="4495800"/>
          </a:xfrm>
        </p:spPr>
        <p:txBody>
          <a:bodyPr/>
          <a:lstStyle/>
          <a:p>
            <a:r>
              <a:rPr lang="en-US" dirty="0" smtClean="0"/>
              <a:t>Error messages are </a:t>
            </a:r>
            <a:r>
              <a:rPr lang="en-US" dirty="0" smtClean="0">
                <a:solidFill>
                  <a:srgbClr val="FF0000"/>
                </a:solidFill>
              </a:rPr>
              <a:t>absent</a:t>
            </a:r>
            <a:r>
              <a:rPr lang="en-US" dirty="0" smtClean="0"/>
              <a:t> or </a:t>
            </a:r>
            <a:r>
              <a:rPr lang="en-US" dirty="0" smtClean="0">
                <a:solidFill>
                  <a:srgbClr val="FF0000"/>
                </a:solidFill>
              </a:rPr>
              <a:t>ambiguous</a:t>
            </a:r>
          </a:p>
          <a:p>
            <a:pPr lvl="1"/>
            <a:r>
              <a:rPr lang="en-US" dirty="0" smtClean="0"/>
              <a:t>e.g., </a:t>
            </a:r>
          </a:p>
          <a:p>
            <a:endParaRPr lang="en-US" dirty="0"/>
          </a:p>
          <a:p>
            <a:endParaRPr lang="en-US" dirty="0" smtClean="0"/>
          </a:p>
          <a:p>
            <a:endParaRPr lang="en-US" sz="800" dirty="0" smtClean="0"/>
          </a:p>
          <a:p>
            <a:pPr>
              <a:buClr>
                <a:schemeClr val="tx1"/>
              </a:buClr>
            </a:pPr>
            <a:r>
              <a:rPr lang="en-US" dirty="0" smtClean="0">
                <a:solidFill>
                  <a:srgbClr val="FF0000"/>
                </a:solidFill>
              </a:rPr>
              <a:t>Infeasible</a:t>
            </a:r>
            <a:r>
              <a:rPr lang="en-US" dirty="0" smtClean="0"/>
              <a:t> to automatically search for a good configuration</a:t>
            </a:r>
          </a:p>
          <a:p>
            <a:pPr lvl="1"/>
            <a:r>
              <a:rPr lang="en-US" dirty="0"/>
              <a:t>Need to know the spec of a valid configuration option value</a:t>
            </a:r>
          </a:p>
          <a:p>
            <a:pPr marL="457200" lvl="1" indent="0">
              <a:buNone/>
            </a:pPr>
            <a:r>
              <a:rPr lang="en-US" dirty="0"/>
              <a:t>    (e.g., regex, date time, integer value range</a:t>
            </a:r>
            <a:r>
              <a:rPr lang="en-US" dirty="0" smtClean="0"/>
              <a:t>)</a:t>
            </a:r>
          </a:p>
          <a:p>
            <a:pPr lvl="1"/>
            <a:r>
              <a:rPr lang="en-US" dirty="0" smtClean="0"/>
              <a:t>Huge search space</a:t>
            </a:r>
          </a:p>
          <a:p>
            <a:pPr lvl="1">
              <a:buFont typeface="Arial" pitchFamily="34" charset="0"/>
              <a:buChar char="−"/>
            </a:pPr>
            <a:r>
              <a:rPr lang="en-US" dirty="0" smtClean="0"/>
              <a:t>Need </a:t>
            </a:r>
            <a:r>
              <a:rPr lang="en-US" dirty="0"/>
              <a:t>to specify a testing </a:t>
            </a:r>
            <a:r>
              <a:rPr lang="en-US" dirty="0" smtClean="0"/>
              <a:t>oracle for automation</a:t>
            </a:r>
            <a:endParaRPr lang="en-US" dirty="0"/>
          </a:p>
          <a:p>
            <a:pPr marL="457200" lvl="1" indent="0">
              <a:buNone/>
            </a:pPr>
            <a:endParaRPr lang="en-US" sz="2400" dirty="0" smtClean="0">
              <a:ea typeface="+mn-ea"/>
              <a:cs typeface="+mn-cs"/>
            </a:endParaRPr>
          </a:p>
          <a:p>
            <a:pPr>
              <a:buClr>
                <a:schemeClr val="tx1"/>
              </a:buClr>
              <a:buFont typeface="Arial" pitchFamily="34" charset="0"/>
              <a:buChar char="•"/>
            </a:pPr>
            <a:r>
              <a:rPr lang="en-US" dirty="0">
                <a:solidFill>
                  <a:srgbClr val="FF0000"/>
                </a:solidFill>
              </a:rPr>
              <a:t>Cannot</a:t>
            </a:r>
            <a:r>
              <a:rPr lang="en-US" dirty="0"/>
              <a:t> </a:t>
            </a:r>
            <a:r>
              <a:rPr lang="en-US" dirty="0" smtClean="0"/>
              <a:t>directly use existing debugging techniques</a:t>
            </a:r>
          </a:p>
          <a:p>
            <a:pPr marL="457200" lvl="1" indent="0">
              <a:buNone/>
            </a:pPr>
            <a:r>
              <a:rPr lang="en-US" dirty="0" smtClean="0"/>
              <a:t>[</a:t>
            </a:r>
            <a:r>
              <a:rPr lang="en-US" dirty="0" smtClean="0">
                <a:solidFill>
                  <a:schemeClr val="accent2"/>
                </a:solidFill>
              </a:rPr>
              <a:t>Zhang et al., ICSE’13</a:t>
            </a:r>
            <a:r>
              <a:rPr lang="en-US" dirty="0" smtClean="0"/>
              <a:t>]</a:t>
            </a:r>
            <a:endParaRPr lang="en-US" dirty="0"/>
          </a:p>
        </p:txBody>
      </p:sp>
      <p:sp>
        <p:nvSpPr>
          <p:cNvPr id="4" name="Slide Number Placeholder 3"/>
          <p:cNvSpPr>
            <a:spLocks noGrp="1"/>
          </p:cNvSpPr>
          <p:nvPr>
            <p:ph type="sldNum" sz="quarter" idx="11"/>
          </p:nvPr>
        </p:nvSpPr>
        <p:spPr/>
        <p:txBody>
          <a:bodyPr/>
          <a:lstStyle/>
          <a:p>
            <a:fld id="{3B048AC8-D41E-4C7B-8EE3-A52489AA1F05}" type="slidenum">
              <a:rPr lang="en-US" smtClean="0"/>
              <a:pPr/>
              <a:t>8</a:t>
            </a:fld>
            <a:endParaRPr lang="en-US"/>
          </a:p>
        </p:txBody>
      </p:sp>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1568" y="1744711"/>
            <a:ext cx="5622758" cy="6539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1909012" y="2414728"/>
            <a:ext cx="6705600" cy="400110"/>
          </a:xfrm>
          <a:prstGeom prst="rect">
            <a:avLst/>
          </a:prstGeom>
          <a:noFill/>
        </p:spPr>
        <p:txBody>
          <a:bodyPr wrap="square" rtlCol="0">
            <a:spAutoFit/>
          </a:bodyPr>
          <a:lstStyle/>
          <a:p>
            <a:r>
              <a:rPr lang="en-US" sz="2000" dirty="0" smtClean="0">
                <a:latin typeface="Courier New" pitchFamily="49" charset="0"/>
                <a:cs typeface="Courier New" pitchFamily="49" charset="0"/>
              </a:rPr>
              <a:t>(</a:t>
            </a:r>
            <a:r>
              <a:rPr lang="en-US" sz="2000" b="0" dirty="0" smtClean="0">
                <a:cs typeface="Times New Roman" pitchFamily="18" charset="0"/>
              </a:rPr>
              <a:t>after setting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port_num</a:t>
            </a:r>
            <a:r>
              <a:rPr lang="en-US" sz="2000" dirty="0" smtClean="0">
                <a:latin typeface="Courier New" pitchFamily="49" charset="0"/>
                <a:cs typeface="Courier New" pitchFamily="49" charset="0"/>
              </a:rPr>
              <a:t> = </a:t>
            </a:r>
            <a:r>
              <a:rPr lang="en-US" sz="2000" dirty="0" smtClean="0">
                <a:solidFill>
                  <a:srgbClr val="FF0000"/>
                </a:solidFill>
                <a:cs typeface="Times New Roman" pitchFamily="18" charset="0"/>
              </a:rPr>
              <a:t>100.0 </a:t>
            </a:r>
            <a:r>
              <a:rPr lang="en-US" sz="2000" b="0" smtClean="0">
                <a:cs typeface="Times New Roman" pitchFamily="18" charset="0"/>
              </a:rPr>
              <a:t>in </a:t>
            </a:r>
            <a:r>
              <a:rPr lang="en-US" sz="2000" b="0" smtClean="0">
                <a:cs typeface="Times New Roman" pitchFamily="18" charset="0"/>
              </a:rPr>
              <a:t>webs server</a:t>
            </a:r>
            <a:r>
              <a:rPr lang="en-US" sz="2000" b="0" dirty="0" smtClean="0">
                <a:cs typeface="Times New Roman" pitchFamily="18" charset="0"/>
              </a:rPr>
              <a:t>)</a:t>
            </a:r>
          </a:p>
        </p:txBody>
      </p:sp>
    </p:spTree>
    <p:extLst>
      <p:ext uri="{BB962C8B-B14F-4D97-AF65-F5344CB8AC3E}">
        <p14:creationId xmlns:p14="http://schemas.microsoft.com/office/powerpoint/2010/main" val="3087782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Goal</a:t>
            </a:r>
            <a:r>
              <a:rPr lang="en-US" dirty="0" smtClean="0"/>
              <a:t>: diagnosing configuration errors for </a:t>
            </a:r>
            <a:r>
              <a:rPr lang="en-US" dirty="0" smtClean="0">
                <a:solidFill>
                  <a:schemeClr val="accent2"/>
                </a:solidFill>
              </a:rPr>
              <a:t>evolving</a:t>
            </a:r>
            <a:r>
              <a:rPr lang="en-US" dirty="0" smtClean="0"/>
              <a:t> software</a:t>
            </a:r>
            <a:endParaRPr lang="en-US" dirty="0"/>
          </a:p>
        </p:txBody>
      </p:sp>
      <p:sp>
        <p:nvSpPr>
          <p:cNvPr id="4" name="Slide Number Placeholder 3"/>
          <p:cNvSpPr>
            <a:spLocks noGrp="1"/>
          </p:cNvSpPr>
          <p:nvPr>
            <p:ph type="sldNum" sz="quarter" idx="11"/>
          </p:nvPr>
        </p:nvSpPr>
        <p:spPr/>
        <p:txBody>
          <a:bodyPr/>
          <a:lstStyle/>
          <a:p>
            <a:fld id="{3B048AC8-D41E-4C7B-8EE3-A52489AA1F05}" type="slidenum">
              <a:rPr lang="en-US" smtClean="0"/>
              <a:pPr/>
              <a:t>9</a:t>
            </a:fld>
            <a:endParaRPr lang="en-US"/>
          </a:p>
        </p:txBody>
      </p:sp>
      <p:pic>
        <p:nvPicPr>
          <p:cNvPr id="2052" name="Picture 4" descr="http://www.iconcareers.com/images/questionmar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724400"/>
            <a:ext cx="1165085" cy="11650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33600" y="5029200"/>
            <a:ext cx="6643357" cy="707886"/>
          </a:xfrm>
          <a:prstGeom prst="rect">
            <a:avLst/>
          </a:prstGeom>
          <a:noFill/>
        </p:spPr>
        <p:txBody>
          <a:bodyPr wrap="none" rtlCol="0">
            <a:spAutoFit/>
          </a:bodyPr>
          <a:lstStyle/>
          <a:p>
            <a:r>
              <a:rPr lang="en-US" sz="2000" dirty="0" smtClean="0">
                <a:latin typeface="+mn-lt"/>
              </a:rPr>
              <a:t>To maintain the desired behavior on the new version</a:t>
            </a:r>
          </a:p>
          <a:p>
            <a:r>
              <a:rPr lang="en-US" sz="2000" i="1" dirty="0" smtClean="0">
                <a:solidFill>
                  <a:srgbClr val="FF0000"/>
                </a:solidFill>
                <a:latin typeface="+mn-lt"/>
              </a:rPr>
              <a:t>Which configuration option should I change?</a:t>
            </a:r>
          </a:p>
        </p:txBody>
      </p:sp>
      <p:sp>
        <p:nvSpPr>
          <p:cNvPr id="6" name="AutoShape 6" descr="data:image/jpeg;base64,/9j/4AAQSkZJRgABAQAAAQABAAD/2wCEAAkGBxQSEBUUExQUFBQVEhUUGBcXFRcUFRUYFBUXFhQWFBcYHCggGBolHBQUITEhJSksLi4uFx80ODMsNygtLisBCgoKDg0OGxAQGywkICUsLC8sNTEsLDQsNCwsLCwsLCwsLzQsNDQsLywsLCwsNCwsLCwsLCwsLCwsLCwsLCwsLP/AABEIAMwAzAMBEQACEQEDEQH/xAAcAAABBQEBAQAAAAAAAAAAAAAAAgMEBQYBBwj/xABHEAACAQICBQgFBwkJAQEAAAABAgADEQQhBQYSMVETMkFhcYGhsSJCcpGyByMzUoLB0RQVFiRDYnOi8DRTY3SSwuHi8ZMX/8QAGgEBAAIDAQAAAAAAAAAAAAAAAAQFAQIDBv/EADURAQACAQIDBQYGAgIDAQAAAAABAgMEERIhMQUTQVFxIjJhgZGxFDRCodHwM8FDciNS4RX/2gAMAwEAAhEDEQA/APcYBAIBAIBAIBASzgbyB25QItXStBd9amDw21v7rwGvz3R6GLeyjt5CBw6XHq0qx+xs/ERAaq6Vq2JXDmwBPpVEXd1C8Czw9XbRWGQZQ3vF4ELFaSYVCiUzU2QC5DBdna3AA7zbPeN4gA0sBzqdZPsFh70vAcpaXoMbCql+BOy3uaxgTAbwOwCAQCAQCAQCAQCBCx2P5NlUIzswYgLYZLa9yxH1hAYOkKx3UVHtVQPhUwEmviD/AHC9zv8AesBJWud9cD2aSj4i0DhwzHfWrH7Sr8KiAk6PQ7zUbtquR7rwAaLo3vyVMniVDHxgSKdJV5qqvYAPKA5eByAivzG9k+UBWHxIp4RHO5aSntOyLAdZNh3wEYCgVT0uexLueLNme4ZAdQECWIBUphhZgGHAgEeMCIdE0fVQIeKE0/hIgd0GSVdgzNTLkU9oljsrkWuc7EgkdVoFnAIBAIBAIBAIDGOpM9J1VirFSAw6DbIwMzQeqwp1A21shrpU3gkbLrygzyI6Qd0CfR0ohIV70mO4PkD7Lbj74E6AQCAQCAQCAQEVeafZPlAg4duUGHp+rTpU6r9bbNqSnxbuEC1EBQgKBgQ9JOSFpqfSqnZ61W16jdwy7SIFjSphVCgWCgADgALAQFwCAQCAQCAQCAQM7ik5PEOvq1Byq9u6oPfsn7UBurYgggEHeDmDAa0Y/J1eTHMdTsi9wrrmQt9wK9H7sC7gEAgEAgJqOFF2IA6yB5wIFfTuHTfWp9x2j/LeBXYrXDDAEDbbIjJbedoCtA6UpU6KioxVzYszKQpNgAAwysFCjugX9Curi6MrDipDDwgOwFCBF0UOUd6x3H5un7Cn0mHtMPcogWkAgEAgEAgEAgEAgVWsVH5oVBvpHb+zufwz7oFOzwIuKY2DLzkIdesrnbvFx3wLP9IMPa4ctcXsqsx7DYb4DFTWNfVp1D27K+ZvAiVdZKnq0kX2mZvAAecCDW07iD66r7KAeLXgV+Ix9VudVqH7RHlaBXVVBNzmeJzPjDJh5gR6kDUit6C+yPKZFZWqgNdTZuKmzfy5zAnYLS2kFtsLVqDoD0yw/wBRAPjMjQLpLFtSblcNydwAWR7kAmzMEzNwL9MMNVgynJryZBTZAW26wFhaA9AIBAIBAIBAIBAIEfSJtRqfw3+EwMRoahVbDU3Uh7rzT6LCxt6Lbju6ffAXy+eyQVb6rDZbu4jrECAvosy8DtD2W/A3EDpMBmpUA3kDtNoDG3fmgt7KlvIQFrgKzbqT/aAX4jAeTV2s2/YXta/kIEmlqjfn1f8ASv3k/dAmUdUMOOcaj9rAD+UCBZUdB0Ft82pt9a7eZgWFGgq81VXsAHlAeEBQgRTQakxej0m709yvxZfqv4Hp4wLHBYxaq3XeDZlIsyngw6DAkQCAQCAQCAQCAQI2k/oKn8N/hMDNapf2Ol2H4jAs8Rh1cWdQw6/u4QM5pnRa0yr7dTYvskCxZQc7hiLkC2459cB2loqkQDm4OYJckHxtAlUsFTXmog+yIElYCxAWICxAWIDggJqYhF5zqvtMF8zAiPp/DD9sh9k7Xw3gM19ZaSqGC1WBYKDsbIJbcLtaBZI2IbdSRfbqXPuUHzgdoaOqcstR3pqRkRTVgWFua7M2Y6d3RAtoBAIBAIBAIBAIEfSAvRqD/Df4TAzGp5/UqXY3xGBc3gQ9I0tpLQMzhMXyD8m/0ZOR+oT/ALT4QL1qgG8gdpAgRqmmKC76qdxv5QI1TWjDjcWbsU/fAiVNcV9Wkx7WA8rwItTW6sealNe3aY+YgMPp/FN6+z7KqPugMPVrvzqlQ/aP3QOJotjvF+3OBPwuhWuMoFjpvCGnhU/zFLzMD0BNw7IHYBAIBAIBAIBAIBAZxv0T+w3kYGT1PP6lT+18RgXV4CSLwM3p/A3BygY2vhTfpgdp4EnogS6WimPRAnUdCE9ECwoaAPCBY0NADhAsKOhFHRAm0tFqOiBJTBqOiBS68JbCD+PS+KBp03DsgKgEAgEAgEAgEAgEBvE8xvZPlAxepuIU4VVDAspbaW+YuxIuOybTS0REzHKWItEztE817easuoc4DWKw4YQKp9CgndAkUdDqOiBNpaOUdECVTwijogOlVUZkDtIHnMxEz0YmYjqhV9P4Wnzq1O/BTtn3LeSKaPPfpSfs421OGvW0K+vrtQHMV37tkeOclU7KzT70xCPbtDHHSJlXV9eKh5lJF9olvAWkqnZFP1Wn5OFu0bfpqrq+s+Kf9ps+yoX/AJkqnZ+nr+nf1R7azNPiqsXi6j223ZvSBzYnp4Th2jipTT+zERzh20WS1s3tTvyl7FT3DsE8+uCoBAIBAIBAIBAIBARWHonsPlA+fqlZqdTaRirC1ipsZ6XQVrfSxFo3jn91HrJmueZidujU6F17IsuJG0P7xRn9pentHukbUdlRPPFPyn/Tvh7QmOWT6txo7G06y7dJ1dT0g37jwPbKbJjtjnhvG0rOl63jes7wexGMp0xd6iIP3mC+ZiuO9vdiZLXrXrOypxOuOCT9sHPBFZ/EC3jJVOz9Rb9O3ryR7a3DX9X0VmI+USiPo6VRuskKPvMlU7IyT71ohwt2lSPdiZVmI+UDENzEpJ2gufEgeElU7JxR70zP7I9u0ck+7ER+6vr6z4upzqzAcFsg/lEk00Onp0rH3cLarNbrZBesz85mb2iT5yTWta9I2cJtNuslpNmDqzAcBhksGA3WOXePOV/af5efWEzQ/wCaPSXtNLmjsHlPNrsuAQCAQCAQCAQCAQEvuMDwRdGVa7VORQvyaBmA51ibXA6e6eh0OamPT14523mVNq8Vr5rcMb7RCqfgciN46R2yy3QSVxLpfYdlvkdlit+20xwVtPtRuzxWr0nY3tXNySTxOZ8Z0jl0aTz6nVgPJAeQzAeQwyeUwHVMB1TMBwGAoH38N5nPJlpjje87OlMdrztWNzjYR7ZjZ3c4gdPDfKrV6quoxzjxVmfksNPp5w348kxDVtrtUAsKdPIW3sZXxoNRP6Pt/KZOrwx+r7krr3VBzooR1MQfvmLaLUV60kjVYZ6WWWB18oMbVFekeJG0vvGfhI1qzWdpjZ3iYnnDT4fELUUMjKyncVII8Jhk7AIBAIBAIBA426B5p8mH9txH8FPjMm3/AClP+0otPzFvSGp1l1Nw+MuxHJ1bZVEyP2xubvz65jT63Jh5RzjyZzaWmXnPKXhmOo7FR0JvsOyX47JIv4T0uK3FET5wo8kbTMG1nVzOrAeUwHlMwHlMMnVMB1TAdVpgWOGwHo8pVPJ0zu6Xf2F4dZlbk1d8tu700b+c+EJ1NNTHXjzfTxLbGBRakopjjvc9rGb4uz6RPFlnit8ejGTWWmOHH7MIxa+/OToiIjaESZmZ3kXmWHbwOMoO8TnkxUyRteN29MlqTvWdi8Bjq2FbboOQOlDmp7R0+cpdV2ZNY4sXOPLx+Sz0+ui3s5OXxekasaz08WtuZVA9JPvXiJUrFfQCAQCAQCBxt0DzH5NDbSFcf4A8Hk235Sv/AGlGr+Yt6Q9PkJJfN2nD+tV/49X42nrdN7lfSHnM3vT6z90VTJLicUwHlMB1TAdUzAdUwydVoFvg6C01FWqLk/R0z637z/u+cqcmS+svOPHO1I6z5rClK6avHfnaekeRrEYpqjbTG58B1AdAllixUxV4aRtCHfJa9uK0mw03aFbUDt4HbwO3gdvAYLtScVaZKspvl5ym7R0cbd7T5/ys9Fqf+O3y/h6vqvpxcXRDbnXJxwPEdRlItFzAIBAIBA4YHhujsXi6WNqVMGu2yJtOlg20m1mLbznbdnLbT1xW08Vyec7eqvzTkrm3p5Q9E1X1/wAPiyKb/MV92w+QY9Ow3Seo2Mi59FfHzjnDvi1Vb8p5S8b07/bMR/mKvxmeg0s+xX0hT549qfWUVTJSOcUwHVMB1TAdUwHFaYFloyiDeo/MTo+sehZW63La9o0+PrPX4Qn6XHWtZzX6R09SsRiS7Fm3n3AdAHVJuHFXFSKV6Qi5Mk5LTaxAadWjoaB3agK2oHQ0wOhoCtqAXiY35SROyVqnpQ4TFi5+bchW7CfRPcfOeT1WDucs08PD0eh0+XvMcW+r2IGR3Z2AQCAQOGB4do/SWJw2kKlTDUuWK0zyiWuTTDm5Fs77t15Z4KUvp+G87c52Qctr1zb1jfk03J6N02Lr+r4u27JalxxG6oOvf2TG+fS/Gv8AfobYs/wl5bjcOaVerTZtpkdkLZ+kVa18+MutNbi2mPJWZ68O8fFwGSkc4pgOKYDimA6pgO0hcgDpnPLkjHSbz4N8dJvaKx4rXFVNkCmNy7+tjvkHs/HM1nNfrb7JesvG8Yq9K/dHDSxQnQ0C00fo8FOVrNsUhkPrOeCD75Dz6mYt3WKN7ftHqk4sETXvMk7V/efRNpaRYD9Xw6qn1mXaJ7SZFyYccfmcszPlvtH0SKZL/wDBj5Efn5idmtTpuOkbIB7jMY9Nhvz0+SYn1/0Xz5a8s1ImPQjSGCQ0xWoEmnezKedTPX1SRp9ReL9zm97wnwlxzYa8HeYunj8FWGk9FKDQOhoEbHLexG/Md+8eMpe18fKt/ks+zr+9T5vZNVcdy+Do1OkoL9oFjKRaLaAQCAQAwPBP0jfR+kmqqge4ZGU5XUub2PQcpZ6bDGXBwz5oObLOPNv8Gt/I9G6ZHKYdvyXGDPL0H2huLKDZ/aXPrmvHm03K3Orbhx5udeUvLsfReniaqVG26iuys1ydog5m5zzlzpbRO0x02VmorMbxJIMmIpYMBxTAfw9NnNkVnPBQWPuExaYrG8zszETPKIX+A1OxtW2zQZQelyEHjn4SLfXaenW30SKaTNb9KXjtWnwRRqz02YhjsJc7NhvJIHHhK3U6yNTthxxPOYTcGmnBvkvMcoUpqXN+Mu61isREeCrm0zO8uhplhO0PhOWrKhyXNmPBVzb8O+cNVm7nFNo6+HrLtgx95kivh4+i1pVBicRc/Q0/RROiw3fiZWZsn4TFFa+/bnM/39k7FT8Rk4p9yOkLDTusVCl80Azsq5rTW4QdfCUs853lZxy5Qz+lqRyOyykgMAwsbMLgzNbTWeKs8yYi0bSlaq4i9XkzzaqlGHXbI+fvl5myd9pa5496v9lVYqd1qJxeE/2FbUGyxXgxHuNpa1nirE+aumNpmHA02YKDQyRXOXeDK/tOu+nn4TCZoJ2zfKXpHyW1b4Ir9Sq6+M80u2xgEAgEAMDxLS+qwxfKujbNZa1RRfmMAbgHhvOcl6bVTi9meiPnwRk5x1YHE0KuHq7LBqVRTcZ2I4FSPMS3reuSu8c4Vtq2pO08pSdH0q2Krtsh61VrsbDaYm4uT+M64r0x9Z2hzyVtk6c5a3AfJxjqmZRKQ41HAt3LcxftPT16Tv6M10OWevJajUbCUM8Xj0B+qlgezMkn3Th+PzZP8WP6uv4PFT/JcfnLQuH+joVMUw6XB2f5yPhme612T3rRX+/D+TvNJTpXcr/9Dqn0MHhaVIdAVNs/6VAEf/m0j2s15n5n423TFTYhvzxi+c1VFP7y0F/lsY4tBh6bTP1OHV5eu8fsqNJ4Gphi1Oqwap6JYhiw9IA2u2ZynHDlrqNZW1Y5Vif7+7fJjth00xaecyrQ0u1WUGgXmgzs4fFVBvFJUHEbRzlfq/azYqT57/RM0/LFktHlsa0NXtu65T9ozM6m2/w+yy0UbYI2+Kx1dwK/m/FVmzquzAk7xZxlIKWtNamWpToBcymGphuosqkDttn3zPgwzmrqH8rpAfXv3WN5c4o4ez7TPjurck76yuyNj6gNaoRuNVyO9jLfDExjrE+UfZW5J3vaY85+5oNOjR0NA6TcSB2nO2nn1hM0Mf8Amj5vQ/knH6tVPGu/mZ5leNxAIBAIAYHm2jcmrDhianmICdL6JpYlNiqt+DbmU8VP3Tpjy2xzvWWl8dbxtLFYLRGN0dii2Fu+2jIrqgc2JBsykeict+6W2HLgzxtl5bK/Jjy4p3xrc6A0ti861V1B6KlUqP8A5pfynb8XosPuRv6R/uXP8PqcnvTt80/A/JkozrVy3Ui28WufCccnbE/or9XSvZ0fqs0OC1LwdP8AYhzxqEv4HLwkK/aGov8Aq29Eqmjw18F5Qw6ILIioOCqFHuAkS17Wne07pFaxWNojY5NWXlevTfrdX2l+BZa9kf5p9P8Aav7R/wAcerOBp6FTFBoGg1VPKDEUOmrROz2r/wC+Ertf7E48vhW3P5puk9qL4/OOSswNXZexyINu8b5C7U088XfV6T1/lK0GaNu6t1a7RuGWopXadVfNlVrK3aJUbrI9rCaWHpACw+qvS3WfxkjTaa+ovtHTxlwz564a7ypNE/M0XxT85gadIcWbnMOoAecuc1YyXrpadI2m3pHSFZimaVtnv1nlHzUQaWiCUGmB0NAdpHInoAv/AF7pU9r32x1r5z9lj2dXe828o+7075LsOV0epO92ZveZQLdr4BAIBA4YHl2kq5wuJqKwulRy4PSCxz7YFhSqhgCpuD0wLDRJ+c+yYFzAIBARVqqouxCjiSB5wKnG60YanvqbXUov4mw8YHnGtOPWvVeqgIViuRtfJQpvaWfZVts+3nEoPaEb4t/KVIlyQACSdwAuT2AT0UzERvKliJnlDpNjY5EbwciO0RHPnDB/B4tqVRaiGzKbj8D1dE1yY65KzS3SW1LzS0WjrDTV8FSx/wA7QZadc5vSY2DHpKkefvtKuuXJo/8Ax5Y4qeEp9sdNT7eOdreMG6Gh9IL6Khlt0h18DvmJy9nT7W0fSfszGPW9N5+pR0UtE8pjqu03RSVi9R+AYncP6vOkam2WODS12jz22iGncRj9vUW3+HWZVWl9LNiHBICoosiDmoPxkvTaeuGu0c5nrPmjZs85Z36RHSEENJLiUGgdDQJNemeSVRzqrBQO3/ieZ7Sy8ebaOkcv5Xuhx8GLfz5vctC4MUcPTpj1UUd9s5XpibAIBAIBAp9PaBp4lSGAvxgecYzA18C53tT77d/4wL/V7SVOo21tBbKbgkC3/ECwxmsuGp76gbqX0vHd4wKHF6/pupUi3Wxv4L+MCtqafx1fJAUB4DZ8Rn4wO0NU8XXN6jkX6yT7znAvcB8nK76h2j15wKb5QdXVwwpmmLKylT7S5jwt7pI0uXu81b/Fx1GPvMdqspoPD4ja5fDoWNJt4AOZBBFunImek1OTBt3WWfeUmCmXfvMcdF7+k9Ct6GNww2hkXUekvaDZh3GQvwOXH7WnycvL+8kr8XjvyzUdbVehiBtYPEKT9R8/+w7wYjtDNhnbPT5x/didHjyRvht8lJpDQeIoZvTaw9ZfSHvG6TsWrw5eVbfKUTJpsuPnMfRG/OVUi3LVbcOUe3nOvc499+GPpDn3t/8A2n6yYL3zOZ4nMzdo7tTIUGgdDQJWjsOatQL0bz1Ab5G1WeMGKb+Ph6u+nw97eK/X0avUzR/5VpDbt81hhYcC39CeTmd+cvRdHrUwCAQCAQCAQI2NwSVVKsAbwPP9Lahttnkm2VJ3QHMB8nI31GLHrzgaTA6oUKfqg90C4o4Gmm5QO6BIAgdgUWueivynCOoHpr6a9q7x3i4geKYfSdbCuTScqGNyu9SetT0z0OljFrMMRkjea8vips8302WZpPKefwXlPWvD4gBcZQF93KILkf7h3EzWdBmwzvp7/Kf7s2jWYsnLNX5lvqlTqjlMFiAenZJzH2hmO8TEdo3x+xqKf30ZnRVv7WGxv89Y/BG1dS6DK7+kD2VB982/C6TU88c7T8P4a9/qMHK8bx/fFIXSmj8X9NT5CofWGQJ9tfvE07jWaf8Ax24o8v8A5/DbvdNm9+Np/viaxmpDEbeHqrVU7gTY9zDI+E2x9q1ieHLWYlrfs+euOd4ZvHYGrRNqqMnaMj2HcZZ4s2PLG9J3QsmO+OdrRsjhp0cy6YLEAAkk2AG8mYtMVjeejMRMztDSVMOaCLQp+lia9gbeqD9wnltbqpz35dI6fyv9Lp4w059Z6vVdUtBrg8MtMc613PFjvkNJXUAgEAgEAgEAgEAgEAgEAgEDyf5RdVuTc1kHzVQ3Nh9G5+4zvp9RbBfjq5ZsNcteGXnNamVNj/7PVYc1M1OKjz+XFbFbhs7QrsjBkYqw3FSQfeJ0tWLRtaN4aVtNZ3hp9G681kGzWC1k3G+TW7bWPeJW5uy8VudJ4Z/ZOx6+8cr84UmmcZTq12elT5JDay5cMzlkLnhJunx3x44re28+aLmvW95msbQbwOkKlE3pOyHqNge0bj3zbJipkja8RLWmS9J3rOzSYfXqpsFK1JKoIt9W/tCxBldbsqnFxY7TVNr2hbba9YlmsLRaq4SmpZmOSj+t0s73rSvFadohBrWbztWGuo4VNHqCwFXF1BZUGexf+t885rddOeeGvKv3Xel0kYvat1bXUbVZqJOJxHpYipnn6gPQJXJjZwCAQCAQCAQCAQCAQCAQCAQCA3Xoq6lXAZWFiDmCIHl+tuojU9p6QNSlv2Rz0/ETthz3w24qS55cVckbWhgK+i2HN9Ie4y8wdqY78snsz+ypy9n3rzpzj90KpTZd4I7RaWVL1vG9Z3QrUtX3o2JvN2p/DYV6hsiM3YCfGc75aY/fmIb0x3v7sbtBo/VCoRtV3WjT6bkFvwHvldm7VxV5Ujef2TcXZ97e/wAvuvtG1gvzGjaO25yauwyHXtdPlKTPqcmed7z/AAtMWCmKNqw2Wqupy4YmtWPK4hs2c52J+rODq1cAgEAgEAgEAgEAgEAgEAgEAgEAgECl0tqvh8QSWTZc+snonv6DAzWK1DqL9HVRxwdSp94uPCOghfoligcqVE9e1/1m3Hbzn6teGvkl0tVsactujSHUCxmrZOwuoFMkNiar1yPVOSe6BrMHg0pKFpqqKOgC0B+AQCAQCAQCAQCAQCAQCAQCAQCAQCAQCAQCAQCAQCAQCAQCAQ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data:image/jpeg;base64,/9j/4AAQSkZJRgABAQAAAQABAAD/2wCEAAkGBxQSEBUUExQUFBQVEhUUGBcXFRcUFRUYFBUXFhQWFBcYHCggGBolHBQUITEhJSksLi4uFx80ODMsNygtLisBCgoKDg0OGxAQGywkICUsLC8sNTEsLDQsNCwsLCwsLCwsLzQsNDQsLywsLCwsNCwsLCwsLCwsLCwsLCwsLCwsLP/AABEIAMwAzAMBEQACEQEDEQH/xAAcAAABBQEBAQAAAAAAAAAAAAAAAgMEBQYBBwj/xABHEAACAQICBQgFBwkJAQEAAAABAgADEQQhBQYSMVETMkFhcYGhsSJCcpGyByMzUoLB0RQVFiRDYnOi8DRTY3SSwuHi8ZMX/8QAGgEBAAIDAQAAAAAAAAAAAAAAAAQFAQIDBv/EADURAQACAQIDBQYGAgIDAQAAAAABAgMEERIhMQUTQVFxIjJhgZGxFDRCodHwM8FDciNS4RX/2gAMAwEAAhEDEQA/APcYBAIBAIBAIBASzgbyB25QItXStBd9amDw21v7rwGvz3R6GLeyjt5CBw6XHq0qx+xs/ERAaq6Vq2JXDmwBPpVEXd1C8Czw9XbRWGQZQ3vF4ELFaSYVCiUzU2QC5DBdna3AA7zbPeN4gA0sBzqdZPsFh70vAcpaXoMbCql+BOy3uaxgTAbwOwCAQCAQCAQCAQCBCx2P5NlUIzswYgLYZLa9yxH1hAYOkKx3UVHtVQPhUwEmviD/AHC9zv8AesBJWud9cD2aSj4i0DhwzHfWrH7Sr8KiAk6PQ7zUbtquR7rwAaLo3vyVMniVDHxgSKdJV5qqvYAPKA5eByAivzG9k+UBWHxIp4RHO5aSntOyLAdZNh3wEYCgVT0uexLueLNme4ZAdQECWIBUphhZgGHAgEeMCIdE0fVQIeKE0/hIgd0GSVdgzNTLkU9oljsrkWuc7EgkdVoFnAIBAIBAIBAIDGOpM9J1VirFSAw6DbIwMzQeqwp1A21shrpU3gkbLrygzyI6Qd0CfR0ohIV70mO4PkD7Lbj74E6AQCAQCAQCAQEVeafZPlAg4duUGHp+rTpU6r9bbNqSnxbuEC1EBQgKBgQ9JOSFpqfSqnZ61W16jdwy7SIFjSphVCgWCgADgALAQFwCAQCAQCAQCAQM7ik5PEOvq1Byq9u6oPfsn7UBurYgggEHeDmDAa0Y/J1eTHMdTsi9wrrmQt9wK9H7sC7gEAgEAgJqOFF2IA6yB5wIFfTuHTfWp9x2j/LeBXYrXDDAEDbbIjJbedoCtA6UpU6KioxVzYszKQpNgAAwysFCjugX9Curi6MrDipDDwgOwFCBF0UOUd6x3H5un7Cn0mHtMPcogWkAgEAgEAgEAgEAgVWsVH5oVBvpHb+zufwz7oFOzwIuKY2DLzkIdesrnbvFx3wLP9IMPa4ctcXsqsx7DYb4DFTWNfVp1D27K+ZvAiVdZKnq0kX2mZvAAecCDW07iD66r7KAeLXgV+Ix9VudVqH7RHlaBXVVBNzmeJzPjDJh5gR6kDUit6C+yPKZFZWqgNdTZuKmzfy5zAnYLS2kFtsLVqDoD0yw/wBRAPjMjQLpLFtSblcNydwAWR7kAmzMEzNwL9MMNVgynJryZBTZAW26wFhaA9AIBAIBAIBAIBAIEfSJtRqfw3+EwMRoahVbDU3Uh7rzT6LCxt6Lbju6ffAXy+eyQVb6rDZbu4jrECAvosy8DtD2W/A3EDpMBmpUA3kDtNoDG3fmgt7KlvIQFrgKzbqT/aAX4jAeTV2s2/YXta/kIEmlqjfn1f8ASv3k/dAmUdUMOOcaj9rAD+UCBZUdB0Ft82pt9a7eZgWFGgq81VXsAHlAeEBQgRTQakxej0m709yvxZfqv4Hp4wLHBYxaq3XeDZlIsyngw6DAkQCAQCAQCAQCAQI2k/oKn8N/hMDNapf2Ol2H4jAs8Rh1cWdQw6/u4QM5pnRa0yr7dTYvskCxZQc7hiLkC2459cB2loqkQDm4OYJckHxtAlUsFTXmog+yIElYCxAWICxAWIDggJqYhF5zqvtMF8zAiPp/DD9sh9k7Xw3gM19ZaSqGC1WBYKDsbIJbcLtaBZI2IbdSRfbqXPuUHzgdoaOqcstR3pqRkRTVgWFua7M2Y6d3RAtoBAIBAIBAIBAIEfSAvRqD/Df4TAzGp5/UqXY3xGBc3gQ9I0tpLQMzhMXyD8m/0ZOR+oT/ALT4QL1qgG8gdpAgRqmmKC76qdxv5QI1TWjDjcWbsU/fAiVNcV9Wkx7WA8rwItTW6sealNe3aY+YgMPp/FN6+z7KqPugMPVrvzqlQ/aP3QOJotjvF+3OBPwuhWuMoFjpvCGnhU/zFLzMD0BNw7IHYBAIBAIBAIBAIBAZxv0T+w3kYGT1PP6lT+18RgXV4CSLwM3p/A3BygY2vhTfpgdp4EnogS6WimPRAnUdCE9ECwoaAPCBY0NADhAsKOhFHRAm0tFqOiBJTBqOiBS68JbCD+PS+KBp03DsgKgEAgEAgEAgEAgEBvE8xvZPlAxepuIU4VVDAspbaW+YuxIuOybTS0REzHKWItEztE817easuoc4DWKw4YQKp9CgndAkUdDqOiBNpaOUdECVTwijogOlVUZkDtIHnMxEz0YmYjqhV9P4Wnzq1O/BTtn3LeSKaPPfpSfs421OGvW0K+vrtQHMV37tkeOclU7KzT70xCPbtDHHSJlXV9eKh5lJF9olvAWkqnZFP1Wn5OFu0bfpqrq+s+Kf9ps+yoX/AJkqnZ+nr+nf1R7azNPiqsXi6j223ZvSBzYnp4Th2jipTT+zERzh20WS1s3tTvyl7FT3DsE8+uCoBAIBAIBAIBAIBARWHonsPlA+fqlZqdTaRirC1ipsZ6XQVrfSxFo3jn91HrJmueZidujU6F17IsuJG0P7xRn9pentHukbUdlRPPFPyn/Tvh7QmOWT6txo7G06y7dJ1dT0g37jwPbKbJjtjnhvG0rOl63jes7wexGMp0xd6iIP3mC+ZiuO9vdiZLXrXrOypxOuOCT9sHPBFZ/EC3jJVOz9Rb9O3ryR7a3DX9X0VmI+USiPo6VRuskKPvMlU7IyT71ohwt2lSPdiZVmI+UDENzEpJ2gufEgeElU7JxR70zP7I9u0ck+7ER+6vr6z4upzqzAcFsg/lEk00Onp0rH3cLarNbrZBesz85mb2iT5yTWta9I2cJtNuslpNmDqzAcBhksGA3WOXePOV/af5efWEzQ/wCaPSXtNLmjsHlPNrsuAQCAQCAQCAQCAQEvuMDwRdGVa7VORQvyaBmA51ibXA6e6eh0OamPT14523mVNq8Vr5rcMb7RCqfgciN46R2yy3QSVxLpfYdlvkdlit+20xwVtPtRuzxWr0nY3tXNySTxOZ8Z0jl0aTz6nVgPJAeQzAeQwyeUwHVMB1TMBwGAoH38N5nPJlpjje87OlMdrztWNzjYR7ZjZ3c4gdPDfKrV6quoxzjxVmfksNPp5w348kxDVtrtUAsKdPIW3sZXxoNRP6Pt/KZOrwx+r7krr3VBzooR1MQfvmLaLUV60kjVYZ6WWWB18oMbVFekeJG0vvGfhI1qzWdpjZ3iYnnDT4fELUUMjKyncVII8Jhk7AIBAIBAIBA426B5p8mH9txH8FPjMm3/AClP+0otPzFvSGp1l1Nw+MuxHJ1bZVEyP2xubvz65jT63Jh5RzjyZzaWmXnPKXhmOo7FR0JvsOyX47JIv4T0uK3FET5wo8kbTMG1nVzOrAeUwHlMwHlMMnVMB1TAdVpgWOGwHo8pVPJ0zu6Xf2F4dZlbk1d8tu700b+c+EJ1NNTHXjzfTxLbGBRakopjjvc9rGb4uz6RPFlnit8ejGTWWmOHH7MIxa+/OToiIjaESZmZ3kXmWHbwOMoO8TnkxUyRteN29MlqTvWdi8Bjq2FbboOQOlDmp7R0+cpdV2ZNY4sXOPLx+Sz0+ui3s5OXxekasaz08WtuZVA9JPvXiJUrFfQCAQCAQCBxt0DzH5NDbSFcf4A8Hk235Sv/AGlGr+Yt6Q9PkJJfN2nD+tV/49X42nrdN7lfSHnM3vT6z90VTJLicUwHlMB1TAdUzAdUwydVoFvg6C01FWqLk/R0z637z/u+cqcmS+svOPHO1I6z5rClK6avHfnaekeRrEYpqjbTG58B1AdAllixUxV4aRtCHfJa9uK0mw03aFbUDt4HbwO3gdvAYLtScVaZKspvl5ym7R0cbd7T5/ys9Fqf+O3y/h6vqvpxcXRDbnXJxwPEdRlItFzAIBAIBA4YHhujsXi6WNqVMGu2yJtOlg20m1mLbznbdnLbT1xW08Vyec7eqvzTkrm3p5Q9E1X1/wAPiyKb/MV92w+QY9Ow3Seo2Mi59FfHzjnDvi1Vb8p5S8b07/bMR/mKvxmeg0s+xX0hT549qfWUVTJSOcUwHVMB1TAdUwHFaYFloyiDeo/MTo+sehZW63La9o0+PrPX4Qn6XHWtZzX6R09SsRiS7Fm3n3AdAHVJuHFXFSKV6Qi5Mk5LTaxAadWjoaB3agK2oHQ0wOhoCtqAXiY35SROyVqnpQ4TFi5+bchW7CfRPcfOeT1WDucs08PD0eh0+XvMcW+r2IGR3Z2AQCAQOGB4do/SWJw2kKlTDUuWK0zyiWuTTDm5Fs77t15Z4KUvp+G87c52Qctr1zb1jfk03J6N02Lr+r4u27JalxxG6oOvf2TG+fS/Gv8AfobYs/wl5bjcOaVerTZtpkdkLZ+kVa18+MutNbi2mPJWZ68O8fFwGSkc4pgOKYDimA6pgO0hcgDpnPLkjHSbz4N8dJvaKx4rXFVNkCmNy7+tjvkHs/HM1nNfrb7JesvG8Yq9K/dHDSxQnQ0C00fo8FOVrNsUhkPrOeCD75Dz6mYt3WKN7ftHqk4sETXvMk7V/efRNpaRYD9Xw6qn1mXaJ7SZFyYccfmcszPlvtH0SKZL/wDBj5Efn5idmtTpuOkbIB7jMY9Nhvz0+SYn1/0Xz5a8s1ImPQjSGCQ0xWoEmnezKedTPX1SRp9ReL9zm97wnwlxzYa8HeYunj8FWGk9FKDQOhoEbHLexG/Md+8eMpe18fKt/ks+zr+9T5vZNVcdy+Do1OkoL9oFjKRaLaAQCAQAwPBP0jfR+kmqqge4ZGU5XUub2PQcpZ6bDGXBwz5oObLOPNv8Gt/I9G6ZHKYdvyXGDPL0H2huLKDZ/aXPrmvHm03K3Orbhx5udeUvLsfReniaqVG26iuys1ydog5m5zzlzpbRO0x02VmorMbxJIMmIpYMBxTAfw9NnNkVnPBQWPuExaYrG8zszETPKIX+A1OxtW2zQZQelyEHjn4SLfXaenW30SKaTNb9KXjtWnwRRqz02YhjsJc7NhvJIHHhK3U6yNTthxxPOYTcGmnBvkvMcoUpqXN+Mu61isREeCrm0zO8uhplhO0PhOWrKhyXNmPBVzb8O+cNVm7nFNo6+HrLtgx95kivh4+i1pVBicRc/Q0/RROiw3fiZWZsn4TFFa+/bnM/39k7FT8Rk4p9yOkLDTusVCl80Azsq5rTW4QdfCUs853lZxy5Qz+lqRyOyykgMAwsbMLgzNbTWeKs8yYi0bSlaq4i9XkzzaqlGHXbI+fvl5myd9pa5496v9lVYqd1qJxeE/2FbUGyxXgxHuNpa1nirE+aumNpmHA02YKDQyRXOXeDK/tOu+nn4TCZoJ2zfKXpHyW1b4Ir9Sq6+M80u2xgEAgEAMDxLS+qwxfKujbNZa1RRfmMAbgHhvOcl6bVTi9meiPnwRk5x1YHE0KuHq7LBqVRTcZ2I4FSPMS3reuSu8c4Vtq2pO08pSdH0q2Krtsh61VrsbDaYm4uT+M64r0x9Z2hzyVtk6c5a3AfJxjqmZRKQ41HAt3LcxftPT16Tv6M10OWevJajUbCUM8Xj0B+qlgezMkn3Th+PzZP8WP6uv4PFT/JcfnLQuH+joVMUw6XB2f5yPhme612T3rRX+/D+TvNJTpXcr/9Dqn0MHhaVIdAVNs/6VAEf/m0j2s15n5n423TFTYhvzxi+c1VFP7y0F/lsY4tBh6bTP1OHV5eu8fsqNJ4Gphi1Oqwap6JYhiw9IA2u2ZynHDlrqNZW1Y5Vif7+7fJjth00xaecyrQ0u1WUGgXmgzs4fFVBvFJUHEbRzlfq/azYqT57/RM0/LFktHlsa0NXtu65T9ozM6m2/w+yy0UbYI2+Kx1dwK/m/FVmzquzAk7xZxlIKWtNamWpToBcymGphuosqkDttn3zPgwzmrqH8rpAfXv3WN5c4o4ez7TPjurck76yuyNj6gNaoRuNVyO9jLfDExjrE+UfZW5J3vaY85+5oNOjR0NA6TcSB2nO2nn1hM0Mf8Amj5vQ/knH6tVPGu/mZ5leNxAIBAIAYHm2jcmrDhianmICdL6JpYlNiqt+DbmU8VP3Tpjy2xzvWWl8dbxtLFYLRGN0dii2Fu+2jIrqgc2JBsykeict+6W2HLgzxtl5bK/Jjy4p3xrc6A0ti861V1B6KlUqP8A5pfynb8XosPuRv6R/uXP8PqcnvTt80/A/JkozrVy3Ui28WufCccnbE/or9XSvZ0fqs0OC1LwdP8AYhzxqEv4HLwkK/aGov8Aq29Eqmjw18F5Qw6ILIioOCqFHuAkS17Wne07pFaxWNojY5NWXlevTfrdX2l+BZa9kf5p9P8Aav7R/wAcerOBp6FTFBoGg1VPKDEUOmrROz2r/wC+Ertf7E48vhW3P5puk9qL4/OOSswNXZexyINu8b5C7U088XfV6T1/lK0GaNu6t1a7RuGWopXadVfNlVrK3aJUbrI9rCaWHpACw+qvS3WfxkjTaa+ovtHTxlwz564a7ypNE/M0XxT85gadIcWbnMOoAecuc1YyXrpadI2m3pHSFZimaVtnv1nlHzUQaWiCUGmB0NAdpHInoAv/AF7pU9r32x1r5z9lj2dXe828o+7075LsOV0epO92ZveZQLdr4BAIBA4YHl2kq5wuJqKwulRy4PSCxz7YFhSqhgCpuD0wLDRJ+c+yYFzAIBARVqqouxCjiSB5wKnG60YanvqbXUov4mw8YHnGtOPWvVeqgIViuRtfJQpvaWfZVts+3nEoPaEb4t/KVIlyQACSdwAuT2AT0UzERvKliJnlDpNjY5EbwciO0RHPnDB/B4tqVRaiGzKbj8D1dE1yY65KzS3SW1LzS0WjrDTV8FSx/wA7QZadc5vSY2DHpKkefvtKuuXJo/8Ax5Y4qeEp9sdNT7eOdreMG6Gh9IL6Khlt0h18DvmJy9nT7W0fSfszGPW9N5+pR0UtE8pjqu03RSVi9R+AYncP6vOkam2WODS12jz22iGncRj9vUW3+HWZVWl9LNiHBICoosiDmoPxkvTaeuGu0c5nrPmjZs85Z36RHSEENJLiUGgdDQJNemeSVRzqrBQO3/ieZ7Sy8ebaOkcv5Xuhx8GLfz5vctC4MUcPTpj1UUd9s5XpibAIBAIBAp9PaBp4lSGAvxgecYzA18C53tT77d/4wL/V7SVOo21tBbKbgkC3/ECwxmsuGp76gbqX0vHd4wKHF6/pupUi3Wxv4L+MCtqafx1fJAUB4DZ8Rn4wO0NU8XXN6jkX6yT7znAvcB8nK76h2j15wKb5QdXVwwpmmLKylT7S5jwt7pI0uXu81b/Fx1GPvMdqspoPD4ja5fDoWNJt4AOZBBFunImek1OTBt3WWfeUmCmXfvMcdF7+k9Ct6GNww2hkXUekvaDZh3GQvwOXH7WnycvL+8kr8XjvyzUdbVehiBtYPEKT9R8/+w7wYjtDNhnbPT5x/didHjyRvht8lJpDQeIoZvTaw9ZfSHvG6TsWrw5eVbfKUTJpsuPnMfRG/OVUi3LVbcOUe3nOvc499+GPpDn3t/8A2n6yYL3zOZ4nMzdo7tTIUGgdDQJWjsOatQL0bz1Ab5G1WeMGKb+Ph6u+nw97eK/X0avUzR/5VpDbt81hhYcC39CeTmd+cvRdHrUwCAQCAQCAQI2NwSVVKsAbwPP9Lahttnkm2VJ3QHMB8nI31GLHrzgaTA6oUKfqg90C4o4Gmm5QO6BIAgdgUWueivynCOoHpr6a9q7x3i4geKYfSdbCuTScqGNyu9SetT0z0OljFrMMRkjea8vips8302WZpPKefwXlPWvD4gBcZQF93KILkf7h3EzWdBmwzvp7/Kf7s2jWYsnLNX5lvqlTqjlMFiAenZJzH2hmO8TEdo3x+xqKf30ZnRVv7WGxv89Y/BG1dS6DK7+kD2VB982/C6TU88c7T8P4a9/qMHK8bx/fFIXSmj8X9NT5CofWGQJ9tfvE07jWaf8Ax24o8v8A5/DbvdNm9+Np/viaxmpDEbeHqrVU7gTY9zDI+E2x9q1ieHLWYlrfs+euOd4ZvHYGrRNqqMnaMj2HcZZ4s2PLG9J3QsmO+OdrRsjhp0cy6YLEAAkk2AG8mYtMVjeejMRMztDSVMOaCLQp+lia9gbeqD9wnltbqpz35dI6fyv9Lp4w059Z6vVdUtBrg8MtMc613PFjvkNJXUAgEAgEAgEAgEAgEAgEAgEDyf5RdVuTc1kHzVQ3Nh9G5+4zvp9RbBfjq5ZsNcteGXnNamVNj/7PVYc1M1OKjz+XFbFbhs7QrsjBkYqw3FSQfeJ0tWLRtaN4aVtNZ3hp9G681kGzWC1k3G+TW7bWPeJW5uy8VudJ4Z/ZOx6+8cr84UmmcZTq12elT5JDay5cMzlkLnhJunx3x44re28+aLmvW95msbQbwOkKlE3pOyHqNge0bj3zbJipkja8RLWmS9J3rOzSYfXqpsFK1JKoIt9W/tCxBldbsqnFxY7TVNr2hbba9YlmsLRaq4SmpZmOSj+t0s73rSvFadohBrWbztWGuo4VNHqCwFXF1BZUGexf+t885rddOeeGvKv3Xel0kYvat1bXUbVZqJOJxHpYipnn6gPQJXJjZwCAQCAQCAQCAQCAQCAQCAQCA3Xoq6lXAZWFiDmCIHl+tuojU9p6QNSlv2Rz0/ETthz3w24qS55cVckbWhgK+i2HN9Ie4y8wdqY78snsz+ypy9n3rzpzj90KpTZd4I7RaWVL1vG9Z3QrUtX3o2JvN2p/DYV6hsiM3YCfGc75aY/fmIb0x3v7sbtBo/VCoRtV3WjT6bkFvwHvldm7VxV5Ujef2TcXZ97e/wAvuvtG1gvzGjaO25yauwyHXtdPlKTPqcmed7z/AAtMWCmKNqw2Wqupy4YmtWPK4hs2c52J+rODq1cAgEAgEAgEAgEAgEAgEAgEAgEAgECl0tqvh8QSWTZc+snonv6DAzWK1DqL9HVRxwdSp94uPCOghfoligcqVE9e1/1m3Hbzn6teGvkl0tVsactujSHUCxmrZOwuoFMkNiar1yPVOSe6BrMHg0pKFpqqKOgC0B+AQCAQCAQCAQCAQCAQCAQCAQCAQCAQCAQCAQCAQCAQCAQCAQP/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data:image/jpeg;base64,/9j/4AAQSkZJRgABAQAAAQABAAD/2wCEAAkGBxQSEBUUExQUFBQVEhUUGBcXFRcUFRUYFBUXFhQWFBcYHCggGBolHBQUITEhJSksLi4uFx80ODMsNygtLisBCgoKDg0OGxAQGywkICUsLC8sNTEsLDQsNCwsLCwsLCwsLzQsNDQsLywsLCwsNCwsLCwsLCwsLCwsLCwsLCwsLP/AABEIAMwAzAMBEQACEQEDEQH/xAAcAAABBQEBAQAAAAAAAAAAAAAAAgMEBQYBBwj/xABHEAACAQICBQgFBwkJAQEAAAABAgADEQQhBQYSMVETMkFhcYGhsSJCcpGyByMzUoLB0RQVFiRDYnOi8DRTY3SSwuHi8ZMX/8QAGgEBAAIDAQAAAAAAAAAAAAAAAAQFAQIDBv/EADURAQACAQIDBQYGAgIDAQAAAAABAgMEERIhMQUTQVFxIjJhgZGxFDRCodHwM8FDciNS4RX/2gAMAwEAAhEDEQA/APcYBAIBAIBAIBASzgbyB25QItXStBd9amDw21v7rwGvz3R6GLeyjt5CBw6XHq0qx+xs/ERAaq6Vq2JXDmwBPpVEXd1C8Czw9XbRWGQZQ3vF4ELFaSYVCiUzU2QC5DBdna3AA7zbPeN4gA0sBzqdZPsFh70vAcpaXoMbCql+BOy3uaxgTAbwOwCAQCAQCAQCAQCBCx2P5NlUIzswYgLYZLa9yxH1hAYOkKx3UVHtVQPhUwEmviD/AHC9zv8AesBJWud9cD2aSj4i0DhwzHfWrH7Sr8KiAk6PQ7zUbtquR7rwAaLo3vyVMniVDHxgSKdJV5qqvYAPKA5eByAivzG9k+UBWHxIp4RHO5aSntOyLAdZNh3wEYCgVT0uexLueLNme4ZAdQECWIBUphhZgGHAgEeMCIdE0fVQIeKE0/hIgd0GSVdgzNTLkU9oljsrkWuc7EgkdVoFnAIBAIBAIBAIDGOpM9J1VirFSAw6DbIwMzQeqwp1A21shrpU3gkbLrygzyI6Qd0CfR0ohIV70mO4PkD7Lbj74E6AQCAQCAQCAQEVeafZPlAg4duUGHp+rTpU6r9bbNqSnxbuEC1EBQgKBgQ9JOSFpqfSqnZ61W16jdwy7SIFjSphVCgWCgADgALAQFwCAQCAQCAQCAQM7ik5PEOvq1Byq9u6oPfsn7UBurYgggEHeDmDAa0Y/J1eTHMdTsi9wrrmQt9wK9H7sC7gEAgEAgJqOFF2IA6yB5wIFfTuHTfWp9x2j/LeBXYrXDDAEDbbIjJbedoCtA6UpU6KioxVzYszKQpNgAAwysFCjugX9Curi6MrDipDDwgOwFCBF0UOUd6x3H5un7Cn0mHtMPcogWkAgEAgEAgEAgEAgVWsVH5oVBvpHb+zufwz7oFOzwIuKY2DLzkIdesrnbvFx3wLP9IMPa4ctcXsqsx7DYb4DFTWNfVp1D27K+ZvAiVdZKnq0kX2mZvAAecCDW07iD66r7KAeLXgV+Ix9VudVqH7RHlaBXVVBNzmeJzPjDJh5gR6kDUit6C+yPKZFZWqgNdTZuKmzfy5zAnYLS2kFtsLVqDoD0yw/wBRAPjMjQLpLFtSblcNydwAWR7kAmzMEzNwL9MMNVgynJryZBTZAW26wFhaA9AIBAIBAIBAIBAIEfSJtRqfw3+EwMRoahVbDU3Uh7rzT6LCxt6Lbju6ffAXy+eyQVb6rDZbu4jrECAvosy8DtD2W/A3EDpMBmpUA3kDtNoDG3fmgt7KlvIQFrgKzbqT/aAX4jAeTV2s2/YXta/kIEmlqjfn1f8ASv3k/dAmUdUMOOcaj9rAD+UCBZUdB0Ft82pt9a7eZgWFGgq81VXsAHlAeEBQgRTQakxej0m709yvxZfqv4Hp4wLHBYxaq3XeDZlIsyngw6DAkQCAQCAQCAQCAQI2k/oKn8N/hMDNapf2Ol2H4jAs8Rh1cWdQw6/u4QM5pnRa0yr7dTYvskCxZQc7hiLkC2459cB2loqkQDm4OYJckHxtAlUsFTXmog+yIElYCxAWICxAWIDggJqYhF5zqvtMF8zAiPp/DD9sh9k7Xw3gM19ZaSqGC1WBYKDsbIJbcLtaBZI2IbdSRfbqXPuUHzgdoaOqcstR3pqRkRTVgWFua7M2Y6d3RAtoBAIBAIBAIBAIEfSAvRqD/Df4TAzGp5/UqXY3xGBc3gQ9I0tpLQMzhMXyD8m/0ZOR+oT/ALT4QL1qgG8gdpAgRqmmKC76qdxv5QI1TWjDjcWbsU/fAiVNcV9Wkx7WA8rwItTW6sealNe3aY+YgMPp/FN6+z7KqPugMPVrvzqlQ/aP3QOJotjvF+3OBPwuhWuMoFjpvCGnhU/zFLzMD0BNw7IHYBAIBAIBAIBAIBAZxv0T+w3kYGT1PP6lT+18RgXV4CSLwM3p/A3BygY2vhTfpgdp4EnogS6WimPRAnUdCE9ECwoaAPCBY0NADhAsKOhFHRAm0tFqOiBJTBqOiBS68JbCD+PS+KBp03DsgKgEAgEAgEAgEAgEBvE8xvZPlAxepuIU4VVDAspbaW+YuxIuOybTS0REzHKWItEztE817easuoc4DWKw4YQKp9CgndAkUdDqOiBNpaOUdECVTwijogOlVUZkDtIHnMxEz0YmYjqhV9P4Wnzq1O/BTtn3LeSKaPPfpSfs421OGvW0K+vrtQHMV37tkeOclU7KzT70xCPbtDHHSJlXV9eKh5lJF9olvAWkqnZFP1Wn5OFu0bfpqrq+s+Kf9ps+yoX/AJkqnZ+nr+nf1R7azNPiqsXi6j223ZvSBzYnp4Th2jipTT+zERzh20WS1s3tTvyl7FT3DsE8+uCoBAIBAIBAIBAIBARWHonsPlA+fqlZqdTaRirC1ipsZ6XQVrfSxFo3jn91HrJmueZidujU6F17IsuJG0P7xRn9pentHukbUdlRPPFPyn/Tvh7QmOWT6txo7G06y7dJ1dT0g37jwPbKbJjtjnhvG0rOl63jes7wexGMp0xd6iIP3mC+ZiuO9vdiZLXrXrOypxOuOCT9sHPBFZ/EC3jJVOz9Rb9O3ryR7a3DX9X0VmI+USiPo6VRuskKPvMlU7IyT71ohwt2lSPdiZVmI+UDENzEpJ2gufEgeElU7JxR70zP7I9u0ck+7ER+6vr6z4upzqzAcFsg/lEk00Onp0rH3cLarNbrZBesz85mb2iT5yTWta9I2cJtNuslpNmDqzAcBhksGA3WOXePOV/af5efWEzQ/wCaPSXtNLmjsHlPNrsuAQCAQCAQCAQCAQEvuMDwRdGVa7VORQvyaBmA51ibXA6e6eh0OamPT14523mVNq8Vr5rcMb7RCqfgciN46R2yy3QSVxLpfYdlvkdlit+20xwVtPtRuzxWr0nY3tXNySTxOZ8Z0jl0aTz6nVgPJAeQzAeQwyeUwHVMB1TMBwGAoH38N5nPJlpjje87OlMdrztWNzjYR7ZjZ3c4gdPDfKrV6quoxzjxVmfksNPp5w348kxDVtrtUAsKdPIW3sZXxoNRP6Pt/KZOrwx+r7krr3VBzooR1MQfvmLaLUV60kjVYZ6WWWB18oMbVFekeJG0vvGfhI1qzWdpjZ3iYnnDT4fELUUMjKyncVII8Jhk7AIBAIBAIBA426B5p8mH9txH8FPjMm3/AClP+0otPzFvSGp1l1Nw+MuxHJ1bZVEyP2xubvz65jT63Jh5RzjyZzaWmXnPKXhmOo7FR0JvsOyX47JIv4T0uK3FET5wo8kbTMG1nVzOrAeUwHlMwHlMMnVMB1TAdVpgWOGwHo8pVPJ0zu6Xf2F4dZlbk1d8tu700b+c+EJ1NNTHXjzfTxLbGBRakopjjvc9rGb4uz6RPFlnit8ejGTWWmOHH7MIxa+/OToiIjaESZmZ3kXmWHbwOMoO8TnkxUyRteN29MlqTvWdi8Bjq2FbboOQOlDmp7R0+cpdV2ZNY4sXOPLx+Sz0+ui3s5OXxekasaz08WtuZVA9JPvXiJUrFfQCAQCAQCBxt0DzH5NDbSFcf4A8Hk235Sv/AGlGr+Yt6Q9PkJJfN2nD+tV/49X42nrdN7lfSHnM3vT6z90VTJLicUwHlMB1TAdUzAdUwydVoFvg6C01FWqLk/R0z637z/u+cqcmS+svOPHO1I6z5rClK6avHfnaekeRrEYpqjbTG58B1AdAllixUxV4aRtCHfJa9uK0mw03aFbUDt4HbwO3gdvAYLtScVaZKspvl5ym7R0cbd7T5/ys9Fqf+O3y/h6vqvpxcXRDbnXJxwPEdRlItFzAIBAIBA4YHhujsXi6WNqVMGu2yJtOlg20m1mLbznbdnLbT1xW08Vyec7eqvzTkrm3p5Q9E1X1/wAPiyKb/MV92w+QY9Ow3Seo2Mi59FfHzjnDvi1Vb8p5S8b07/bMR/mKvxmeg0s+xX0hT549qfWUVTJSOcUwHVMB1TAdUwHFaYFloyiDeo/MTo+sehZW63La9o0+PrPX4Qn6XHWtZzX6R09SsRiS7Fm3n3AdAHVJuHFXFSKV6Qi5Mk5LTaxAadWjoaB3agK2oHQ0wOhoCtqAXiY35SROyVqnpQ4TFi5+bchW7CfRPcfOeT1WDucs08PD0eh0+XvMcW+r2IGR3Z2AQCAQOGB4do/SWJw2kKlTDUuWK0zyiWuTTDm5Fs77t15Z4KUvp+G87c52Qctr1zb1jfk03J6N02Lr+r4u27JalxxG6oOvf2TG+fS/Gv8AfobYs/wl5bjcOaVerTZtpkdkLZ+kVa18+MutNbi2mPJWZ68O8fFwGSkc4pgOKYDimA6pgO0hcgDpnPLkjHSbz4N8dJvaKx4rXFVNkCmNy7+tjvkHs/HM1nNfrb7JesvG8Yq9K/dHDSxQnQ0C00fo8FOVrNsUhkPrOeCD75Dz6mYt3WKN7ftHqk4sETXvMk7V/efRNpaRYD9Xw6qn1mXaJ7SZFyYccfmcszPlvtH0SKZL/wDBj5Efn5idmtTpuOkbIB7jMY9Nhvz0+SYn1/0Xz5a8s1ImPQjSGCQ0xWoEmnezKedTPX1SRp9ReL9zm97wnwlxzYa8HeYunj8FWGk9FKDQOhoEbHLexG/Md+8eMpe18fKt/ks+zr+9T5vZNVcdy+Do1OkoL9oFjKRaLaAQCAQAwPBP0jfR+kmqqge4ZGU5XUub2PQcpZ6bDGXBwz5oObLOPNv8Gt/I9G6ZHKYdvyXGDPL0H2huLKDZ/aXPrmvHm03K3Orbhx5udeUvLsfReniaqVG26iuys1ydog5m5zzlzpbRO0x02VmorMbxJIMmIpYMBxTAfw9NnNkVnPBQWPuExaYrG8zszETPKIX+A1OxtW2zQZQelyEHjn4SLfXaenW30SKaTNb9KXjtWnwRRqz02YhjsJc7NhvJIHHhK3U6yNTthxxPOYTcGmnBvkvMcoUpqXN+Mu61isREeCrm0zO8uhplhO0PhOWrKhyXNmPBVzb8O+cNVm7nFNo6+HrLtgx95kivh4+i1pVBicRc/Q0/RROiw3fiZWZsn4TFFa+/bnM/39k7FT8Rk4p9yOkLDTusVCl80Azsq5rTW4QdfCUs853lZxy5Qz+lqRyOyykgMAwsbMLgzNbTWeKs8yYi0bSlaq4i9XkzzaqlGHXbI+fvl5myd9pa5496v9lVYqd1qJxeE/2FbUGyxXgxHuNpa1nirE+aumNpmHA02YKDQyRXOXeDK/tOu+nn4TCZoJ2zfKXpHyW1b4Ir9Sq6+M80u2xgEAgEAMDxLS+qwxfKujbNZa1RRfmMAbgHhvOcl6bVTi9meiPnwRk5x1YHE0KuHq7LBqVRTcZ2I4FSPMS3reuSu8c4Vtq2pO08pSdH0q2Krtsh61VrsbDaYm4uT+M64r0x9Z2hzyVtk6c5a3AfJxjqmZRKQ41HAt3LcxftPT16Tv6M10OWevJajUbCUM8Xj0B+qlgezMkn3Th+PzZP8WP6uv4PFT/JcfnLQuH+joVMUw6XB2f5yPhme612T3rRX+/D+TvNJTpXcr/9Dqn0MHhaVIdAVNs/6VAEf/m0j2s15n5n423TFTYhvzxi+c1VFP7y0F/lsY4tBh6bTP1OHV5eu8fsqNJ4Gphi1Oqwap6JYhiw9IA2u2ZynHDlrqNZW1Y5Vif7+7fJjth00xaecyrQ0u1WUGgXmgzs4fFVBvFJUHEbRzlfq/azYqT57/RM0/LFktHlsa0NXtu65T9ozM6m2/w+yy0UbYI2+Kx1dwK/m/FVmzquzAk7xZxlIKWtNamWpToBcymGphuosqkDttn3zPgwzmrqH8rpAfXv3WN5c4o4ez7TPjurck76yuyNj6gNaoRuNVyO9jLfDExjrE+UfZW5J3vaY85+5oNOjR0NA6TcSB2nO2nn1hM0Mf8Amj5vQ/knH6tVPGu/mZ5leNxAIBAIAYHm2jcmrDhianmICdL6JpYlNiqt+DbmU8VP3Tpjy2xzvWWl8dbxtLFYLRGN0dii2Fu+2jIrqgc2JBsykeict+6W2HLgzxtl5bK/Jjy4p3xrc6A0ti861V1B6KlUqP8A5pfynb8XosPuRv6R/uXP8PqcnvTt80/A/JkozrVy3Ui28WufCccnbE/or9XSvZ0fqs0OC1LwdP8AYhzxqEv4HLwkK/aGov8Aq29Eqmjw18F5Qw6ILIioOCqFHuAkS17Wne07pFaxWNojY5NWXlevTfrdX2l+BZa9kf5p9P8Aav7R/wAcerOBp6FTFBoGg1VPKDEUOmrROz2r/wC+Ertf7E48vhW3P5puk9qL4/OOSswNXZexyINu8b5C7U088XfV6T1/lK0GaNu6t1a7RuGWopXadVfNlVrK3aJUbrI9rCaWHpACw+qvS3WfxkjTaa+ovtHTxlwz564a7ypNE/M0XxT85gadIcWbnMOoAecuc1YyXrpadI2m3pHSFZimaVtnv1nlHzUQaWiCUGmB0NAdpHInoAv/AF7pU9r32x1r5z9lj2dXe828o+7075LsOV0epO92ZveZQLdr4BAIBA4YHl2kq5wuJqKwulRy4PSCxz7YFhSqhgCpuD0wLDRJ+c+yYFzAIBARVqqouxCjiSB5wKnG60YanvqbXUov4mw8YHnGtOPWvVeqgIViuRtfJQpvaWfZVts+3nEoPaEb4t/KVIlyQACSdwAuT2AT0UzERvKliJnlDpNjY5EbwciO0RHPnDB/B4tqVRaiGzKbj8D1dE1yY65KzS3SW1LzS0WjrDTV8FSx/wA7QZadc5vSY2DHpKkefvtKuuXJo/8Ax5Y4qeEp9sdNT7eOdreMG6Gh9IL6Khlt0h18DvmJy9nT7W0fSfszGPW9N5+pR0UtE8pjqu03RSVi9R+AYncP6vOkam2WODS12jz22iGncRj9vUW3+HWZVWl9LNiHBICoosiDmoPxkvTaeuGu0c5nrPmjZs85Z36RHSEENJLiUGgdDQJNemeSVRzqrBQO3/ieZ7Sy8ebaOkcv5Xuhx8GLfz5vctC4MUcPTpj1UUd9s5XpibAIBAIBAp9PaBp4lSGAvxgecYzA18C53tT77d/4wL/V7SVOo21tBbKbgkC3/ECwxmsuGp76gbqX0vHd4wKHF6/pupUi3Wxv4L+MCtqafx1fJAUB4DZ8Rn4wO0NU8XXN6jkX6yT7znAvcB8nK76h2j15wKb5QdXVwwpmmLKylT7S5jwt7pI0uXu81b/Fx1GPvMdqspoPD4ja5fDoWNJt4AOZBBFunImek1OTBt3WWfeUmCmXfvMcdF7+k9Ct6GNww2hkXUekvaDZh3GQvwOXH7WnycvL+8kr8XjvyzUdbVehiBtYPEKT9R8/+w7wYjtDNhnbPT5x/didHjyRvht8lJpDQeIoZvTaw9ZfSHvG6TsWrw5eVbfKUTJpsuPnMfRG/OVUi3LVbcOUe3nOvc499+GPpDn3t/8A2n6yYL3zOZ4nMzdo7tTIUGgdDQJWjsOatQL0bz1Ab5G1WeMGKb+Ph6u+nw97eK/X0avUzR/5VpDbt81hhYcC39CeTmd+cvRdHrUwCAQCAQCAQI2NwSVVKsAbwPP9Lahttnkm2VJ3QHMB8nI31GLHrzgaTA6oUKfqg90C4o4Gmm5QO6BIAgdgUWueivynCOoHpr6a9q7x3i4geKYfSdbCuTScqGNyu9SetT0z0OljFrMMRkjea8vips8302WZpPKefwXlPWvD4gBcZQF93KILkf7h3EzWdBmwzvp7/Kf7s2jWYsnLNX5lvqlTqjlMFiAenZJzH2hmO8TEdo3x+xqKf30ZnRVv7WGxv89Y/BG1dS6DK7+kD2VB982/C6TU88c7T8P4a9/qMHK8bx/fFIXSmj8X9NT5CofWGQJ9tfvE07jWaf8Ax24o8v8A5/DbvdNm9+Np/viaxmpDEbeHqrVU7gTY9zDI+E2x9q1ieHLWYlrfs+euOd4ZvHYGrRNqqMnaMj2HcZZ4s2PLG9J3QsmO+OdrRsjhp0cy6YLEAAkk2AG8mYtMVjeejMRMztDSVMOaCLQp+lia9gbeqD9wnltbqpz35dI6fyv9Lp4w059Z6vVdUtBrg8MtMc613PFjvkNJXUAgEAgEAgEAgEAgEAgEAgEDyf5RdVuTc1kHzVQ3Nh9G5+4zvp9RbBfjq5ZsNcteGXnNamVNj/7PVYc1M1OKjz+XFbFbhs7QrsjBkYqw3FSQfeJ0tWLRtaN4aVtNZ3hp9G681kGzWC1k3G+TW7bWPeJW5uy8VudJ4Z/ZOx6+8cr84UmmcZTq12elT5JDay5cMzlkLnhJunx3x44re28+aLmvW95msbQbwOkKlE3pOyHqNge0bj3zbJipkja8RLWmS9J3rOzSYfXqpsFK1JKoIt9W/tCxBldbsqnFxY7TVNr2hbba9YlmsLRaq4SmpZmOSj+t0s73rSvFadohBrWbztWGuo4VNHqCwFXF1BZUGexf+t885rddOeeGvKv3Xel0kYvat1bXUbVZqJOJxHpYipnn6gPQJXJjZwCAQCAQCAQCAQCAQCAQCAQCA3Xoq6lXAZWFiDmCIHl+tuojU9p6QNSlv2Rz0/ETthz3w24qS55cVckbWhgK+i2HN9Ie4y8wdqY78snsz+ypy9n3rzpzj90KpTZd4I7RaWVL1vG9Z3QrUtX3o2JvN2p/DYV6hsiM3YCfGc75aY/fmIb0x3v7sbtBo/VCoRtV3WjT6bkFvwHvldm7VxV5Ujef2TcXZ97e/wAvuvtG1gvzGjaO25yauwyHXtdPlKTPqcmed7z/AAtMWCmKNqw2Wqupy4YmtWPK4hs2c52J+rODq1cAgEAgEAgEAgEAgEAgEAgEAgEAgECl0tqvh8QSWTZc+snonv6DAzWK1DqL9HVRxwdSp94uPCOghfoligcqVE9e1/1m3Hbzn6teGvkl0tVsactujSHUCxmrZOwuoFMkNiar1yPVOSe6BrMHg0pKFpqqKOgC0B+AQCAQCAQCAQCAQCAQCAQCAQCAQCAQCAQCAQCAQCAQCAQCAQP/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0" name="Picture 12" descr="Software install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175" y="160020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www.iconshock.com/img_jpg/PLASTICXP/networking/jpg/256/software_ic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52400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66800" y="3502378"/>
            <a:ext cx="1593706" cy="400110"/>
          </a:xfrm>
          <a:prstGeom prst="rect">
            <a:avLst/>
          </a:prstGeom>
          <a:noFill/>
        </p:spPr>
        <p:txBody>
          <a:bodyPr wrap="none" rtlCol="0">
            <a:spAutoFit/>
          </a:bodyPr>
          <a:lstStyle/>
          <a:p>
            <a:r>
              <a:rPr lang="en-US" sz="2000" dirty="0" smtClean="0">
                <a:latin typeface="+mn-lt"/>
              </a:rPr>
              <a:t>Old version</a:t>
            </a:r>
          </a:p>
        </p:txBody>
      </p:sp>
      <p:sp>
        <p:nvSpPr>
          <p:cNvPr id="14" name="TextBox 13"/>
          <p:cNvSpPr txBox="1"/>
          <p:nvPr/>
        </p:nvSpPr>
        <p:spPr>
          <a:xfrm>
            <a:off x="5715000" y="3473097"/>
            <a:ext cx="1694695" cy="400110"/>
          </a:xfrm>
          <a:prstGeom prst="rect">
            <a:avLst/>
          </a:prstGeom>
          <a:noFill/>
        </p:spPr>
        <p:txBody>
          <a:bodyPr wrap="none" rtlCol="0">
            <a:spAutoFit/>
          </a:bodyPr>
          <a:lstStyle/>
          <a:p>
            <a:r>
              <a:rPr lang="en-US" sz="2000" dirty="0" smtClean="0">
                <a:latin typeface="+mn-lt"/>
              </a:rPr>
              <a:t>New version</a:t>
            </a:r>
          </a:p>
        </p:txBody>
      </p:sp>
      <p:sp>
        <p:nvSpPr>
          <p:cNvPr id="10" name="Right Arrow 9"/>
          <p:cNvSpPr/>
          <p:nvPr/>
        </p:nvSpPr>
        <p:spPr bwMode="auto">
          <a:xfrm>
            <a:off x="3505200" y="2286000"/>
            <a:ext cx="1472230" cy="152400"/>
          </a:xfrm>
          <a:prstGeom prst="rightArrow">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 name="TextBox 10"/>
          <p:cNvSpPr txBox="1"/>
          <p:nvPr/>
        </p:nvSpPr>
        <p:spPr>
          <a:xfrm>
            <a:off x="5715000" y="4171890"/>
            <a:ext cx="3352800" cy="400110"/>
          </a:xfrm>
          <a:prstGeom prst="rect">
            <a:avLst/>
          </a:prstGeom>
          <a:noFill/>
        </p:spPr>
        <p:txBody>
          <a:bodyPr wrap="square" rtlCol="0">
            <a:spAutoFit/>
          </a:bodyPr>
          <a:lstStyle/>
          <a:p>
            <a:r>
              <a:rPr lang="en-US" sz="2000" dirty="0" smtClean="0">
                <a:solidFill>
                  <a:schemeClr val="accent2"/>
                </a:solidFill>
                <a:latin typeface="+mn-lt"/>
              </a:rPr>
              <a:t>Requires configuration!</a:t>
            </a:r>
          </a:p>
        </p:txBody>
      </p:sp>
      <p:pic>
        <p:nvPicPr>
          <p:cNvPr id="18" name="Picture 4" descr="http://www.iconattitude.com/icons/open_icon_library/others/png/256/light_bulb.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3774" y="3276600"/>
            <a:ext cx="768050" cy="76805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5200" y="3267075"/>
            <a:ext cx="71061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295634" y="2875165"/>
            <a:ext cx="1924566" cy="369332"/>
          </a:xfrm>
          <a:prstGeom prst="rect">
            <a:avLst/>
          </a:prstGeom>
          <a:noFill/>
        </p:spPr>
        <p:txBody>
          <a:bodyPr wrap="none" rtlCol="0">
            <a:spAutoFit/>
          </a:bodyPr>
          <a:lstStyle/>
          <a:p>
            <a:r>
              <a:rPr lang="en-US" sz="1800" dirty="0">
                <a:cs typeface="Times New Roman" pitchFamily="18" charset="0"/>
              </a:rPr>
              <a:t>a</a:t>
            </a:r>
            <a:r>
              <a:rPr lang="en-US" sz="1800" dirty="0" smtClean="0">
                <a:cs typeface="Times New Roman" pitchFamily="18" charset="0"/>
              </a:rPr>
              <a:t> </a:t>
            </a:r>
            <a:r>
              <a:rPr lang="en-US" sz="1800" dirty="0" smtClean="0">
                <a:solidFill>
                  <a:srgbClr val="FF0000"/>
                </a:solidFill>
                <a:cs typeface="Times New Roman" pitchFamily="18" charset="0"/>
              </a:rPr>
              <a:t>different</a:t>
            </a:r>
            <a:r>
              <a:rPr lang="en-US" sz="1800" dirty="0" smtClean="0">
                <a:cs typeface="Times New Roman" pitchFamily="18" charset="0"/>
              </a:rPr>
              <a:t> output</a:t>
            </a:r>
          </a:p>
        </p:txBody>
      </p:sp>
      <p:cxnSp>
        <p:nvCxnSpPr>
          <p:cNvPr id="13" name="Straight Arrow Connector 12"/>
          <p:cNvCxnSpPr>
            <a:stCxn id="3" idx="2"/>
          </p:cNvCxnSpPr>
          <p:nvPr/>
        </p:nvCxnSpPr>
        <p:spPr bwMode="auto">
          <a:xfrm flipH="1">
            <a:off x="8025815" y="3244497"/>
            <a:ext cx="232102" cy="228600"/>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1590782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6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4" grpId="0"/>
      <p:bldP spid="10" grpId="0" animBg="1"/>
      <p:bldP spid="11" grpId="0"/>
      <p:bldP spid="3" grpId="0"/>
    </p:bldLst>
  </p:timing>
</p:sld>
</file>

<file path=ppt/theme/theme1.xml><?xml version="1.0" encoding="utf-8"?>
<a:theme xmlns:a="http://schemas.openxmlformats.org/drawingml/2006/main" name="dan_design_template">
  <a:themeElements>
    <a:clrScheme name="dan_desig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an_design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txDef>
      <a:spPr>
        <a:noFill/>
      </a:spPr>
      <a:bodyPr wrap="none" rtlCol="0">
        <a:spAutoFit/>
      </a:bodyPr>
      <a:lstStyle>
        <a:defPPr>
          <a:defRPr sz="2000" b="0" dirty="0" err="1" smtClean="0">
            <a:latin typeface="+mn-lt"/>
          </a:defRPr>
        </a:defPPr>
      </a:lstStyle>
    </a:txDef>
  </a:objectDefaults>
  <a:extraClrSchemeLst>
    <a:extraClrScheme>
      <a:clrScheme name="dan_design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n_desig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n_design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n_design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n_desig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n_desig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n_desig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93799</TotalTime>
  <Words>4781</Words>
  <Application>Microsoft Office PowerPoint</Application>
  <PresentationFormat>On-screen Show (4:3)</PresentationFormat>
  <Paragraphs>1144</Paragraphs>
  <Slides>46</Slides>
  <Notes>46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dan_design_template</vt:lpstr>
      <vt:lpstr>Which Configuration Option Should I Change?</vt:lpstr>
      <vt:lpstr>PowerPoint Presentation</vt:lpstr>
      <vt:lpstr>Diagnosis of User-Fixable Software Errors</vt:lpstr>
      <vt:lpstr>PowerPoint Presentation</vt:lpstr>
      <vt:lpstr>PowerPoint Presentation</vt:lpstr>
      <vt:lpstr>Software system often requires configuration</vt:lpstr>
      <vt:lpstr>Configuration errors are common and severe</vt:lpstr>
      <vt:lpstr>Configuration errors are difficult to diagnose</vt:lpstr>
      <vt:lpstr>Goal: diagnosing configuration errors for evolving software</vt:lpstr>
      <vt:lpstr>Diagnosing configuration errors with ConfSuggester</vt:lpstr>
      <vt:lpstr>Design constraints for ConfSuggester</vt:lpstr>
      <vt:lpstr>Outline</vt:lpstr>
      <vt:lpstr>Outline</vt:lpstr>
      <vt:lpstr>PowerPoint Presentation</vt:lpstr>
      <vt:lpstr>PowerPoint Presentation</vt:lpstr>
      <vt:lpstr>PowerPoint Presentation</vt:lpstr>
      <vt:lpstr>PowerPoint Presentation</vt:lpstr>
      <vt:lpstr>PowerPoint Presentation</vt:lpstr>
      <vt:lpstr>Outline</vt:lpstr>
      <vt:lpstr>Do configuration changes arise in software evolution?</vt:lpstr>
      <vt:lpstr>Results</vt:lpstr>
      <vt:lpstr>Outline</vt:lpstr>
      <vt:lpstr>Key insights of ConfSuggester</vt:lpstr>
      <vt:lpstr>Workflow of ConfSuggester</vt:lpstr>
      <vt:lpstr>Workflow of ConfSuggester</vt:lpstr>
      <vt:lpstr>Workflow of ConfSuggester</vt:lpstr>
      <vt:lpstr>User demonstration</vt:lpstr>
      <vt:lpstr>Execution trace comparison</vt:lpstr>
      <vt:lpstr>Matching predicate across traces</vt:lpstr>
      <vt:lpstr>Identifying deviated predicates</vt:lpstr>
      <vt:lpstr>Ranking deviated predicates</vt:lpstr>
      <vt:lpstr>Ranking deviated predicates</vt:lpstr>
      <vt:lpstr>Ranking deviated predicates</vt:lpstr>
      <vt:lpstr>Root Cause Analyzer</vt:lpstr>
      <vt:lpstr>Outline</vt:lpstr>
      <vt:lpstr>8 configuration errors from 6 subjects</vt:lpstr>
      <vt:lpstr>ConfSuggester’s accuracy</vt:lpstr>
      <vt:lpstr>ConfSuggester’s accuracy</vt:lpstr>
      <vt:lpstr>ConfSuggester’s accuracy</vt:lpstr>
      <vt:lpstr>ConfSuggester’s accuracy</vt:lpstr>
      <vt:lpstr>ConfSuggester’s accuracy</vt:lpstr>
      <vt:lpstr>ConfSuggester’s efficiency</vt:lpstr>
      <vt:lpstr>Outline</vt:lpstr>
      <vt:lpstr>Related work on configuration error diagnosis</vt:lpstr>
      <vt:lpstr>Outline</vt:lpstr>
      <vt:lpstr>Contributions</vt:lpstr>
    </vt:vector>
  </TitlesOfParts>
  <Company>UW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Languages &amp;  Software Engineering</dc:title>
  <dc:creator>Dan Grossman</dc:creator>
  <cp:lastModifiedBy>szhang</cp:lastModifiedBy>
  <cp:revision>7672</cp:revision>
  <cp:lastPrinted>2010-10-15T19:17:56Z</cp:lastPrinted>
  <dcterms:created xsi:type="dcterms:W3CDTF">2009-03-13T20:43:19Z</dcterms:created>
  <dcterms:modified xsi:type="dcterms:W3CDTF">2014-06-22T21:40:02Z</dcterms:modified>
</cp:coreProperties>
</file>