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45"/>
  </p:notesMasterIdLst>
  <p:sldIdLst>
    <p:sldId id="314" r:id="rId2"/>
    <p:sldId id="315" r:id="rId3"/>
    <p:sldId id="258" r:id="rId4"/>
    <p:sldId id="272" r:id="rId5"/>
    <p:sldId id="319" r:id="rId6"/>
    <p:sldId id="323" r:id="rId7"/>
    <p:sldId id="324" r:id="rId8"/>
    <p:sldId id="329" r:id="rId9"/>
    <p:sldId id="330" r:id="rId10"/>
    <p:sldId id="331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25" r:id="rId22"/>
    <p:sldId id="343" r:id="rId23"/>
    <p:sldId id="365" r:id="rId24"/>
    <p:sldId id="344" r:id="rId25"/>
    <p:sldId id="326" r:id="rId26"/>
    <p:sldId id="364" r:id="rId27"/>
    <p:sldId id="320" r:id="rId28"/>
    <p:sldId id="352" r:id="rId29"/>
    <p:sldId id="353" r:id="rId30"/>
    <p:sldId id="354" r:id="rId31"/>
    <p:sldId id="355" r:id="rId32"/>
    <p:sldId id="328" r:id="rId33"/>
    <p:sldId id="357" r:id="rId34"/>
    <p:sldId id="358" r:id="rId35"/>
    <p:sldId id="362" r:id="rId36"/>
    <p:sldId id="321" r:id="rId37"/>
    <p:sldId id="349" r:id="rId38"/>
    <p:sldId id="322" r:id="rId39"/>
    <p:sldId id="360" r:id="rId40"/>
    <p:sldId id="363" r:id="rId41"/>
    <p:sldId id="366" r:id="rId42"/>
    <p:sldId id="367" r:id="rId43"/>
    <p:sldId id="368" r:id="rId44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70" autoAdjust="0"/>
    <p:restoredTop sz="74828" autoAdjust="0"/>
  </p:normalViewPr>
  <p:slideViewPr>
    <p:cSldViewPr>
      <p:cViewPr varScale="1">
        <p:scale>
          <a:sx n="61" d="100"/>
          <a:sy n="61" d="100"/>
        </p:scale>
        <p:origin x="-180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DA248E7-DF46-40FB-980E-D547199A9B8B}" type="datetimeFigureOut">
              <a:rPr lang="zh-CN" altLang="en-US"/>
              <a:pPr>
                <a:defRPr/>
              </a:pPr>
              <a:t>2014/10/1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3D84F26-3162-49BA-81F9-773FBE2B4E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4025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0A1687B-3749-4126-824C-72272A4E4A48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D84F26-3162-49BA-81F9-773FBE2B4E45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D84F26-3162-49BA-81F9-773FBE2B4E45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D84F26-3162-49BA-81F9-773FBE2B4E45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D84F26-3162-49BA-81F9-773FBE2B4E45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92D1B74-E5D5-4126-B967-1BFB4B84E0A1}" type="slidenum">
              <a:rPr lang="zh-CN" altLang="en-US" smtClean="0"/>
              <a:pPr/>
              <a:t>15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D84F26-3162-49BA-81F9-773FBE2B4E45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D84F26-3162-49BA-81F9-773FBE2B4E45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174CC68-F7D0-4279-9E6C-381937412F35}" type="slidenum">
              <a:rPr lang="zh-CN" altLang="en-US" smtClean="0"/>
              <a:pPr/>
              <a:t>18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 smtClean="0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3E91881-1640-4C60-8061-2DC68B0805C1}" type="slidenum">
              <a:rPr lang="zh-CN" altLang="en-US" smtClean="0"/>
              <a:pPr/>
              <a:t>19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 smtClean="0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37AF9A5-9959-415A-A4D2-5C1A0080F779}" type="slidenum">
              <a:rPr lang="zh-CN" altLang="en-US" smtClean="0"/>
              <a:pPr/>
              <a:t>20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2CDC5C0-13D7-4F33-915C-3D134F6E41BE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D84F26-3162-49BA-81F9-773FBE2B4E45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112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C6C99F0-6596-438D-A7A0-1CF3FEB435FC}" type="slidenum">
              <a:rPr lang="zh-CN" altLang="en-US" smtClean="0"/>
              <a:pPr/>
              <a:t>22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 smtClean="0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015A9F5-A463-4A86-8D38-640A8E1D402D}" type="slidenum">
              <a:rPr lang="zh-CN" altLang="en-US" smtClean="0"/>
              <a:pPr/>
              <a:t>23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D84F26-3162-49BA-81F9-773FBE2B4E45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D84F26-3162-49BA-81F9-773FBE2B4E45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D84F26-3162-49BA-81F9-773FBE2B4E45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D84F26-3162-49BA-81F9-773FBE2B4E45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D84F26-3162-49BA-81F9-773FBE2B4E45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2597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D84F26-3162-49BA-81F9-773FBE2B4E45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D84F26-3162-49BA-81F9-773FBE2B4E45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baseline="0" dirty="0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4A4AF0-A3C8-46FF-A579-A71EBECFD844}" type="slidenum">
              <a:rPr lang="zh-CN" altLang="en-US" smtClean="0"/>
              <a:pPr/>
              <a:t>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D84F26-3162-49BA-81F9-773FBE2B4E45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3CF1F3-CE99-4869-85C1-D10F361F9345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D84F26-3162-49BA-81F9-773FBE2B4E45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D84F26-3162-49BA-81F9-773FBE2B4E45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357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D84F26-3162-49BA-81F9-773FBE2B4E45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D84F26-3162-49BA-81F9-773FBE2B4E45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D84F26-3162-49BA-81F9-773FBE2B4E45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 useBgFill="1">
        <p:nvSpPr>
          <p:cNvPr id="5" name="圆角矩形 4"/>
          <p:cNvSpPr/>
          <p:nvPr/>
        </p:nvSpPr>
        <p:spPr>
          <a:xfrm>
            <a:off x="73025" y="77788"/>
            <a:ext cx="10013950" cy="743585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850" y="1609725"/>
            <a:ext cx="10023475" cy="169703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850" y="1552575"/>
            <a:ext cx="10023475" cy="1333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850" y="3306763"/>
            <a:ext cx="10023475" cy="1238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439333" y="3556000"/>
            <a:ext cx="7112000" cy="1778000"/>
          </a:xfrm>
        </p:spPr>
        <p:txBody>
          <a:bodyPr/>
          <a:lstStyle>
            <a:lvl1pPr marL="0" indent="0" algn="ctr">
              <a:buNone/>
              <a:defRPr sz="2900">
                <a:solidFill>
                  <a:schemeClr val="tx2"/>
                </a:solidFill>
              </a:defRPr>
            </a:lvl1pPr>
            <a:lvl2pPr marL="507995" indent="0" algn="ctr">
              <a:buNone/>
            </a:lvl2pPr>
            <a:lvl3pPr marL="1015990" indent="0" algn="ctr">
              <a:buNone/>
            </a:lvl3pPr>
            <a:lvl4pPr marL="1523985" indent="0" algn="ctr">
              <a:buNone/>
            </a:lvl4pPr>
            <a:lvl5pPr marL="2031980" indent="0" algn="ctr">
              <a:buNone/>
            </a:lvl5pPr>
            <a:lvl6pPr marL="2539975" indent="0" algn="ctr">
              <a:buNone/>
            </a:lvl6pPr>
            <a:lvl7pPr marL="3047970" indent="0" algn="ctr">
              <a:buNone/>
            </a:lvl7pPr>
            <a:lvl8pPr marL="3555964" indent="0" algn="ctr">
              <a:buNone/>
            </a:lvl8pPr>
            <a:lvl9pPr marL="4063959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08000" y="1673256"/>
            <a:ext cx="9144000" cy="1633361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3CF0FCE-8C80-4D18-89B2-B9C872A1EF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6D2DE-746F-4F36-AD0F-B24B853CC3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6000" y="305157"/>
            <a:ext cx="2235200" cy="650169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16000" y="305156"/>
            <a:ext cx="6180667" cy="650169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D8632-C34C-40B6-A269-2E16B380C4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 b="1">
                <a:solidFill>
                  <a:schemeClr val="tx1"/>
                </a:solidFill>
                <a:latin typeface="Georgia" pitchFamily="18" charset="0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en-US" altLang="zh-CN" dirty="0" err="1" smtClean="0"/>
              <a:t>sss</a:t>
            </a:r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1016000" y="1608667"/>
            <a:ext cx="8636000" cy="5080000"/>
          </a:xfrm>
        </p:spPr>
        <p:txBody>
          <a:bodyPr/>
          <a:lstStyle>
            <a:lvl1pPr>
              <a:buClr>
                <a:schemeClr val="tx1"/>
              </a:buClr>
              <a:defRPr sz="3600"/>
            </a:lvl1pPr>
            <a:lvl2pPr>
              <a:buClr>
                <a:schemeClr val="tx1"/>
              </a:buClr>
              <a:buSzPct val="50000"/>
              <a:buFont typeface="Wingdings" pitchFamily="2" charset="2"/>
              <a:buChar char="Ø"/>
              <a:defRPr sz="32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8E0D1-4BDA-4480-8239-72732A946C24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>
          <a:xfrm>
            <a:off x="9108504" y="6900863"/>
            <a:ext cx="508000" cy="508000"/>
          </a:xfrm>
          <a:noFill/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 useBgFill="1">
        <p:nvSpPr>
          <p:cNvPr id="5" name="圆角矩形 4"/>
          <p:cNvSpPr/>
          <p:nvPr/>
        </p:nvSpPr>
        <p:spPr>
          <a:xfrm>
            <a:off x="72570" y="77506"/>
            <a:ext cx="10014858" cy="7435779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77788" y="2641600"/>
            <a:ext cx="10013950" cy="101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200" y="2601913"/>
            <a:ext cx="10015538" cy="5080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200" y="2743200"/>
            <a:ext cx="10015538" cy="5080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2570" y="1058334"/>
            <a:ext cx="8636000" cy="1513417"/>
          </a:xfrm>
        </p:spPr>
        <p:txBody>
          <a:bodyPr/>
          <a:lstStyle>
            <a:lvl1pPr algn="l">
              <a:buNone/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2570" y="2831042"/>
            <a:ext cx="8636000" cy="1486958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89000" y="6858000"/>
            <a:ext cx="4445000" cy="508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1925" y="6899275"/>
            <a:ext cx="508000" cy="508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4F901-FDEA-4B95-92FD-CA165202AA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1016000" y="1608667"/>
            <a:ext cx="4165600" cy="5080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5482167" y="1608667"/>
            <a:ext cx="4165600" cy="5080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7E6EB-6EA5-4191-AD90-B86762D6CE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6000" y="303389"/>
            <a:ext cx="8636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16000" y="1608667"/>
            <a:ext cx="4148667" cy="846667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7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5503333" y="1608667"/>
            <a:ext cx="4148667" cy="846667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7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1016000" y="2497667"/>
            <a:ext cx="4148667" cy="4318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5503333" y="2497667"/>
            <a:ext cx="4148667" cy="4318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F22E2-5B94-4790-8826-59323CD16D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75052-388D-4E49-8B55-68CE8E6734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C559E-6E7A-4AC0-915E-0D491675B0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 useBgFill="1">
        <p:nvSpPr>
          <p:cNvPr id="6" name="圆角矩形 5"/>
          <p:cNvSpPr/>
          <p:nvPr/>
        </p:nvSpPr>
        <p:spPr>
          <a:xfrm>
            <a:off x="71438" y="77788"/>
            <a:ext cx="10013950" cy="7437437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6000" y="303389"/>
            <a:ext cx="8636000" cy="127000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016000" y="1778000"/>
            <a:ext cx="2116667" cy="4995333"/>
          </a:xfr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3302000" y="1778000"/>
            <a:ext cx="6350000" cy="49953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512DC-AAB7-48DB-B44B-EE7B6BEAA6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6200" y="5203825"/>
            <a:ext cx="10007600" cy="101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200" y="5167313"/>
            <a:ext cx="10007600" cy="5080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200" y="5303838"/>
            <a:ext cx="10007600" cy="5397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6000" y="5445056"/>
            <a:ext cx="8128000" cy="580320"/>
          </a:xfrm>
        </p:spPr>
        <p:txBody>
          <a:bodyPr anchor="ctr">
            <a:noAutofit/>
          </a:bodyPr>
          <a:lstStyle>
            <a:lvl1pPr algn="l">
              <a:buNone/>
              <a:defRPr sz="31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16000" y="6050917"/>
            <a:ext cx="8128000" cy="762000"/>
          </a:xfrm>
        </p:spPr>
        <p:txBody>
          <a:bodyPr/>
          <a:lstStyle>
            <a:lvl1pPr marL="0" indent="0">
              <a:buFontTx/>
              <a:buNone/>
              <a:defRPr sz="18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5898" y="74084"/>
            <a:ext cx="10002081" cy="5090583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6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16000" y="6858000"/>
            <a:ext cx="4318000" cy="508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61925" y="6899275"/>
            <a:ext cx="508000" cy="508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ED95E-473B-479C-9C45-68236BBBF1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 useBgFill="1">
        <p:nvSpPr>
          <p:cNvPr id="8" name="圆角矩形 7"/>
          <p:cNvSpPr/>
          <p:nvPr/>
        </p:nvSpPr>
        <p:spPr>
          <a:xfrm>
            <a:off x="71438" y="77788"/>
            <a:ext cx="10013950" cy="7437437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28" name="标题占位符 21"/>
          <p:cNvSpPr>
            <a:spLocks noGrp="1"/>
          </p:cNvSpPr>
          <p:nvPr>
            <p:ph type="title"/>
          </p:nvPr>
        </p:nvSpPr>
        <p:spPr bwMode="auto">
          <a:xfrm>
            <a:off x="1016000" y="304800"/>
            <a:ext cx="8636000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599" tIns="50799" rIns="101599" bIns="10159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1016000" y="1608138"/>
            <a:ext cx="8636000" cy="5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599" tIns="50799" rIns="101599" bIns="507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858000" y="6878638"/>
            <a:ext cx="2751138" cy="530225"/>
          </a:xfrm>
          <a:prstGeom prst="rect">
            <a:avLst/>
          </a:prstGeom>
        </p:spPr>
        <p:txBody>
          <a:bodyPr lIns="101599" tIns="50799" rIns="101599" bIns="50799" anchor="ctr" anchorCtr="0"/>
          <a:lstStyle>
            <a:lvl1pPr algn="r" eaLnBrk="1" latinLnBrk="0" hangingPunct="1">
              <a:defRPr kumimoji="0" sz="16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16000" y="6858000"/>
            <a:ext cx="4402138" cy="508000"/>
          </a:xfrm>
          <a:prstGeom prst="rect">
            <a:avLst/>
          </a:prstGeom>
        </p:spPr>
        <p:txBody>
          <a:bodyPr lIns="101599" tIns="50799" rIns="101599" bIns="50799" anchor="ctr" anchorCtr="0"/>
          <a:lstStyle>
            <a:lvl1pPr eaLnBrk="1" latinLnBrk="0" hangingPunct="1">
              <a:defRPr kumimoji="0" sz="16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61925" y="6900863"/>
            <a:ext cx="508000" cy="5080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18319AE4-9209-4D25-8FE8-0CB101BE9A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56" r:id="rId2"/>
    <p:sldLayoutId id="2147483964" r:id="rId3"/>
    <p:sldLayoutId id="2147483957" r:id="rId4"/>
    <p:sldLayoutId id="2147483958" r:id="rId5"/>
    <p:sldLayoutId id="2147483959" r:id="rId6"/>
    <p:sldLayoutId id="2147483960" r:id="rId7"/>
    <p:sldLayoutId id="2147483965" r:id="rId8"/>
    <p:sldLayoutId id="2147483966" r:id="rId9"/>
    <p:sldLayoutId id="2147483961" r:id="rId10"/>
    <p:sldLayoutId id="214748396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itchFamily="34" charset="0"/>
        </a:defRPr>
      </a:lvl9pPr>
    </p:titleStyle>
    <p:bodyStyle>
      <a:lvl1pPr marL="303213" indent="-303213" algn="l" rtl="0" eaLnBrk="0" fontAlgn="base" hangingPunct="0">
        <a:spcBef>
          <a:spcPts val="65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08013" indent="-252413" algn="l" rtl="0" eaLnBrk="0" fontAlgn="base" hangingPunct="0">
        <a:spcBef>
          <a:spcPts val="413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813" indent="-252413" algn="l" rtl="0" eaLnBrk="0" fontAlgn="base" hangingPunct="0">
        <a:spcBef>
          <a:spcPts val="413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217613" indent="-252413" algn="l" rtl="0" eaLnBrk="0" fontAlgn="base" hangingPunct="0">
        <a:spcBef>
          <a:spcPts val="413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522413" indent="-252413" algn="l" rtl="0" eaLnBrk="0" fontAlgn="base" hangingPunct="0">
        <a:spcBef>
          <a:spcPts val="413"/>
        </a:spcBef>
        <a:spcAft>
          <a:spcPct val="0"/>
        </a:spcAft>
        <a:buClr>
          <a:srgbClr val="A28E6A"/>
        </a:buClr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782" indent="-253997" algn="l" rtl="0" eaLnBrk="1" latinLnBrk="0" hangingPunct="1">
        <a:spcBef>
          <a:spcPts val="411"/>
        </a:spcBef>
        <a:buClr>
          <a:schemeClr val="accent3"/>
        </a:buClr>
        <a:buChar char="•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133579" indent="-253997" algn="l" rtl="0" eaLnBrk="1" latinLnBrk="0" hangingPunct="1">
        <a:spcBef>
          <a:spcPts val="411"/>
        </a:spcBef>
        <a:buClr>
          <a:schemeClr val="accent2"/>
        </a:buClr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8376" indent="-253997" algn="l" rtl="0" eaLnBrk="1" latinLnBrk="0" hangingPunct="1">
        <a:spcBef>
          <a:spcPts val="411"/>
        </a:spcBef>
        <a:buClr>
          <a:schemeClr val="accent1">
            <a:tint val="60000"/>
          </a:schemeClr>
        </a:buClr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indent="-253997" algn="l" rtl="0" eaLnBrk="1" latinLnBrk="0" hangingPunct="1">
        <a:spcBef>
          <a:spcPts val="411"/>
        </a:spcBef>
        <a:buClr>
          <a:schemeClr val="accent2">
            <a:tint val="60000"/>
          </a:schemeClr>
        </a:buClr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543496" y="520204"/>
            <a:ext cx="9108504" cy="2425700"/>
          </a:xfrm>
        </p:spPr>
        <p:txBody>
          <a:bodyPr/>
          <a:lstStyle/>
          <a:p>
            <a:pPr algn="ctr" eaLnBrk="1" hangingPunct="1"/>
            <a:r>
              <a:rPr lang="en-US" altLang="zh-CN" sz="4400" b="1" dirty="0" smtClean="0">
                <a:solidFill>
                  <a:schemeClr val="tx1"/>
                </a:solidFill>
              </a:rPr>
              <a:t>Combined Static and Dynamic Automated Test Generation</a:t>
            </a:r>
            <a:endParaRPr lang="zh-CN" altLang="en-US" sz="4400" b="1" dirty="0" smtClean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911350" y="4457700"/>
            <a:ext cx="6611938" cy="865188"/>
          </a:xfrm>
          <a:prstGeom prst="rect">
            <a:avLst/>
          </a:prstGeom>
        </p:spPr>
        <p:txBody>
          <a:bodyPr lIns="0" tIns="0" rIns="0" bIns="0">
            <a:normAutofit fontScale="92500" lnSpcReduction="20000"/>
          </a:bodyPr>
          <a:lstStyle/>
          <a:p>
            <a:pPr marL="304797" indent="-304797" algn="ctr" fontAlgn="auto">
              <a:lnSpc>
                <a:spcPct val="95000"/>
              </a:lnSpc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en-US" altLang="zh-CN" sz="3200" b="1" dirty="0" err="1">
                <a:solidFill>
                  <a:srgbClr val="000000"/>
                </a:solidFill>
                <a:latin typeface="Arial" charset="0"/>
              </a:rPr>
              <a:t>Sai</a:t>
            </a:r>
            <a:r>
              <a:rPr lang="en-US" altLang="zh-CN" sz="3200" b="1" dirty="0">
                <a:solidFill>
                  <a:srgbClr val="000000"/>
                </a:solidFill>
                <a:latin typeface="Arial" charset="0"/>
              </a:rPr>
              <a:t> Zhang</a:t>
            </a:r>
          </a:p>
          <a:p>
            <a:pPr marL="304797" indent="-304797" algn="ctr" fontAlgn="auto">
              <a:lnSpc>
                <a:spcPct val="95000"/>
              </a:lnSpc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endParaRPr lang="en-US" altLang="zh-CN" sz="900" dirty="0">
              <a:solidFill>
                <a:srgbClr val="000000"/>
              </a:solidFill>
              <a:latin typeface="Arial" charset="0"/>
            </a:endParaRPr>
          </a:p>
          <a:p>
            <a:pPr marL="304797" indent="-304797" algn="ctr" fontAlgn="auto">
              <a:lnSpc>
                <a:spcPct val="95000"/>
              </a:lnSpc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en-US" altLang="zh-CN" sz="3200" dirty="0">
                <a:solidFill>
                  <a:srgbClr val="000000"/>
                </a:solidFill>
                <a:latin typeface="Arial" charset="0"/>
              </a:rPr>
              <a:t>University of Washington</a:t>
            </a:r>
            <a:endParaRPr lang="en-US" altLang="zh-CN" sz="3200" dirty="0"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924050" y="5538788"/>
            <a:ext cx="6611938" cy="863600"/>
          </a:xfrm>
          <a:prstGeom prst="rect">
            <a:avLst/>
          </a:prstGeom>
        </p:spPr>
        <p:txBody>
          <a:bodyPr lIns="0" tIns="0" rIns="0" bIns="0">
            <a:normAutofit fontScale="85000" lnSpcReduction="20000"/>
          </a:bodyPr>
          <a:lstStyle/>
          <a:p>
            <a:pPr marL="304797" indent="-304797" algn="ctr" fontAlgn="auto">
              <a:lnSpc>
                <a:spcPct val="95000"/>
              </a:lnSpc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en-US" altLang="zh-CN" sz="3200" dirty="0">
                <a:solidFill>
                  <a:srgbClr val="000000"/>
                </a:solidFill>
                <a:latin typeface="Arial" charset="0"/>
              </a:rPr>
              <a:t>Joint work with:</a:t>
            </a:r>
          </a:p>
          <a:p>
            <a:pPr marL="304797" indent="-304797" algn="ctr" fontAlgn="auto">
              <a:lnSpc>
                <a:spcPct val="95000"/>
              </a:lnSpc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endParaRPr lang="en-US" altLang="zh-CN" sz="2100" dirty="0">
              <a:solidFill>
                <a:srgbClr val="000000"/>
              </a:solidFill>
              <a:latin typeface="Arial" charset="0"/>
            </a:endParaRPr>
          </a:p>
          <a:p>
            <a:pPr marL="304797" indent="-304797" algn="ctr" fontAlgn="auto">
              <a:lnSpc>
                <a:spcPct val="95000"/>
              </a:lnSpc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en-US" altLang="zh-CN" sz="3200" dirty="0">
                <a:solidFill>
                  <a:srgbClr val="000000"/>
                </a:solidFill>
                <a:latin typeface="Arial" charset="0"/>
              </a:rPr>
              <a:t>David </a:t>
            </a:r>
            <a:r>
              <a:rPr lang="en-US" altLang="zh-CN" sz="3200" dirty="0" err="1">
                <a:solidFill>
                  <a:srgbClr val="000000"/>
                </a:solidFill>
                <a:latin typeface="Arial" charset="0"/>
              </a:rPr>
              <a:t>Saff</a:t>
            </a:r>
            <a:r>
              <a:rPr lang="en-US" altLang="zh-CN" sz="32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altLang="zh-CN" sz="3200" dirty="0" err="1">
                <a:solidFill>
                  <a:srgbClr val="000000"/>
                </a:solidFill>
                <a:latin typeface="Arial" charset="0"/>
              </a:rPr>
              <a:t>Yingyi</a:t>
            </a:r>
            <a:r>
              <a:rPr lang="en-US" altLang="zh-CN" sz="3200" dirty="0">
                <a:solidFill>
                  <a:srgbClr val="000000"/>
                </a:solidFill>
                <a:latin typeface="Arial" charset="0"/>
              </a:rPr>
              <a:t> Bu, Michael D. Ernst</a:t>
            </a:r>
            <a:endParaRPr lang="en-US" altLang="zh-CN" sz="3200" dirty="0">
              <a:latin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61925" y="6900863"/>
            <a:ext cx="508000" cy="508000"/>
          </a:xfrm>
        </p:spPr>
        <p:txBody>
          <a:bodyPr/>
          <a:lstStyle/>
          <a:p>
            <a:pPr>
              <a:defRPr/>
            </a:pPr>
            <a:fld id="{9918E0D1-4BDA-4480-8239-72732A946C24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512" y="304800"/>
            <a:ext cx="9144000" cy="1270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/>
              <a:t>Model Inference for class </a:t>
            </a:r>
            <a:r>
              <a:rPr lang="en-US" altLang="zh-CN" sz="3200" dirty="0" smtClean="0">
                <a:latin typeface="Courier New" pitchFamily="49" charset="0"/>
                <a:cs typeface="Courier New" pitchFamily="49" charset="0"/>
              </a:rPr>
              <a:t>Connection</a:t>
            </a:r>
            <a:endParaRPr lang="zh-CN" alt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483" name="内容占位符 2"/>
          <p:cNvSpPr>
            <a:spLocks noGrp="1"/>
          </p:cNvSpPr>
          <p:nvPr>
            <p:ph sz="quarter" idx="1"/>
          </p:nvPr>
        </p:nvSpPr>
        <p:spPr>
          <a:xfrm>
            <a:off x="527050" y="1778000"/>
            <a:ext cx="8297863" cy="5414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zh-CN" sz="18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b="1" smtClean="0">
                <a:latin typeface="Courier New" pitchFamily="49" charset="0"/>
                <a:cs typeface="Courier New" pitchFamily="49" charset="0"/>
              </a:rPr>
              <a:t>Connection con = driver.connect(“jdbc:dbname”);</a:t>
            </a:r>
          </a:p>
        </p:txBody>
      </p:sp>
      <p:cxnSp>
        <p:nvCxnSpPr>
          <p:cNvPr id="21" name="曲线连接符 20"/>
          <p:cNvCxnSpPr>
            <a:endCxn id="23" idx="0"/>
          </p:cNvCxnSpPr>
          <p:nvPr/>
        </p:nvCxnSpPr>
        <p:spPr>
          <a:xfrm rot="5400000">
            <a:off x="3119862" y="2961876"/>
            <a:ext cx="1904181" cy="863578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3496" y="6978352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Nested calls are omitted for brevity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161925" y="6900863"/>
            <a:ext cx="508000" cy="508000"/>
          </a:xfrm>
        </p:spPr>
        <p:txBody>
          <a:bodyPr/>
          <a:lstStyle/>
          <a:p>
            <a:pPr>
              <a:defRPr/>
            </a:pPr>
            <a:fld id="{9918E0D1-4BDA-4480-8239-72732A946C2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7" name="椭圆 16"/>
          <p:cNvSpPr/>
          <p:nvPr/>
        </p:nvSpPr>
        <p:spPr>
          <a:xfrm>
            <a:off x="2704008" y="3553098"/>
            <a:ext cx="647700" cy="576262"/>
          </a:xfrm>
          <a:prstGeom prst="ellipse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704008" y="5137423"/>
            <a:ext cx="647700" cy="576262"/>
          </a:xfrm>
          <a:prstGeom prst="ellipse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3" name="TextBox 12"/>
          <p:cNvSpPr txBox="1">
            <a:spLocks noChangeArrowheads="1"/>
          </p:cNvSpPr>
          <p:nvPr/>
        </p:nvSpPr>
        <p:spPr bwMode="auto">
          <a:xfrm>
            <a:off x="1696269" y="4345756"/>
            <a:ext cx="38877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 err="1"/>
              <a:t>Driver.connect</a:t>
            </a:r>
            <a:r>
              <a:rPr lang="en-US" altLang="zh-CN" sz="2000" dirty="0"/>
              <a:t>(“</a:t>
            </a:r>
            <a:r>
              <a:rPr lang="en-US" altLang="zh-CN" sz="2000" dirty="0" err="1"/>
              <a:t>jdbc:dbname</a:t>
            </a:r>
            <a:r>
              <a:rPr lang="en-US" altLang="zh-CN" sz="2000" dirty="0"/>
              <a:t>”)</a:t>
            </a:r>
            <a:endParaRPr lang="zh-CN" altLang="en-US" sz="2000" dirty="0"/>
          </a:p>
        </p:txBody>
      </p:sp>
      <p:cxnSp>
        <p:nvCxnSpPr>
          <p:cNvPr id="24" name="直接箭头连接符 23"/>
          <p:cNvCxnSpPr/>
          <p:nvPr/>
        </p:nvCxnSpPr>
        <p:spPr>
          <a:xfrm rot="5400000">
            <a:off x="2523827" y="4633391"/>
            <a:ext cx="1008063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3"/>
          <p:cNvSpPr txBox="1">
            <a:spLocks noChangeArrowheads="1"/>
          </p:cNvSpPr>
          <p:nvPr/>
        </p:nvSpPr>
        <p:spPr bwMode="auto">
          <a:xfrm>
            <a:off x="2055813" y="2946400"/>
            <a:ext cx="25923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Connection</a:t>
            </a:r>
            <a:r>
              <a:rPr lang="en-US" altLang="zh-CN" sz="2000" b="1" dirty="0">
                <a:cs typeface="Times New Roman" pitchFamily="18" charset="0"/>
              </a:rPr>
              <a:t> </a:t>
            </a:r>
            <a:r>
              <a:rPr lang="en-US" altLang="zh-CN" sz="2000" dirty="0">
                <a:cs typeface="Courier New" pitchFamily="49" charset="0"/>
              </a:rPr>
              <a:t>class</a:t>
            </a:r>
            <a:endParaRPr lang="zh-CN" altLang="en-US" sz="2000" dirty="0">
              <a:cs typeface="Courier New" pitchFamily="49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119188" y="3522663"/>
            <a:ext cx="647700" cy="574675"/>
          </a:xfrm>
          <a:prstGeom prst="ellipse">
            <a:avLst/>
          </a:prstGeom>
          <a:noFill/>
          <a:ln w="476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119188" y="5105400"/>
            <a:ext cx="647700" cy="576263"/>
          </a:xfrm>
          <a:prstGeom prst="ellipse">
            <a:avLst/>
          </a:prstGeom>
          <a:noFill/>
          <a:ln w="476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7" idx="4"/>
            <a:endCxn id="29" idx="0"/>
          </p:cNvCxnSpPr>
          <p:nvPr/>
        </p:nvCxnSpPr>
        <p:spPr>
          <a:xfrm rot="5400000">
            <a:off x="939800" y="4602163"/>
            <a:ext cx="1008063" cy="1587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327025" y="2946400"/>
            <a:ext cx="2232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Driver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 class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cs typeface="Courier New" pitchFamily="49" charset="0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542925" y="4314825"/>
            <a:ext cx="11526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&lt;init&gt;()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内容占位符 2"/>
          <p:cNvSpPr>
            <a:spLocks noGrp="1"/>
          </p:cNvSpPr>
          <p:nvPr>
            <p:ph sz="quarter" idx="1"/>
          </p:nvPr>
        </p:nvSpPr>
        <p:spPr>
          <a:xfrm>
            <a:off x="527050" y="1778001"/>
            <a:ext cx="8297863" cy="4624288"/>
          </a:xfrm>
        </p:spPr>
        <p:txBody>
          <a:bodyPr>
            <a:normAutofit/>
          </a:bodyPr>
          <a:lstStyle/>
          <a:p>
            <a:pPr marL="304797" indent="-304797" eaLnBrk="1" fontAlgn="auto" hangingPunct="1">
              <a:spcBef>
                <a:spcPts val="644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1800" dirty="0" smtClean="0">
              <a:latin typeface="Courier New" pitchFamily="49" charset="0"/>
              <a:cs typeface="Courier New" pitchFamily="49" charset="0"/>
            </a:endParaRPr>
          </a:p>
          <a:p>
            <a:pPr marL="304797" indent="-304797" eaLnBrk="1" fontAlgn="auto" hangingPunct="1">
              <a:spcBef>
                <a:spcPts val="644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8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Connection con = </a:t>
            </a:r>
            <a:r>
              <a:rPr lang="en-US" altLang="zh-CN" sz="18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driver.connect</a:t>
            </a:r>
            <a:r>
              <a:rPr lang="en-US" altLang="zh-CN" sz="18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altLang="zh-CN" sz="18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jdbc:dbname</a:t>
            </a:r>
            <a:r>
              <a:rPr lang="en-US" altLang="zh-CN" sz="18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 marL="304797" indent="-304797" eaLnBrk="1" fontAlgn="auto" hangingPunct="1">
              <a:spcBef>
                <a:spcPts val="644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800" b="1" dirty="0" err="1" smtClean="0"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US" altLang="zh-CN" sz="18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3496" y="7020743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Nested calls are omitted for brevity</a:t>
            </a:r>
            <a:endParaRPr lang="zh-CN" altLang="en-US" dirty="0"/>
          </a:p>
        </p:txBody>
      </p:sp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688528" y="304800"/>
            <a:ext cx="9144000" cy="1270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/>
              <a:t>Model Inference for class </a:t>
            </a:r>
            <a:r>
              <a:rPr lang="en-US" altLang="zh-CN" sz="3200" dirty="0" smtClean="0">
                <a:latin typeface="Courier New" pitchFamily="49" charset="0"/>
                <a:cs typeface="Courier New" pitchFamily="49" charset="0"/>
              </a:rPr>
              <a:t>Connection</a:t>
            </a:r>
            <a:endParaRPr lang="zh-CN" alt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>
          <a:xfrm>
            <a:off x="161925" y="6900863"/>
            <a:ext cx="508000" cy="508000"/>
          </a:xfrm>
        </p:spPr>
        <p:txBody>
          <a:bodyPr/>
          <a:lstStyle/>
          <a:p>
            <a:pPr>
              <a:defRPr/>
            </a:pPr>
            <a:fld id="{9918E0D1-4BDA-4480-8239-72732A946C2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34" name="椭圆 33"/>
          <p:cNvSpPr/>
          <p:nvPr/>
        </p:nvSpPr>
        <p:spPr>
          <a:xfrm>
            <a:off x="2704008" y="3553098"/>
            <a:ext cx="647700" cy="576262"/>
          </a:xfrm>
          <a:prstGeom prst="ellipse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704008" y="5137423"/>
            <a:ext cx="647700" cy="576262"/>
          </a:xfrm>
          <a:prstGeom prst="ellipse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2704008" y="6474098"/>
            <a:ext cx="647700" cy="576262"/>
          </a:xfrm>
          <a:prstGeom prst="ellipse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35" idx="4"/>
            <a:endCxn id="36" idx="0"/>
          </p:cNvCxnSpPr>
          <p:nvPr/>
        </p:nvCxnSpPr>
        <p:spPr>
          <a:xfrm rot="5400000">
            <a:off x="2647652" y="6093892"/>
            <a:ext cx="758825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24"/>
          <p:cNvSpPr txBox="1">
            <a:spLocks noChangeArrowheads="1"/>
          </p:cNvSpPr>
          <p:nvPr/>
        </p:nvSpPr>
        <p:spPr bwMode="auto">
          <a:xfrm>
            <a:off x="3062783" y="5858148"/>
            <a:ext cx="28813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dirty="0" err="1"/>
              <a:t>close()</a:t>
            </a:r>
            <a:endParaRPr lang="zh-CN" altLang="en-US" sz="1800" dirty="0" err="1"/>
          </a:p>
        </p:txBody>
      </p:sp>
      <p:sp>
        <p:nvSpPr>
          <p:cNvPr id="39" name="TextBox 12"/>
          <p:cNvSpPr txBox="1">
            <a:spLocks noChangeArrowheads="1"/>
          </p:cNvSpPr>
          <p:nvPr/>
        </p:nvSpPr>
        <p:spPr bwMode="auto">
          <a:xfrm>
            <a:off x="1696269" y="4345756"/>
            <a:ext cx="38877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 err="1"/>
              <a:t>Driver.connect</a:t>
            </a:r>
            <a:r>
              <a:rPr lang="en-US" altLang="zh-CN" sz="2000" dirty="0"/>
              <a:t>(“</a:t>
            </a:r>
            <a:r>
              <a:rPr lang="en-US" altLang="zh-CN" sz="2000" dirty="0" err="1"/>
              <a:t>jdbc:dbname</a:t>
            </a:r>
            <a:r>
              <a:rPr lang="en-US" altLang="zh-CN" sz="2000" dirty="0"/>
              <a:t>”)</a:t>
            </a:r>
            <a:endParaRPr lang="zh-CN" altLang="en-US" sz="2000" dirty="0"/>
          </a:p>
        </p:txBody>
      </p:sp>
      <p:cxnSp>
        <p:nvCxnSpPr>
          <p:cNvPr id="40" name="直接箭头连接符 39"/>
          <p:cNvCxnSpPr/>
          <p:nvPr/>
        </p:nvCxnSpPr>
        <p:spPr>
          <a:xfrm rot="5400000">
            <a:off x="2523827" y="4633391"/>
            <a:ext cx="1008063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3"/>
          <p:cNvSpPr txBox="1">
            <a:spLocks noChangeArrowheads="1"/>
          </p:cNvSpPr>
          <p:nvPr/>
        </p:nvSpPr>
        <p:spPr bwMode="auto">
          <a:xfrm>
            <a:off x="2055813" y="2946400"/>
            <a:ext cx="25923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Connection</a:t>
            </a:r>
            <a:r>
              <a:rPr lang="en-US" altLang="zh-CN" sz="2000" b="1" dirty="0">
                <a:cs typeface="Times New Roman" pitchFamily="18" charset="0"/>
              </a:rPr>
              <a:t> </a:t>
            </a:r>
            <a:r>
              <a:rPr lang="en-US" altLang="zh-CN" sz="2000" dirty="0">
                <a:cs typeface="Courier New" pitchFamily="49" charset="0"/>
              </a:rPr>
              <a:t>class</a:t>
            </a:r>
            <a:endParaRPr lang="zh-CN" altLang="en-US" sz="2000" dirty="0">
              <a:cs typeface="Courier New" pitchFamily="49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119188" y="3522663"/>
            <a:ext cx="647700" cy="574675"/>
          </a:xfrm>
          <a:prstGeom prst="ellipse">
            <a:avLst/>
          </a:prstGeom>
          <a:noFill/>
          <a:ln w="476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119188" y="5105400"/>
            <a:ext cx="647700" cy="576263"/>
          </a:xfrm>
          <a:prstGeom prst="ellipse">
            <a:avLst/>
          </a:prstGeom>
          <a:noFill/>
          <a:ln w="476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42" idx="4"/>
            <a:endCxn id="43" idx="0"/>
          </p:cNvCxnSpPr>
          <p:nvPr/>
        </p:nvCxnSpPr>
        <p:spPr>
          <a:xfrm rot="5400000">
            <a:off x="939800" y="4602163"/>
            <a:ext cx="1008063" cy="1587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327025" y="2946400"/>
            <a:ext cx="2232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Driver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 class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cs typeface="Courier New" pitchFamily="49" charset="0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542925" y="4314825"/>
            <a:ext cx="11526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&lt;init&gt;()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5504" y="304800"/>
            <a:ext cx="9036496" cy="1270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/>
              <a:t>Model Inference for class </a:t>
            </a:r>
            <a:r>
              <a:rPr lang="en-US" altLang="zh-CN" sz="3200" dirty="0" smtClean="0">
                <a:latin typeface="Courier New" pitchFamily="49" charset="0"/>
                <a:cs typeface="Courier New" pitchFamily="49" charset="0"/>
              </a:rPr>
              <a:t>Statement</a:t>
            </a:r>
            <a:endParaRPr lang="zh-CN" alt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27050" y="1778000"/>
            <a:ext cx="8297863" cy="5414963"/>
          </a:xfr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rmAutofit/>
          </a:bodyPr>
          <a:lstStyle/>
          <a:p>
            <a:pPr marL="304797" indent="-304797" eaLnBrk="1" fontAlgn="auto" hangingPunct="1">
              <a:spcBef>
                <a:spcPts val="644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Courier New" pitchFamily="49" charset="0"/>
                <a:cs typeface="Courier New" pitchFamily="49" charset="0"/>
              </a:rPr>
              <a:t>Statement stmt1 =  </a:t>
            </a:r>
            <a:r>
              <a:rPr lang="en-US" altLang="zh-CN" sz="18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zh-CN" sz="1800" b="1" dirty="0" smtClean="0">
                <a:latin typeface="Courier New" pitchFamily="49" charset="0"/>
                <a:cs typeface="Courier New" pitchFamily="49" charset="0"/>
              </a:rPr>
              <a:t> Statement(con);</a:t>
            </a:r>
          </a:p>
          <a:p>
            <a:pPr marL="304797" indent="-304797" eaLnBrk="1" fontAlgn="auto" hangingPunct="1">
              <a:spcBef>
                <a:spcPts val="644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Courier New" pitchFamily="49" charset="0"/>
                <a:cs typeface="Courier New" pitchFamily="49" charset="0"/>
              </a:rPr>
              <a:t>stmt1.executeQuery(“select * from </a:t>
            </a:r>
            <a:r>
              <a:rPr lang="en-US" altLang="zh-CN" sz="1800" b="1" dirty="0" err="1" smtClean="0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altLang="zh-CN" sz="1800" b="1" dirty="0" smtClean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 marL="304797" indent="-304797" eaLnBrk="1" fontAlgn="auto" hangingPunct="1">
              <a:spcBef>
                <a:spcPts val="644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Courier New" pitchFamily="49" charset="0"/>
                <a:cs typeface="Courier New" pitchFamily="49" charset="0"/>
              </a:rPr>
              <a:t>stmt1.close();</a:t>
            </a:r>
          </a:p>
          <a:p>
            <a:pPr marL="304797" indent="-304797" eaLnBrk="1" fontAlgn="auto" hangingPunct="1">
              <a:spcBef>
                <a:spcPts val="644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119188" y="3522663"/>
            <a:ext cx="647700" cy="574675"/>
          </a:xfrm>
          <a:prstGeom prst="ellipse">
            <a:avLst/>
          </a:prstGeom>
          <a:noFill/>
          <a:ln w="476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19188" y="5105400"/>
            <a:ext cx="647700" cy="576263"/>
          </a:xfrm>
          <a:prstGeom prst="ellipse">
            <a:avLst/>
          </a:prstGeom>
          <a:noFill/>
          <a:ln w="476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4"/>
            <a:endCxn id="5" idx="0"/>
          </p:cNvCxnSpPr>
          <p:nvPr/>
        </p:nvCxnSpPr>
        <p:spPr>
          <a:xfrm rot="5400000">
            <a:off x="939800" y="4602163"/>
            <a:ext cx="1008063" cy="1587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4" name="TextBox 8"/>
          <p:cNvSpPr txBox="1">
            <a:spLocks noChangeArrowheads="1"/>
          </p:cNvSpPr>
          <p:nvPr/>
        </p:nvSpPr>
        <p:spPr bwMode="auto">
          <a:xfrm>
            <a:off x="327025" y="2946400"/>
            <a:ext cx="2232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Driver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 class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cs typeface="Courier New" pitchFamily="49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704008" y="3553098"/>
            <a:ext cx="647700" cy="576262"/>
          </a:xfrm>
          <a:prstGeom prst="ellipse">
            <a:avLst/>
          </a:prstGeom>
          <a:noFill/>
          <a:ln w="476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2704008" y="5137423"/>
            <a:ext cx="647700" cy="576262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704008" y="6474098"/>
            <a:ext cx="647700" cy="576262"/>
          </a:xfrm>
          <a:prstGeom prst="ellipse">
            <a:avLst/>
          </a:prstGeom>
          <a:noFill/>
          <a:ln w="476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32" idx="4"/>
            <a:endCxn id="34" idx="0"/>
          </p:cNvCxnSpPr>
          <p:nvPr/>
        </p:nvCxnSpPr>
        <p:spPr>
          <a:xfrm rot="5400000">
            <a:off x="2647652" y="6093892"/>
            <a:ext cx="758825" cy="1587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24"/>
          <p:cNvSpPr txBox="1">
            <a:spLocks noChangeArrowheads="1"/>
          </p:cNvSpPr>
          <p:nvPr/>
        </p:nvSpPr>
        <p:spPr bwMode="auto">
          <a:xfrm>
            <a:off x="3062783" y="5858148"/>
            <a:ext cx="28813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dirty="0" err="1">
                <a:solidFill>
                  <a:schemeClr val="bg1">
                    <a:lumMod val="65000"/>
                  </a:schemeClr>
                </a:solidFill>
              </a:rPr>
              <a:t>close()</a:t>
            </a:r>
            <a:endParaRPr lang="zh-CN" altLang="en-US" sz="18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TextBox 12"/>
          <p:cNvSpPr txBox="1">
            <a:spLocks noChangeArrowheads="1"/>
          </p:cNvSpPr>
          <p:nvPr/>
        </p:nvSpPr>
        <p:spPr bwMode="auto">
          <a:xfrm>
            <a:off x="1696269" y="4345756"/>
            <a:ext cx="38877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</a:rPr>
              <a:t>Driver.connect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(“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</a:rPr>
              <a:t>jdbc:dbname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”)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rot="5400000">
            <a:off x="2523827" y="4633391"/>
            <a:ext cx="1008063" cy="1588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1488" y="7092751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Construct a call sequence model for </a:t>
            </a:r>
            <a:r>
              <a:rPr lang="en-US" altLang="zh-CN" dirty="0" smtClean="0">
                <a:solidFill>
                  <a:srgbClr val="FF0000"/>
                </a:solidFill>
              </a:rPr>
              <a:t>each </a:t>
            </a:r>
            <a:r>
              <a:rPr lang="en-US" altLang="zh-CN" b="1" dirty="0" smtClean="0">
                <a:solidFill>
                  <a:srgbClr val="FF0000"/>
                </a:solidFill>
              </a:rPr>
              <a:t>observed object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151438" y="3481388"/>
            <a:ext cx="649287" cy="576262"/>
          </a:xfrm>
          <a:prstGeom prst="ellipse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TextBox 23"/>
          <p:cNvSpPr txBox="1">
            <a:spLocks noChangeArrowheads="1"/>
          </p:cNvSpPr>
          <p:nvPr/>
        </p:nvSpPr>
        <p:spPr bwMode="auto">
          <a:xfrm>
            <a:off x="4432300" y="2946400"/>
            <a:ext cx="2592388" cy="4000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Statement</a:t>
            </a:r>
            <a:r>
              <a:rPr lang="en-US" altLang="zh-CN" sz="2000" b="1" dirty="0"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stmt1</a:t>
            </a:r>
            <a:endParaRPr lang="zh-CN" altLang="en-US" sz="2000" dirty="0">
              <a:cs typeface="Courier New" pitchFamily="49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151438" y="5570538"/>
            <a:ext cx="649287" cy="576262"/>
          </a:xfrm>
          <a:prstGeom prst="ellipse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TextBox 31"/>
          <p:cNvSpPr txBox="1">
            <a:spLocks noChangeArrowheads="1"/>
          </p:cNvSpPr>
          <p:nvPr/>
        </p:nvSpPr>
        <p:spPr bwMode="auto">
          <a:xfrm>
            <a:off x="5656263" y="6073775"/>
            <a:ext cx="2879725" cy="4000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/>
              <a:t>close()</a:t>
            </a:r>
            <a:endParaRPr lang="zh-CN" altLang="en-US" sz="2000"/>
          </a:p>
        </p:txBody>
      </p:sp>
      <p:sp>
        <p:nvSpPr>
          <p:cNvPr id="46" name="椭圆 45"/>
          <p:cNvSpPr/>
          <p:nvPr/>
        </p:nvSpPr>
        <p:spPr>
          <a:xfrm>
            <a:off x="5151438" y="4562475"/>
            <a:ext cx="649287" cy="576263"/>
          </a:xfrm>
          <a:prstGeom prst="ellipse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29" idx="4"/>
            <a:endCxn id="46" idx="0"/>
          </p:cNvCxnSpPr>
          <p:nvPr/>
        </p:nvCxnSpPr>
        <p:spPr>
          <a:xfrm rot="5400000">
            <a:off x="5222875" y="4310063"/>
            <a:ext cx="50482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6" idx="4"/>
            <a:endCxn id="44" idx="0"/>
          </p:cNvCxnSpPr>
          <p:nvPr/>
        </p:nvCxnSpPr>
        <p:spPr>
          <a:xfrm rot="16200000" flipH="1">
            <a:off x="5259388" y="5354638"/>
            <a:ext cx="431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5151438" y="6505575"/>
            <a:ext cx="649287" cy="576263"/>
          </a:xfrm>
          <a:prstGeom prst="ellipse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>
            <a:stCxn id="44" idx="4"/>
            <a:endCxn id="49" idx="0"/>
          </p:cNvCxnSpPr>
          <p:nvPr/>
        </p:nvCxnSpPr>
        <p:spPr>
          <a:xfrm rot="5400000">
            <a:off x="5295900" y="6326188"/>
            <a:ext cx="35877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2"/>
          <p:cNvSpPr txBox="1">
            <a:spLocks noChangeArrowheads="1"/>
          </p:cNvSpPr>
          <p:nvPr/>
        </p:nvSpPr>
        <p:spPr bwMode="auto">
          <a:xfrm>
            <a:off x="4143375" y="5064125"/>
            <a:ext cx="3313113" cy="401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 err="1"/>
              <a:t>executeQuery</a:t>
            </a:r>
            <a:r>
              <a:rPr lang="en-US" altLang="zh-CN" sz="2000" dirty="0"/>
              <a:t>(“select * ..”);</a:t>
            </a:r>
            <a:endParaRPr lang="zh-CN" altLang="en-US" sz="2000" dirty="0"/>
          </a:p>
        </p:txBody>
      </p:sp>
      <p:sp>
        <p:nvSpPr>
          <p:cNvPr id="52" name="TextBox 43"/>
          <p:cNvSpPr txBox="1">
            <a:spLocks noChangeArrowheads="1"/>
          </p:cNvSpPr>
          <p:nvPr/>
        </p:nvSpPr>
        <p:spPr bwMode="auto">
          <a:xfrm>
            <a:off x="4071938" y="4025900"/>
            <a:ext cx="3311525" cy="4000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/>
              <a:t>&lt;init&gt;(Connection)</a:t>
            </a:r>
            <a:endParaRPr lang="zh-CN" altLang="en-US" sz="2000"/>
          </a:p>
        </p:txBody>
      </p:sp>
      <p:sp>
        <p:nvSpPr>
          <p:cNvPr id="53" name="TextBox 13"/>
          <p:cNvSpPr txBox="1">
            <a:spLocks noChangeArrowheads="1"/>
          </p:cNvSpPr>
          <p:nvPr/>
        </p:nvSpPr>
        <p:spPr bwMode="auto">
          <a:xfrm>
            <a:off x="2055813" y="2946400"/>
            <a:ext cx="25923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Connection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class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cs typeface="Courier New" pitchFamily="49" charset="0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542925" y="4314825"/>
            <a:ext cx="11526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&lt;init&gt;()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>
          <a:xfrm>
            <a:off x="161925" y="6900863"/>
            <a:ext cx="508000" cy="508000"/>
          </a:xfrm>
        </p:spPr>
        <p:txBody>
          <a:bodyPr/>
          <a:lstStyle/>
          <a:p>
            <a:pPr>
              <a:defRPr/>
            </a:pPr>
            <a:fld id="{9918E0D1-4BDA-4480-8239-72732A946C2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5504" y="304800"/>
            <a:ext cx="9036496" cy="1270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/>
              <a:t>Model Inference for class </a:t>
            </a:r>
            <a:r>
              <a:rPr lang="en-US" altLang="zh-CN" sz="3200" dirty="0" smtClean="0">
                <a:latin typeface="Courier New" pitchFamily="49" charset="0"/>
                <a:cs typeface="Courier New" pitchFamily="49" charset="0"/>
              </a:rPr>
              <a:t>Statement</a:t>
            </a:r>
            <a:endParaRPr lang="zh-CN" alt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27050" y="1778000"/>
            <a:ext cx="8297863" cy="1333696"/>
          </a:xfr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04797" indent="-304797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Statement stmt2 =  new Statement(con);</a:t>
            </a:r>
          </a:p>
          <a:p>
            <a:pPr marL="304797" indent="-304797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stmt2.executeUpdate(“drop table </a:t>
            </a:r>
            <a:r>
              <a:rPr lang="en-US" altLang="zh-CN" sz="2000" b="1" dirty="0" err="1" smtClean="0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 marL="304797" indent="-304797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stmt2.close();</a:t>
            </a:r>
          </a:p>
          <a:p>
            <a:pPr marL="304797" indent="-304797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119188" y="3522663"/>
            <a:ext cx="647700" cy="574675"/>
          </a:xfrm>
          <a:prstGeom prst="ellipse">
            <a:avLst/>
          </a:prstGeom>
          <a:noFill/>
          <a:ln w="476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19188" y="5105400"/>
            <a:ext cx="647700" cy="576263"/>
          </a:xfrm>
          <a:prstGeom prst="ellipse">
            <a:avLst/>
          </a:prstGeom>
          <a:noFill/>
          <a:ln w="476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4"/>
            <a:endCxn id="5" idx="0"/>
          </p:cNvCxnSpPr>
          <p:nvPr/>
        </p:nvCxnSpPr>
        <p:spPr>
          <a:xfrm rot="5400000">
            <a:off x="939800" y="4602163"/>
            <a:ext cx="1008063" cy="1587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8" name="TextBox 8"/>
          <p:cNvSpPr txBox="1">
            <a:spLocks noChangeArrowheads="1"/>
          </p:cNvSpPr>
          <p:nvPr/>
        </p:nvSpPr>
        <p:spPr bwMode="auto">
          <a:xfrm>
            <a:off x="327025" y="2946400"/>
            <a:ext cx="2232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Driver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 class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cs typeface="Courier New" pitchFamily="49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151438" y="3481388"/>
            <a:ext cx="649287" cy="576262"/>
          </a:xfrm>
          <a:prstGeom prst="ellipse">
            <a:avLst/>
          </a:prstGeom>
          <a:noFill/>
          <a:ln w="476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151438" y="5570538"/>
            <a:ext cx="649287" cy="576262"/>
          </a:xfrm>
          <a:prstGeom prst="ellipse">
            <a:avLst/>
          </a:prstGeom>
          <a:noFill/>
          <a:ln w="476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622" name="TextBox 31"/>
          <p:cNvSpPr txBox="1">
            <a:spLocks noChangeArrowheads="1"/>
          </p:cNvSpPr>
          <p:nvPr/>
        </p:nvSpPr>
        <p:spPr bwMode="auto">
          <a:xfrm>
            <a:off x="5656263" y="6073775"/>
            <a:ext cx="2879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>
                <a:solidFill>
                  <a:schemeClr val="bg1">
                    <a:lumMod val="65000"/>
                  </a:schemeClr>
                </a:solidFill>
              </a:rPr>
              <a:t>close()</a:t>
            </a:r>
            <a:endParaRPr lang="zh-CN" alt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151438" y="4562475"/>
            <a:ext cx="649287" cy="576263"/>
          </a:xfrm>
          <a:prstGeom prst="ellipse">
            <a:avLst/>
          </a:prstGeom>
          <a:noFill/>
          <a:ln w="476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23" idx="4"/>
            <a:endCxn id="33" idx="0"/>
          </p:cNvCxnSpPr>
          <p:nvPr/>
        </p:nvCxnSpPr>
        <p:spPr>
          <a:xfrm rot="5400000">
            <a:off x="5222875" y="4310063"/>
            <a:ext cx="504825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3" idx="4"/>
            <a:endCxn id="31" idx="0"/>
          </p:cNvCxnSpPr>
          <p:nvPr/>
        </p:nvCxnSpPr>
        <p:spPr>
          <a:xfrm rot="16200000" flipH="1">
            <a:off x="5259388" y="5354638"/>
            <a:ext cx="4318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5151438" y="6505575"/>
            <a:ext cx="649287" cy="576263"/>
          </a:xfrm>
          <a:prstGeom prst="ellipse">
            <a:avLst/>
          </a:prstGeom>
          <a:noFill/>
          <a:ln w="476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1" idx="4"/>
            <a:endCxn id="39" idx="0"/>
          </p:cNvCxnSpPr>
          <p:nvPr/>
        </p:nvCxnSpPr>
        <p:spPr>
          <a:xfrm rot="5400000">
            <a:off x="5295900" y="6326188"/>
            <a:ext cx="358775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28" name="TextBox 42"/>
          <p:cNvSpPr txBox="1">
            <a:spLocks noChangeArrowheads="1"/>
          </p:cNvSpPr>
          <p:nvPr/>
        </p:nvSpPr>
        <p:spPr bwMode="auto">
          <a:xfrm>
            <a:off x="4143375" y="5064125"/>
            <a:ext cx="3313113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</a:rPr>
              <a:t>executeQuery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(“select * ..”);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629" name="TextBox 43"/>
          <p:cNvSpPr txBox="1">
            <a:spLocks noChangeArrowheads="1"/>
          </p:cNvSpPr>
          <p:nvPr/>
        </p:nvSpPr>
        <p:spPr bwMode="auto">
          <a:xfrm>
            <a:off x="4071938" y="4025900"/>
            <a:ext cx="3311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>
                <a:solidFill>
                  <a:schemeClr val="bg1">
                    <a:lumMod val="65000"/>
                  </a:schemeClr>
                </a:solidFill>
              </a:rPr>
              <a:t>&lt;init&gt;(Connection)</a:t>
            </a:r>
            <a:endParaRPr lang="zh-CN" alt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959725" y="3449638"/>
            <a:ext cx="649288" cy="576262"/>
          </a:xfrm>
          <a:prstGeom prst="ellipse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7959725" y="5538788"/>
            <a:ext cx="649288" cy="574675"/>
          </a:xfrm>
          <a:prstGeom prst="ellipse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608" name="TextBox 37"/>
          <p:cNvSpPr txBox="1">
            <a:spLocks noChangeArrowheads="1"/>
          </p:cNvSpPr>
          <p:nvPr/>
        </p:nvSpPr>
        <p:spPr bwMode="auto">
          <a:xfrm>
            <a:off x="8464550" y="6042025"/>
            <a:ext cx="2879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close()</a:t>
            </a:r>
            <a:endParaRPr lang="zh-CN" altLang="en-US" sz="2000"/>
          </a:p>
        </p:txBody>
      </p:sp>
      <p:sp>
        <p:nvSpPr>
          <p:cNvPr id="41" name="椭圆 40"/>
          <p:cNvSpPr/>
          <p:nvPr/>
        </p:nvSpPr>
        <p:spPr>
          <a:xfrm>
            <a:off x="7959725" y="4530725"/>
            <a:ext cx="649288" cy="574675"/>
          </a:xfrm>
          <a:prstGeom prst="ellipse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J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34" idx="4"/>
            <a:endCxn id="41" idx="0"/>
          </p:cNvCxnSpPr>
          <p:nvPr/>
        </p:nvCxnSpPr>
        <p:spPr>
          <a:xfrm rot="5400000">
            <a:off x="8031162" y="4278313"/>
            <a:ext cx="50482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1" idx="4"/>
            <a:endCxn id="37" idx="0"/>
          </p:cNvCxnSpPr>
          <p:nvPr/>
        </p:nvCxnSpPr>
        <p:spPr>
          <a:xfrm rot="16200000" flipH="1">
            <a:off x="8066881" y="5322094"/>
            <a:ext cx="43338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7959725" y="6473825"/>
            <a:ext cx="649288" cy="576263"/>
          </a:xfrm>
          <a:prstGeom prst="ellipse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37" idx="4"/>
            <a:endCxn id="46" idx="0"/>
          </p:cNvCxnSpPr>
          <p:nvPr/>
        </p:nvCxnSpPr>
        <p:spPr>
          <a:xfrm rot="5400000">
            <a:off x="8104187" y="6294438"/>
            <a:ext cx="35877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14" name="TextBox 47"/>
          <p:cNvSpPr txBox="1">
            <a:spLocks noChangeArrowheads="1"/>
          </p:cNvSpPr>
          <p:nvPr/>
        </p:nvSpPr>
        <p:spPr bwMode="auto">
          <a:xfrm>
            <a:off x="6951663" y="5073650"/>
            <a:ext cx="33131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executeUpdate(“drop * ..”);</a:t>
            </a:r>
            <a:endParaRPr lang="zh-CN" altLang="en-US" sz="2000"/>
          </a:p>
        </p:txBody>
      </p:sp>
      <p:sp>
        <p:nvSpPr>
          <p:cNvPr id="24615" name="TextBox 48"/>
          <p:cNvSpPr txBox="1">
            <a:spLocks noChangeArrowheads="1"/>
          </p:cNvSpPr>
          <p:nvPr/>
        </p:nvSpPr>
        <p:spPr bwMode="auto">
          <a:xfrm>
            <a:off x="6880225" y="3994150"/>
            <a:ext cx="33131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&lt;init&gt;(Connection)</a:t>
            </a:r>
            <a:endParaRPr lang="zh-CN" altLang="en-US" sz="2000"/>
          </a:p>
        </p:txBody>
      </p:sp>
      <p:sp>
        <p:nvSpPr>
          <p:cNvPr id="43" name="椭圆 42"/>
          <p:cNvSpPr/>
          <p:nvPr/>
        </p:nvSpPr>
        <p:spPr>
          <a:xfrm>
            <a:off x="2704008" y="3553098"/>
            <a:ext cx="647700" cy="576262"/>
          </a:xfrm>
          <a:prstGeom prst="ellipse">
            <a:avLst/>
          </a:prstGeom>
          <a:noFill/>
          <a:ln w="476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704008" y="5137423"/>
            <a:ext cx="647700" cy="576262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2704008" y="6474098"/>
            <a:ext cx="647700" cy="576262"/>
          </a:xfrm>
          <a:prstGeom prst="ellipse">
            <a:avLst/>
          </a:prstGeom>
          <a:noFill/>
          <a:ln w="476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接箭头连接符 48"/>
          <p:cNvCxnSpPr>
            <a:stCxn id="44" idx="4"/>
            <a:endCxn id="48" idx="0"/>
          </p:cNvCxnSpPr>
          <p:nvPr/>
        </p:nvCxnSpPr>
        <p:spPr>
          <a:xfrm rot="5400000">
            <a:off x="2647652" y="6093892"/>
            <a:ext cx="758825" cy="1587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24"/>
          <p:cNvSpPr txBox="1">
            <a:spLocks noChangeArrowheads="1"/>
          </p:cNvSpPr>
          <p:nvPr/>
        </p:nvSpPr>
        <p:spPr bwMode="auto">
          <a:xfrm>
            <a:off x="2703736" y="5858148"/>
            <a:ext cx="28813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dirty="0" err="1">
                <a:solidFill>
                  <a:schemeClr val="bg1">
                    <a:lumMod val="65000"/>
                  </a:schemeClr>
                </a:solidFill>
              </a:rPr>
              <a:t>close()</a:t>
            </a:r>
            <a:endParaRPr lang="zh-CN" altLang="en-US" sz="18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TextBox 12"/>
          <p:cNvSpPr txBox="1">
            <a:spLocks noChangeArrowheads="1"/>
          </p:cNvSpPr>
          <p:nvPr/>
        </p:nvSpPr>
        <p:spPr bwMode="auto">
          <a:xfrm>
            <a:off x="1696269" y="4345756"/>
            <a:ext cx="38877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</a:rPr>
              <a:t>Driver.connect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(“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</a:rPr>
              <a:t>jdbc:dbname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”)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 rot="5400000">
            <a:off x="2523827" y="4633391"/>
            <a:ext cx="1008063" cy="1588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71488" y="7092751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Construct a call sequence model for </a:t>
            </a:r>
            <a:r>
              <a:rPr lang="en-US" altLang="zh-CN" dirty="0" smtClean="0">
                <a:solidFill>
                  <a:srgbClr val="FF0000"/>
                </a:solidFill>
              </a:rPr>
              <a:t>each </a:t>
            </a:r>
            <a:r>
              <a:rPr lang="en-US" altLang="zh-CN" b="1" dirty="0" smtClean="0">
                <a:solidFill>
                  <a:srgbClr val="FF0000"/>
                </a:solidFill>
              </a:rPr>
              <a:t>observed object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542925" y="4314825"/>
            <a:ext cx="11526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&lt;init&gt;()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>
          <a:xfrm>
            <a:off x="161925" y="6900863"/>
            <a:ext cx="508000" cy="508000"/>
          </a:xfrm>
        </p:spPr>
        <p:txBody>
          <a:bodyPr/>
          <a:lstStyle/>
          <a:p>
            <a:pPr>
              <a:defRPr/>
            </a:pPr>
            <a:fld id="{9918E0D1-4BDA-4480-8239-72732A946C24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55" name="TextBox 13"/>
          <p:cNvSpPr txBox="1">
            <a:spLocks noChangeArrowheads="1"/>
          </p:cNvSpPr>
          <p:nvPr/>
        </p:nvSpPr>
        <p:spPr bwMode="auto">
          <a:xfrm>
            <a:off x="2055813" y="2946400"/>
            <a:ext cx="25923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Connection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class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cs typeface="Courier New" pitchFamily="49" charset="0"/>
            </a:endParaRPr>
          </a:p>
        </p:txBody>
      </p:sp>
      <p:sp>
        <p:nvSpPr>
          <p:cNvPr id="56" name="TextBox 23"/>
          <p:cNvSpPr txBox="1">
            <a:spLocks noChangeArrowheads="1"/>
          </p:cNvSpPr>
          <p:nvPr/>
        </p:nvSpPr>
        <p:spPr bwMode="auto">
          <a:xfrm>
            <a:off x="4432300" y="2946400"/>
            <a:ext cx="25923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Statement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stmt1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cs typeface="Courier New" pitchFamily="49" charset="0"/>
            </a:endParaRPr>
          </a:p>
        </p:txBody>
      </p:sp>
      <p:sp>
        <p:nvSpPr>
          <p:cNvPr id="58" name="TextBox 49"/>
          <p:cNvSpPr txBox="1">
            <a:spLocks noChangeArrowheads="1"/>
          </p:cNvSpPr>
          <p:nvPr/>
        </p:nvSpPr>
        <p:spPr bwMode="auto">
          <a:xfrm>
            <a:off x="7167563" y="2946400"/>
            <a:ext cx="25923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Statement stmt2</a:t>
            </a:r>
            <a:endParaRPr lang="zh-CN" alt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5504" y="304800"/>
            <a:ext cx="8636000" cy="1270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/>
              <a:t>Merge Models of the Same class</a:t>
            </a:r>
            <a:endParaRPr lang="zh-CN" altLang="en-US" sz="3200" dirty="0"/>
          </a:p>
        </p:txBody>
      </p:sp>
      <p:cxnSp>
        <p:nvCxnSpPr>
          <p:cNvPr id="53" name="直接箭头连接符 52"/>
          <p:cNvCxnSpPr/>
          <p:nvPr/>
        </p:nvCxnSpPr>
        <p:spPr>
          <a:xfrm rot="10800000" flipV="1">
            <a:off x="5943600" y="2369071"/>
            <a:ext cx="576263" cy="504825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7167563" y="2369071"/>
            <a:ext cx="649287" cy="504825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6303963" y="1937271"/>
            <a:ext cx="1152525" cy="43180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00" dirty="0">
                <a:solidFill>
                  <a:schemeClr val="tx1"/>
                </a:solidFill>
              </a:rPr>
              <a:t>Merge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1488" y="7092751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Merge models for all objects to form </a:t>
            </a:r>
            <a:r>
              <a:rPr lang="en-US" altLang="zh-CN" b="1" dirty="0" smtClean="0">
                <a:solidFill>
                  <a:srgbClr val="FF0000"/>
                </a:solidFill>
              </a:rPr>
              <a:t>one model per class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119188" y="3522663"/>
            <a:ext cx="647700" cy="574675"/>
          </a:xfrm>
          <a:prstGeom prst="ellipse">
            <a:avLst/>
          </a:prstGeom>
          <a:noFill/>
          <a:ln w="476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119188" y="5105400"/>
            <a:ext cx="647700" cy="576263"/>
          </a:xfrm>
          <a:prstGeom prst="ellipse">
            <a:avLst/>
          </a:prstGeom>
          <a:noFill/>
          <a:ln w="476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56" idx="4"/>
            <a:endCxn id="57" idx="0"/>
          </p:cNvCxnSpPr>
          <p:nvPr/>
        </p:nvCxnSpPr>
        <p:spPr>
          <a:xfrm rot="5400000">
            <a:off x="939800" y="4602163"/>
            <a:ext cx="1008063" cy="1587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8"/>
          <p:cNvSpPr txBox="1">
            <a:spLocks noChangeArrowheads="1"/>
          </p:cNvSpPr>
          <p:nvPr/>
        </p:nvSpPr>
        <p:spPr bwMode="auto">
          <a:xfrm>
            <a:off x="327025" y="2946400"/>
            <a:ext cx="2232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Driver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 class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cs typeface="Courier New" pitchFamily="49" charset="0"/>
            </a:endParaRPr>
          </a:p>
        </p:txBody>
      </p:sp>
      <p:sp>
        <p:nvSpPr>
          <p:cNvPr id="62" name="TextBox 13"/>
          <p:cNvSpPr txBox="1">
            <a:spLocks noChangeArrowheads="1"/>
          </p:cNvSpPr>
          <p:nvPr/>
        </p:nvSpPr>
        <p:spPr bwMode="auto">
          <a:xfrm>
            <a:off x="2055813" y="2946400"/>
            <a:ext cx="25923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Connection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class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cs typeface="Courier New" pitchFamily="49" charset="0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7959725" y="3449638"/>
            <a:ext cx="649288" cy="576262"/>
          </a:xfrm>
          <a:prstGeom prst="ellipse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7959725" y="5538788"/>
            <a:ext cx="649288" cy="574675"/>
          </a:xfrm>
          <a:prstGeom prst="ellipse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6" name="TextBox 37"/>
          <p:cNvSpPr txBox="1">
            <a:spLocks noChangeArrowheads="1"/>
          </p:cNvSpPr>
          <p:nvPr/>
        </p:nvSpPr>
        <p:spPr bwMode="auto">
          <a:xfrm>
            <a:off x="8464550" y="6042025"/>
            <a:ext cx="2879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close()</a:t>
            </a:r>
            <a:endParaRPr lang="zh-CN" altLang="en-US" sz="2000"/>
          </a:p>
        </p:txBody>
      </p:sp>
      <p:sp>
        <p:nvSpPr>
          <p:cNvPr id="77" name="椭圆 76"/>
          <p:cNvSpPr/>
          <p:nvPr/>
        </p:nvSpPr>
        <p:spPr>
          <a:xfrm>
            <a:off x="7959725" y="4530725"/>
            <a:ext cx="649288" cy="574675"/>
          </a:xfrm>
          <a:prstGeom prst="ellipse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J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74" idx="4"/>
            <a:endCxn id="77" idx="0"/>
          </p:cNvCxnSpPr>
          <p:nvPr/>
        </p:nvCxnSpPr>
        <p:spPr>
          <a:xfrm rot="5400000">
            <a:off x="8031162" y="4278313"/>
            <a:ext cx="50482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7" idx="4"/>
            <a:endCxn id="75" idx="0"/>
          </p:cNvCxnSpPr>
          <p:nvPr/>
        </p:nvCxnSpPr>
        <p:spPr>
          <a:xfrm rot="16200000" flipH="1">
            <a:off x="8066881" y="5322094"/>
            <a:ext cx="43338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>
            <a:off x="7959725" y="6473825"/>
            <a:ext cx="649288" cy="576263"/>
          </a:xfrm>
          <a:prstGeom prst="ellipse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1" name="直接箭头连接符 80"/>
          <p:cNvCxnSpPr>
            <a:stCxn id="75" idx="4"/>
            <a:endCxn id="80" idx="0"/>
          </p:cNvCxnSpPr>
          <p:nvPr/>
        </p:nvCxnSpPr>
        <p:spPr>
          <a:xfrm rot="5400000">
            <a:off x="8104187" y="6294438"/>
            <a:ext cx="35877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47"/>
          <p:cNvSpPr txBox="1">
            <a:spLocks noChangeArrowheads="1"/>
          </p:cNvSpPr>
          <p:nvPr/>
        </p:nvSpPr>
        <p:spPr bwMode="auto">
          <a:xfrm>
            <a:off x="6951663" y="5073650"/>
            <a:ext cx="33131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executeUpdate(“drop * ..”);</a:t>
            </a:r>
            <a:endParaRPr lang="zh-CN" altLang="en-US" sz="2000"/>
          </a:p>
        </p:txBody>
      </p:sp>
      <p:sp>
        <p:nvSpPr>
          <p:cNvPr id="83" name="TextBox 48"/>
          <p:cNvSpPr txBox="1">
            <a:spLocks noChangeArrowheads="1"/>
          </p:cNvSpPr>
          <p:nvPr/>
        </p:nvSpPr>
        <p:spPr bwMode="auto">
          <a:xfrm>
            <a:off x="6880225" y="3994150"/>
            <a:ext cx="33131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&lt;init&gt;(Connection)</a:t>
            </a:r>
            <a:endParaRPr lang="zh-CN" altLang="en-US" sz="2000"/>
          </a:p>
        </p:txBody>
      </p:sp>
      <p:sp>
        <p:nvSpPr>
          <p:cNvPr id="84" name="TextBox 49"/>
          <p:cNvSpPr txBox="1">
            <a:spLocks noChangeArrowheads="1"/>
          </p:cNvSpPr>
          <p:nvPr/>
        </p:nvSpPr>
        <p:spPr bwMode="auto">
          <a:xfrm>
            <a:off x="7167563" y="2946400"/>
            <a:ext cx="25923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Statement</a:t>
            </a:r>
            <a:r>
              <a:rPr lang="en-US" altLang="zh-CN" sz="2000" b="1" dirty="0"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stmt2</a:t>
            </a:r>
            <a:endParaRPr lang="zh-CN" altLang="en-US" sz="2000" dirty="0">
              <a:cs typeface="Courier New" pitchFamily="49" charset="0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2704008" y="3553098"/>
            <a:ext cx="647700" cy="576262"/>
          </a:xfrm>
          <a:prstGeom prst="ellipse">
            <a:avLst/>
          </a:prstGeom>
          <a:noFill/>
          <a:ln w="476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2704008" y="5137423"/>
            <a:ext cx="647700" cy="576262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2704008" y="6474098"/>
            <a:ext cx="647700" cy="576262"/>
          </a:xfrm>
          <a:prstGeom prst="ellipse">
            <a:avLst/>
          </a:prstGeom>
          <a:noFill/>
          <a:ln w="476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8" name="直接箭头连接符 87"/>
          <p:cNvCxnSpPr>
            <a:stCxn id="86" idx="4"/>
            <a:endCxn id="87" idx="0"/>
          </p:cNvCxnSpPr>
          <p:nvPr/>
        </p:nvCxnSpPr>
        <p:spPr>
          <a:xfrm rot="5400000">
            <a:off x="2647652" y="6093892"/>
            <a:ext cx="758825" cy="1587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24"/>
          <p:cNvSpPr txBox="1">
            <a:spLocks noChangeArrowheads="1"/>
          </p:cNvSpPr>
          <p:nvPr/>
        </p:nvSpPr>
        <p:spPr bwMode="auto">
          <a:xfrm>
            <a:off x="2703736" y="5858148"/>
            <a:ext cx="28813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dirty="0" err="1">
                <a:solidFill>
                  <a:schemeClr val="bg1">
                    <a:lumMod val="65000"/>
                  </a:schemeClr>
                </a:solidFill>
              </a:rPr>
              <a:t>close()</a:t>
            </a:r>
            <a:endParaRPr lang="zh-CN" altLang="en-US" sz="18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TextBox 12"/>
          <p:cNvSpPr txBox="1">
            <a:spLocks noChangeArrowheads="1"/>
          </p:cNvSpPr>
          <p:nvPr/>
        </p:nvSpPr>
        <p:spPr bwMode="auto">
          <a:xfrm>
            <a:off x="1696269" y="4345756"/>
            <a:ext cx="38877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</a:rPr>
              <a:t>Driver.connect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(“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</a:rPr>
              <a:t>jdbc:dbname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”)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1" name="直接箭头连接符 90"/>
          <p:cNvCxnSpPr/>
          <p:nvPr/>
        </p:nvCxnSpPr>
        <p:spPr>
          <a:xfrm rot="5400000">
            <a:off x="2523827" y="4633391"/>
            <a:ext cx="1008063" cy="1588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542925" y="4314825"/>
            <a:ext cx="11526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&lt;init&gt;()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>
          <a:xfrm>
            <a:off x="161925" y="6900863"/>
            <a:ext cx="508000" cy="508000"/>
          </a:xfrm>
        </p:spPr>
        <p:txBody>
          <a:bodyPr/>
          <a:lstStyle/>
          <a:p>
            <a:pPr>
              <a:defRPr/>
            </a:pPr>
            <a:fld id="{9918E0D1-4BDA-4480-8239-72732A946C2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44" name="椭圆 43"/>
          <p:cNvSpPr/>
          <p:nvPr/>
        </p:nvSpPr>
        <p:spPr>
          <a:xfrm>
            <a:off x="5151438" y="3481388"/>
            <a:ext cx="649287" cy="576262"/>
          </a:xfrm>
          <a:prstGeom prst="ellipse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TextBox 23"/>
          <p:cNvSpPr txBox="1">
            <a:spLocks noChangeArrowheads="1"/>
          </p:cNvSpPr>
          <p:nvPr/>
        </p:nvSpPr>
        <p:spPr bwMode="auto">
          <a:xfrm>
            <a:off x="4432300" y="2946400"/>
            <a:ext cx="2592388" cy="4000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Statement</a:t>
            </a:r>
            <a:r>
              <a:rPr lang="en-US" altLang="zh-CN" sz="2000" b="1" dirty="0"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stmt1</a:t>
            </a:r>
            <a:endParaRPr lang="zh-CN" altLang="en-US" sz="2000" dirty="0">
              <a:cs typeface="Courier New" pitchFamily="49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151438" y="5570538"/>
            <a:ext cx="649287" cy="576262"/>
          </a:xfrm>
          <a:prstGeom prst="ellipse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TextBox 31"/>
          <p:cNvSpPr txBox="1">
            <a:spLocks noChangeArrowheads="1"/>
          </p:cNvSpPr>
          <p:nvPr/>
        </p:nvSpPr>
        <p:spPr bwMode="auto">
          <a:xfrm>
            <a:off x="5656263" y="6073775"/>
            <a:ext cx="2879725" cy="4000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/>
              <a:t>close()</a:t>
            </a:r>
            <a:endParaRPr lang="zh-CN" altLang="en-US" sz="2000"/>
          </a:p>
        </p:txBody>
      </p:sp>
      <p:sp>
        <p:nvSpPr>
          <p:cNvPr id="49" name="椭圆 48"/>
          <p:cNvSpPr/>
          <p:nvPr/>
        </p:nvSpPr>
        <p:spPr>
          <a:xfrm>
            <a:off x="5151438" y="4562475"/>
            <a:ext cx="649287" cy="576263"/>
          </a:xfrm>
          <a:prstGeom prst="ellipse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>
            <a:stCxn id="44" idx="4"/>
            <a:endCxn id="49" idx="0"/>
          </p:cNvCxnSpPr>
          <p:nvPr/>
        </p:nvCxnSpPr>
        <p:spPr>
          <a:xfrm rot="5400000">
            <a:off x="5222875" y="4310063"/>
            <a:ext cx="50482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9" idx="4"/>
            <a:endCxn id="47" idx="0"/>
          </p:cNvCxnSpPr>
          <p:nvPr/>
        </p:nvCxnSpPr>
        <p:spPr>
          <a:xfrm rot="16200000" flipH="1">
            <a:off x="5259388" y="5354638"/>
            <a:ext cx="431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5151438" y="6505575"/>
            <a:ext cx="649287" cy="576263"/>
          </a:xfrm>
          <a:prstGeom prst="ellipse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47" idx="4"/>
            <a:endCxn id="52" idx="0"/>
          </p:cNvCxnSpPr>
          <p:nvPr/>
        </p:nvCxnSpPr>
        <p:spPr>
          <a:xfrm rot="5400000">
            <a:off x="5295900" y="6326188"/>
            <a:ext cx="35877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42"/>
          <p:cNvSpPr txBox="1">
            <a:spLocks noChangeArrowheads="1"/>
          </p:cNvSpPr>
          <p:nvPr/>
        </p:nvSpPr>
        <p:spPr bwMode="auto">
          <a:xfrm>
            <a:off x="4143375" y="5064125"/>
            <a:ext cx="3313113" cy="401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 err="1"/>
              <a:t>executeQuery</a:t>
            </a:r>
            <a:r>
              <a:rPr lang="en-US" altLang="zh-CN" sz="2000" dirty="0"/>
              <a:t>(“select * ..”);</a:t>
            </a:r>
            <a:endParaRPr lang="zh-CN" altLang="en-US" sz="2000" dirty="0"/>
          </a:p>
        </p:txBody>
      </p:sp>
      <p:sp>
        <p:nvSpPr>
          <p:cNvPr id="93" name="TextBox 43"/>
          <p:cNvSpPr txBox="1">
            <a:spLocks noChangeArrowheads="1"/>
          </p:cNvSpPr>
          <p:nvPr/>
        </p:nvSpPr>
        <p:spPr bwMode="auto">
          <a:xfrm>
            <a:off x="4071938" y="4025900"/>
            <a:ext cx="3311525" cy="4000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/>
              <a:t>&lt;init&gt;(Connection)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72" y="353616"/>
            <a:ext cx="8636000" cy="1270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/>
              <a:t>Call Sequence Model after Merging</a:t>
            </a:r>
            <a:endParaRPr lang="zh-CN" altLang="en-US" sz="3200" dirty="0"/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>
          <a:xfrm>
            <a:off x="161925" y="6900863"/>
            <a:ext cx="508000" cy="508000"/>
          </a:xfrm>
        </p:spPr>
        <p:txBody>
          <a:bodyPr/>
          <a:lstStyle/>
          <a:p>
            <a:pPr>
              <a:defRPr/>
            </a:pPr>
            <a:fld id="{9918E0D1-4BDA-4480-8239-72732A946C24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0" name="椭圆 29"/>
          <p:cNvSpPr/>
          <p:nvPr/>
        </p:nvSpPr>
        <p:spPr>
          <a:xfrm>
            <a:off x="1119188" y="3522663"/>
            <a:ext cx="647700" cy="574675"/>
          </a:xfrm>
          <a:prstGeom prst="ellipse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119188" y="5105400"/>
            <a:ext cx="647700" cy="576263"/>
          </a:xfrm>
          <a:prstGeom prst="ellipse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>
            <a:stCxn id="30" idx="4"/>
            <a:endCxn id="44" idx="0"/>
          </p:cNvCxnSpPr>
          <p:nvPr/>
        </p:nvCxnSpPr>
        <p:spPr>
          <a:xfrm rot="5400000">
            <a:off x="939800" y="4602163"/>
            <a:ext cx="1008063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327025" y="2946400"/>
            <a:ext cx="2232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Driver</a:t>
            </a:r>
            <a:r>
              <a:rPr lang="en-US" altLang="zh-CN" sz="2000" dirty="0">
                <a:cs typeface="Courier New" pitchFamily="49" charset="0"/>
              </a:rPr>
              <a:t> class</a:t>
            </a:r>
            <a:endParaRPr lang="zh-CN" altLang="en-US" sz="2000" dirty="0">
              <a:cs typeface="Courier New" pitchFamily="49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2704008" y="3553098"/>
            <a:ext cx="647700" cy="576262"/>
          </a:xfrm>
          <a:prstGeom prst="ellipse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2704008" y="5137423"/>
            <a:ext cx="647700" cy="576262"/>
          </a:xfrm>
          <a:prstGeom prst="ellipse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>
            <a:off x="2704008" y="6474098"/>
            <a:ext cx="647700" cy="576262"/>
          </a:xfrm>
          <a:prstGeom prst="ellipse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>
            <a:stCxn id="48" idx="4"/>
            <a:endCxn id="49" idx="0"/>
          </p:cNvCxnSpPr>
          <p:nvPr/>
        </p:nvCxnSpPr>
        <p:spPr>
          <a:xfrm rot="5400000">
            <a:off x="2647652" y="6093892"/>
            <a:ext cx="758825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24"/>
          <p:cNvSpPr txBox="1">
            <a:spLocks noChangeArrowheads="1"/>
          </p:cNvSpPr>
          <p:nvPr/>
        </p:nvSpPr>
        <p:spPr bwMode="auto">
          <a:xfrm>
            <a:off x="3062783" y="5858148"/>
            <a:ext cx="28813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dirty="0" err="1"/>
              <a:t>close()</a:t>
            </a:r>
            <a:endParaRPr lang="zh-CN" altLang="en-US" sz="1800" dirty="0" err="1"/>
          </a:p>
        </p:txBody>
      </p:sp>
      <p:sp>
        <p:nvSpPr>
          <p:cNvPr id="52" name="TextBox 12"/>
          <p:cNvSpPr txBox="1">
            <a:spLocks noChangeArrowheads="1"/>
          </p:cNvSpPr>
          <p:nvPr/>
        </p:nvSpPr>
        <p:spPr bwMode="auto">
          <a:xfrm>
            <a:off x="1696269" y="4345756"/>
            <a:ext cx="38877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 err="1"/>
              <a:t>Driver.connect</a:t>
            </a:r>
            <a:r>
              <a:rPr lang="en-US" altLang="zh-CN" sz="2000" dirty="0"/>
              <a:t>(“</a:t>
            </a:r>
            <a:r>
              <a:rPr lang="en-US" altLang="zh-CN" sz="2000" dirty="0" err="1"/>
              <a:t>jdbc:dbname</a:t>
            </a:r>
            <a:r>
              <a:rPr lang="en-US" altLang="zh-CN" sz="2000" dirty="0"/>
              <a:t>”)</a:t>
            </a:r>
            <a:endParaRPr lang="zh-CN" altLang="en-US" sz="2000" dirty="0"/>
          </a:p>
        </p:txBody>
      </p:sp>
      <p:cxnSp>
        <p:nvCxnSpPr>
          <p:cNvPr id="53" name="直接箭头连接符 52"/>
          <p:cNvCxnSpPr/>
          <p:nvPr/>
        </p:nvCxnSpPr>
        <p:spPr>
          <a:xfrm rot="5400000">
            <a:off x="2523827" y="4633391"/>
            <a:ext cx="1008063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13"/>
          <p:cNvSpPr txBox="1">
            <a:spLocks noChangeArrowheads="1"/>
          </p:cNvSpPr>
          <p:nvPr/>
        </p:nvSpPr>
        <p:spPr bwMode="auto">
          <a:xfrm>
            <a:off x="2055813" y="2946400"/>
            <a:ext cx="25923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Connection</a:t>
            </a:r>
            <a:r>
              <a:rPr lang="en-US" altLang="zh-CN" sz="2000" b="1" dirty="0">
                <a:cs typeface="Times New Roman" pitchFamily="18" charset="0"/>
              </a:rPr>
              <a:t> </a:t>
            </a:r>
            <a:r>
              <a:rPr lang="en-US" altLang="zh-CN" sz="2000" dirty="0">
                <a:cs typeface="Courier New" pitchFamily="49" charset="0"/>
              </a:rPr>
              <a:t>class</a:t>
            </a:r>
            <a:endParaRPr lang="zh-CN" altLang="en-US" sz="2000" dirty="0">
              <a:cs typeface="Courier New" pitchFamily="49" charset="0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542925" y="4314825"/>
            <a:ext cx="11526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 smtClean="0"/>
              <a:t>&lt;init&gt;()</a:t>
            </a:r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>
            <a:off x="6448672" y="3378151"/>
            <a:ext cx="647700" cy="576262"/>
          </a:xfrm>
          <a:prstGeom prst="ellipse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56510" y="2801888"/>
            <a:ext cx="2590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Statement</a:t>
            </a:r>
            <a:r>
              <a:rPr lang="en-US" altLang="zh-CN" sz="2000" b="1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cs typeface="Courier New" pitchFamily="49" charset="0"/>
              </a:rPr>
              <a:t>class</a:t>
            </a:r>
            <a:endParaRPr lang="zh-CN" altLang="en-US" sz="2000" dirty="0">
              <a:cs typeface="Courier New" pitchFamily="49" charset="0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6448672" y="5930851"/>
            <a:ext cx="647700" cy="576262"/>
          </a:xfrm>
          <a:prstGeom prst="ellipse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TextBox 31"/>
          <p:cNvSpPr txBox="1">
            <a:spLocks noChangeArrowheads="1"/>
          </p:cNvSpPr>
          <p:nvPr/>
        </p:nvSpPr>
        <p:spPr bwMode="auto">
          <a:xfrm>
            <a:off x="6520110" y="6434088"/>
            <a:ext cx="2879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close()</a:t>
            </a:r>
            <a:endParaRPr lang="zh-CN" altLang="en-US" sz="2000"/>
          </a:p>
        </p:txBody>
      </p:sp>
      <p:sp>
        <p:nvSpPr>
          <p:cNvPr id="60" name="椭圆 59"/>
          <p:cNvSpPr/>
          <p:nvPr/>
        </p:nvSpPr>
        <p:spPr>
          <a:xfrm>
            <a:off x="6448672" y="4457651"/>
            <a:ext cx="647700" cy="576262"/>
          </a:xfrm>
          <a:prstGeom prst="ellipse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1" name="直接箭头连接符 60"/>
          <p:cNvCxnSpPr>
            <a:stCxn id="56" idx="4"/>
            <a:endCxn id="60" idx="0"/>
          </p:cNvCxnSpPr>
          <p:nvPr/>
        </p:nvCxnSpPr>
        <p:spPr>
          <a:xfrm rot="5400000">
            <a:off x="6520903" y="4206032"/>
            <a:ext cx="50323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6448672" y="6865888"/>
            <a:ext cx="647700" cy="576263"/>
          </a:xfrm>
          <a:prstGeom prst="ellipse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stCxn id="58" idx="4"/>
            <a:endCxn id="62" idx="0"/>
          </p:cNvCxnSpPr>
          <p:nvPr/>
        </p:nvCxnSpPr>
        <p:spPr>
          <a:xfrm rot="5400000">
            <a:off x="6593134" y="6686501"/>
            <a:ext cx="35877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42"/>
          <p:cNvSpPr txBox="1">
            <a:spLocks noChangeArrowheads="1"/>
          </p:cNvSpPr>
          <p:nvPr/>
        </p:nvSpPr>
        <p:spPr bwMode="auto">
          <a:xfrm>
            <a:off x="4359522" y="5106938"/>
            <a:ext cx="33131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executeQuery(“select * ..”);</a:t>
            </a:r>
            <a:endParaRPr lang="zh-CN" altLang="en-US" sz="2000"/>
          </a:p>
        </p:txBody>
      </p:sp>
      <p:sp>
        <p:nvSpPr>
          <p:cNvPr id="65" name="TextBox 43"/>
          <p:cNvSpPr txBox="1">
            <a:spLocks noChangeArrowheads="1"/>
          </p:cNvSpPr>
          <p:nvPr/>
        </p:nvSpPr>
        <p:spPr bwMode="auto">
          <a:xfrm>
            <a:off x="6015285" y="4025851"/>
            <a:ext cx="33131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/>
              <a:t>&lt;init&gt;(Connection)</a:t>
            </a:r>
            <a:endParaRPr lang="zh-CN" altLang="en-US" sz="2000" dirty="0"/>
          </a:p>
        </p:txBody>
      </p:sp>
      <p:sp>
        <p:nvSpPr>
          <p:cNvPr id="66" name="TextBox 47"/>
          <p:cNvSpPr txBox="1">
            <a:spLocks noChangeArrowheads="1"/>
          </p:cNvSpPr>
          <p:nvPr/>
        </p:nvSpPr>
        <p:spPr bwMode="auto">
          <a:xfrm>
            <a:off x="6807447" y="5385917"/>
            <a:ext cx="33131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 err="1"/>
              <a:t>executeUpdate</a:t>
            </a:r>
            <a:r>
              <a:rPr lang="en-US" altLang="zh-CN" sz="2000" dirty="0"/>
              <a:t>(“drop * ..”);</a:t>
            </a:r>
            <a:endParaRPr lang="zh-CN" altLang="en-US" sz="2000" dirty="0"/>
          </a:p>
        </p:txBody>
      </p:sp>
      <p:cxnSp>
        <p:nvCxnSpPr>
          <p:cNvPr id="68" name="形状 67"/>
          <p:cNvCxnSpPr>
            <a:stCxn id="60" idx="6"/>
          </p:cNvCxnSpPr>
          <p:nvPr/>
        </p:nvCxnSpPr>
        <p:spPr>
          <a:xfrm flipH="1">
            <a:off x="7023347" y="4746576"/>
            <a:ext cx="73025" cy="1223962"/>
          </a:xfrm>
          <a:prstGeom prst="curvedConnector4">
            <a:avLst>
              <a:gd name="adj1" fmla="val -1735498"/>
              <a:gd name="adj2" fmla="val 86664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形状 68"/>
          <p:cNvCxnSpPr>
            <a:stCxn id="60" idx="2"/>
          </p:cNvCxnSpPr>
          <p:nvPr/>
        </p:nvCxnSpPr>
        <p:spPr>
          <a:xfrm rot="10800000" flipH="1" flipV="1">
            <a:off x="6448672" y="4746576"/>
            <a:ext cx="71438" cy="1223962"/>
          </a:xfrm>
          <a:prstGeom prst="curvedConnector4">
            <a:avLst>
              <a:gd name="adj1" fmla="val -1629630"/>
              <a:gd name="adj2" fmla="val 92889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512" y="304800"/>
            <a:ext cx="8636000" cy="1270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/>
              <a:t>Enhance Call Sequence Models with Argument Constraints</a:t>
            </a:r>
            <a:endParaRPr lang="zh-CN" altLang="en-US" sz="3200" dirty="0"/>
          </a:p>
        </p:txBody>
      </p:sp>
      <p:sp>
        <p:nvSpPr>
          <p:cNvPr id="4" name="椭圆 3"/>
          <p:cNvSpPr/>
          <p:nvPr/>
        </p:nvSpPr>
        <p:spPr>
          <a:xfrm>
            <a:off x="1982887" y="2153816"/>
            <a:ext cx="647700" cy="576262"/>
          </a:xfrm>
          <a:prstGeom prst="ellipse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1984177" y="4706516"/>
            <a:ext cx="647700" cy="576262"/>
          </a:xfrm>
          <a:prstGeom prst="ellipse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TextBox 31"/>
          <p:cNvSpPr txBox="1">
            <a:spLocks noChangeArrowheads="1"/>
          </p:cNvSpPr>
          <p:nvPr/>
        </p:nvSpPr>
        <p:spPr bwMode="auto">
          <a:xfrm>
            <a:off x="2055614" y="5209753"/>
            <a:ext cx="2879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close()</a:t>
            </a:r>
            <a:endParaRPr lang="zh-CN" altLang="en-US" sz="2000"/>
          </a:p>
        </p:txBody>
      </p:sp>
      <p:sp>
        <p:nvSpPr>
          <p:cNvPr id="8" name="椭圆 7"/>
          <p:cNvSpPr/>
          <p:nvPr/>
        </p:nvSpPr>
        <p:spPr>
          <a:xfrm>
            <a:off x="1984177" y="3233316"/>
            <a:ext cx="647700" cy="576262"/>
          </a:xfrm>
          <a:prstGeom prst="ellipse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984177" y="5641553"/>
            <a:ext cx="647700" cy="576263"/>
          </a:xfrm>
          <a:prstGeom prst="ellipse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6" idx="4"/>
            <a:endCxn id="9" idx="0"/>
          </p:cNvCxnSpPr>
          <p:nvPr/>
        </p:nvCxnSpPr>
        <p:spPr>
          <a:xfrm rot="5400000">
            <a:off x="2128639" y="5462166"/>
            <a:ext cx="35877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2"/>
          <p:cNvSpPr txBox="1">
            <a:spLocks noChangeArrowheads="1"/>
          </p:cNvSpPr>
          <p:nvPr/>
        </p:nvSpPr>
        <p:spPr bwMode="auto">
          <a:xfrm>
            <a:off x="830064" y="3882603"/>
            <a:ext cx="33131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executeQuery(“select * ..”);</a:t>
            </a:r>
            <a:endParaRPr lang="zh-CN" altLang="en-US" sz="2000"/>
          </a:p>
        </p:txBody>
      </p:sp>
      <p:sp>
        <p:nvSpPr>
          <p:cNvPr id="28684" name="TextBox 43"/>
          <p:cNvSpPr txBox="1">
            <a:spLocks noChangeArrowheads="1"/>
          </p:cNvSpPr>
          <p:nvPr/>
        </p:nvSpPr>
        <p:spPr bwMode="auto">
          <a:xfrm>
            <a:off x="1550789" y="2801516"/>
            <a:ext cx="33131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/>
              <a:t>&lt;init&gt;(Connection)</a:t>
            </a:r>
            <a:endParaRPr lang="zh-CN" altLang="en-US" sz="2000" dirty="0"/>
          </a:p>
        </p:txBody>
      </p:sp>
      <p:sp>
        <p:nvSpPr>
          <p:cNvPr id="13" name="TextBox 47"/>
          <p:cNvSpPr txBox="1">
            <a:spLocks noChangeArrowheads="1"/>
          </p:cNvSpPr>
          <p:nvPr/>
        </p:nvSpPr>
        <p:spPr bwMode="auto">
          <a:xfrm>
            <a:off x="2342952" y="4201691"/>
            <a:ext cx="33131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executeUpdate (“drop * ..”);</a:t>
            </a:r>
            <a:endParaRPr lang="zh-CN" altLang="en-US" sz="2000"/>
          </a:p>
        </p:txBody>
      </p:sp>
      <p:cxnSp>
        <p:nvCxnSpPr>
          <p:cNvPr id="14" name="形状 13"/>
          <p:cNvCxnSpPr>
            <a:stCxn id="8" idx="6"/>
          </p:cNvCxnSpPr>
          <p:nvPr/>
        </p:nvCxnSpPr>
        <p:spPr>
          <a:xfrm flipH="1">
            <a:off x="2558852" y="3522241"/>
            <a:ext cx="73025" cy="1223962"/>
          </a:xfrm>
          <a:prstGeom prst="curvedConnector4">
            <a:avLst>
              <a:gd name="adj1" fmla="val -1735498"/>
              <a:gd name="adj2" fmla="val 86664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形状 14"/>
          <p:cNvCxnSpPr>
            <a:stCxn id="8" idx="2"/>
          </p:cNvCxnSpPr>
          <p:nvPr/>
        </p:nvCxnSpPr>
        <p:spPr>
          <a:xfrm rot="10800000" flipH="1" flipV="1">
            <a:off x="1984177" y="3522241"/>
            <a:ext cx="71437" cy="1223962"/>
          </a:xfrm>
          <a:prstGeom prst="curvedConnector4">
            <a:avLst>
              <a:gd name="adj1" fmla="val -1629630"/>
              <a:gd name="adj2" fmla="val 92889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4"/>
            <a:endCxn id="8" idx="0"/>
          </p:cNvCxnSpPr>
          <p:nvPr/>
        </p:nvCxnSpPr>
        <p:spPr>
          <a:xfrm rot="16200000" flipH="1">
            <a:off x="2055763" y="2981052"/>
            <a:ext cx="503238" cy="12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080000" y="2267918"/>
            <a:ext cx="43211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/>
              <a:t>Invoking the constructor requires </a:t>
            </a:r>
            <a:r>
              <a:rPr lang="en-US" altLang="zh-CN" dirty="0"/>
              <a:t>a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Connection</a:t>
            </a:r>
            <a:r>
              <a:rPr lang="en-US" altLang="zh-CN" dirty="0"/>
              <a:t> object</a:t>
            </a:r>
            <a:endParaRPr lang="zh-CN" altLang="en-US" dirty="0"/>
          </a:p>
        </p:txBody>
      </p:sp>
      <p:cxnSp>
        <p:nvCxnSpPr>
          <p:cNvPr id="27" name="曲线连接符 26"/>
          <p:cNvCxnSpPr/>
          <p:nvPr/>
        </p:nvCxnSpPr>
        <p:spPr>
          <a:xfrm flipV="1">
            <a:off x="3640584" y="2513087"/>
            <a:ext cx="1295400" cy="504825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80000" y="3305944"/>
            <a:ext cx="4392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But</a:t>
            </a:r>
            <a:r>
              <a:rPr lang="en-US" altLang="zh-CN" dirty="0" smtClean="0"/>
              <a:t>, how to choose a desirable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Connection </a:t>
            </a:r>
            <a:r>
              <a:rPr lang="en-US" altLang="zh-CN" dirty="0" smtClean="0"/>
              <a:t>object ?</a:t>
            </a:r>
            <a:endParaRPr lang="zh-CN" altLang="en-US" dirty="0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>
          <a:xfrm>
            <a:off x="161925" y="6900863"/>
            <a:ext cx="508000" cy="508000"/>
          </a:xfrm>
        </p:spPr>
        <p:txBody>
          <a:bodyPr/>
          <a:lstStyle/>
          <a:p>
            <a:pPr>
              <a:defRPr/>
            </a:pPr>
            <a:fld id="{9918E0D1-4BDA-4480-8239-72732A946C24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20" name="TextBox 19"/>
          <p:cNvSpPr txBox="1"/>
          <p:nvPr/>
        </p:nvSpPr>
        <p:spPr>
          <a:xfrm>
            <a:off x="1191568" y="6362278"/>
            <a:ext cx="2590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Statement</a:t>
            </a:r>
            <a:r>
              <a:rPr lang="en-US" altLang="zh-CN" sz="2000" b="1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cs typeface="Courier New" pitchFamily="49" charset="0"/>
              </a:rPr>
              <a:t>class</a:t>
            </a:r>
            <a:endParaRPr lang="zh-CN" altLang="en-US" sz="20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615504" y="209600"/>
            <a:ext cx="7992888" cy="1270000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Argument Constraints</a:t>
            </a:r>
            <a:endParaRPr lang="zh-CN" altLang="en-US" sz="3200" dirty="0" smtClean="0"/>
          </a:p>
        </p:txBody>
      </p:sp>
      <p:sp>
        <p:nvSpPr>
          <p:cNvPr id="29699" name="内容占位符 2"/>
          <p:cNvSpPr>
            <a:spLocks noGrp="1"/>
          </p:cNvSpPr>
          <p:nvPr>
            <p:ph sz="quarter" idx="1"/>
          </p:nvPr>
        </p:nvSpPr>
        <p:spPr>
          <a:xfrm>
            <a:off x="471488" y="1754336"/>
            <a:ext cx="8636000" cy="5080000"/>
          </a:xfrm>
        </p:spPr>
        <p:txBody>
          <a:bodyPr/>
          <a:lstStyle/>
          <a:p>
            <a:pPr eaLnBrk="1" hangingPunct="1"/>
            <a:r>
              <a:rPr lang="en-US" altLang="zh-CN" sz="3200" b="1" dirty="0" smtClean="0"/>
              <a:t>Argument dependence constraint</a:t>
            </a:r>
          </a:p>
          <a:p>
            <a:pPr lvl="1" eaLnBrk="1" hangingPunct="1"/>
            <a:r>
              <a:rPr lang="en-US" altLang="zh-CN" sz="2400" dirty="0" smtClean="0"/>
              <a:t>Record where the argument object values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come from</a:t>
            </a:r>
          </a:p>
          <a:p>
            <a:pPr lvl="1" eaLnBrk="1" hangingPunct="1"/>
            <a:r>
              <a:rPr lang="en-US" altLang="zh-CN" sz="2400" dirty="0" smtClean="0"/>
              <a:t>Add dependence edges in the call sequence models</a:t>
            </a:r>
          </a:p>
          <a:p>
            <a:pPr eaLnBrk="1" hangingPunct="1"/>
            <a:endParaRPr lang="en-US" altLang="zh-CN" sz="1400" dirty="0" smtClean="0"/>
          </a:p>
          <a:p>
            <a:pPr eaLnBrk="1" hangingPunct="1"/>
            <a:r>
              <a:rPr lang="en-US" altLang="zh-CN" sz="3200" b="1" dirty="0" smtClean="0"/>
              <a:t>Abstract object profile constraint</a:t>
            </a:r>
          </a:p>
          <a:p>
            <a:pPr lvl="1" eaLnBrk="1" hangingPunct="1"/>
            <a:r>
              <a:rPr lang="en-US" altLang="zh-CN" sz="2400" dirty="0" smtClean="0"/>
              <a:t>Record what the argument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value “is”</a:t>
            </a:r>
          </a:p>
          <a:p>
            <a:pPr lvl="1" eaLnBrk="1" hangingPunct="1"/>
            <a:r>
              <a:rPr lang="en-US" altLang="zh-CN" sz="2400" dirty="0" smtClean="0"/>
              <a:t>Map each object field into an abstract domain </a:t>
            </a:r>
          </a:p>
          <a:p>
            <a:pPr lvl="1" eaLnBrk="1" hangingPunct="1">
              <a:buNone/>
            </a:pPr>
            <a:r>
              <a:rPr lang="en-US" altLang="zh-CN" sz="2400" dirty="0" smtClean="0"/>
              <a:t>   as a coarse-grained measurement   of “value similarity”</a:t>
            </a:r>
            <a:endParaRPr lang="zh-CN" altLang="en-US" sz="2400" dirty="0" smtClean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2248" y="3810000"/>
            <a:ext cx="2724696" cy="1948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61925" y="6900863"/>
            <a:ext cx="508000" cy="508000"/>
          </a:xfrm>
        </p:spPr>
        <p:txBody>
          <a:bodyPr/>
          <a:lstStyle/>
          <a:p>
            <a:pPr>
              <a:defRPr/>
            </a:pPr>
            <a:fld id="{9918E0D1-4BDA-4480-8239-72732A946C24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12248" y="1505744"/>
            <a:ext cx="2174155" cy="204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471488" y="-78432"/>
            <a:ext cx="9793088" cy="1270000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Argument Dependence Constraint</a:t>
            </a:r>
            <a:endParaRPr lang="zh-CN" altLang="en-US" sz="3200" dirty="0" smtClean="0"/>
          </a:p>
        </p:txBody>
      </p:sp>
      <p:sp>
        <p:nvSpPr>
          <p:cNvPr id="29699" name="内容占位符 2"/>
          <p:cNvSpPr>
            <a:spLocks noGrp="1"/>
          </p:cNvSpPr>
          <p:nvPr>
            <p:ph sz="quarter" idx="1"/>
          </p:nvPr>
        </p:nvSpPr>
        <p:spPr>
          <a:xfrm>
            <a:off x="399480" y="1217712"/>
            <a:ext cx="9001000" cy="6011862"/>
          </a:xfrm>
        </p:spPr>
        <p:txBody>
          <a:bodyPr>
            <a:normAutofit/>
          </a:bodyPr>
          <a:lstStyle/>
          <a:p>
            <a:pPr marL="304797" indent="-304797" eaLnBrk="1" fontAlgn="auto" hangingPunct="1">
              <a:spcBef>
                <a:spcPts val="644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z="2800" dirty="0" smtClean="0"/>
              <a:t>Represent by a directed edge (               below)</a:t>
            </a:r>
          </a:p>
          <a:p>
            <a:pPr marL="304797" indent="-304797" eaLnBrk="1" fontAlgn="auto" hangingPunct="1">
              <a:spcBef>
                <a:spcPts val="644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z="2800" b="1" dirty="0" smtClean="0"/>
              <a:t>Means</a:t>
            </a:r>
            <a:r>
              <a:rPr lang="en-US" altLang="zh-CN" sz="2800" dirty="0" smtClean="0"/>
              <a:t>: transition </a:t>
            </a:r>
            <a:r>
              <a:rPr lang="en-US" altLang="zh-CN" sz="2800" b="1" dirty="0" smtClean="0"/>
              <a:t>F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ym typeface="Wingdings" pitchFamily="2" charset="2"/>
              </a:rPr>
              <a:t> </a:t>
            </a:r>
            <a:r>
              <a:rPr lang="en-US" altLang="zh-CN" sz="2800" b="1" dirty="0" smtClean="0">
                <a:sym typeface="Wingdings" pitchFamily="2" charset="2"/>
              </a:rPr>
              <a:t>G</a:t>
            </a:r>
            <a:r>
              <a:rPr lang="en-US" altLang="zh-CN" sz="2800" dirty="0" smtClean="0">
                <a:sym typeface="Wingdings" pitchFamily="2" charset="2"/>
              </a:rPr>
              <a:t> has data dependence on node </a:t>
            </a:r>
            <a:r>
              <a:rPr lang="en-US" altLang="zh-CN" sz="2800" b="1" dirty="0" smtClean="0">
                <a:sym typeface="Wingdings" pitchFamily="2" charset="2"/>
              </a:rPr>
              <a:t>D</a:t>
            </a:r>
            <a:r>
              <a:rPr lang="en-US" altLang="zh-CN" sz="2800" dirty="0" smtClean="0">
                <a:sym typeface="Wingdings" pitchFamily="2" charset="2"/>
              </a:rPr>
              <a:t>, it uses the result object at the node </a:t>
            </a:r>
            <a:r>
              <a:rPr lang="en-US" altLang="zh-CN" sz="2800" b="1" dirty="0" smtClean="0">
                <a:sym typeface="Wingdings" pitchFamily="2" charset="2"/>
              </a:rPr>
              <a:t>D</a:t>
            </a:r>
          </a:p>
          <a:p>
            <a:pPr marL="304797" indent="-304797" eaLnBrk="1" fontAlgn="auto" hangingPunct="1">
              <a:spcBef>
                <a:spcPts val="644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sym typeface="Wingdings" pitchFamily="2" charset="2"/>
              </a:rPr>
              <a:t>Guide</a:t>
            </a:r>
            <a:r>
              <a:rPr lang="en-US" altLang="zh-CN" sz="2800" dirty="0" smtClean="0">
                <a:sym typeface="Wingdings" pitchFamily="2" charset="2"/>
              </a:rPr>
              <a:t> a test generator to follow the edge to select argument</a:t>
            </a:r>
            <a:endParaRPr lang="en-US" altLang="zh-CN" sz="2800" dirty="0" smtClean="0"/>
          </a:p>
        </p:txBody>
      </p:sp>
      <p:sp>
        <p:nvSpPr>
          <p:cNvPr id="4" name="椭圆 3"/>
          <p:cNvSpPr/>
          <p:nvPr/>
        </p:nvSpPr>
        <p:spPr>
          <a:xfrm>
            <a:off x="903735" y="3451722"/>
            <a:ext cx="647700" cy="576262"/>
          </a:xfrm>
          <a:prstGeom prst="ellipse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903735" y="5036047"/>
            <a:ext cx="647700" cy="576262"/>
          </a:xfrm>
          <a:prstGeom prst="ellipse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4"/>
            <a:endCxn id="5" idx="0"/>
          </p:cNvCxnSpPr>
          <p:nvPr/>
        </p:nvCxnSpPr>
        <p:spPr>
          <a:xfrm rot="5400000">
            <a:off x="724347" y="4531222"/>
            <a:ext cx="1008063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7" name="TextBox 6"/>
          <p:cNvSpPr txBox="1">
            <a:spLocks noChangeArrowheads="1"/>
          </p:cNvSpPr>
          <p:nvPr/>
        </p:nvSpPr>
        <p:spPr bwMode="auto">
          <a:xfrm>
            <a:off x="327472" y="4243884"/>
            <a:ext cx="10080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&lt;init&gt;</a:t>
            </a:r>
            <a:endParaRPr lang="zh-CN" altLang="en-US"/>
          </a:p>
        </p:txBody>
      </p:sp>
      <p:sp>
        <p:nvSpPr>
          <p:cNvPr id="30728" name="TextBox 7"/>
          <p:cNvSpPr txBox="1">
            <a:spLocks noChangeArrowheads="1"/>
          </p:cNvSpPr>
          <p:nvPr/>
        </p:nvSpPr>
        <p:spPr bwMode="auto">
          <a:xfrm>
            <a:off x="471935" y="5755184"/>
            <a:ext cx="2232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Driver</a:t>
            </a:r>
            <a:r>
              <a:rPr lang="en-US" altLang="zh-CN" sz="2000" dirty="0">
                <a:cs typeface="Courier New" pitchFamily="49" charset="0"/>
              </a:rPr>
              <a:t> class</a:t>
            </a:r>
            <a:endParaRPr lang="zh-CN" altLang="en-US" sz="2000" dirty="0">
              <a:cs typeface="Courier New" pitchFamily="49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162055" y="3058369"/>
            <a:ext cx="647700" cy="576262"/>
          </a:xfrm>
          <a:prstGeom prst="ellipse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162055" y="5611069"/>
            <a:ext cx="647700" cy="576262"/>
          </a:xfrm>
          <a:prstGeom prst="ellipse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740" name="TextBox 19"/>
          <p:cNvSpPr txBox="1">
            <a:spLocks noChangeArrowheads="1"/>
          </p:cNvSpPr>
          <p:nvPr/>
        </p:nvSpPr>
        <p:spPr bwMode="auto">
          <a:xfrm>
            <a:off x="6233493" y="6115894"/>
            <a:ext cx="2879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close()</a:t>
            </a:r>
            <a:endParaRPr lang="zh-CN" altLang="en-US" sz="2000"/>
          </a:p>
        </p:txBody>
      </p:sp>
      <p:sp>
        <p:nvSpPr>
          <p:cNvPr id="21" name="椭圆 20"/>
          <p:cNvSpPr/>
          <p:nvPr/>
        </p:nvSpPr>
        <p:spPr>
          <a:xfrm>
            <a:off x="6162055" y="4313857"/>
            <a:ext cx="647700" cy="576263"/>
          </a:xfrm>
          <a:prstGeom prst="ellipse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18" idx="4"/>
            <a:endCxn id="21" idx="0"/>
          </p:cNvCxnSpPr>
          <p:nvPr/>
        </p:nvCxnSpPr>
        <p:spPr>
          <a:xfrm rot="5400000">
            <a:off x="6146292" y="3974244"/>
            <a:ext cx="67922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6162055" y="6547694"/>
            <a:ext cx="647700" cy="576262"/>
          </a:xfrm>
          <a:prstGeom prst="ellipse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19" idx="4"/>
            <a:endCxn id="23" idx="0"/>
          </p:cNvCxnSpPr>
          <p:nvPr/>
        </p:nvCxnSpPr>
        <p:spPr>
          <a:xfrm rot="5400000">
            <a:off x="6305723" y="6367513"/>
            <a:ext cx="36036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5" name="TextBox 24"/>
          <p:cNvSpPr txBox="1">
            <a:spLocks noChangeArrowheads="1"/>
          </p:cNvSpPr>
          <p:nvPr/>
        </p:nvSpPr>
        <p:spPr bwMode="auto">
          <a:xfrm>
            <a:off x="4072905" y="4787156"/>
            <a:ext cx="33131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executeQuery(“select * ..”);</a:t>
            </a:r>
            <a:endParaRPr lang="zh-CN" altLang="en-US" sz="2000"/>
          </a:p>
        </p:txBody>
      </p:sp>
      <p:sp>
        <p:nvSpPr>
          <p:cNvPr id="30746" name="TextBox 25"/>
          <p:cNvSpPr txBox="1">
            <a:spLocks noChangeArrowheads="1"/>
          </p:cNvSpPr>
          <p:nvPr/>
        </p:nvSpPr>
        <p:spPr bwMode="auto">
          <a:xfrm>
            <a:off x="5728668" y="3707656"/>
            <a:ext cx="33131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/>
              <a:t>&lt;init&gt;(Connection)</a:t>
            </a:r>
            <a:endParaRPr lang="zh-CN" altLang="en-US" sz="2000" dirty="0"/>
          </a:p>
        </p:txBody>
      </p:sp>
      <p:cxnSp>
        <p:nvCxnSpPr>
          <p:cNvPr id="27" name="形状 26"/>
          <p:cNvCxnSpPr/>
          <p:nvPr/>
        </p:nvCxnSpPr>
        <p:spPr>
          <a:xfrm flipH="1">
            <a:off x="6808192" y="4674096"/>
            <a:ext cx="73025" cy="1223962"/>
          </a:xfrm>
          <a:prstGeom prst="curvedConnector4">
            <a:avLst>
              <a:gd name="adj1" fmla="val -1735498"/>
              <a:gd name="adj2" fmla="val 86664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形状 27"/>
          <p:cNvCxnSpPr/>
          <p:nvPr/>
        </p:nvCxnSpPr>
        <p:spPr>
          <a:xfrm rot="10800000" flipH="1" flipV="1">
            <a:off x="6088682" y="4601195"/>
            <a:ext cx="71438" cy="1223962"/>
          </a:xfrm>
          <a:prstGeom prst="curvedConnector4">
            <a:avLst>
              <a:gd name="adj1" fmla="val -1629630"/>
              <a:gd name="adj2" fmla="val 92889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3496395" y="4026024"/>
            <a:ext cx="3383805" cy="1225724"/>
          </a:xfrm>
          <a:prstGeom prst="straightConnector1">
            <a:avLst/>
          </a:prstGeom>
          <a:ln w="539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2848819" y="3482678"/>
            <a:ext cx="647700" cy="576262"/>
          </a:xfrm>
          <a:prstGeom prst="ellipse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848819" y="5067003"/>
            <a:ext cx="647700" cy="576262"/>
          </a:xfrm>
          <a:prstGeom prst="ellipse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848919" y="6475686"/>
            <a:ext cx="647700" cy="576262"/>
          </a:xfrm>
          <a:prstGeom prst="ellipse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TextBox 24"/>
          <p:cNvSpPr txBox="1">
            <a:spLocks noChangeArrowheads="1"/>
          </p:cNvSpPr>
          <p:nvPr/>
        </p:nvSpPr>
        <p:spPr bwMode="auto">
          <a:xfrm>
            <a:off x="3207594" y="5787728"/>
            <a:ext cx="2881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close()</a:t>
            </a:r>
            <a:endParaRPr lang="zh-CN" altLang="en-US" sz="2000"/>
          </a:p>
        </p:txBody>
      </p:sp>
      <p:sp>
        <p:nvSpPr>
          <p:cNvPr id="38" name="TextBox 12"/>
          <p:cNvSpPr txBox="1">
            <a:spLocks noChangeArrowheads="1"/>
          </p:cNvSpPr>
          <p:nvPr/>
        </p:nvSpPr>
        <p:spPr bwMode="auto">
          <a:xfrm>
            <a:off x="1552179" y="4275336"/>
            <a:ext cx="38877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 err="1"/>
              <a:t>Driver.connect</a:t>
            </a:r>
            <a:r>
              <a:rPr lang="en-US" altLang="zh-CN" sz="2000" dirty="0"/>
              <a:t>(“</a:t>
            </a:r>
            <a:r>
              <a:rPr lang="en-US" altLang="zh-CN" sz="2000" dirty="0" err="1"/>
              <a:t>jdbc:dbname</a:t>
            </a:r>
            <a:r>
              <a:rPr lang="en-US" altLang="zh-CN" sz="2000" dirty="0"/>
              <a:t>”)</a:t>
            </a:r>
            <a:endParaRPr lang="zh-CN" altLang="en-US" sz="2000" dirty="0"/>
          </a:p>
        </p:txBody>
      </p:sp>
      <p:cxnSp>
        <p:nvCxnSpPr>
          <p:cNvPr id="39" name="直接箭头连接符 38"/>
          <p:cNvCxnSpPr/>
          <p:nvPr/>
        </p:nvCxnSpPr>
        <p:spPr>
          <a:xfrm rot="5400000">
            <a:off x="2668638" y="4562971"/>
            <a:ext cx="1008063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5" idx="4"/>
            <a:endCxn id="36" idx="0"/>
          </p:cNvCxnSpPr>
          <p:nvPr/>
        </p:nvCxnSpPr>
        <p:spPr>
          <a:xfrm rot="16200000" flipH="1">
            <a:off x="2756509" y="6059425"/>
            <a:ext cx="832421" cy="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7"/>
          <p:cNvSpPr txBox="1">
            <a:spLocks noChangeArrowheads="1"/>
          </p:cNvSpPr>
          <p:nvPr/>
        </p:nvSpPr>
        <p:spPr bwMode="auto">
          <a:xfrm>
            <a:off x="7024787" y="4787156"/>
            <a:ext cx="33131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 err="1"/>
              <a:t>executeUpdate</a:t>
            </a:r>
            <a:r>
              <a:rPr lang="en-US" altLang="zh-CN" sz="2000" dirty="0"/>
              <a:t>(“drop * ..”);</a:t>
            </a:r>
            <a:endParaRPr lang="zh-CN" altLang="en-US" sz="2000" dirty="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4863976" y="1504156"/>
            <a:ext cx="792088" cy="1588"/>
          </a:xfrm>
          <a:prstGeom prst="straightConnector1">
            <a:avLst/>
          </a:prstGeom>
          <a:ln w="539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>
          <a:xfrm>
            <a:off x="161925" y="6900863"/>
            <a:ext cx="508000" cy="508000"/>
          </a:xfrm>
        </p:spPr>
        <p:txBody>
          <a:bodyPr/>
          <a:lstStyle/>
          <a:p>
            <a:pPr>
              <a:defRPr/>
            </a:pPr>
            <a:fld id="{9918E0D1-4BDA-4480-8239-72732A946C24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2271688" y="7050360"/>
            <a:ext cx="23762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Connection </a:t>
            </a:r>
            <a:r>
              <a:rPr lang="en-US" altLang="zh-CN" sz="2000" dirty="0" smtClean="0">
                <a:cs typeface="Courier New" pitchFamily="49" charset="0"/>
              </a:rPr>
              <a:t>class</a:t>
            </a:r>
            <a:endParaRPr lang="zh-CN" altLang="en-US" sz="2000" dirty="0">
              <a:cs typeface="Courier New" pitchFamily="49" charset="0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5584056" y="7068289"/>
            <a:ext cx="23762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Statement </a:t>
            </a:r>
            <a:r>
              <a:rPr lang="en-US" altLang="zh-CN" sz="2000" dirty="0" smtClean="0">
                <a:cs typeface="Courier New" pitchFamily="49" charset="0"/>
              </a:rPr>
              <a:t>class</a:t>
            </a:r>
            <a:endParaRPr lang="zh-CN" altLang="en-US" sz="20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692472" y="304800"/>
            <a:ext cx="8636000" cy="1270000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Abstract Object Profile Constraint</a:t>
            </a:r>
            <a:endParaRPr lang="zh-CN" altLang="en-US" sz="3200"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sz="quarter" idx="1"/>
          </p:nvPr>
        </p:nvSpPr>
        <p:spPr>
          <a:xfrm>
            <a:off x="687512" y="1433736"/>
            <a:ext cx="9433048" cy="5080000"/>
          </a:xfrm>
        </p:spPr>
        <p:txBody>
          <a:bodyPr/>
          <a:lstStyle/>
          <a:p>
            <a:pPr lvl="1" eaLnBrk="1" hangingPunct="1"/>
            <a:endParaRPr lang="en-US" altLang="zh-CN" sz="1100" dirty="0" smtClean="0"/>
          </a:p>
          <a:p>
            <a:pPr eaLnBrk="1" hangingPunct="1"/>
            <a:r>
              <a:rPr lang="en-US" altLang="zh-CN" sz="3000" b="1" dirty="0" smtClean="0"/>
              <a:t>For each field in an observed object</a:t>
            </a:r>
          </a:p>
          <a:p>
            <a:pPr lvl="1" eaLnBrk="1" hangingPunct="1"/>
            <a:r>
              <a:rPr lang="en-US" altLang="zh-CN" sz="2800" dirty="0" smtClean="0"/>
              <a:t>Map the 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concrete value   </a:t>
            </a:r>
            <a:r>
              <a:rPr lang="en-US" altLang="zh-CN" sz="2800" dirty="0" smtClean="0">
                <a:sym typeface="Wingdings" pitchFamily="2" charset="2"/>
              </a:rPr>
              <a:t></a:t>
            </a:r>
            <a:r>
              <a:rPr lang="en-US" altLang="zh-CN" sz="2800" dirty="0" smtClean="0"/>
              <a:t>   an 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abstract state</a:t>
            </a:r>
          </a:p>
          <a:p>
            <a:pPr lvl="1" eaLnBrk="1" hangingPunct="1">
              <a:buNone/>
            </a:pPr>
            <a:r>
              <a:rPr lang="en-US" altLang="zh-CN" sz="2400" dirty="0" smtClean="0"/>
              <a:t>                      Numeric value           </a:t>
            </a:r>
            <a:r>
              <a:rPr lang="en-US" altLang="zh-CN" sz="2800" dirty="0" smtClean="0">
                <a:sym typeface="Wingdings" pitchFamily="2" charset="2"/>
              </a:rPr>
              <a:t></a:t>
            </a:r>
            <a:r>
              <a:rPr lang="en-US" altLang="zh-CN" sz="2400" dirty="0" smtClean="0">
                <a:sym typeface="Wingdings" pitchFamily="2" charset="2"/>
              </a:rPr>
              <a:t>  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&gt; 0,  = 0,  &lt; 0</a:t>
            </a:r>
          </a:p>
          <a:p>
            <a:pPr lvl="1" eaLnBrk="1" hangingPunct="1">
              <a:buNone/>
            </a:pPr>
            <a:r>
              <a:rPr lang="en-US" altLang="zh-CN" sz="2400" dirty="0" smtClean="0">
                <a:sym typeface="Wingdings" pitchFamily="2" charset="2"/>
              </a:rPr>
              <a:t>                      Object                           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= null,  != null</a:t>
            </a:r>
          </a:p>
          <a:p>
            <a:pPr lvl="1" eaLnBrk="1" hangingPunct="1">
              <a:buNone/>
            </a:pPr>
            <a:r>
              <a:rPr lang="en-US" altLang="zh-CN" sz="2400" dirty="0" smtClean="0">
                <a:sym typeface="Wingdings" pitchFamily="2" charset="2"/>
              </a:rPr>
              <a:t>                      Array                             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empty, null,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not_empty</a:t>
            </a:r>
            <a:endParaRPr lang="en-US" altLang="zh-CN" sz="24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1" eaLnBrk="1" hangingPunct="1">
              <a:buNone/>
            </a:pPr>
            <a:r>
              <a:rPr lang="en-US" altLang="zh-CN" sz="2400" dirty="0" smtClean="0">
                <a:sym typeface="Wingdings" pitchFamily="2" charset="2"/>
              </a:rPr>
              <a:t>                      </a:t>
            </a:r>
            <a:r>
              <a:rPr lang="en-US" altLang="zh-CN" sz="2400" dirty="0" err="1" smtClean="0">
                <a:sym typeface="Wingdings" pitchFamily="2" charset="2"/>
              </a:rPr>
              <a:t>Bool</a:t>
            </a:r>
            <a:r>
              <a:rPr lang="en-US" altLang="zh-CN" sz="2400" dirty="0" smtClean="0">
                <a:sym typeface="Wingdings" pitchFamily="2" charset="2"/>
              </a:rPr>
              <a:t> /</a:t>
            </a:r>
            <a:r>
              <a:rPr lang="en-US" altLang="zh-CN" sz="2400" dirty="0" err="1" smtClean="0">
                <a:sym typeface="Wingdings" pitchFamily="2" charset="2"/>
              </a:rPr>
              <a:t>enum</a:t>
            </a:r>
            <a:r>
              <a:rPr lang="en-US" altLang="zh-CN" sz="2400" dirty="0" smtClean="0">
                <a:sym typeface="Wingdings" pitchFamily="2" charset="2"/>
              </a:rPr>
              <a:t>  values       not abstracted</a:t>
            </a:r>
          </a:p>
          <a:p>
            <a:pPr lvl="1" eaLnBrk="1" hangingPunct="1"/>
            <a:endParaRPr lang="en-US" altLang="zh-CN" sz="900" dirty="0" smtClean="0"/>
          </a:p>
          <a:p>
            <a:pPr eaLnBrk="1" hangingPunct="1"/>
            <a:r>
              <a:rPr lang="en-US" altLang="zh-CN" sz="3000" b="1" dirty="0" smtClean="0"/>
              <a:t>Annotate model edges with </a:t>
            </a:r>
            <a:r>
              <a:rPr lang="en-US" altLang="zh-CN" sz="3000" b="1" dirty="0" smtClean="0">
                <a:solidFill>
                  <a:srgbClr val="0070C0"/>
                </a:solidFill>
              </a:rPr>
              <a:t>abstract object profiles of the observed argument values</a:t>
            </a:r>
            <a:r>
              <a:rPr lang="en-US" altLang="zh-CN" sz="3000" b="1" dirty="0" smtClean="0"/>
              <a:t> from dynamic analysis</a:t>
            </a:r>
          </a:p>
          <a:p>
            <a:pPr eaLnBrk="1" hangingPunct="1"/>
            <a:endParaRPr lang="en-US" altLang="zh-CN" sz="800" b="1" dirty="0" smtClean="0"/>
          </a:p>
          <a:p>
            <a:pPr eaLnBrk="1" hangingPunct="1"/>
            <a:r>
              <a:rPr lang="en-US" altLang="zh-CN" sz="3000" b="1" dirty="0" smtClean="0">
                <a:solidFill>
                  <a:srgbClr val="FF0000"/>
                </a:solidFill>
              </a:rPr>
              <a:t>Guide</a:t>
            </a:r>
            <a:r>
              <a:rPr lang="en-US" altLang="zh-CN" sz="3000" dirty="0" smtClean="0"/>
              <a:t> test generator to choose arguments similar to what was seen at runtime</a:t>
            </a:r>
            <a:endParaRPr lang="zh-CN" altLang="en-US" sz="30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1925" y="6900863"/>
            <a:ext cx="508000" cy="508000"/>
          </a:xfrm>
        </p:spPr>
        <p:txBody>
          <a:bodyPr/>
          <a:lstStyle/>
          <a:p>
            <a:pPr>
              <a:defRPr/>
            </a:pPr>
            <a:fld id="{9918E0D1-4BDA-4480-8239-72732A946C2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743892" y="663352"/>
            <a:ext cx="9664700" cy="9144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zh-CN" sz="3200" b="1" dirty="0" smtClean="0">
                <a:solidFill>
                  <a:srgbClr val="000000"/>
                </a:solidFill>
                <a:ea typeface="宋体" charset="-122"/>
              </a:rPr>
              <a:t>Unit Testing for Object-oriented Programs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71884" y="1828800"/>
            <a:ext cx="9664700" cy="5486400"/>
          </a:xfrm>
        </p:spPr>
        <p:txBody>
          <a:bodyPr lIns="0" tIns="0" rIns="0" bIns="0">
            <a:normAutofit/>
          </a:bodyPr>
          <a:lstStyle/>
          <a:p>
            <a:pPr marL="615946" indent="-514350"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SzPct val="55000"/>
              <a:buFont typeface="Wingdings" pitchFamily="2" charset="2"/>
              <a:buChar char="l"/>
              <a:defRPr/>
            </a:pPr>
            <a:r>
              <a:rPr lang="en-US" altLang="zh-CN" sz="2800" b="1" dirty="0" smtClean="0"/>
              <a:t>Unit test</a:t>
            </a:r>
            <a:r>
              <a:rPr lang="en-US" altLang="zh-CN" sz="2800" dirty="0" smtClean="0"/>
              <a:t> = </a:t>
            </a:r>
            <a:r>
              <a:rPr lang="en-US" altLang="zh-CN" sz="2800" b="1" dirty="0" smtClean="0"/>
              <a:t>sequence of method calls</a:t>
            </a:r>
            <a:r>
              <a:rPr lang="en-US" altLang="zh-CN" sz="2800" dirty="0" smtClean="0"/>
              <a:t> + </a:t>
            </a:r>
            <a:r>
              <a:rPr lang="en-US" altLang="zh-CN" sz="2800" b="1" dirty="0" smtClean="0"/>
              <a:t>testing oracle</a:t>
            </a:r>
          </a:p>
          <a:p>
            <a:pPr marL="514350" indent="-514350"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"/>
              <a:defRPr/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 marL="514350" indent="-514350"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SzPct val="55000"/>
              <a:buFont typeface="Wingdings" pitchFamily="2" charset="2"/>
              <a:buChar char="l"/>
              <a:defRPr/>
            </a:pPr>
            <a:r>
              <a:rPr lang="en-US" altLang="zh-CN" sz="3200" dirty="0" smtClean="0">
                <a:solidFill>
                  <a:srgbClr val="000000"/>
                </a:solidFill>
              </a:rPr>
              <a:t>Automated test generation is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challenging</a:t>
            </a:r>
            <a:r>
              <a:rPr lang="en-US" altLang="zh-CN" sz="3200" dirty="0" smtClean="0">
                <a:solidFill>
                  <a:srgbClr val="000000"/>
                </a:solidFill>
              </a:rPr>
              <a:t>:</a:t>
            </a:r>
          </a:p>
          <a:p>
            <a:pPr marL="920746" lvl="1" indent="-514350"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sz="3000" b="1" dirty="0" smtClean="0">
                <a:solidFill>
                  <a:srgbClr val="000000"/>
                </a:solidFill>
              </a:rPr>
              <a:t>Legal </a:t>
            </a:r>
            <a:r>
              <a:rPr lang="en-US" altLang="zh-CN" sz="3000" dirty="0" smtClean="0">
                <a:solidFill>
                  <a:srgbClr val="000000"/>
                </a:solidFill>
              </a:rPr>
              <a:t>sequences</a:t>
            </a:r>
            <a:r>
              <a:rPr lang="en-US" altLang="zh-CN" sz="30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</a:rPr>
              <a:t>for constrained interfaces</a:t>
            </a:r>
          </a:p>
          <a:p>
            <a:pPr marL="920746" lvl="1" indent="-514350"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sz="3000" b="1" dirty="0" smtClean="0">
                <a:solidFill>
                  <a:srgbClr val="000000"/>
                </a:solidFill>
              </a:rPr>
              <a:t>Behaviorally-diverse </a:t>
            </a:r>
            <a:r>
              <a:rPr lang="en-US" altLang="zh-CN" sz="3000" dirty="0" smtClean="0">
                <a:solidFill>
                  <a:srgbClr val="000000"/>
                </a:solidFill>
              </a:rPr>
              <a:t>sequences</a:t>
            </a:r>
            <a:r>
              <a:rPr lang="en-US" altLang="zh-CN" sz="30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</a:rPr>
              <a:t>for good coverage</a:t>
            </a:r>
          </a:p>
          <a:p>
            <a:pPr marL="920746" lvl="1" indent="-514350"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sz="3000" b="1" dirty="0" smtClean="0">
                <a:solidFill>
                  <a:srgbClr val="000000"/>
                </a:solidFill>
              </a:rPr>
              <a:t>Testing oracles </a:t>
            </a:r>
            <a:r>
              <a:rPr lang="en-US" altLang="zh-CN" sz="3000" dirty="0" smtClean="0">
                <a:solidFill>
                  <a:srgbClr val="000000"/>
                </a:solidFill>
              </a:rPr>
              <a:t>(</a:t>
            </a:r>
            <a:r>
              <a:rPr lang="en-US" altLang="zh-CN" sz="3000" b="1" dirty="0" smtClean="0">
                <a:solidFill>
                  <a:srgbClr val="000000"/>
                </a:solidFill>
              </a:rPr>
              <a:t>assertions</a:t>
            </a:r>
            <a:r>
              <a:rPr lang="en-US" altLang="zh-CN" sz="3000" dirty="0" smtClean="0">
                <a:solidFill>
                  <a:srgbClr val="000000"/>
                </a:solidFill>
              </a:rPr>
              <a:t>) to detect errors</a:t>
            </a:r>
          </a:p>
          <a:p>
            <a:pPr marL="514350" indent="-514350"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 marL="457200" lvl="1" indent="-342900"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 typeface="Wingdings 2"/>
              <a:buNone/>
              <a:defRPr/>
            </a:pPr>
            <a:endParaRPr lang="en-US" altLang="zh-CN" dirty="0"/>
          </a:p>
          <a:p>
            <a:pPr marL="0" indent="0"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en-US" altLang="zh-CN" dirty="0">
              <a:solidFill>
                <a:srgbClr val="000000"/>
              </a:solidFill>
              <a:latin typeface="Arial" pitchFamily="34" charset="0"/>
            </a:endParaRPr>
          </a:p>
          <a:p>
            <a:pPr marL="0" indent="0"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en-US" altLang="zh-CN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1925" y="6900863"/>
            <a:ext cx="508000" cy="508000"/>
          </a:xfrm>
        </p:spPr>
        <p:txBody>
          <a:bodyPr/>
          <a:lstStyle/>
          <a:p>
            <a:pPr>
              <a:defRPr/>
            </a:pPr>
            <a:fld id="{9918E0D1-4BDA-4480-8239-72732A946C24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/>
              <a:t>Annotate Model Edges with Abstract Object Profiles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16000" y="1608138"/>
            <a:ext cx="8888536" cy="5080000"/>
          </a:xfrm>
        </p:spPr>
        <p:txBody>
          <a:bodyPr>
            <a:normAutofit/>
          </a:bodyPr>
          <a:lstStyle/>
          <a:p>
            <a:pPr marL="304797" indent="-304797" eaLnBrk="1" fontAlgn="auto" hangingPunct="1">
              <a:spcBef>
                <a:spcPts val="644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z="3200" dirty="0" smtClean="0"/>
              <a:t>Class</a:t>
            </a:r>
            <a:r>
              <a:rPr lang="en-US" altLang="zh-CN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Connection</a:t>
            </a:r>
            <a:r>
              <a:rPr lang="en-US" altLang="zh-CN" sz="3200" dirty="0" smtClean="0"/>
              <a:t> contains 3 fields</a:t>
            </a:r>
            <a:endParaRPr lang="en-US" altLang="zh-C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304797" indent="-304797" eaLnBrk="1" fontAlgn="auto" hangingPunct="1">
              <a:spcBef>
                <a:spcPts val="644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  Driver </a:t>
            </a:r>
            <a:r>
              <a:rPr lang="en-US" altLang="zh-CN" sz="2000" b="1" dirty="0" err="1" smtClean="0">
                <a:latin typeface="Courier New" pitchFamily="49" charset="0"/>
                <a:cs typeface="Courier New" pitchFamily="49" charset="0"/>
              </a:rPr>
              <a:t>driver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;  String </a:t>
            </a:r>
            <a:r>
              <a:rPr lang="en-US" altLang="zh-CN" sz="2000" b="1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;  String </a:t>
            </a:r>
            <a:r>
              <a:rPr lang="en-US" altLang="zh-CN" sz="2000" b="1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04797" indent="-304797" eaLnBrk="1" fontAlgn="auto" hangingPunct="1">
              <a:spcBef>
                <a:spcPts val="644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304797" indent="-304797" eaLnBrk="1" fontAlgn="auto" hangingPunct="1">
              <a:spcBef>
                <a:spcPts val="644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z="3200" dirty="0" smtClean="0"/>
              <a:t>All observed valid 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Connection</a:t>
            </a:r>
            <a:r>
              <a:rPr lang="en-US" altLang="zh-CN" dirty="0" smtClean="0"/>
              <a:t> </a:t>
            </a:r>
            <a:r>
              <a:rPr lang="en-US" altLang="zh-CN" sz="3200" dirty="0" smtClean="0"/>
              <a:t>objects have a profile like</a:t>
            </a:r>
            <a:r>
              <a:rPr lang="en-US" altLang="zh-CN" dirty="0" smtClean="0"/>
              <a:t>: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{</a:t>
            </a:r>
            <a:r>
              <a:rPr lang="en-US" altLang="zh-CN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driver != null, 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altLang="zh-CN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!= null, 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altLang="zh-CN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!= null}</a:t>
            </a:r>
            <a:endParaRPr lang="en-US" altLang="zh-CN" sz="1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609597" lvl="1" indent="-304797" eaLnBrk="1" fontAlgn="auto" hangingPunct="1">
              <a:spcBef>
                <a:spcPts val="644"/>
              </a:spcBef>
              <a:spcAft>
                <a:spcPts val="0"/>
              </a:spcAft>
              <a:defRPr/>
            </a:pPr>
            <a:r>
              <a:rPr lang="en-US" altLang="zh-CN" sz="2800" dirty="0" smtClean="0"/>
              <a:t>Annotate the method-call edge: 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&lt;init&gt;(Connection)</a:t>
            </a:r>
          </a:p>
          <a:p>
            <a:pPr marL="609597" lvl="1" indent="-304797" eaLnBrk="1" fontAlgn="auto" hangingPunct="1">
              <a:spcBef>
                <a:spcPts val="644"/>
              </a:spcBef>
              <a:spcAft>
                <a:spcPts val="0"/>
              </a:spcAft>
              <a:defRPr/>
            </a:pPr>
            <a:endParaRPr lang="en-US" altLang="zh-C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609597" lvl="1" indent="-304797" eaLnBrk="1" fontAlgn="auto" hangingPunct="1">
              <a:spcBef>
                <a:spcPts val="644"/>
              </a:spcBef>
              <a:spcAft>
                <a:spcPts val="0"/>
              </a:spcAft>
              <a:defRPr/>
            </a:pPr>
            <a:endParaRPr lang="en-US" altLang="zh-C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609597" lvl="1" indent="-304797" eaLnBrk="1" fontAlgn="auto" hangingPunct="1">
              <a:spcBef>
                <a:spcPts val="644"/>
              </a:spcBef>
              <a:spcAft>
                <a:spcPts val="0"/>
              </a:spcAft>
              <a:defRPr/>
            </a:pPr>
            <a:endParaRPr lang="en-US" altLang="zh-C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609597" lvl="1" indent="-304797" eaLnBrk="1" fontAlgn="auto" hangingPunct="1">
              <a:spcBef>
                <a:spcPts val="644"/>
              </a:spcBef>
              <a:spcAft>
                <a:spcPts val="0"/>
              </a:spcAft>
              <a:defRPr/>
            </a:pPr>
            <a:endParaRPr lang="en-US" altLang="zh-C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609597" lvl="1" indent="-304797" eaLnBrk="1" fontAlgn="auto" hangingPunct="1">
              <a:spcBef>
                <a:spcPts val="644"/>
              </a:spcBef>
              <a:spcAft>
                <a:spcPts val="0"/>
              </a:spcAft>
              <a:defRPr/>
            </a:pPr>
            <a:endParaRPr lang="en-US" altLang="zh-CN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423816" y="4583504"/>
            <a:ext cx="583264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lt"/>
              </a:rPr>
              <a:t>Argument </a:t>
            </a:r>
            <a:r>
              <a:rPr lang="en-US" altLang="zh-CN" sz="2200" b="1" dirty="0" smtClean="0">
                <a:latin typeface="Courier New" pitchFamily="49" charset="0"/>
                <a:cs typeface="Courier New" pitchFamily="49" charset="0"/>
              </a:rPr>
              <a:t>Connection</a:t>
            </a:r>
            <a:r>
              <a:rPr lang="en-US" altLang="zh-CN" dirty="0" smtClean="0">
                <a:latin typeface="+mn-lt"/>
              </a:rPr>
              <a:t>’s profile:</a:t>
            </a:r>
          </a:p>
          <a:p>
            <a:r>
              <a:rPr lang="en-US" altLang="zh-CN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altLang="zh-CN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driver </a:t>
            </a:r>
            <a:r>
              <a:rPr lang="en-US" altLang="zh-CN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!= </a:t>
            </a:r>
            <a:r>
              <a:rPr lang="en-US" altLang="zh-CN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null, </a:t>
            </a:r>
            <a:r>
              <a:rPr lang="en-US" altLang="zh-CN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altLang="zh-CN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!= null, 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altLang="zh-CN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!=</a:t>
            </a:r>
            <a:r>
              <a:rPr lang="en-US" altLang="zh-CN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null}</a:t>
            </a:r>
            <a:endParaRPr lang="zh-CN" alt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3816" y="5538192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+mn-lt"/>
              </a:rPr>
              <a:t>Palus</a:t>
            </a:r>
            <a:r>
              <a:rPr lang="en-US" altLang="zh-CN" dirty="0" smtClean="0">
                <a:latin typeface="+mn-lt"/>
              </a:rPr>
              <a:t> prefers to pick an argument </a:t>
            </a:r>
            <a:r>
              <a:rPr lang="en-US" altLang="zh-CN" dirty="0">
                <a:latin typeface="+mn-lt"/>
              </a:rPr>
              <a:t>with </a:t>
            </a:r>
            <a:r>
              <a:rPr lang="en-US" altLang="zh-CN" dirty="0" smtClean="0">
                <a:latin typeface="+mn-lt"/>
              </a:rPr>
              <a:t>the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same 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profile</a:t>
            </a:r>
            <a:r>
              <a:rPr lang="en-US" altLang="zh-CN" b="1" dirty="0" smtClean="0">
                <a:latin typeface="+mn-lt"/>
              </a:rPr>
              <a:t>,</a:t>
            </a:r>
          </a:p>
          <a:p>
            <a:r>
              <a:rPr lang="en-US" altLang="zh-CN" dirty="0" smtClean="0">
                <a:latin typeface="+mn-lt"/>
              </a:rPr>
              <a:t>when </a:t>
            </a:r>
            <a:r>
              <a:rPr lang="en-US" altLang="zh-CN" dirty="0">
                <a:latin typeface="+mn-lt"/>
              </a:rPr>
              <a:t>invoking : 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&lt;init&gt;(Connection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464" y="4458072"/>
            <a:ext cx="3079904" cy="282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曲线连接符 12"/>
          <p:cNvCxnSpPr/>
          <p:nvPr/>
        </p:nvCxnSpPr>
        <p:spPr>
          <a:xfrm flipV="1">
            <a:off x="2055664" y="4746104"/>
            <a:ext cx="1440160" cy="216024"/>
          </a:xfrm>
          <a:prstGeom prst="curvedConnector3">
            <a:avLst>
              <a:gd name="adj1" fmla="val 50000"/>
            </a:avLst>
          </a:prstGeom>
          <a:ln w="3175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161925" y="6900863"/>
            <a:ext cx="508000" cy="508000"/>
          </a:xfrm>
        </p:spPr>
        <p:txBody>
          <a:bodyPr/>
          <a:lstStyle/>
          <a:p>
            <a:pPr>
              <a:defRPr/>
            </a:pPr>
            <a:fld id="{9918E0D1-4BDA-4480-8239-72732A946C24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4480" y="304800"/>
            <a:ext cx="8636000" cy="1270000"/>
          </a:xfrm>
        </p:spPr>
        <p:txBody>
          <a:bodyPr/>
          <a:lstStyle/>
          <a:p>
            <a:r>
              <a:rPr lang="en-US" altLang="zh-CN" sz="3200" dirty="0" smtClean="0"/>
              <a:t>(2) Static Method Analysis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7512" y="1608667"/>
            <a:ext cx="8636000" cy="5080000"/>
          </a:xfrm>
        </p:spPr>
        <p:txBody>
          <a:bodyPr/>
          <a:lstStyle/>
          <a:p>
            <a:r>
              <a:rPr lang="en-US" altLang="zh-CN" sz="3200" dirty="0" smtClean="0"/>
              <a:t>Dynamic analysis is accurate, but </a:t>
            </a:r>
            <a:r>
              <a:rPr lang="en-US" altLang="zh-CN" sz="3200" b="1" dirty="0" smtClean="0"/>
              <a:t>incomplete</a:t>
            </a:r>
          </a:p>
          <a:p>
            <a:pPr lvl="1"/>
            <a:r>
              <a:rPr lang="en-US" altLang="zh-CN" sz="2800" dirty="0" smtClean="0"/>
              <a:t>May fail to cover some methods or method invocation orders</a:t>
            </a:r>
          </a:p>
          <a:p>
            <a:pPr lvl="1"/>
            <a:endParaRPr lang="en-US" altLang="zh-CN" sz="1400" dirty="0" smtClean="0"/>
          </a:p>
          <a:p>
            <a:r>
              <a:rPr lang="en-US" altLang="zh-CN" sz="3200" dirty="0" err="1" smtClean="0"/>
              <a:t>Palus</a:t>
            </a:r>
            <a:r>
              <a:rPr lang="en-US" altLang="zh-CN" sz="3200" dirty="0" smtClean="0"/>
              <a:t> uses static analysis to </a:t>
            </a:r>
            <a:r>
              <a:rPr lang="en-US" altLang="zh-CN" sz="3200" b="1" dirty="0" smtClean="0"/>
              <a:t>expand</a:t>
            </a:r>
            <a:r>
              <a:rPr lang="en-US" altLang="zh-CN" sz="3200" dirty="0" smtClean="0"/>
              <a:t> the dynamically-inferred model</a:t>
            </a:r>
          </a:p>
          <a:p>
            <a:pPr lvl="1"/>
            <a:r>
              <a:rPr lang="en-US" altLang="zh-CN" sz="2800" dirty="0" smtClean="0"/>
              <a:t>Identify related methods, and test them together</a:t>
            </a:r>
          </a:p>
          <a:p>
            <a:pPr lvl="1"/>
            <a:r>
              <a:rPr lang="en-US" altLang="zh-CN" sz="2800" dirty="0" smtClean="0"/>
              <a:t>Test methods not covered by the sample trace</a:t>
            </a:r>
            <a:endParaRPr lang="zh-CN" altLang="en-US" sz="2800" dirty="0" smtClean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56464" y="1865784"/>
            <a:ext cx="685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24416" y="3581003"/>
            <a:ext cx="12192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61925" y="6900863"/>
            <a:ext cx="508000" cy="508000"/>
          </a:xfrm>
        </p:spPr>
        <p:txBody>
          <a:bodyPr/>
          <a:lstStyle/>
          <a:p>
            <a:pPr>
              <a:defRPr/>
            </a:pPr>
            <a:fld id="{9918E0D1-4BDA-4480-8239-72732A946C24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/>
              <a:t>Statically Identify Related Methods</a:t>
            </a:r>
            <a:endParaRPr lang="zh-CN" altLang="en-US" sz="3200" dirty="0"/>
          </a:p>
        </p:txBody>
      </p:sp>
      <p:sp>
        <p:nvSpPr>
          <p:cNvPr id="33795" name="内容占位符 2"/>
          <p:cNvSpPr>
            <a:spLocks noGrp="1"/>
          </p:cNvSpPr>
          <p:nvPr>
            <p:ph sz="quarter" idx="1"/>
          </p:nvPr>
        </p:nvSpPr>
        <p:spPr>
          <a:xfrm>
            <a:off x="1016000" y="1608138"/>
            <a:ext cx="8636000" cy="5080000"/>
          </a:xfrm>
        </p:spPr>
        <p:txBody>
          <a:bodyPr>
            <a:normAutofit/>
          </a:bodyPr>
          <a:lstStyle/>
          <a:p>
            <a:pPr marL="304794" indent="-253997" eaLnBrk="1" fontAlgn="auto" hangingPunct="1">
              <a:spcBef>
                <a:spcPts val="411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z="3200" dirty="0" smtClean="0"/>
              <a:t>Two methods that access the same fields may be related (conservative)</a:t>
            </a:r>
          </a:p>
          <a:p>
            <a:pPr marL="304797" indent="-304797" eaLnBrk="1" fontAlgn="auto" hangingPunct="1">
              <a:spcBef>
                <a:spcPts val="644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altLang="zh-CN" sz="1000" dirty="0" smtClean="0"/>
          </a:p>
          <a:p>
            <a:pPr marL="304797" indent="-304797" eaLnBrk="1" fontAlgn="auto" hangingPunct="1">
              <a:spcBef>
                <a:spcPts val="644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z="3200" dirty="0" smtClean="0"/>
              <a:t>Two relations:</a:t>
            </a:r>
          </a:p>
          <a:p>
            <a:pPr marL="609594" lvl="1" indent="-253997" eaLnBrk="1" fontAlgn="auto" hangingPunct="1">
              <a:spcBef>
                <a:spcPts val="411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z="2800" b="1" dirty="0" smtClean="0"/>
              <a:t>Write-read</a:t>
            </a:r>
            <a:r>
              <a:rPr lang="en-US" altLang="zh-CN" sz="2800" dirty="0" smtClean="0"/>
              <a:t>: method A reads a field that method B writes</a:t>
            </a:r>
          </a:p>
          <a:p>
            <a:pPr marL="609594" lvl="1" indent="-253997" eaLnBrk="1" fontAlgn="auto" hangingPunct="1">
              <a:spcBef>
                <a:spcPts val="411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z="2800" b="1" dirty="0" smtClean="0"/>
              <a:t>Read-read</a:t>
            </a:r>
            <a:r>
              <a:rPr lang="en-US" altLang="zh-CN" sz="2800" dirty="0" smtClean="0"/>
              <a:t>: methods A and B reference the same field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1925" y="6900863"/>
            <a:ext cx="508000" cy="508000"/>
          </a:xfrm>
        </p:spPr>
        <p:txBody>
          <a:bodyPr/>
          <a:lstStyle/>
          <a:p>
            <a:pPr>
              <a:defRPr/>
            </a:pPr>
            <a:fld id="{9918E0D1-4BDA-4480-8239-72732A946C24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1016000" y="304800"/>
            <a:ext cx="8888536" cy="1270000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Statically Recommends Related Methods for Testing</a:t>
            </a:r>
            <a:endParaRPr lang="zh-CN" altLang="en-US" sz="3200" dirty="0" smtClean="0"/>
          </a:p>
        </p:txBody>
      </p:sp>
      <p:sp>
        <p:nvSpPr>
          <p:cNvPr id="39939" name="内容占位符 2"/>
          <p:cNvSpPr>
            <a:spLocks noGrp="1"/>
          </p:cNvSpPr>
          <p:nvPr>
            <p:ph sz="quarter" idx="1"/>
          </p:nvPr>
        </p:nvSpPr>
        <p:spPr>
          <a:xfrm>
            <a:off x="1016000" y="1608138"/>
            <a:ext cx="8636000" cy="5080000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Reach more program states</a:t>
            </a:r>
          </a:p>
          <a:p>
            <a:pPr lvl="1" eaLnBrk="1" hangingPunct="1"/>
            <a:r>
              <a:rPr lang="en-US" altLang="zh-CN" sz="2800" dirty="0" smtClean="0"/>
              <a:t>Call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setX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zh-CN" sz="2400" b="1" dirty="0" smtClean="0"/>
              <a:t> </a:t>
            </a:r>
            <a:r>
              <a:rPr lang="en-US" altLang="zh-CN" sz="2800" dirty="0" smtClean="0"/>
              <a:t>before calling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getX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 eaLnBrk="1" hangingPunct="1"/>
            <a:endParaRPr lang="en-US" altLang="zh-CN" sz="1500" dirty="0" smtClean="0"/>
          </a:p>
          <a:p>
            <a:pPr eaLnBrk="1" hangingPunct="1"/>
            <a:r>
              <a:rPr lang="en-US" altLang="zh-CN" sz="3200" dirty="0" smtClean="0"/>
              <a:t>Make the sequence more behaviorally-diverse</a:t>
            </a:r>
          </a:p>
          <a:p>
            <a:pPr lvl="1" eaLnBrk="1" hangingPunct="1"/>
            <a:r>
              <a:rPr lang="en-US" altLang="zh-CN" sz="2800" dirty="0" smtClean="0"/>
              <a:t>A correct execution observed by dynamic analysis will never contain: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dirty="0" smtClean="0"/>
              <a:t>    </a:t>
            </a:r>
            <a:r>
              <a:rPr lang="en-US" altLang="zh-CN" sz="1800" dirty="0" err="1" smtClean="0">
                <a:latin typeface="Courier New" pitchFamily="49" charset="0"/>
              </a:rPr>
              <a:t>Statement.close</a:t>
            </a:r>
            <a:r>
              <a:rPr lang="en-US" altLang="zh-CN" sz="1800" dirty="0" smtClean="0">
                <a:latin typeface="Courier New" pitchFamily="49" charset="0"/>
              </a:rPr>
              <a:t>();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1800" dirty="0" smtClean="0">
                <a:latin typeface="Courier New" pitchFamily="49" charset="0"/>
              </a:rPr>
              <a:t>  </a:t>
            </a:r>
            <a:r>
              <a:rPr lang="en-US" altLang="zh-CN" sz="1800" dirty="0" err="1" smtClean="0">
                <a:latin typeface="Courier New" pitchFamily="49" charset="0"/>
              </a:rPr>
              <a:t>Statement.executeQuery</a:t>
            </a:r>
            <a:r>
              <a:rPr lang="en-US" altLang="zh-CN" sz="1800" dirty="0" smtClean="0">
                <a:latin typeface="Courier New" pitchFamily="49" charset="0"/>
              </a:rPr>
              <a:t>(“…”)</a:t>
            </a:r>
          </a:p>
          <a:p>
            <a:pPr lvl="2" eaLnBrk="1" hangingPunct="1">
              <a:buFont typeface="Wingdings" pitchFamily="2" charset="2"/>
              <a:buNone/>
            </a:pPr>
            <a:endParaRPr lang="en-US" altLang="zh-CN" sz="1600" dirty="0" smtClean="0">
              <a:latin typeface="Courier New" pitchFamily="49" charset="0"/>
            </a:endParaRPr>
          </a:p>
          <a:p>
            <a:pPr lvl="1" eaLnBrk="1" hangingPunct="1"/>
            <a:r>
              <a:rPr lang="en-US" altLang="zh-CN" sz="2800" dirty="0" smtClean="0"/>
              <a:t>But static analysis may suggest to call 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close() </a:t>
            </a:r>
            <a:r>
              <a:rPr lang="en-US" altLang="zh-CN" sz="2800" dirty="0" smtClean="0"/>
              <a:t>before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executeQuery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(“…”)</a:t>
            </a:r>
            <a:endParaRPr lang="en-US" altLang="zh-CN" sz="2800" dirty="0" smtClean="0"/>
          </a:p>
          <a:p>
            <a:pPr eaLnBrk="1" hangingPunct="1"/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1925" y="6900863"/>
            <a:ext cx="508000" cy="508000"/>
          </a:xfrm>
        </p:spPr>
        <p:txBody>
          <a:bodyPr/>
          <a:lstStyle/>
          <a:p>
            <a:pPr>
              <a:defRPr/>
            </a:pPr>
            <a:fld id="{9918E0D1-4BDA-4480-8239-72732A946C24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512" y="425624"/>
            <a:ext cx="8888536" cy="86114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/>
              <a:t>Weighting Pair-wise Method Dependence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7472" y="1563389"/>
            <a:ext cx="9577064" cy="5414963"/>
          </a:xfrm>
        </p:spPr>
        <p:txBody>
          <a:bodyPr/>
          <a:lstStyle/>
          <a:p>
            <a:pPr eaLnBrk="1" hangingPunct="1"/>
            <a:r>
              <a:rPr lang="en-US" altLang="zh-CN" sz="3200" b="1" dirty="0" err="1" smtClean="0">
                <a:solidFill>
                  <a:srgbClr val="0070C0"/>
                </a:solidFill>
              </a:rPr>
              <a:t>tf-idf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 weighting scheme </a:t>
            </a:r>
            <a:r>
              <a:rPr lang="en-US" altLang="zh-CN" sz="2800" b="1" dirty="0" smtClean="0"/>
              <a:t>[</a:t>
            </a:r>
            <a:r>
              <a:rPr lang="en-US" altLang="zh-CN" sz="2800" dirty="0" smtClean="0"/>
              <a:t>Jones, 1972</a:t>
            </a:r>
            <a:r>
              <a:rPr lang="en-US" altLang="zh-CN" sz="2800" b="1" dirty="0" smtClean="0"/>
              <a:t>]</a:t>
            </a:r>
            <a:endParaRPr lang="en-US" altLang="zh-CN" sz="2800" dirty="0" smtClean="0"/>
          </a:p>
          <a:p>
            <a:pPr lvl="1" eaLnBrk="1" hangingPunct="1"/>
            <a:r>
              <a:rPr lang="en-US" altLang="zh-CN" sz="2800" dirty="0" err="1" smtClean="0"/>
              <a:t>Palus</a:t>
            </a:r>
            <a:r>
              <a:rPr lang="en-US" altLang="zh-CN" sz="2800" dirty="0" smtClean="0"/>
              <a:t> uses it to measure the </a:t>
            </a:r>
            <a:r>
              <a:rPr lang="en-US" altLang="zh-CN" sz="2800" b="1" dirty="0" smtClean="0"/>
              <a:t>importance</a:t>
            </a:r>
            <a:r>
              <a:rPr lang="en-US" altLang="zh-CN" sz="2800" dirty="0" smtClean="0"/>
              <a:t> of a </a:t>
            </a:r>
            <a:r>
              <a:rPr lang="en-US" altLang="zh-CN" sz="2800" b="1" dirty="0" smtClean="0"/>
              <a:t>field</a:t>
            </a:r>
            <a:r>
              <a:rPr lang="en-US" altLang="zh-CN" sz="2800" dirty="0" smtClean="0"/>
              <a:t> to a </a:t>
            </a:r>
            <a:r>
              <a:rPr lang="en-US" altLang="zh-CN" sz="2800" b="1" dirty="0" smtClean="0"/>
              <a:t>method</a:t>
            </a:r>
            <a:endParaRPr lang="en-US" altLang="zh-CN" sz="2800" b="1" i="1" dirty="0" smtClean="0"/>
          </a:p>
          <a:p>
            <a:pPr eaLnBrk="1" hangingPunct="1"/>
            <a:endParaRPr lang="en-US" altLang="zh-CN" sz="1100" dirty="0" smtClean="0"/>
          </a:p>
          <a:p>
            <a:pPr eaLnBrk="1" hangingPunct="1"/>
            <a:endParaRPr lang="en-US" altLang="zh-CN" sz="1100" dirty="0" smtClean="0"/>
          </a:p>
          <a:p>
            <a:pPr eaLnBrk="1" hangingPunct="1"/>
            <a:endParaRPr lang="en-US" altLang="zh-CN" sz="1100" dirty="0" smtClean="0"/>
          </a:p>
          <a:p>
            <a:pPr eaLnBrk="1" hangingPunct="1"/>
            <a:endParaRPr lang="en-US" altLang="zh-CN" sz="1100" dirty="0" smtClean="0"/>
          </a:p>
          <a:p>
            <a:pPr eaLnBrk="1" hangingPunct="1"/>
            <a:endParaRPr lang="en-US" altLang="zh-CN" sz="1100" dirty="0" smtClean="0"/>
          </a:p>
          <a:p>
            <a:pPr eaLnBrk="1" hangingPunct="1"/>
            <a:endParaRPr lang="en-US" altLang="zh-CN" sz="1100" dirty="0" smtClean="0"/>
          </a:p>
          <a:p>
            <a:pPr eaLnBrk="1" hangingPunct="1"/>
            <a:r>
              <a:rPr lang="en-US" altLang="zh-CN" sz="3200" dirty="0" smtClean="0"/>
              <a:t>Dependence weight between two methods:</a:t>
            </a:r>
            <a:endParaRPr lang="en-US" altLang="zh-CN" sz="3200" b="1" dirty="0" smtClean="0"/>
          </a:p>
          <a:p>
            <a:pPr lvl="1" eaLnBrk="1" hangingPunct="1"/>
            <a:endParaRPr lang="en-US" altLang="zh-CN" sz="2800" dirty="0" smtClean="0"/>
          </a:p>
          <a:p>
            <a:pPr lvl="1" eaLnBrk="1" hangingPunct="1">
              <a:buNone/>
            </a:pPr>
            <a:endParaRPr lang="en-US" altLang="zh-CN" sz="2800" dirty="0" smtClean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1016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1016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0"/>
            <a:ext cx="1016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161925" y="6900863"/>
            <a:ext cx="508000" cy="508000"/>
          </a:xfrm>
        </p:spPr>
        <p:txBody>
          <a:bodyPr/>
          <a:lstStyle/>
          <a:p>
            <a:pPr>
              <a:defRPr/>
            </a:pPr>
            <a:fld id="{9918E0D1-4BDA-4480-8239-72732A946C24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3536" y="4827400"/>
            <a:ext cx="7704856" cy="926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7551" y="2697571"/>
            <a:ext cx="8784977" cy="824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5504" y="235744"/>
            <a:ext cx="9544496" cy="1270000"/>
          </a:xfrm>
        </p:spPr>
        <p:txBody>
          <a:bodyPr/>
          <a:lstStyle/>
          <a:p>
            <a:r>
              <a:rPr lang="en-US" altLang="zh-CN" sz="3200" dirty="0" smtClean="0"/>
              <a:t>(3) Model-Guided Random Test Generation:</a:t>
            </a:r>
            <a:br>
              <a:rPr lang="en-US" altLang="zh-CN" sz="3200" dirty="0" smtClean="0"/>
            </a:br>
            <a:r>
              <a:rPr lang="en-US" altLang="zh-CN" sz="3200" dirty="0" smtClean="0"/>
              <a:t>       A </a:t>
            </a:r>
            <a:r>
              <a:rPr lang="en-US" altLang="zh-CN" sz="3200" i="1" dirty="0" smtClean="0"/>
              <a:t>2-Phase</a:t>
            </a:r>
            <a:r>
              <a:rPr lang="en-US" altLang="zh-CN" sz="3200" dirty="0" smtClean="0"/>
              <a:t> algorithm</a:t>
            </a:r>
            <a:endParaRPr lang="zh-CN" altLang="en-US" sz="3200" dirty="0"/>
          </a:p>
        </p:txBody>
      </p:sp>
      <p:sp>
        <p:nvSpPr>
          <p:cNvPr id="5" name="内容占位符 2"/>
          <p:cNvSpPr>
            <a:spLocks noGrp="1"/>
          </p:cNvSpPr>
          <p:nvPr>
            <p:ph sz="quarter" idx="1"/>
          </p:nvPr>
        </p:nvSpPr>
        <p:spPr>
          <a:xfrm>
            <a:off x="1304602" y="1751980"/>
            <a:ext cx="8743950" cy="5586412"/>
          </a:xfrm>
        </p:spPr>
        <p:txBody>
          <a:bodyPr>
            <a:normAutofit fontScale="85000" lnSpcReduction="20000"/>
          </a:bodyPr>
          <a:lstStyle/>
          <a:p>
            <a:pPr marL="304794" indent="-253997" eaLnBrk="1" fontAlgn="auto" hangingPunct="1">
              <a:spcBef>
                <a:spcPts val="411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200" b="1" dirty="0" smtClean="0"/>
              <a:t>Phase1</a:t>
            </a:r>
            <a:r>
              <a:rPr lang="en-US" altLang="zh-CN" sz="3200" dirty="0" smtClean="0"/>
              <a:t>: </a:t>
            </a:r>
          </a:p>
          <a:p>
            <a:pPr marL="304794" indent="-253997" eaLnBrk="1" fontAlgn="auto" hangingPunct="1">
              <a:spcBef>
                <a:spcPts val="411"/>
              </a:spcBef>
              <a:spcAft>
                <a:spcPts val="0"/>
              </a:spcAft>
              <a:buNone/>
              <a:defRPr/>
            </a:pPr>
            <a:r>
              <a:rPr lang="en-US" altLang="zh-CN" sz="3200" dirty="0" smtClean="0"/>
              <a:t>    </a:t>
            </a:r>
            <a:r>
              <a:rPr lang="en-US" altLang="zh-CN" sz="3200" b="1" dirty="0" smtClean="0"/>
              <a:t>Loop</a:t>
            </a:r>
            <a:r>
              <a:rPr lang="en-US" altLang="zh-CN" sz="3200" dirty="0" smtClean="0"/>
              <a:t>:</a:t>
            </a:r>
          </a:p>
          <a:p>
            <a:pPr marL="869947" lvl="1" indent="-514350" eaLnBrk="1" fontAlgn="auto" hangingPunct="1">
              <a:spcBef>
                <a:spcPts val="411"/>
              </a:spcBef>
              <a:spcAft>
                <a:spcPts val="0"/>
              </a:spcAft>
              <a:buNone/>
              <a:defRPr/>
            </a:pPr>
            <a:r>
              <a:rPr lang="en-US" altLang="zh-CN" dirty="0" smtClean="0"/>
              <a:t>    1. Follow the </a:t>
            </a:r>
            <a:r>
              <a:rPr lang="en-US" altLang="zh-CN" b="1" dirty="0" smtClean="0"/>
              <a:t>dynamically-inferred 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 select  </a:t>
            </a:r>
            <a:r>
              <a:rPr lang="en-US" altLang="zh-CN" b="1" dirty="0" smtClean="0"/>
              <a:t>methods</a:t>
            </a:r>
            <a:r>
              <a:rPr lang="en-US" altLang="zh-CN" dirty="0" smtClean="0"/>
              <a:t> to invoke</a:t>
            </a:r>
          </a:p>
          <a:p>
            <a:pPr marL="565147" indent="-514350" eaLnBrk="1" fontAlgn="auto" hangingPunct="1">
              <a:spcBef>
                <a:spcPts val="411"/>
              </a:spcBef>
              <a:spcAft>
                <a:spcPts val="0"/>
              </a:spcAft>
              <a:buNone/>
              <a:defRPr/>
            </a:pPr>
            <a:r>
              <a:rPr lang="en-US" altLang="zh-CN" sz="3200" dirty="0" smtClean="0"/>
              <a:t>        2. For each selected </a:t>
            </a:r>
            <a:r>
              <a:rPr lang="en-US" altLang="zh-CN" sz="3200" b="1" dirty="0" smtClean="0"/>
              <a:t>method</a:t>
            </a:r>
          </a:p>
          <a:p>
            <a:pPr marL="565147" indent="-514350" eaLnBrk="1" fontAlgn="auto" hangingPunct="1">
              <a:spcBef>
                <a:spcPts val="411"/>
              </a:spcBef>
              <a:spcAft>
                <a:spcPts val="0"/>
              </a:spcAft>
              <a:buNone/>
              <a:defRPr/>
            </a:pPr>
            <a:r>
              <a:rPr lang="en-US" altLang="zh-CN" sz="3200" dirty="0" smtClean="0"/>
              <a:t>             2.1 Choose arguments using:</a:t>
            </a:r>
          </a:p>
          <a:p>
            <a:pPr marL="304794" indent="-253997" eaLnBrk="1" fontAlgn="auto" hangingPunct="1">
              <a:spcBef>
                <a:spcPts val="411"/>
              </a:spcBef>
              <a:spcAft>
                <a:spcPts val="0"/>
              </a:spcAft>
              <a:buNone/>
              <a:defRPr/>
            </a:pPr>
            <a:r>
              <a:rPr lang="en-US" altLang="zh-CN" sz="3200" dirty="0" smtClean="0"/>
              <a:t>                   - Argument dependent edge</a:t>
            </a:r>
          </a:p>
          <a:p>
            <a:pPr marL="304794" indent="-253997" eaLnBrk="1" fontAlgn="auto" hangingPunct="1">
              <a:spcBef>
                <a:spcPts val="411"/>
              </a:spcBef>
              <a:spcAft>
                <a:spcPts val="0"/>
              </a:spcAft>
              <a:buNone/>
              <a:defRPr/>
            </a:pPr>
            <a:r>
              <a:rPr lang="en-US" altLang="zh-CN" sz="2800" dirty="0" smtClean="0"/>
              <a:t>                     - </a:t>
            </a:r>
            <a:r>
              <a:rPr lang="en-US" altLang="zh-CN" sz="3200" dirty="0" smtClean="0"/>
              <a:t>Captured abstract object profiles</a:t>
            </a:r>
          </a:p>
          <a:p>
            <a:pPr marL="304794" indent="-253997" eaLnBrk="1" fontAlgn="auto" hangingPunct="1">
              <a:spcBef>
                <a:spcPts val="411"/>
              </a:spcBef>
              <a:spcAft>
                <a:spcPts val="0"/>
              </a:spcAft>
              <a:buNone/>
              <a:defRPr/>
            </a:pPr>
            <a:r>
              <a:rPr lang="en-US" altLang="zh-CN" sz="3200" dirty="0" smtClean="0"/>
              <a:t>                  - Random selection</a:t>
            </a:r>
          </a:p>
          <a:p>
            <a:pPr marL="304794" indent="-253997" eaLnBrk="1" fontAlgn="auto" hangingPunct="1">
              <a:spcBef>
                <a:spcPts val="411"/>
              </a:spcBef>
              <a:spcAft>
                <a:spcPts val="0"/>
              </a:spcAft>
              <a:buNone/>
              <a:defRPr/>
            </a:pPr>
            <a:r>
              <a:rPr lang="en-US" altLang="zh-CN" sz="3200" dirty="0" smtClean="0"/>
              <a:t>            2.2 Use </a:t>
            </a:r>
            <a:r>
              <a:rPr lang="en-US" altLang="zh-CN" sz="3200" b="1" dirty="0" smtClean="0"/>
              <a:t>static method dependence</a:t>
            </a:r>
            <a:r>
              <a:rPr lang="en-US" altLang="zh-CN" sz="3200" dirty="0" smtClean="0"/>
              <a:t> information to </a:t>
            </a:r>
          </a:p>
          <a:p>
            <a:pPr marL="304794" indent="-253997" eaLnBrk="1" fontAlgn="auto" hangingPunct="1">
              <a:spcBef>
                <a:spcPts val="411"/>
              </a:spcBef>
              <a:spcAft>
                <a:spcPts val="0"/>
              </a:spcAft>
              <a:buNone/>
              <a:defRPr/>
            </a:pPr>
            <a:r>
              <a:rPr lang="en-US" altLang="zh-CN" sz="3200" dirty="0" smtClean="0"/>
              <a:t>                  invoke related methods</a:t>
            </a:r>
          </a:p>
          <a:p>
            <a:pPr marL="304794" indent="-253997" eaLnBrk="1" fontAlgn="auto" hangingPunct="1">
              <a:spcBef>
                <a:spcPts val="411"/>
              </a:spcBef>
              <a:spcAft>
                <a:spcPts val="0"/>
              </a:spcAft>
              <a:buNone/>
              <a:defRPr/>
            </a:pPr>
            <a:endParaRPr lang="en-US" altLang="zh-CN" sz="1300" dirty="0" smtClean="0"/>
          </a:p>
          <a:p>
            <a:pPr marL="304794" indent="-253997" eaLnBrk="1" fontAlgn="auto" hangingPunct="1">
              <a:spcBef>
                <a:spcPts val="411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200" b="1" dirty="0" smtClean="0"/>
              <a:t>Phase 2:</a:t>
            </a:r>
          </a:p>
          <a:p>
            <a:pPr marL="304794" indent="-253997" eaLnBrk="1" fontAlgn="auto" hangingPunct="1">
              <a:spcBef>
                <a:spcPts val="411"/>
              </a:spcBef>
              <a:spcAft>
                <a:spcPts val="0"/>
              </a:spcAft>
              <a:buNone/>
              <a:defRPr/>
            </a:pPr>
            <a:r>
              <a:rPr lang="en-US" altLang="zh-CN" sz="3200" dirty="0" smtClean="0"/>
              <a:t>   Randomly generate sequences for </a:t>
            </a:r>
            <a:r>
              <a:rPr lang="en-US" altLang="zh-CN" sz="3200" b="1" dirty="0" smtClean="0"/>
              <a:t>model-uncovered</a:t>
            </a:r>
            <a:r>
              <a:rPr lang="en-US" altLang="zh-CN" sz="3200" dirty="0" smtClean="0"/>
              <a:t>  methods</a:t>
            </a:r>
          </a:p>
          <a:p>
            <a:pPr marL="304794" indent="-253997" eaLnBrk="1" fontAlgn="auto" hangingPunct="1">
              <a:spcBef>
                <a:spcPts val="411"/>
              </a:spcBef>
              <a:spcAft>
                <a:spcPts val="0"/>
              </a:spcAft>
              <a:buNone/>
              <a:defRPr/>
            </a:pPr>
            <a:r>
              <a:rPr lang="en-US" altLang="zh-CN" sz="2800" dirty="0" smtClean="0"/>
              <a:t>       - Use </a:t>
            </a:r>
            <a:r>
              <a:rPr lang="en-US" altLang="zh-CN" sz="2800" b="1" dirty="0" smtClean="0"/>
              <a:t>feedback-directed</a:t>
            </a:r>
            <a:r>
              <a:rPr lang="en-US" altLang="zh-CN" sz="2800" dirty="0" smtClean="0"/>
              <a:t> random test generation [ICSE’07]</a:t>
            </a:r>
          </a:p>
          <a:p>
            <a:pPr marL="304797" indent="-304797" eaLnBrk="1" fontAlgn="auto" hangingPunct="1">
              <a:spcBef>
                <a:spcPts val="644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altLang="zh-CN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61925" y="6900863"/>
            <a:ext cx="508000" cy="508000"/>
          </a:xfrm>
        </p:spPr>
        <p:txBody>
          <a:bodyPr/>
          <a:lstStyle/>
          <a:p>
            <a:pPr>
              <a:defRPr/>
            </a:pPr>
            <a:fld id="{9918E0D1-4BDA-4480-8239-72732A946C24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008" y="2153816"/>
            <a:ext cx="13716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512" y="304800"/>
            <a:ext cx="8636000" cy="1270000"/>
          </a:xfrm>
        </p:spPr>
        <p:txBody>
          <a:bodyPr/>
          <a:lstStyle/>
          <a:p>
            <a:r>
              <a:rPr lang="en-US" altLang="zh-CN" sz="3200" dirty="0" smtClean="0"/>
              <a:t>Specify Testing Oracles in </a:t>
            </a:r>
            <a:r>
              <a:rPr lang="en-US" altLang="zh-CN" sz="3200" dirty="0" err="1" smtClean="0"/>
              <a:t>JUnit</a:t>
            </a:r>
            <a:r>
              <a:rPr lang="en-US" altLang="zh-CN" sz="3200" dirty="0" smtClean="0"/>
              <a:t> Theory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59520" y="1608667"/>
            <a:ext cx="8636000" cy="5080000"/>
          </a:xfrm>
        </p:spPr>
        <p:txBody>
          <a:bodyPr/>
          <a:lstStyle/>
          <a:p>
            <a:r>
              <a:rPr lang="en-US" altLang="zh-CN" sz="3200" dirty="0" smtClean="0"/>
              <a:t>A project-specific testing oracle in </a:t>
            </a:r>
            <a:r>
              <a:rPr lang="en-US" altLang="zh-CN" sz="3200" dirty="0" err="1" smtClean="0"/>
              <a:t>JUnit</a:t>
            </a:r>
            <a:r>
              <a:rPr lang="en-US" altLang="zh-CN" sz="3200" dirty="0" smtClean="0"/>
              <a:t> theory</a:t>
            </a:r>
          </a:p>
          <a:p>
            <a:pPr>
              <a:buNone/>
            </a:pPr>
            <a:r>
              <a:rPr lang="en-US" altLang="zh-CN" b="1" dirty="0" smtClean="0"/>
              <a:t>    </a:t>
            </a:r>
            <a:r>
              <a:rPr lang="en-US" altLang="zh-CN" sz="1800" b="1" dirty="0" smtClean="0">
                <a:latin typeface="Courier New" pitchFamily="49" charset="0"/>
                <a:cs typeface="Courier New" pitchFamily="49" charset="0"/>
              </a:rPr>
              <a:t>@Theory</a:t>
            </a:r>
          </a:p>
          <a:p>
            <a:pPr>
              <a:buNone/>
            </a:pP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   public void </a:t>
            </a:r>
            <a:r>
              <a:rPr lang="en-US" altLang="zh-CN" sz="1800" dirty="0" err="1" smtClean="0">
                <a:latin typeface="Courier New" pitchFamily="49" charset="0"/>
                <a:cs typeface="Courier New" pitchFamily="49" charset="0"/>
              </a:rPr>
              <a:t>checkIterNoException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800" dirty="0" err="1" smtClean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 it) {</a:t>
            </a:r>
          </a:p>
          <a:p>
            <a:pPr>
              <a:buNone/>
            </a:pP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1800" dirty="0" err="1" smtClean="0">
                <a:latin typeface="Courier New" pitchFamily="49" charset="0"/>
                <a:cs typeface="Courier New" pitchFamily="49" charset="0"/>
              </a:rPr>
              <a:t>assumeNotNull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(it);</a:t>
            </a:r>
          </a:p>
          <a:p>
            <a:pPr>
              <a:buNone/>
            </a:pP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     try {</a:t>
            </a:r>
          </a:p>
          <a:p>
            <a:pPr>
              <a:buNone/>
            </a:pP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CN" sz="1800" b="1" dirty="0" err="1" smtClean="0">
                <a:latin typeface="Courier New" pitchFamily="49" charset="0"/>
                <a:cs typeface="Courier New" pitchFamily="49" charset="0"/>
              </a:rPr>
              <a:t>it.hasNext</a:t>
            </a:r>
            <a:r>
              <a:rPr lang="en-US" altLang="zh-CN" sz="1800" b="1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>
              <a:buNone/>
            </a:pP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     } catch (Exception e) {</a:t>
            </a:r>
          </a:p>
          <a:p>
            <a:pPr>
              <a:buNone/>
            </a:pP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CN" sz="1800" b="1" dirty="0" smtClean="0">
                <a:latin typeface="Courier New" pitchFamily="49" charset="0"/>
                <a:cs typeface="Courier New" pitchFamily="49" charset="0"/>
              </a:rPr>
              <a:t>fail(“</a:t>
            </a:r>
            <a:r>
              <a:rPr lang="en-US" altLang="zh-CN" sz="1800" b="1" dirty="0" err="1" smtClean="0">
                <a:latin typeface="Courier New" pitchFamily="49" charset="0"/>
                <a:cs typeface="Courier New" pitchFamily="49" charset="0"/>
              </a:rPr>
              <a:t>hasNext</a:t>
            </a:r>
            <a:r>
              <a:rPr lang="en-US" altLang="zh-CN" sz="1800" b="1" dirty="0" smtClean="0">
                <a:latin typeface="Courier New" pitchFamily="49" charset="0"/>
                <a:cs typeface="Courier New" pitchFamily="49" charset="0"/>
              </a:rPr>
              <a:t>() should never throw exception!”);</a:t>
            </a:r>
          </a:p>
          <a:p>
            <a:pPr>
              <a:buNone/>
            </a:pP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>
              <a:buNone/>
            </a:pP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endParaRPr lang="en-US" altLang="zh-CN" sz="9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dirty="0" err="1" smtClean="0">
                <a:cs typeface="Courier New" pitchFamily="49" charset="0"/>
              </a:rPr>
              <a:t>Palus</a:t>
            </a:r>
            <a:r>
              <a:rPr lang="en-US" altLang="zh-CN" sz="2800" dirty="0" smtClean="0">
                <a:cs typeface="Courier New" pitchFamily="49" charset="0"/>
              </a:rPr>
              <a:t> checks that, for </a:t>
            </a:r>
            <a:r>
              <a:rPr lang="en-US" altLang="zh-CN" sz="2800" b="1" dirty="0" smtClean="0">
                <a:cs typeface="Courier New" pitchFamily="49" charset="0"/>
              </a:rPr>
              <a:t>every</a:t>
            </a:r>
            <a:r>
              <a:rPr lang="en-US" altLang="zh-CN" sz="2800" dirty="0" smtClean="0">
                <a:cs typeface="Courier New" pitchFamily="49" charset="0"/>
              </a:rPr>
              <a:t> </a:t>
            </a:r>
            <a:r>
              <a:rPr lang="en-US" altLang="zh-CN" sz="2000" b="1" dirty="0" err="1" smtClean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altLang="zh-CN" sz="2800" dirty="0" smtClean="0">
                <a:cs typeface="Courier New" pitchFamily="49" charset="0"/>
              </a:rPr>
              <a:t> object, calling </a:t>
            </a:r>
            <a:r>
              <a:rPr lang="en-US" altLang="zh-CN" sz="2000" b="1" dirty="0" err="1" smtClean="0">
                <a:latin typeface="Courier New" pitchFamily="49" charset="0"/>
                <a:cs typeface="Courier New" pitchFamily="49" charset="0"/>
              </a:rPr>
              <a:t>hasNext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2800" dirty="0" smtClean="0">
                <a:cs typeface="Courier New" pitchFamily="49" charset="0"/>
              </a:rPr>
              <a:t>should </a:t>
            </a:r>
            <a:r>
              <a:rPr lang="en-US" altLang="zh-CN" sz="2800" b="1" dirty="0" smtClean="0">
                <a:cs typeface="Courier New" pitchFamily="49" charset="0"/>
              </a:rPr>
              <a:t>never</a:t>
            </a:r>
            <a:r>
              <a:rPr lang="en-US" altLang="zh-CN" sz="2800" dirty="0" smtClean="0">
                <a:cs typeface="Courier New" pitchFamily="49" charset="0"/>
              </a:rPr>
              <a:t> throw exception!</a:t>
            </a:r>
            <a:endParaRPr lang="zh-CN" altLang="en-US" sz="2800" dirty="0" smtClean="0">
              <a:cs typeface="Courier New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1925" y="6900863"/>
            <a:ext cx="508000" cy="508000"/>
          </a:xfrm>
        </p:spPr>
        <p:txBody>
          <a:bodyPr/>
          <a:lstStyle/>
          <a:p>
            <a:pPr>
              <a:defRPr/>
            </a:pPr>
            <a:fld id="{9918E0D1-4BDA-4480-8239-72732A946C24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3600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altLang="zh-CN" sz="3600" dirty="0" smtClean="0">
                <a:solidFill>
                  <a:schemeClr val="bg1">
                    <a:lumMod val="75000"/>
                  </a:schemeClr>
                </a:solidFill>
              </a:rPr>
              <a:t>Approach</a:t>
            </a:r>
          </a:p>
          <a:p>
            <a:pPr lvl="1"/>
            <a:r>
              <a:rPr lang="en-US" altLang="zh-CN" sz="3400" dirty="0" smtClean="0">
                <a:solidFill>
                  <a:schemeClr val="bg1">
                    <a:lumMod val="75000"/>
                  </a:schemeClr>
                </a:solidFill>
              </a:rPr>
              <a:t>Dynamic model inference</a:t>
            </a:r>
          </a:p>
          <a:p>
            <a:pPr lvl="1"/>
            <a:r>
              <a:rPr lang="en-US" altLang="zh-CN" sz="3400" dirty="0" smtClean="0">
                <a:solidFill>
                  <a:schemeClr val="bg1">
                    <a:lumMod val="75000"/>
                  </a:schemeClr>
                </a:solidFill>
              </a:rPr>
              <a:t>Static model expansion</a:t>
            </a:r>
          </a:p>
          <a:p>
            <a:pPr lvl="1"/>
            <a:r>
              <a:rPr lang="en-US" altLang="zh-CN" sz="3400" dirty="0" smtClean="0">
                <a:solidFill>
                  <a:schemeClr val="bg1">
                    <a:lumMod val="75000"/>
                  </a:schemeClr>
                </a:solidFill>
              </a:rPr>
              <a:t>Model-guided test generation</a:t>
            </a:r>
          </a:p>
          <a:p>
            <a:r>
              <a:rPr lang="en-US" altLang="zh-CN" sz="3600" dirty="0" smtClean="0"/>
              <a:t>Evaluation</a:t>
            </a:r>
          </a:p>
          <a:p>
            <a:r>
              <a:rPr lang="en-US" altLang="zh-CN" dirty="0" smtClean="0"/>
              <a:t>Related Work</a:t>
            </a:r>
            <a:endParaRPr lang="en-US" altLang="zh-CN" sz="3600" dirty="0" smtClean="0"/>
          </a:p>
          <a:p>
            <a:r>
              <a:rPr lang="en-US" altLang="zh-CN" sz="3600" dirty="0" smtClean="0"/>
              <a:t>Conclusion and Future Work</a:t>
            </a:r>
            <a:endParaRPr lang="zh-CN" altLang="en-US" sz="36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1925" y="6900863"/>
            <a:ext cx="508000" cy="508000"/>
          </a:xfrm>
        </p:spPr>
        <p:txBody>
          <a:bodyPr/>
          <a:lstStyle/>
          <a:p>
            <a:pPr>
              <a:defRPr/>
            </a:pPr>
            <a:fld id="{9918E0D1-4BDA-4480-8239-72732A946C24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9520" y="304800"/>
            <a:ext cx="8636000" cy="1270000"/>
          </a:xfrm>
        </p:spPr>
        <p:txBody>
          <a:bodyPr/>
          <a:lstStyle/>
          <a:p>
            <a:r>
              <a:rPr lang="en-US" altLang="zh-CN" sz="3200" dirty="0" smtClean="0"/>
              <a:t>Research Questions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59520" y="1682328"/>
            <a:ext cx="8636000" cy="5080000"/>
          </a:xfrm>
        </p:spPr>
        <p:txBody>
          <a:bodyPr/>
          <a:lstStyle/>
          <a:p>
            <a:r>
              <a:rPr lang="en-US" altLang="zh-CN" sz="3200" dirty="0" smtClean="0"/>
              <a:t>Can tests generated by </a:t>
            </a:r>
            <a:r>
              <a:rPr lang="en-US" altLang="zh-CN" sz="3200" dirty="0" err="1" smtClean="0"/>
              <a:t>Palus</a:t>
            </a:r>
            <a:r>
              <a:rPr lang="en-US" altLang="zh-CN" sz="3200" dirty="0" smtClean="0"/>
              <a:t> achieve </a:t>
            </a:r>
            <a:r>
              <a:rPr lang="en-US" altLang="zh-CN" sz="3200" b="1" dirty="0" smtClean="0"/>
              <a:t>higher structural coverage</a:t>
            </a:r>
          </a:p>
          <a:p>
            <a:endParaRPr lang="en-US" altLang="zh-CN" sz="1100" dirty="0" smtClean="0"/>
          </a:p>
          <a:p>
            <a:r>
              <a:rPr lang="en-US" altLang="zh-CN" sz="3200" dirty="0" smtClean="0"/>
              <a:t>Can </a:t>
            </a:r>
            <a:r>
              <a:rPr lang="en-US" altLang="zh-CN" sz="3200" dirty="0" err="1" smtClean="0"/>
              <a:t>Palus</a:t>
            </a:r>
            <a:r>
              <a:rPr lang="en-US" altLang="zh-CN" sz="3200" dirty="0" smtClean="0"/>
              <a:t> find (more) </a:t>
            </a:r>
            <a:r>
              <a:rPr lang="en-US" altLang="zh-CN" sz="3200" b="1" dirty="0" smtClean="0"/>
              <a:t>real-world bugs</a:t>
            </a:r>
            <a:r>
              <a:rPr lang="en-US" altLang="zh-CN" sz="3200" dirty="0" smtClean="0"/>
              <a:t>?</a:t>
            </a:r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Compare with three existing approaches:</a:t>
            </a:r>
          </a:p>
          <a:p>
            <a:endParaRPr lang="en-US" altLang="zh-CN" sz="32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1925" y="6900863"/>
            <a:ext cx="508000" cy="508000"/>
          </a:xfrm>
        </p:spPr>
        <p:txBody>
          <a:bodyPr/>
          <a:lstStyle/>
          <a:p>
            <a:pPr>
              <a:defRPr/>
            </a:pPr>
            <a:fld id="{9918E0D1-4BDA-4480-8239-72732A946C24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63576" y="4848500"/>
          <a:ext cx="7853451" cy="2417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179"/>
                <a:gridCol w="1669817"/>
                <a:gridCol w="1586327"/>
                <a:gridCol w="1675128"/>
              </a:tblGrid>
              <a:tr h="428793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Approaches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Dynamic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Static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Random</a:t>
                      </a:r>
                      <a:endParaRPr lang="zh-CN" altLang="en-US" sz="2400" dirty="0"/>
                    </a:p>
                  </a:txBody>
                  <a:tcPr/>
                </a:tc>
              </a:tr>
              <a:tr h="428793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/>
                        <a:t>Randoop</a:t>
                      </a:r>
                      <a:r>
                        <a:rPr lang="en-US" altLang="zh-CN" sz="2400" dirty="0" smtClean="0"/>
                        <a:t> [ICSE’07]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       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      </a:t>
                      </a:r>
                      <a:r>
                        <a:rPr lang="zh-CN" altLang="en-US" sz="2400" dirty="0" smtClean="0"/>
                        <a:t>●</a:t>
                      </a:r>
                    </a:p>
                  </a:txBody>
                  <a:tcPr/>
                </a:tc>
              </a:tr>
              <a:tr h="428793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/>
                        <a:t>Palulu</a:t>
                      </a:r>
                      <a:r>
                        <a:rPr lang="en-US" altLang="zh-CN" sz="2400" dirty="0" smtClean="0"/>
                        <a:t> [M-TOOS’06]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       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      ●</a:t>
                      </a:r>
                    </a:p>
                  </a:txBody>
                  <a:tcPr/>
                </a:tc>
              </a:tr>
              <a:tr h="428793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/>
                        <a:t>RecGen</a:t>
                      </a:r>
                      <a:r>
                        <a:rPr lang="en-US" altLang="zh-CN" sz="2400" dirty="0" smtClean="0"/>
                        <a:t> [ASE’ 10]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       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      ●</a:t>
                      </a:r>
                    </a:p>
                  </a:txBody>
                  <a:tcPr/>
                </a:tc>
              </a:tr>
              <a:tr h="589084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</a:rPr>
                        <a:t>Palus</a:t>
                      </a:r>
                      <a:r>
                        <a:rPr lang="en-US" altLang="zh-CN" sz="2400" baseline="0" dirty="0" smtClean="0"/>
                        <a:t> (</a:t>
                      </a:r>
                      <a:r>
                        <a:rPr lang="en-US" altLang="zh-CN" sz="2400" b="1" baseline="0" dirty="0" smtClean="0">
                          <a:solidFill>
                            <a:srgbClr val="FF0000"/>
                          </a:solidFill>
                        </a:rPr>
                        <a:t>Our approach</a:t>
                      </a:r>
                      <a:r>
                        <a:rPr lang="en-US" altLang="zh-CN" sz="2400" baseline="0" dirty="0" smtClean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       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       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      </a:t>
                      </a:r>
                      <a:r>
                        <a:rPr lang="zh-CN" altLang="en-US" sz="2400" dirty="0" smtClean="0"/>
                        <a:t>●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5504" y="304800"/>
            <a:ext cx="8816528" cy="1270000"/>
          </a:xfrm>
        </p:spPr>
        <p:txBody>
          <a:bodyPr/>
          <a:lstStyle/>
          <a:p>
            <a:r>
              <a:rPr lang="en-US" altLang="zh-CN" sz="3200" dirty="0" smtClean="0"/>
              <a:t>Subjects in Evaluating Test Coverage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5504" y="1608667"/>
            <a:ext cx="8636000" cy="5080000"/>
          </a:xfrm>
        </p:spPr>
        <p:txBody>
          <a:bodyPr/>
          <a:lstStyle/>
          <a:p>
            <a:r>
              <a:rPr lang="en-US" altLang="zh-CN" dirty="0" smtClean="0"/>
              <a:t>6 open-source projects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sz="20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31528" y="2369840"/>
          <a:ext cx="677333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667"/>
                <a:gridCol w="3386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Program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Lines of Code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tinySQL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7,672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SAT4J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9,565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JSAP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4,890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Rhino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43,584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BCEL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24,465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Apache Commons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55,400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8392368" y="3555067"/>
            <a:ext cx="15856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Many</a:t>
            </a:r>
          </a:p>
          <a:p>
            <a:r>
              <a:rPr lang="en-US" altLang="zh-CN" dirty="0" smtClean="0"/>
              <a:t>Constraints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320360" y="4995227"/>
            <a:ext cx="15856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Few</a:t>
            </a:r>
          </a:p>
          <a:p>
            <a:r>
              <a:rPr lang="en-US" altLang="zh-CN" dirty="0" smtClean="0"/>
              <a:t>Constraints</a:t>
            </a:r>
            <a:endParaRPr lang="zh-CN" altLang="en-US" dirty="0"/>
          </a:p>
        </p:txBody>
      </p:sp>
      <p:sp>
        <p:nvSpPr>
          <p:cNvPr id="26" name="左箭头 25"/>
          <p:cNvSpPr/>
          <p:nvPr/>
        </p:nvSpPr>
        <p:spPr>
          <a:xfrm>
            <a:off x="7744296" y="5322168"/>
            <a:ext cx="288032" cy="144016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中括号 26"/>
          <p:cNvSpPr/>
          <p:nvPr/>
        </p:nvSpPr>
        <p:spPr>
          <a:xfrm>
            <a:off x="7744296" y="2945904"/>
            <a:ext cx="144016" cy="2016224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左箭头 27"/>
          <p:cNvSpPr/>
          <p:nvPr/>
        </p:nvSpPr>
        <p:spPr>
          <a:xfrm>
            <a:off x="8032328" y="3882008"/>
            <a:ext cx="288032" cy="144016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161925" y="6900863"/>
            <a:ext cx="508000" cy="508000"/>
          </a:xfrm>
        </p:spPr>
        <p:txBody>
          <a:bodyPr/>
          <a:lstStyle/>
          <a:p>
            <a:pPr>
              <a:defRPr/>
            </a:pPr>
            <a:fld id="{9918E0D1-4BDA-4480-8239-72732A946C24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831528" y="592138"/>
            <a:ext cx="9664700" cy="9144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zh-CN" sz="3200" b="1" dirty="0" smtClean="0">
                <a:solidFill>
                  <a:srgbClr val="000000"/>
                </a:solidFill>
                <a:ea typeface="宋体" charset="-122"/>
              </a:rPr>
              <a:t>Unit Testing a Database Program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815900" y="1433736"/>
            <a:ext cx="9664700" cy="5486400"/>
          </a:xfrm>
        </p:spPr>
        <p:txBody>
          <a:bodyPr lIns="0" tIns="0" rIns="0" bIns="0"/>
          <a:lstStyle/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CN" b="1" dirty="0" smtClean="0">
              <a:solidFill>
                <a:srgbClr val="000000"/>
              </a:solidFill>
              <a:latin typeface="Arial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100" b="1" dirty="0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altLang="zh-CN" sz="2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1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testConnection</a:t>
            </a:r>
            <a:r>
              <a:rPr lang="en-US" altLang="zh-CN" sz="2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  Driver </a:t>
            </a:r>
            <a:r>
              <a:rPr lang="en-US" altLang="zh-CN" sz="21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driver</a:t>
            </a:r>
            <a:r>
              <a:rPr lang="en-US" altLang="zh-CN" sz="2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2100" b="1" dirty="0" smtClean="0">
                <a:solidFill>
                  <a:srgbClr val="741B47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zh-CN" sz="2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Driver();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  Connection </a:t>
            </a:r>
            <a:r>
              <a:rPr lang="en-US" altLang="zh-CN" sz="21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connection</a:t>
            </a:r>
            <a:r>
              <a:rPr lang="en-US" altLang="zh-CN" sz="2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 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      </a:t>
            </a:r>
            <a:r>
              <a:rPr lang="en-US" altLang="zh-CN" sz="21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driver.connect</a:t>
            </a:r>
            <a:r>
              <a:rPr lang="en-US" altLang="zh-CN" sz="2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CN" sz="2100" b="1" dirty="0" err="1" smtClean="0">
                <a:solidFill>
                  <a:srgbClr val="0B5394"/>
                </a:solidFill>
                <a:latin typeface="Courier New" pitchFamily="49" charset="0"/>
                <a:cs typeface="Courier New" pitchFamily="49" charset="0"/>
              </a:rPr>
              <a:t>jdbc:tinysql</a:t>
            </a:r>
            <a:r>
              <a:rPr lang="en-US" altLang="zh-CN" sz="2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");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  Statement s = </a:t>
            </a:r>
            <a:r>
              <a:rPr lang="en-US" altLang="zh-CN" sz="21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connection.createStmt</a:t>
            </a:r>
            <a:r>
              <a:rPr lang="en-US" altLang="zh-CN" sz="2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  </a:t>
            </a:r>
            <a:r>
              <a:rPr lang="en-US" altLang="zh-CN" sz="21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s.execute</a:t>
            </a:r>
            <a:r>
              <a:rPr lang="en-US" altLang="zh-CN" sz="2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CN" sz="2100" b="1" dirty="0" smtClean="0">
                <a:solidFill>
                  <a:srgbClr val="0B5394"/>
                </a:solidFill>
                <a:latin typeface="Courier New" pitchFamily="49" charset="0"/>
                <a:cs typeface="Courier New" pitchFamily="49" charset="0"/>
              </a:rPr>
              <a:t>create table test (name char(25))</a:t>
            </a:r>
            <a:r>
              <a:rPr lang="en-US" altLang="zh-CN" sz="2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CN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  ....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CN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  </a:t>
            </a:r>
            <a:r>
              <a:rPr lang="en-US" altLang="zh-CN" sz="21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s.close</a:t>
            </a:r>
            <a:r>
              <a:rPr lang="en-US" altLang="zh-CN" sz="2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  </a:t>
            </a:r>
            <a:r>
              <a:rPr lang="en-US" altLang="zh-CN" sz="21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connection.close</a:t>
            </a:r>
            <a:r>
              <a:rPr lang="en-US" altLang="zh-CN" sz="2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剪去单角的矩形 5"/>
          <p:cNvSpPr/>
          <p:nvPr/>
        </p:nvSpPr>
        <p:spPr>
          <a:xfrm>
            <a:off x="6807621" y="1865784"/>
            <a:ext cx="2592388" cy="719138"/>
          </a:xfrm>
          <a:prstGeom prst="snip1Rect">
            <a:avLst/>
          </a:prstGeom>
          <a:solidFill>
            <a:schemeClr val="bg1"/>
          </a:solidFill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00" b="1" dirty="0">
                <a:solidFill>
                  <a:schemeClr val="tx1"/>
                </a:solidFill>
              </a:rPr>
              <a:t>Constraint 1:</a:t>
            </a:r>
          </a:p>
          <a:p>
            <a:pPr algn="ctr">
              <a:defRPr/>
            </a:pPr>
            <a:r>
              <a:rPr lang="en-US" altLang="zh-CN" sz="1800" b="1" dirty="0">
                <a:solidFill>
                  <a:schemeClr val="tx1"/>
                </a:solidFill>
              </a:rPr>
              <a:t>Method-call orders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7" name="剪去单角的矩形 6"/>
          <p:cNvSpPr/>
          <p:nvPr/>
        </p:nvSpPr>
        <p:spPr>
          <a:xfrm>
            <a:off x="6881688" y="4674096"/>
            <a:ext cx="2590800" cy="720725"/>
          </a:xfrm>
          <a:prstGeom prst="snip1Rect">
            <a:avLst/>
          </a:prstGeom>
          <a:solidFill>
            <a:schemeClr val="bg1"/>
          </a:solidFill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00" b="1" dirty="0">
                <a:solidFill>
                  <a:schemeClr val="accent2">
                    <a:lumMod val="75000"/>
                  </a:schemeClr>
                </a:solidFill>
              </a:rPr>
              <a:t>Constraint 2</a:t>
            </a:r>
            <a:r>
              <a:rPr lang="en-US" altLang="zh-CN" sz="1800" b="1" dirty="0">
                <a:solidFill>
                  <a:schemeClr val="tx1"/>
                </a:solidFill>
              </a:rPr>
              <a:t>:</a:t>
            </a:r>
          </a:p>
          <a:p>
            <a:pPr algn="ctr">
              <a:defRPr/>
            </a:pPr>
            <a:r>
              <a:rPr lang="en-US" altLang="zh-CN" sz="1800" b="1" dirty="0">
                <a:solidFill>
                  <a:schemeClr val="tx1"/>
                </a:solidFill>
              </a:rPr>
              <a:t>Argument values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904230" y="3449885"/>
            <a:ext cx="287338" cy="1444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2" name="右箭头 41"/>
          <p:cNvSpPr/>
          <p:nvPr/>
        </p:nvSpPr>
        <p:spPr>
          <a:xfrm>
            <a:off x="904230" y="3738810"/>
            <a:ext cx="287338" cy="1428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904230" y="4097585"/>
            <a:ext cx="287338" cy="1444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>
            <a:off x="5728072" y="2945011"/>
            <a:ext cx="215900" cy="288925"/>
          </a:xfrm>
          <a:prstGeom prst="downArrow">
            <a:avLst/>
          </a:prstGeom>
          <a:solidFill>
            <a:srgbClr val="0070C0"/>
          </a:solidFill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下箭头 45"/>
          <p:cNvSpPr/>
          <p:nvPr/>
        </p:nvSpPr>
        <p:spPr>
          <a:xfrm>
            <a:off x="7744618" y="3594670"/>
            <a:ext cx="215900" cy="287338"/>
          </a:xfrm>
          <a:prstGeom prst="downArrow">
            <a:avLst/>
          </a:prstGeom>
          <a:solidFill>
            <a:srgbClr val="0070C0"/>
          </a:solidFill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703736" y="5969024"/>
            <a:ext cx="6769100" cy="649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It is hard to </a:t>
            </a:r>
            <a:r>
              <a:rPr lang="en-US" altLang="zh-CN" b="1" dirty="0" smtClean="0">
                <a:solidFill>
                  <a:schemeClr val="tx1"/>
                </a:solidFill>
              </a:rPr>
              <a:t>create tests automatically!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161925" y="6900863"/>
            <a:ext cx="508000" cy="508000"/>
          </a:xfrm>
        </p:spPr>
        <p:txBody>
          <a:bodyPr/>
          <a:lstStyle/>
          <a:p>
            <a:pPr>
              <a:defRPr/>
            </a:pPr>
            <a:fld id="{9918E0D1-4BDA-4480-8239-72732A946C2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327472" y="3377952"/>
            <a:ext cx="288032" cy="28803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7472" y="3742184"/>
            <a:ext cx="288032" cy="28803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27472" y="4098032"/>
            <a:ext cx="288032" cy="28803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13" grpId="0" animBg="1"/>
      <p:bldP spid="15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512" y="304800"/>
            <a:ext cx="8636000" cy="1270000"/>
          </a:xfrm>
        </p:spPr>
        <p:txBody>
          <a:bodyPr/>
          <a:lstStyle/>
          <a:p>
            <a:r>
              <a:rPr lang="en-US" altLang="zh-CN" sz="3200" dirty="0" smtClean="0"/>
              <a:t>Experimental Procedure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7512" y="1608667"/>
            <a:ext cx="8928992" cy="5080000"/>
          </a:xfrm>
        </p:spPr>
        <p:txBody>
          <a:bodyPr/>
          <a:lstStyle/>
          <a:p>
            <a:r>
              <a:rPr lang="en-US" altLang="zh-CN" sz="3200" dirty="0" smtClean="0"/>
              <a:t>Obtain a sample execution trace by running </a:t>
            </a:r>
            <a:r>
              <a:rPr lang="en-US" altLang="zh-CN" sz="3200" dirty="0" smtClean="0">
                <a:solidFill>
                  <a:srgbClr val="0070C0"/>
                </a:solidFill>
              </a:rPr>
              <a:t>a simple example</a:t>
            </a:r>
            <a:r>
              <a:rPr lang="en-US" altLang="zh-CN" sz="3200" b="1" dirty="0" smtClean="0"/>
              <a:t> </a:t>
            </a:r>
            <a:r>
              <a:rPr lang="en-US" altLang="zh-CN" sz="3200" dirty="0" smtClean="0"/>
              <a:t>from user manual, or its </a:t>
            </a:r>
            <a:r>
              <a:rPr lang="en-US" altLang="zh-CN" sz="3200" dirty="0" smtClean="0">
                <a:solidFill>
                  <a:srgbClr val="0070C0"/>
                </a:solidFill>
              </a:rPr>
              <a:t>regression test suite</a:t>
            </a:r>
          </a:p>
          <a:p>
            <a:endParaRPr lang="en-US" altLang="zh-CN" sz="1400" dirty="0" smtClean="0">
              <a:solidFill>
                <a:srgbClr val="0070C0"/>
              </a:solidFill>
            </a:endParaRPr>
          </a:p>
          <a:p>
            <a:r>
              <a:rPr lang="en-US" altLang="zh-CN" sz="3200" dirty="0" smtClean="0"/>
              <a:t>Run each tool for until test coverage becomes </a:t>
            </a:r>
            <a:r>
              <a:rPr lang="en-US" altLang="zh-CN" sz="3200" dirty="0" smtClean="0">
                <a:solidFill>
                  <a:srgbClr val="0070C0"/>
                </a:solidFill>
              </a:rPr>
              <a:t>saturated</a:t>
            </a:r>
            <a:r>
              <a:rPr lang="en-US" altLang="zh-CN" sz="3200" dirty="0" smtClean="0"/>
              <a:t>, using the </a:t>
            </a:r>
            <a:r>
              <a:rPr lang="en-US" altLang="zh-CN" sz="3200" dirty="0" smtClean="0">
                <a:solidFill>
                  <a:srgbClr val="0070C0"/>
                </a:solidFill>
              </a:rPr>
              <a:t>same trace</a:t>
            </a:r>
          </a:p>
          <a:p>
            <a:endParaRPr lang="en-US" altLang="zh-CN" sz="1600" dirty="0" smtClean="0"/>
          </a:p>
          <a:p>
            <a:r>
              <a:rPr lang="en-US" altLang="zh-CN" sz="3200" dirty="0" smtClean="0"/>
              <a:t>Compare the </a:t>
            </a:r>
            <a:r>
              <a:rPr lang="en-US" altLang="zh-CN" sz="3200" dirty="0" smtClean="0">
                <a:solidFill>
                  <a:srgbClr val="0070C0"/>
                </a:solidFill>
              </a:rPr>
              <a:t>line/branch coverage</a:t>
            </a:r>
            <a:r>
              <a:rPr lang="en-US" altLang="zh-CN" sz="3200" dirty="0" smtClean="0"/>
              <a:t> of generated tests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1925" y="6900863"/>
            <a:ext cx="508000" cy="508000"/>
          </a:xfrm>
        </p:spPr>
        <p:txBody>
          <a:bodyPr/>
          <a:lstStyle/>
          <a:p>
            <a:pPr>
              <a:defRPr/>
            </a:pPr>
            <a:fld id="{9918E0D1-4BDA-4480-8239-72732A946C24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512" y="-222448"/>
            <a:ext cx="8636000" cy="1270000"/>
          </a:xfrm>
        </p:spPr>
        <p:txBody>
          <a:bodyPr/>
          <a:lstStyle/>
          <a:p>
            <a:r>
              <a:rPr lang="en-US" altLang="zh-CN" sz="3200" dirty="0" smtClean="0"/>
              <a:t>Test Coverage Results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31528" y="4026024"/>
            <a:ext cx="8856984" cy="3441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55000"/>
              <a:buFont typeface="Wingdings" pitchFamily="2" charset="2"/>
              <a:buChar char="l"/>
            </a:pPr>
            <a:r>
              <a:rPr lang="en-US" altLang="zh-CN" sz="3200" dirty="0" err="1" smtClean="0">
                <a:latin typeface="+mn-lt"/>
              </a:rPr>
              <a:t>Palus</a:t>
            </a:r>
            <a:r>
              <a:rPr lang="en-US" altLang="zh-CN" sz="3200" dirty="0" smtClean="0">
                <a:latin typeface="+mn-lt"/>
              </a:rPr>
              <a:t> </a:t>
            </a:r>
            <a:r>
              <a:rPr lang="en-US" altLang="zh-CN" sz="3200" b="1" dirty="0" smtClean="0">
                <a:latin typeface="+mn-lt"/>
              </a:rPr>
              <a:t>increases</a:t>
            </a:r>
            <a:r>
              <a:rPr lang="en-US" altLang="zh-CN" sz="3200" dirty="0" smtClean="0">
                <a:latin typeface="+mn-lt"/>
              </a:rPr>
              <a:t> test coverage</a:t>
            </a:r>
          </a:p>
          <a:p>
            <a:pPr marL="608013" lvl="1" indent="-252413" eaLnBrk="0" hangingPunct="0">
              <a:spcBef>
                <a:spcPts val="413"/>
              </a:spcBef>
              <a:buClr>
                <a:schemeClr val="tx1"/>
              </a:buClr>
              <a:buSzPct val="50000"/>
              <a:buFont typeface="Wingdings" pitchFamily="2" charset="2"/>
              <a:buChar char="Ø"/>
            </a:pPr>
            <a:r>
              <a:rPr lang="en-US" altLang="zh-CN" sz="2800" dirty="0" smtClean="0">
                <a:latin typeface="+mn-lt"/>
              </a:rPr>
              <a:t>Dynamic analysis helps to create </a:t>
            </a:r>
            <a:r>
              <a:rPr lang="en-US" altLang="zh-CN" sz="2800" b="1" dirty="0" smtClean="0">
                <a:latin typeface="+mn-lt"/>
              </a:rPr>
              <a:t>legal</a:t>
            </a:r>
            <a:r>
              <a:rPr lang="en-US" altLang="zh-CN" sz="2800" dirty="0" smtClean="0">
                <a:latin typeface="+mn-lt"/>
              </a:rPr>
              <a:t> tests</a:t>
            </a:r>
          </a:p>
          <a:p>
            <a:pPr marL="608013" lvl="1" indent="-252413" eaLnBrk="0" hangingPunct="0">
              <a:spcBef>
                <a:spcPts val="413"/>
              </a:spcBef>
              <a:buClr>
                <a:schemeClr val="tx1"/>
              </a:buClr>
              <a:buSzPct val="50000"/>
              <a:buFont typeface="Wingdings" pitchFamily="2" charset="2"/>
              <a:buChar char="Ø"/>
            </a:pPr>
            <a:r>
              <a:rPr lang="en-US" altLang="zh-CN" sz="2800" dirty="0" smtClean="0">
                <a:latin typeface="+mn-lt"/>
              </a:rPr>
              <a:t>Static analysis / random testing helps to create </a:t>
            </a:r>
            <a:r>
              <a:rPr lang="en-US" altLang="zh-CN" sz="2800" b="1" dirty="0" smtClean="0">
                <a:latin typeface="+mn-lt"/>
              </a:rPr>
              <a:t>behaviorally-diverse </a:t>
            </a:r>
            <a:r>
              <a:rPr lang="en-US" altLang="zh-CN" sz="2800" dirty="0" smtClean="0">
                <a:latin typeface="+mn-lt"/>
              </a:rPr>
              <a:t>tests</a:t>
            </a:r>
          </a:p>
          <a:p>
            <a:pPr lvl="1"/>
            <a:endParaRPr lang="en-US" altLang="zh-CN" sz="900" dirty="0" smtClean="0"/>
          </a:p>
          <a:p>
            <a:pPr>
              <a:buSzPct val="55000"/>
              <a:buFont typeface="Wingdings" pitchFamily="2" charset="2"/>
              <a:buChar char="l"/>
            </a:pPr>
            <a:r>
              <a:rPr lang="en-US" altLang="zh-CN" sz="3200" dirty="0" smtClean="0">
                <a:latin typeface="+mn-lt"/>
              </a:rPr>
              <a:t> </a:t>
            </a:r>
            <a:r>
              <a:rPr lang="en-US" altLang="zh-CN" sz="3000" dirty="0" err="1" smtClean="0">
                <a:latin typeface="+mn-lt"/>
              </a:rPr>
              <a:t>Palus</a:t>
            </a:r>
            <a:r>
              <a:rPr lang="en-US" altLang="zh-CN" sz="3000" dirty="0" smtClean="0">
                <a:latin typeface="+mn-lt"/>
              </a:rPr>
              <a:t> </a:t>
            </a:r>
            <a:r>
              <a:rPr lang="en-US" altLang="zh-CN" sz="3000" b="1" dirty="0" smtClean="0">
                <a:latin typeface="+mn-lt"/>
              </a:rPr>
              <a:t>falls back </a:t>
            </a:r>
            <a:r>
              <a:rPr lang="en-US" altLang="zh-CN" sz="3000" dirty="0" smtClean="0">
                <a:latin typeface="+mn-lt"/>
              </a:rPr>
              <a:t>to </a:t>
            </a:r>
            <a:r>
              <a:rPr lang="en-US" altLang="zh-CN" sz="3000" b="1" dirty="0" smtClean="0">
                <a:latin typeface="+mn-lt"/>
              </a:rPr>
              <a:t>pure random </a:t>
            </a:r>
            <a:r>
              <a:rPr lang="en-US" altLang="zh-CN" sz="3000" dirty="0" smtClean="0">
                <a:latin typeface="+mn-lt"/>
              </a:rPr>
              <a:t>approach for programs with few constraints (Apache Commons)</a:t>
            </a:r>
          </a:p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61925" y="6900863"/>
            <a:ext cx="508000" cy="508000"/>
          </a:xfrm>
        </p:spPr>
        <p:txBody>
          <a:bodyPr/>
          <a:lstStyle/>
          <a:p>
            <a:pPr>
              <a:defRPr/>
            </a:pPr>
            <a:fld id="{9918E0D1-4BDA-4480-8239-72732A946C24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75544" y="1281244"/>
          <a:ext cx="8928991" cy="2600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/>
                <a:gridCol w="1440160"/>
                <a:gridCol w="1152128"/>
                <a:gridCol w="1368152"/>
                <a:gridCol w="1944215"/>
              </a:tblGrid>
              <a:tr h="428793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Approaches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Dynamic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Static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Random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Avg</a:t>
                      </a:r>
                      <a:r>
                        <a:rPr lang="en-US" altLang="zh-CN" sz="2400" dirty="0" smtClean="0"/>
                        <a:t> Coverage</a:t>
                      </a:r>
                      <a:endParaRPr lang="zh-CN" altLang="en-US" sz="2400" dirty="0"/>
                    </a:p>
                  </a:txBody>
                  <a:tcPr/>
                </a:tc>
              </a:tr>
              <a:tr h="428793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/>
                        <a:t>Randoop</a:t>
                      </a:r>
                      <a:r>
                        <a:rPr lang="en-US" altLang="zh-CN" sz="2400" dirty="0" smtClean="0"/>
                        <a:t> [ICSE’07]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       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      </a:t>
                      </a:r>
                      <a:r>
                        <a:rPr lang="zh-CN" altLang="en-US" sz="2400" dirty="0" smtClean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39%</a:t>
                      </a:r>
                      <a:endParaRPr lang="zh-CN" altLang="en-US" sz="2800" dirty="0"/>
                    </a:p>
                  </a:txBody>
                  <a:tcPr/>
                </a:tc>
              </a:tr>
              <a:tr h="428793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/>
                        <a:t>Palulu</a:t>
                      </a:r>
                      <a:r>
                        <a:rPr lang="en-US" altLang="zh-CN" sz="2400" dirty="0" smtClean="0"/>
                        <a:t> [M-TOOS’06]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       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      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41%</a:t>
                      </a:r>
                      <a:endParaRPr lang="zh-CN" altLang="en-US" sz="2800" dirty="0"/>
                    </a:p>
                  </a:txBody>
                  <a:tcPr/>
                </a:tc>
              </a:tr>
              <a:tr h="428793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/>
                        <a:t>RecGen</a:t>
                      </a:r>
                      <a:r>
                        <a:rPr lang="en-US" altLang="zh-CN" sz="2400" dirty="0" smtClean="0"/>
                        <a:t> [ASE’ 10]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       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      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30%</a:t>
                      </a:r>
                      <a:endParaRPr lang="zh-CN" altLang="en-US" sz="2800" dirty="0"/>
                    </a:p>
                  </a:txBody>
                  <a:tcPr/>
                </a:tc>
              </a:tr>
              <a:tr h="589084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</a:rPr>
                        <a:t>Palus</a:t>
                      </a:r>
                      <a:r>
                        <a:rPr lang="en-US" altLang="zh-CN" sz="2400" baseline="0" dirty="0" smtClean="0"/>
                        <a:t> (</a:t>
                      </a:r>
                      <a:r>
                        <a:rPr lang="en-US" altLang="zh-CN" sz="2400" b="1" baseline="0" dirty="0" smtClean="0">
                          <a:solidFill>
                            <a:srgbClr val="FF0000"/>
                          </a:solidFill>
                        </a:rPr>
                        <a:t>Our approach</a:t>
                      </a:r>
                      <a:r>
                        <a:rPr lang="en-US" altLang="zh-CN" sz="2400" baseline="0" dirty="0" smtClean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       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       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      </a:t>
                      </a:r>
                      <a:r>
                        <a:rPr lang="zh-CN" altLang="en-US" sz="2400" dirty="0" smtClean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53%</a:t>
                      </a:r>
                      <a:endParaRPr lang="zh-CN" altLang="en-US" sz="28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4480" y="304800"/>
            <a:ext cx="8636000" cy="1270000"/>
          </a:xfrm>
        </p:spPr>
        <p:txBody>
          <a:bodyPr/>
          <a:lstStyle/>
          <a:p>
            <a:r>
              <a:rPr lang="en-US" altLang="zh-CN" sz="3200" dirty="0" smtClean="0"/>
              <a:t>Evaluating Bug-finding Ability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59520" y="1608667"/>
            <a:ext cx="8636000" cy="5080000"/>
          </a:xfrm>
        </p:spPr>
        <p:txBody>
          <a:bodyPr/>
          <a:lstStyle/>
          <a:p>
            <a:r>
              <a:rPr lang="en-US" altLang="zh-CN" dirty="0" smtClean="0"/>
              <a:t>Subjects:</a:t>
            </a:r>
          </a:p>
          <a:p>
            <a:pPr lvl="1"/>
            <a:r>
              <a:rPr lang="en-US" altLang="zh-CN" dirty="0" smtClean="0"/>
              <a:t>The same 6 open-source projects</a:t>
            </a:r>
          </a:p>
          <a:p>
            <a:pPr lvl="1"/>
            <a:r>
              <a:rPr lang="en-US" altLang="zh-CN" dirty="0" smtClean="0"/>
              <a:t>4 large-scale Google products</a:t>
            </a:r>
          </a:p>
          <a:p>
            <a:pPr lvl="2"/>
            <a:endParaRPr lang="en-US" altLang="zh-CN" sz="800" dirty="0" smtClean="0"/>
          </a:p>
          <a:p>
            <a:r>
              <a:rPr lang="en-US" altLang="zh-CN" dirty="0" smtClean="0"/>
              <a:t>Procedure:</a:t>
            </a:r>
          </a:p>
          <a:p>
            <a:pPr lvl="1"/>
            <a:r>
              <a:rPr lang="en-US" altLang="zh-CN" dirty="0" smtClean="0"/>
              <a:t>Check 5 </a:t>
            </a:r>
            <a:r>
              <a:rPr lang="en-US" altLang="zh-CN" b="1" dirty="0" smtClean="0"/>
              <a:t>default Java contracts </a:t>
            </a:r>
            <a:r>
              <a:rPr lang="en-US" altLang="zh-CN" dirty="0" smtClean="0"/>
              <a:t>for all subjects</a:t>
            </a:r>
          </a:p>
          <a:p>
            <a:pPr lvl="1"/>
            <a:r>
              <a:rPr lang="en-US" altLang="zh-CN" dirty="0" smtClean="0"/>
              <a:t>Write 5 </a:t>
            </a:r>
            <a:r>
              <a:rPr lang="en-US" altLang="zh-CN" b="1" dirty="0" smtClean="0"/>
              <a:t>simple theories </a:t>
            </a:r>
            <a:r>
              <a:rPr lang="en-US" altLang="zh-CN" dirty="0" smtClean="0"/>
              <a:t>as additional testing oracles for Apache Commons, which has partial spec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1925" y="6900863"/>
            <a:ext cx="508000" cy="508000"/>
          </a:xfrm>
        </p:spPr>
        <p:txBody>
          <a:bodyPr/>
          <a:lstStyle/>
          <a:p>
            <a:pPr>
              <a:defRPr/>
            </a:pPr>
            <a:fld id="{9918E0D1-4BDA-4480-8239-72732A946C24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528" y="-222448"/>
            <a:ext cx="8636000" cy="1270000"/>
          </a:xfrm>
        </p:spPr>
        <p:txBody>
          <a:bodyPr/>
          <a:lstStyle/>
          <a:p>
            <a:r>
              <a:rPr lang="en-US" altLang="zh-CN" sz="3200" dirty="0" smtClean="0"/>
              <a:t>Finding Bugs in 6 open-source Projects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1528" y="929680"/>
            <a:ext cx="9001000" cy="5080000"/>
          </a:xfrm>
        </p:spPr>
        <p:txBody>
          <a:bodyPr/>
          <a:lstStyle/>
          <a:p>
            <a:r>
              <a:rPr lang="en-US" altLang="zh-CN" sz="3200" dirty="0" smtClean="0"/>
              <a:t>Checking default Java language contracts:</a:t>
            </a:r>
          </a:p>
          <a:p>
            <a:pPr lvl="1"/>
            <a:r>
              <a:rPr lang="en-US" altLang="zh-CN" sz="2800" dirty="0" smtClean="0"/>
              <a:t>E.g., for a non-null object o: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o.equals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(o)</a:t>
            </a:r>
            <a:r>
              <a:rPr lang="en-US" altLang="zh-CN" sz="2800" dirty="0" smtClean="0"/>
              <a:t> returns true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sz="2800" dirty="0" smtClean="0"/>
              <a:t>Finds </a:t>
            </a:r>
            <a:r>
              <a:rPr lang="en-US" altLang="zh-CN" sz="2800" b="1" dirty="0" smtClean="0"/>
              <a:t>the same number </a:t>
            </a:r>
            <a:r>
              <a:rPr lang="en-US" altLang="zh-CN" sz="2800" dirty="0" smtClean="0"/>
              <a:t>of bugs as </a:t>
            </a:r>
            <a:r>
              <a:rPr lang="en-US" altLang="zh-CN" sz="2800" dirty="0" err="1" smtClean="0"/>
              <a:t>Randoop</a:t>
            </a:r>
            <a:endParaRPr lang="en-US" altLang="zh-CN" sz="2800" dirty="0" smtClean="0"/>
          </a:p>
          <a:p>
            <a:pPr lvl="1"/>
            <a:endParaRPr lang="en-US" altLang="zh-CN" sz="800" dirty="0" smtClean="0"/>
          </a:p>
          <a:p>
            <a:r>
              <a:rPr lang="en-US" altLang="zh-CN" sz="3200" dirty="0" smtClean="0"/>
              <a:t>Writing additional theories as testing oracle</a:t>
            </a:r>
          </a:p>
          <a:p>
            <a:pPr lvl="1"/>
            <a:r>
              <a:rPr lang="en-US" altLang="zh-CN" sz="2800" dirty="0" err="1" smtClean="0"/>
              <a:t>Palus</a:t>
            </a:r>
            <a:r>
              <a:rPr lang="en-US" altLang="zh-CN" sz="2800" dirty="0" smtClean="0"/>
              <a:t> finds </a:t>
            </a:r>
            <a:r>
              <a:rPr lang="en-US" altLang="zh-CN" sz="2800" b="1" dirty="0" smtClean="0"/>
              <a:t>one new bug </a:t>
            </a:r>
            <a:r>
              <a:rPr lang="en-US" altLang="zh-CN" sz="2800" dirty="0" smtClean="0"/>
              <a:t>in Apache Commons</a:t>
            </a:r>
          </a:p>
          <a:p>
            <a:pPr lvl="2"/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FilterListIterator.hasNext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800" dirty="0" smtClean="0">
                <a:ea typeface="Arial Unicode MS" pitchFamily="34" charset="-122"/>
                <a:cs typeface="Arial Unicode MS" pitchFamily="34" charset="-122"/>
              </a:rPr>
              <a:t>throws exception</a:t>
            </a:r>
          </a:p>
          <a:p>
            <a:pPr lvl="2"/>
            <a:r>
              <a:rPr lang="en-US" altLang="zh-CN" sz="2800" b="1" dirty="0" smtClean="0">
                <a:ea typeface="Arial Unicode MS" pitchFamily="34" charset="-122"/>
                <a:cs typeface="Arial Unicode MS" pitchFamily="34" charset="-122"/>
              </a:rPr>
              <a:t>Confirmed</a:t>
            </a:r>
            <a:r>
              <a:rPr lang="en-US" altLang="zh-CN" sz="2800" dirty="0" smtClean="0">
                <a:ea typeface="Arial Unicode MS" pitchFamily="34" charset="-122"/>
                <a:cs typeface="Arial Unicode MS" pitchFamily="34" charset="-122"/>
              </a:rPr>
              <a:t> by Apache Commons developers</a:t>
            </a:r>
            <a:endParaRPr lang="zh-CN" altLang="en-US" sz="2800" dirty="0" smtClean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1925" y="6900863"/>
            <a:ext cx="508000" cy="508000"/>
          </a:xfrm>
        </p:spPr>
        <p:txBody>
          <a:bodyPr/>
          <a:lstStyle/>
          <a:p>
            <a:pPr>
              <a:defRPr/>
            </a:pPr>
            <a:fld id="{9918E0D1-4BDA-4480-8239-72732A946C24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51608" y="2009800"/>
          <a:ext cx="7704855" cy="2600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19"/>
                <a:gridCol w="1440160"/>
                <a:gridCol w="1008112"/>
                <a:gridCol w="1368152"/>
                <a:gridCol w="1008112"/>
              </a:tblGrid>
              <a:tr h="428793">
                <a:tc>
                  <a:txBody>
                    <a:bodyPr/>
                    <a:lstStyle/>
                    <a:p>
                      <a:endParaRPr lang="en-US" altLang="zh-CN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Dynamic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Static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Random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Bugs</a:t>
                      </a:r>
                      <a:endParaRPr lang="zh-CN" altLang="en-US" sz="2400" dirty="0"/>
                    </a:p>
                  </a:txBody>
                  <a:tcPr/>
                </a:tc>
              </a:tr>
              <a:tr h="428793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/>
                        <a:t>Randoop</a:t>
                      </a:r>
                      <a:r>
                        <a:rPr lang="en-US" altLang="zh-CN" sz="2400" dirty="0" smtClean="0"/>
                        <a:t> [ICSE’07]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       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      </a:t>
                      </a:r>
                      <a:r>
                        <a:rPr lang="zh-CN" altLang="en-US" sz="2400" dirty="0" smtClean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80</a:t>
                      </a:r>
                      <a:endParaRPr lang="zh-CN" altLang="en-US" sz="2800" dirty="0"/>
                    </a:p>
                  </a:txBody>
                  <a:tcPr/>
                </a:tc>
              </a:tr>
              <a:tr h="428793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/>
                        <a:t>Palulu</a:t>
                      </a:r>
                      <a:r>
                        <a:rPr lang="en-US" altLang="zh-CN" sz="2400" dirty="0" smtClean="0"/>
                        <a:t> [M-TOOS’06]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       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      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76</a:t>
                      </a:r>
                      <a:endParaRPr lang="zh-CN" altLang="en-US" sz="2800" dirty="0"/>
                    </a:p>
                  </a:txBody>
                  <a:tcPr/>
                </a:tc>
              </a:tr>
              <a:tr h="428793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/>
                        <a:t>RecGen</a:t>
                      </a:r>
                      <a:r>
                        <a:rPr lang="en-US" altLang="zh-CN" sz="2400" dirty="0" smtClean="0"/>
                        <a:t> [ASE’ 10]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       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      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42</a:t>
                      </a:r>
                      <a:endParaRPr lang="zh-CN" altLang="en-US" sz="2800" dirty="0"/>
                    </a:p>
                  </a:txBody>
                  <a:tcPr/>
                </a:tc>
              </a:tr>
              <a:tr h="589084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</a:rPr>
                        <a:t>Palus</a:t>
                      </a:r>
                      <a:r>
                        <a:rPr lang="en-US" altLang="zh-CN" sz="2400" baseline="0" dirty="0" smtClean="0"/>
                        <a:t> (</a:t>
                      </a:r>
                      <a:r>
                        <a:rPr lang="en-US" altLang="zh-CN" sz="2400" b="1" baseline="0" dirty="0" smtClean="0">
                          <a:solidFill>
                            <a:srgbClr val="FF0000"/>
                          </a:solidFill>
                        </a:rPr>
                        <a:t>Our approach</a:t>
                      </a:r>
                      <a:r>
                        <a:rPr lang="en-US" altLang="zh-CN" sz="2400" baseline="0" dirty="0" smtClean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       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       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      </a:t>
                      </a:r>
                      <a:r>
                        <a:rPr lang="zh-CN" altLang="en-US" sz="2400" dirty="0" smtClean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80</a:t>
                      </a:r>
                      <a:endParaRPr lang="zh-CN" altLang="en-US" sz="28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Finding Bugs in 4 Google Products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4 large-scale Google products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Each has a regression test suite with 60%+ coverage</a:t>
            </a:r>
          </a:p>
          <a:p>
            <a:pPr lvl="1"/>
            <a:r>
              <a:rPr lang="en-US" altLang="zh-CN" dirty="0" smtClean="0"/>
              <a:t>Go through a rigorous peer-review process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35584" y="2532112"/>
          <a:ext cx="677333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  <a:gridCol w="40370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Google Product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Number of  tested  classes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Product 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238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Product 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600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Product 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1,269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Product 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1,455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61925" y="6900863"/>
            <a:ext cx="508000" cy="508000"/>
          </a:xfrm>
        </p:spPr>
        <p:txBody>
          <a:bodyPr/>
          <a:lstStyle/>
          <a:p>
            <a:pPr>
              <a:defRPr/>
            </a:pPr>
            <a:fld id="{9918E0D1-4BDA-4480-8239-72732A946C24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6000" y="-6424"/>
            <a:ext cx="8636000" cy="1270000"/>
          </a:xfrm>
        </p:spPr>
        <p:txBody>
          <a:bodyPr/>
          <a:lstStyle/>
          <a:p>
            <a:r>
              <a:rPr lang="en-US" altLang="zh-CN" sz="3200" dirty="0" err="1" smtClean="0"/>
              <a:t>Palus</a:t>
            </a:r>
            <a:r>
              <a:rPr lang="en-US" altLang="zh-CN" sz="3200" dirty="0" smtClean="0"/>
              <a:t> Finds More Bugs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16000" y="1392643"/>
            <a:ext cx="8636000" cy="5513701"/>
          </a:xfrm>
        </p:spPr>
        <p:txBody>
          <a:bodyPr/>
          <a:lstStyle/>
          <a:p>
            <a:r>
              <a:rPr lang="en-US" altLang="zh-CN" sz="3200" b="1" dirty="0" err="1" smtClean="0"/>
              <a:t>Palus</a:t>
            </a:r>
            <a:r>
              <a:rPr lang="en-US" altLang="zh-CN" sz="3200" dirty="0" smtClean="0"/>
              <a:t> finds </a:t>
            </a:r>
            <a:r>
              <a:rPr lang="en-US" altLang="zh-CN" sz="3200" b="1" dirty="0" smtClean="0"/>
              <a:t>22</a:t>
            </a:r>
            <a:r>
              <a:rPr lang="en-US" altLang="zh-CN" sz="3200" dirty="0" smtClean="0"/>
              <a:t> real, previously-unknown </a:t>
            </a:r>
            <a:r>
              <a:rPr lang="en-US" altLang="zh-CN" sz="3200" b="1" dirty="0" smtClean="0"/>
              <a:t>bugs</a:t>
            </a:r>
          </a:p>
          <a:p>
            <a:endParaRPr lang="en-US" altLang="zh-CN" sz="3200" b="1" dirty="0" smtClean="0"/>
          </a:p>
          <a:p>
            <a:pPr lvl="1"/>
            <a:endParaRPr lang="en-US" altLang="zh-CN" b="1" dirty="0" smtClean="0"/>
          </a:p>
          <a:p>
            <a:pPr lvl="1"/>
            <a:endParaRPr lang="en-US" altLang="zh-CN" b="1" dirty="0" smtClean="0"/>
          </a:p>
          <a:p>
            <a:pPr lvl="1"/>
            <a:endParaRPr lang="en-US" altLang="zh-CN" b="1" dirty="0" smtClean="0"/>
          </a:p>
          <a:p>
            <a:pPr lvl="1">
              <a:buNone/>
            </a:pPr>
            <a:endParaRPr lang="en-US" altLang="zh-CN" b="1" dirty="0" smtClean="0"/>
          </a:p>
          <a:p>
            <a:pPr lvl="1"/>
            <a:r>
              <a:rPr lang="en-US" altLang="zh-CN" sz="2800" b="1" dirty="0" smtClean="0">
                <a:solidFill>
                  <a:srgbClr val="FF0000"/>
                </a:solidFill>
              </a:rPr>
              <a:t>3 more </a:t>
            </a:r>
            <a:r>
              <a:rPr lang="en-US" altLang="zh-CN" sz="2800" dirty="0" smtClean="0"/>
              <a:t>than existing approaches</a:t>
            </a:r>
          </a:p>
          <a:p>
            <a:endParaRPr lang="en-US" altLang="zh-CN" sz="1400" dirty="0" smtClean="0"/>
          </a:p>
          <a:p>
            <a:r>
              <a:rPr lang="en-US" altLang="zh-CN" sz="3200" dirty="0" smtClean="0"/>
              <a:t>Primary reasons:</a:t>
            </a:r>
          </a:p>
          <a:p>
            <a:pPr lvl="1"/>
            <a:r>
              <a:rPr lang="en-US" altLang="zh-CN" sz="2800" i="1" dirty="0" smtClean="0"/>
              <a:t>Fuzz</a:t>
            </a:r>
            <a:r>
              <a:rPr lang="en-US" altLang="zh-CN" sz="2800" dirty="0" smtClean="0"/>
              <a:t> a long specific </a:t>
            </a:r>
            <a:r>
              <a:rPr lang="en-US" altLang="zh-CN" sz="2800" i="1" dirty="0" smtClean="0"/>
              <a:t>legal</a:t>
            </a:r>
            <a:r>
              <a:rPr lang="en-US" altLang="zh-CN" sz="2800" dirty="0" smtClean="0"/>
              <a:t> path</a:t>
            </a:r>
          </a:p>
          <a:p>
            <a:pPr lvl="1"/>
            <a:r>
              <a:rPr lang="en-US" altLang="zh-CN" sz="2800" dirty="0" smtClean="0"/>
              <a:t>Create a </a:t>
            </a:r>
            <a:r>
              <a:rPr lang="en-US" altLang="zh-CN" sz="2800" b="1" i="1" dirty="0" smtClean="0"/>
              <a:t>legal </a:t>
            </a:r>
            <a:r>
              <a:rPr lang="en-US" altLang="zh-CN" sz="2800" dirty="0" smtClean="0"/>
              <a:t>test, </a:t>
            </a:r>
            <a:r>
              <a:rPr lang="en-US" altLang="zh-CN" sz="2800" b="1" i="1" dirty="0" smtClean="0"/>
              <a:t>diversify</a:t>
            </a:r>
            <a:r>
              <a:rPr lang="en-US" altLang="zh-CN" sz="2800" dirty="0" smtClean="0"/>
              <a:t> it, and reach program states that have not been reached before</a:t>
            </a:r>
            <a:endParaRPr lang="zh-CN" altLang="en-US" sz="28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1925" y="6900863"/>
            <a:ext cx="508000" cy="508000"/>
          </a:xfrm>
        </p:spPr>
        <p:txBody>
          <a:bodyPr/>
          <a:lstStyle/>
          <a:p>
            <a:pPr>
              <a:defRPr/>
            </a:pPr>
            <a:fld id="{9918E0D1-4BDA-4480-8239-72732A946C24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79600" y="2009800"/>
          <a:ext cx="7704855" cy="2600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19"/>
                <a:gridCol w="1440160"/>
                <a:gridCol w="1008112"/>
                <a:gridCol w="1368152"/>
                <a:gridCol w="1008112"/>
              </a:tblGrid>
              <a:tr h="428793">
                <a:tc>
                  <a:txBody>
                    <a:bodyPr/>
                    <a:lstStyle/>
                    <a:p>
                      <a:endParaRPr lang="en-US" altLang="zh-CN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Dynamic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Static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Random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Bugs</a:t>
                      </a:r>
                      <a:endParaRPr lang="zh-CN" altLang="en-US" sz="2400" dirty="0"/>
                    </a:p>
                  </a:txBody>
                  <a:tcPr/>
                </a:tc>
              </a:tr>
              <a:tr h="428793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/>
                        <a:t>Randoop</a:t>
                      </a:r>
                      <a:r>
                        <a:rPr lang="en-US" altLang="zh-CN" sz="2400" dirty="0" smtClean="0"/>
                        <a:t> [ICSE’07]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       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      </a:t>
                      </a:r>
                      <a:r>
                        <a:rPr lang="zh-CN" altLang="en-US" sz="2400" dirty="0" smtClean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19</a:t>
                      </a:r>
                      <a:endParaRPr lang="zh-CN" altLang="en-US" sz="2800" dirty="0"/>
                    </a:p>
                  </a:txBody>
                  <a:tcPr/>
                </a:tc>
              </a:tr>
              <a:tr h="428793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/>
                        <a:t>Palulu</a:t>
                      </a:r>
                      <a:r>
                        <a:rPr lang="en-US" altLang="zh-CN" sz="2400" dirty="0" smtClean="0"/>
                        <a:t> [M-TOOS’06]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       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      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18</a:t>
                      </a:r>
                      <a:endParaRPr lang="zh-CN" altLang="en-US" sz="2800" dirty="0"/>
                    </a:p>
                  </a:txBody>
                  <a:tcPr/>
                </a:tc>
              </a:tr>
              <a:tr h="428793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/>
                        <a:t>RecGen</a:t>
                      </a:r>
                      <a:r>
                        <a:rPr lang="en-US" altLang="zh-CN" sz="2400" dirty="0" smtClean="0"/>
                        <a:t> [ASE’ 10]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       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      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--</a:t>
                      </a:r>
                      <a:endParaRPr lang="zh-CN" altLang="en-US" sz="2800" dirty="0"/>
                    </a:p>
                  </a:txBody>
                  <a:tcPr/>
                </a:tc>
              </a:tr>
              <a:tr h="589084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</a:rPr>
                        <a:t>Palus</a:t>
                      </a:r>
                      <a:r>
                        <a:rPr lang="en-US" altLang="zh-CN" sz="2400" baseline="0" dirty="0" smtClean="0"/>
                        <a:t> (</a:t>
                      </a:r>
                      <a:r>
                        <a:rPr lang="en-US" altLang="zh-CN" sz="2400" b="1" baseline="0" dirty="0" smtClean="0">
                          <a:solidFill>
                            <a:srgbClr val="FF0000"/>
                          </a:solidFill>
                        </a:rPr>
                        <a:t>Our approach</a:t>
                      </a:r>
                      <a:r>
                        <a:rPr lang="en-US" altLang="zh-CN" sz="2400" baseline="0" dirty="0" smtClean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       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       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      </a:t>
                      </a:r>
                      <a:r>
                        <a:rPr lang="zh-CN" altLang="en-US" sz="2400" dirty="0" smtClean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22</a:t>
                      </a:r>
                      <a:endParaRPr lang="zh-CN" altLang="en-US" sz="28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3600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altLang="zh-CN" sz="3600" dirty="0" smtClean="0">
                <a:solidFill>
                  <a:schemeClr val="bg1">
                    <a:lumMod val="75000"/>
                  </a:schemeClr>
                </a:solidFill>
              </a:rPr>
              <a:t>Approach</a:t>
            </a:r>
          </a:p>
          <a:p>
            <a:pPr lvl="1"/>
            <a:r>
              <a:rPr lang="en-US" altLang="zh-CN" sz="3400" dirty="0" smtClean="0">
                <a:solidFill>
                  <a:schemeClr val="bg1">
                    <a:lumMod val="75000"/>
                  </a:schemeClr>
                </a:solidFill>
              </a:rPr>
              <a:t>Dynamic model inference</a:t>
            </a:r>
          </a:p>
          <a:p>
            <a:pPr lvl="1"/>
            <a:r>
              <a:rPr lang="en-US" altLang="zh-CN" sz="3400" dirty="0" smtClean="0">
                <a:solidFill>
                  <a:schemeClr val="bg1">
                    <a:lumMod val="75000"/>
                  </a:schemeClr>
                </a:solidFill>
              </a:rPr>
              <a:t>Static model expansion</a:t>
            </a:r>
          </a:p>
          <a:p>
            <a:pPr lvl="1"/>
            <a:r>
              <a:rPr lang="en-US" altLang="zh-CN" sz="3400" dirty="0" smtClean="0">
                <a:solidFill>
                  <a:schemeClr val="bg1">
                    <a:lumMod val="75000"/>
                  </a:schemeClr>
                </a:solidFill>
              </a:rPr>
              <a:t>Model-guided test generation</a:t>
            </a:r>
          </a:p>
          <a:p>
            <a:r>
              <a:rPr lang="en-US" altLang="zh-CN" sz="3600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r>
              <a:rPr lang="en-US" altLang="zh-CN" dirty="0" smtClean="0"/>
              <a:t>Related Work</a:t>
            </a:r>
          </a:p>
          <a:p>
            <a:r>
              <a:rPr lang="en-US" altLang="zh-CN" sz="3600" dirty="0" smtClean="0"/>
              <a:t>Conclusion and Future Work</a:t>
            </a:r>
            <a:endParaRPr lang="zh-CN" altLang="en-US" sz="36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1925" y="6900863"/>
            <a:ext cx="508000" cy="508000"/>
          </a:xfrm>
        </p:spPr>
        <p:txBody>
          <a:bodyPr/>
          <a:lstStyle/>
          <a:p>
            <a:pPr>
              <a:defRPr/>
            </a:pPr>
            <a:fld id="{9918E0D1-4BDA-4480-8239-72732A946C24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512" y="-222448"/>
            <a:ext cx="8636000" cy="1080120"/>
          </a:xfrm>
        </p:spPr>
        <p:txBody>
          <a:bodyPr/>
          <a:lstStyle/>
          <a:p>
            <a:r>
              <a:rPr lang="en-US" altLang="zh-CN" sz="3200" dirty="0" smtClean="0"/>
              <a:t>Related Work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9480" y="641648"/>
            <a:ext cx="9832528" cy="5080000"/>
          </a:xfrm>
        </p:spPr>
        <p:txBody>
          <a:bodyPr/>
          <a:lstStyle/>
          <a:p>
            <a:r>
              <a:rPr lang="en-US" altLang="zh-CN" sz="3200" dirty="0" smtClean="0"/>
              <a:t>Automated Test Generation</a:t>
            </a:r>
          </a:p>
          <a:p>
            <a:pPr lvl="1"/>
            <a:r>
              <a:rPr lang="en-US" altLang="zh-CN" sz="2800" b="1" dirty="0" smtClean="0"/>
              <a:t>Random approaches</a:t>
            </a:r>
            <a:r>
              <a:rPr lang="en-US" altLang="zh-CN" sz="2800" dirty="0" smtClean="0"/>
              <a:t>: </a:t>
            </a:r>
            <a:r>
              <a:rPr lang="en-US" altLang="zh-CN" sz="2800" b="1" dirty="0" err="1" smtClean="0"/>
              <a:t>Randoop</a:t>
            </a:r>
            <a:r>
              <a:rPr lang="en-US" altLang="zh-CN" sz="2800" dirty="0" smtClean="0"/>
              <a:t> [ICSE’07], </a:t>
            </a:r>
            <a:r>
              <a:rPr lang="en-US" altLang="zh-CN" sz="2800" b="1" dirty="0" err="1" smtClean="0"/>
              <a:t>Palulu</a:t>
            </a:r>
            <a:r>
              <a:rPr lang="en-US" altLang="zh-CN" sz="2800" dirty="0" smtClean="0"/>
              <a:t> [M-Toos’06], </a:t>
            </a:r>
            <a:r>
              <a:rPr lang="en-US" altLang="zh-CN" sz="2800" b="1" dirty="0" err="1" smtClean="0"/>
              <a:t>RecGen</a:t>
            </a:r>
            <a:r>
              <a:rPr lang="en-US" altLang="zh-CN" sz="2800" dirty="0" smtClean="0"/>
              <a:t>[ASE’10]</a:t>
            </a:r>
          </a:p>
          <a:p>
            <a:pPr lvl="1">
              <a:buNone/>
            </a:pPr>
            <a:r>
              <a:rPr lang="en-US" altLang="zh-CN" sz="2800" dirty="0" smtClean="0"/>
              <a:t>    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Challenge in creating legal / behaviorally-diverse tests</a:t>
            </a:r>
          </a:p>
          <a:p>
            <a:pPr lvl="1"/>
            <a:r>
              <a:rPr lang="en-US" altLang="zh-CN" sz="2800" b="1" dirty="0" smtClean="0"/>
              <a:t>Systematic approaches</a:t>
            </a:r>
            <a:r>
              <a:rPr lang="en-US" altLang="zh-CN" sz="2800" dirty="0" smtClean="0"/>
              <a:t>: </a:t>
            </a:r>
            <a:r>
              <a:rPr lang="en-US" altLang="zh-CN" sz="2800" b="1" dirty="0" err="1" smtClean="0"/>
              <a:t>Korat</a:t>
            </a:r>
            <a:r>
              <a:rPr lang="en-US" altLang="zh-CN" sz="2800" dirty="0" smtClean="0"/>
              <a:t> [ISSTA’02], Symbolic-execution-based approaches (e.g., </a:t>
            </a:r>
            <a:r>
              <a:rPr lang="en-US" altLang="zh-CN" sz="2800" b="1" dirty="0" smtClean="0"/>
              <a:t>JPF</a:t>
            </a:r>
            <a:r>
              <a:rPr lang="en-US" altLang="zh-CN" sz="2800" dirty="0" smtClean="0"/>
              <a:t>, </a:t>
            </a:r>
            <a:r>
              <a:rPr lang="en-US" altLang="zh-CN" sz="2800" b="1" dirty="0" smtClean="0"/>
              <a:t>CUTE</a:t>
            </a:r>
            <a:r>
              <a:rPr lang="en-US" altLang="zh-CN" sz="2800" dirty="0" smtClean="0"/>
              <a:t>, </a:t>
            </a:r>
            <a:r>
              <a:rPr lang="en-US" altLang="zh-CN" sz="2800" b="1" dirty="0" smtClean="0"/>
              <a:t>DART</a:t>
            </a:r>
            <a:r>
              <a:rPr lang="en-US" altLang="zh-CN" sz="2800" dirty="0" smtClean="0"/>
              <a:t>, </a:t>
            </a:r>
            <a:r>
              <a:rPr lang="en-US" altLang="zh-CN" sz="2800" b="1" dirty="0" smtClean="0"/>
              <a:t>KLEE</a:t>
            </a:r>
            <a:r>
              <a:rPr lang="en-US" altLang="zh-CN" sz="2800" dirty="0" smtClean="0"/>
              <a:t>…)</a:t>
            </a:r>
          </a:p>
          <a:p>
            <a:pPr lvl="1">
              <a:buNone/>
            </a:pPr>
            <a:r>
              <a:rPr lang="en-US" altLang="zh-CN" sz="2800" b="1" dirty="0" smtClean="0">
                <a:solidFill>
                  <a:srgbClr val="0070C0"/>
                </a:solidFill>
              </a:rPr>
              <a:t>   Scalability issues; create test inputs, not object-oriented method sequences</a:t>
            </a:r>
            <a:endParaRPr lang="en-US" altLang="zh-CN" sz="2800" dirty="0" smtClean="0"/>
          </a:p>
          <a:p>
            <a:pPr lvl="1"/>
            <a:r>
              <a:rPr lang="en-US" altLang="zh-CN" sz="2800" b="1" dirty="0" smtClean="0"/>
              <a:t>Capture-replay -based approaches</a:t>
            </a:r>
            <a:r>
              <a:rPr lang="en-US" altLang="zh-CN" sz="2800" dirty="0" smtClean="0"/>
              <a:t>: </a:t>
            </a:r>
            <a:r>
              <a:rPr lang="en-US" altLang="zh-CN" sz="2800" b="1" dirty="0" smtClean="0"/>
              <a:t>OCAT</a:t>
            </a:r>
            <a:r>
              <a:rPr lang="en-US" altLang="zh-CN" sz="2800" dirty="0" smtClean="0"/>
              <a:t> [ISSTA’10], </a:t>
            </a:r>
            <a:r>
              <a:rPr lang="en-US" altLang="zh-CN" sz="2800" b="1" dirty="0" smtClean="0"/>
              <a:t>Test Factoring </a:t>
            </a:r>
            <a:r>
              <a:rPr lang="en-US" altLang="zh-CN" sz="2800" dirty="0" smtClean="0"/>
              <a:t>[ASE’05] and </a:t>
            </a:r>
            <a:r>
              <a:rPr lang="en-US" altLang="zh-CN" sz="2800" b="1" dirty="0" smtClean="0"/>
              <a:t>Carving</a:t>
            </a:r>
            <a:r>
              <a:rPr lang="en-US" altLang="zh-CN" sz="2800" dirty="0" smtClean="0"/>
              <a:t> [FSE’05]</a:t>
            </a:r>
          </a:p>
          <a:p>
            <a:pPr lvl="1">
              <a:buNone/>
            </a:pPr>
            <a:r>
              <a:rPr lang="en-US" altLang="zh-CN" sz="2800" b="1" dirty="0" smtClean="0">
                <a:solidFill>
                  <a:srgbClr val="0070C0"/>
                </a:solidFill>
              </a:rPr>
              <a:t>   Save object states in memory, not create method sequences</a:t>
            </a:r>
          </a:p>
          <a:p>
            <a:pPr lvl="1"/>
            <a:endParaRPr lang="en-US" altLang="zh-CN" sz="1000" dirty="0" smtClean="0"/>
          </a:p>
          <a:p>
            <a:r>
              <a:rPr lang="en-US" altLang="zh-CN" sz="3200" dirty="0" smtClean="0"/>
              <a:t>Software Behavior Model Inference</a:t>
            </a:r>
          </a:p>
          <a:p>
            <a:pPr lvl="1"/>
            <a:r>
              <a:rPr lang="en-US" altLang="zh-CN" sz="2800" b="1" dirty="0" err="1" smtClean="0"/>
              <a:t>Daikon</a:t>
            </a:r>
            <a:r>
              <a:rPr lang="en-US" altLang="zh-CN" sz="2800" dirty="0" smtClean="0"/>
              <a:t> [ICSE’99], </a:t>
            </a:r>
            <a:r>
              <a:rPr lang="en-US" altLang="zh-CN" sz="2800" b="1" dirty="0" smtClean="0"/>
              <a:t>ADABU</a:t>
            </a:r>
            <a:r>
              <a:rPr lang="en-US" altLang="zh-CN" sz="2800" dirty="0" smtClean="0"/>
              <a:t> [WODA’06], </a:t>
            </a:r>
            <a:r>
              <a:rPr lang="en-US" altLang="zh-CN" sz="2800" b="1" dirty="0" smtClean="0"/>
              <a:t>GK-Tail </a:t>
            </a:r>
            <a:r>
              <a:rPr lang="en-US" altLang="zh-CN" sz="2800" dirty="0" smtClean="0"/>
              <a:t>[ICSE’08] …</a:t>
            </a:r>
          </a:p>
          <a:p>
            <a:pPr lvl="1">
              <a:buNone/>
            </a:pPr>
            <a:r>
              <a:rPr lang="en-US" altLang="zh-CN" sz="2800" b="1" dirty="0" smtClean="0">
                <a:solidFill>
                  <a:srgbClr val="0070C0"/>
                </a:solidFill>
              </a:rPr>
              <a:t>    For program understanding, not for test generation</a:t>
            </a:r>
            <a:endParaRPr lang="zh-CN" alt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1925" y="6900863"/>
            <a:ext cx="508000" cy="508000"/>
          </a:xfrm>
        </p:spPr>
        <p:txBody>
          <a:bodyPr/>
          <a:lstStyle/>
          <a:p>
            <a:pPr>
              <a:defRPr/>
            </a:pPr>
            <a:fld id="{9918E0D1-4BDA-4480-8239-72732A946C24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Approach</a:t>
            </a:r>
          </a:p>
          <a:p>
            <a:pPr lvl="1"/>
            <a:r>
              <a:rPr lang="en-US" altLang="zh-CN" sz="3600" dirty="0" smtClean="0">
                <a:solidFill>
                  <a:schemeClr val="bg1">
                    <a:lumMod val="75000"/>
                  </a:schemeClr>
                </a:solidFill>
              </a:rPr>
              <a:t>Dynamic model inference</a:t>
            </a:r>
          </a:p>
          <a:p>
            <a:pPr lvl="1"/>
            <a:r>
              <a:rPr lang="en-US" altLang="zh-CN" sz="3600" dirty="0" smtClean="0">
                <a:solidFill>
                  <a:schemeClr val="bg1">
                    <a:lumMod val="75000"/>
                  </a:schemeClr>
                </a:solidFill>
              </a:rPr>
              <a:t>Static model expansion</a:t>
            </a:r>
          </a:p>
          <a:p>
            <a:pPr lvl="1"/>
            <a:r>
              <a:rPr lang="en-US" altLang="zh-CN" sz="3600" dirty="0" smtClean="0">
                <a:solidFill>
                  <a:schemeClr val="bg1">
                    <a:lumMod val="75000"/>
                  </a:schemeClr>
                </a:solidFill>
              </a:rPr>
              <a:t>Model-guided test generation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Related Work</a:t>
            </a:r>
          </a:p>
          <a:p>
            <a:r>
              <a:rPr lang="en-US" altLang="zh-CN" sz="3600" dirty="0" smtClean="0"/>
              <a:t>Conclusion and Future Work</a:t>
            </a:r>
            <a:endParaRPr lang="zh-CN" altLang="en-US" sz="36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1925" y="6900863"/>
            <a:ext cx="508000" cy="508000"/>
          </a:xfrm>
        </p:spPr>
        <p:txBody>
          <a:bodyPr/>
          <a:lstStyle/>
          <a:p>
            <a:pPr>
              <a:defRPr/>
            </a:pPr>
            <a:fld id="{9918E0D1-4BDA-4480-8239-72732A946C24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4480" y="-222448"/>
            <a:ext cx="8636000" cy="1270000"/>
          </a:xfrm>
        </p:spPr>
        <p:txBody>
          <a:bodyPr/>
          <a:lstStyle/>
          <a:p>
            <a:r>
              <a:rPr lang="en-US" altLang="zh-CN" sz="3200" dirty="0" smtClean="0"/>
              <a:t>Future Work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59520" y="1106264"/>
            <a:ext cx="8636000" cy="5080000"/>
          </a:xfrm>
        </p:spPr>
        <p:txBody>
          <a:bodyPr/>
          <a:lstStyle/>
          <a:p>
            <a:r>
              <a:rPr lang="en-US" altLang="zh-CN" sz="3200" dirty="0" smtClean="0"/>
              <a:t>Investigate </a:t>
            </a:r>
            <a:r>
              <a:rPr lang="en-US" altLang="zh-CN" sz="3200" b="1" dirty="0" smtClean="0"/>
              <a:t>alternative ways </a:t>
            </a:r>
            <a:r>
              <a:rPr lang="en-US" altLang="zh-CN" sz="3200" dirty="0" smtClean="0"/>
              <a:t>to use program analysis techniques for test generation</a:t>
            </a:r>
          </a:p>
          <a:p>
            <a:pPr lvl="1"/>
            <a:r>
              <a:rPr lang="en-US" altLang="zh-CN" sz="2800" dirty="0" smtClean="0"/>
              <a:t>How to </a:t>
            </a:r>
            <a:r>
              <a:rPr lang="en-US" altLang="zh-CN" sz="2800" i="1" dirty="0" smtClean="0"/>
              <a:t>better</a:t>
            </a:r>
            <a:r>
              <a:rPr lang="en-US" altLang="zh-CN" sz="2800" dirty="0" smtClean="0"/>
              <a:t> combine static/dynamic analysis?</a:t>
            </a:r>
          </a:p>
          <a:p>
            <a:pPr lvl="1"/>
            <a:endParaRPr lang="en-US" altLang="zh-CN" sz="800" dirty="0" smtClean="0"/>
          </a:p>
          <a:p>
            <a:r>
              <a:rPr lang="en-US" altLang="zh-CN" sz="3200" dirty="0" smtClean="0"/>
              <a:t>What is </a:t>
            </a:r>
            <a:r>
              <a:rPr lang="en-US" altLang="zh-CN" sz="3200" b="1" dirty="0" smtClean="0"/>
              <a:t>a good abstraction </a:t>
            </a:r>
            <a:r>
              <a:rPr lang="en-US" altLang="zh-CN" sz="3200" dirty="0" smtClean="0"/>
              <a:t>for automated test generation tools?</a:t>
            </a:r>
          </a:p>
          <a:p>
            <a:pPr lvl="1"/>
            <a:r>
              <a:rPr lang="en-US" altLang="zh-CN" sz="2800" dirty="0" smtClean="0"/>
              <a:t>We use an enhanced call sequence model in </a:t>
            </a:r>
            <a:r>
              <a:rPr lang="en-US" altLang="zh-CN" sz="2800" dirty="0" err="1" smtClean="0"/>
              <a:t>Palus</a:t>
            </a:r>
            <a:r>
              <a:rPr lang="en-US" altLang="zh-CN" sz="2800" dirty="0" smtClean="0"/>
              <a:t>, what about other models?</a:t>
            </a:r>
          </a:p>
          <a:p>
            <a:pPr lvl="1"/>
            <a:endParaRPr lang="en-US" altLang="zh-CN" sz="800" dirty="0" smtClean="0"/>
          </a:p>
          <a:p>
            <a:r>
              <a:rPr lang="en-US" altLang="zh-CN" sz="3200" dirty="0" smtClean="0"/>
              <a:t>Explain </a:t>
            </a:r>
            <a:r>
              <a:rPr lang="en-US" altLang="zh-CN" sz="3200" b="1" dirty="0" smtClean="0"/>
              <a:t>why a test fails</a:t>
            </a:r>
          </a:p>
          <a:p>
            <a:pPr lvl="1"/>
            <a:r>
              <a:rPr lang="en-US" altLang="zh-CN" sz="2800" dirty="0" smtClean="0"/>
              <a:t>Automated Documentation Inference [ASE’11 to appear]</a:t>
            </a:r>
          </a:p>
          <a:p>
            <a:pPr lvl="1"/>
            <a:r>
              <a:rPr lang="en-US" altLang="zh-CN" sz="2800" dirty="0" smtClean="0"/>
              <a:t>Semantic  test simplification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1925" y="6900863"/>
            <a:ext cx="508000" cy="508000"/>
          </a:xfrm>
        </p:spPr>
        <p:txBody>
          <a:bodyPr/>
          <a:lstStyle/>
          <a:p>
            <a:pPr>
              <a:defRPr/>
            </a:pPr>
            <a:fld id="{9918E0D1-4BDA-4480-8239-72732A946C24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3496" y="304800"/>
            <a:ext cx="8636000" cy="1270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b="1" dirty="0" err="1" smtClean="0">
                <a:solidFill>
                  <a:srgbClr val="0070C0"/>
                </a:solidFill>
                <a:ea typeface="宋体" charset="-122"/>
              </a:rPr>
              <a:t>Palus</a:t>
            </a:r>
            <a:r>
              <a:rPr lang="en-US" altLang="zh-CN" sz="3600" b="1" dirty="0" smtClean="0">
                <a:solidFill>
                  <a:srgbClr val="000000"/>
                </a:solidFill>
                <a:ea typeface="宋体" charset="-122"/>
              </a:rPr>
              <a:t>: Combining Dynamic and </a:t>
            </a:r>
            <a:r>
              <a:rPr lang="en-US" altLang="zh-CN" sz="3600" dirty="0" smtClean="0">
                <a:solidFill>
                  <a:srgbClr val="000000"/>
                </a:solidFill>
                <a:ea typeface="宋体" charset="-122"/>
              </a:rPr>
              <a:t>Static </a:t>
            </a:r>
            <a:r>
              <a:rPr lang="en-US" altLang="zh-CN" sz="3600" b="1" dirty="0" smtClean="0">
                <a:solidFill>
                  <a:srgbClr val="000000"/>
                </a:solidFill>
                <a:ea typeface="宋体" charset="-122"/>
              </a:rPr>
              <a:t>Analyses</a:t>
            </a:r>
            <a:endParaRPr lang="zh-CN" altLang="en-US" sz="3600" b="1" dirty="0" err="1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4339" name="内容占位符 2"/>
          <p:cNvSpPr>
            <a:spLocks noGrp="1"/>
          </p:cNvSpPr>
          <p:nvPr>
            <p:ph sz="quarter" idx="1"/>
          </p:nvPr>
        </p:nvSpPr>
        <p:spPr>
          <a:xfrm>
            <a:off x="471488" y="1608138"/>
            <a:ext cx="8636000" cy="5514975"/>
          </a:xfrm>
        </p:spPr>
        <p:txBody>
          <a:bodyPr>
            <a:normAutofit/>
          </a:bodyPr>
          <a:lstStyle/>
          <a:p>
            <a:pPr marL="304797" indent="-304797" eaLnBrk="1" fontAlgn="auto" hangingPunct="1">
              <a:spcBef>
                <a:spcPts val="644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altLang="zh-CN" sz="800" dirty="0" smtClean="0"/>
          </a:p>
          <a:p>
            <a:pPr marL="304797" indent="-304797" eaLnBrk="1" fontAlgn="auto" hangingPunct="1">
              <a:spcBef>
                <a:spcPts val="644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z="3200" b="1" dirty="0" smtClean="0">
                <a:solidFill>
                  <a:srgbClr val="0070C0"/>
                </a:solidFill>
              </a:rPr>
              <a:t>Dynamically</a:t>
            </a:r>
            <a:r>
              <a:rPr lang="en-US" altLang="zh-CN" sz="3200" b="1" dirty="0" smtClean="0">
                <a:solidFill>
                  <a:srgbClr val="000000"/>
                </a:solidFill>
              </a:rPr>
              <a:t> infer an object behavior model from a sample (correct) execution trace</a:t>
            </a:r>
          </a:p>
          <a:p>
            <a:pPr marL="609594" lvl="1" indent="-253997" eaLnBrk="1" fontAlgn="auto" hangingPunct="1">
              <a:spcBef>
                <a:spcPts val="411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z="2900" dirty="0" smtClean="0">
                <a:solidFill>
                  <a:srgbClr val="000000"/>
                </a:solidFill>
              </a:rPr>
              <a:t>Capture method-call order and argument constraints</a:t>
            </a:r>
          </a:p>
          <a:p>
            <a:pPr marL="609594" lvl="1" indent="-253997" eaLnBrk="1" fontAlgn="auto" hangingPunct="1">
              <a:spcBef>
                <a:spcPts val="411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altLang="zh-CN" sz="1300" b="1" dirty="0" smtClean="0">
              <a:solidFill>
                <a:srgbClr val="000000"/>
              </a:solidFill>
            </a:endParaRPr>
          </a:p>
          <a:p>
            <a:pPr marL="304797" indent="-304797" eaLnBrk="1" fontAlgn="auto" hangingPunct="1">
              <a:spcBef>
                <a:spcPts val="644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z="3200" b="1" dirty="0" smtClean="0">
                <a:solidFill>
                  <a:srgbClr val="0070C0"/>
                </a:solidFill>
              </a:rPr>
              <a:t>Statically</a:t>
            </a:r>
            <a:r>
              <a:rPr lang="en-US" altLang="zh-CN" sz="3200" b="1" dirty="0" smtClean="0">
                <a:solidFill>
                  <a:srgbClr val="000000"/>
                </a:solidFill>
              </a:rPr>
              <a:t> identify related methods</a:t>
            </a:r>
          </a:p>
          <a:p>
            <a:pPr marL="609594" lvl="1" indent="-253997" eaLnBrk="1" fontAlgn="auto" hangingPunct="1">
              <a:spcBef>
                <a:spcPts val="411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z="2900" b="1" dirty="0" smtClean="0">
                <a:solidFill>
                  <a:srgbClr val="000000"/>
                </a:solidFill>
              </a:rPr>
              <a:t>Expand</a:t>
            </a:r>
            <a:r>
              <a:rPr lang="en-US" altLang="zh-CN" sz="2900" dirty="0" smtClean="0">
                <a:solidFill>
                  <a:srgbClr val="000000"/>
                </a:solidFill>
              </a:rPr>
              <a:t> the (incomplete) dynamic model</a:t>
            </a:r>
          </a:p>
          <a:p>
            <a:pPr marL="609594" lvl="1" indent="-253997" eaLnBrk="1" fontAlgn="auto" hangingPunct="1">
              <a:spcBef>
                <a:spcPts val="411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altLang="zh-CN" sz="1400" b="1" dirty="0" smtClean="0">
              <a:solidFill>
                <a:srgbClr val="000000"/>
              </a:solidFill>
            </a:endParaRPr>
          </a:p>
          <a:p>
            <a:pPr marL="304797" indent="-304797" eaLnBrk="1" fontAlgn="auto" hangingPunct="1">
              <a:spcBef>
                <a:spcPts val="644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z="3200" b="1" dirty="0" smtClean="0">
                <a:solidFill>
                  <a:srgbClr val="0070C0"/>
                </a:solidFill>
              </a:rPr>
              <a:t>Model-Guided</a:t>
            </a:r>
            <a:r>
              <a:rPr lang="en-US" altLang="zh-CN" sz="3200" b="1" dirty="0" smtClean="0">
                <a:solidFill>
                  <a:srgbClr val="000000"/>
                </a:solidFill>
              </a:rPr>
              <a:t> random test generation</a:t>
            </a:r>
          </a:p>
          <a:p>
            <a:pPr marL="609597" lvl="1" indent="-304797" eaLnBrk="1" fontAlgn="auto" hangingPunct="1">
              <a:spcBef>
                <a:spcPts val="644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z="2900" dirty="0" smtClean="0">
                <a:solidFill>
                  <a:srgbClr val="000000"/>
                </a:solidFill>
              </a:rPr>
              <a:t>Fuzz along a specific legal path</a:t>
            </a:r>
          </a:p>
          <a:p>
            <a:pPr marL="609597" lvl="1" indent="-304797" eaLnBrk="1" fontAlgn="auto" hangingPunct="1">
              <a:spcBef>
                <a:spcPts val="644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altLang="zh-CN" sz="1300" dirty="0" smtClean="0">
              <a:solidFill>
                <a:srgbClr val="000000"/>
              </a:solidFill>
            </a:endParaRPr>
          </a:p>
          <a:p>
            <a:pPr marL="304797" indent="-304797" eaLnBrk="1" fontAlgn="auto" hangingPunct="1">
              <a:spcBef>
                <a:spcPts val="644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altLang="zh-CN" sz="1900" dirty="0" smtClean="0"/>
          </a:p>
          <a:p>
            <a:pPr marL="304797" indent="-304797" eaLnBrk="1" fontAlgn="auto" hangingPunct="1">
              <a:spcBef>
                <a:spcPts val="644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altLang="zh-CN" sz="1200" dirty="0" smtClean="0"/>
          </a:p>
        </p:txBody>
      </p:sp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68432" y="1865784"/>
            <a:ext cx="685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6384" y="3581003"/>
            <a:ext cx="12192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61925" y="6900863"/>
            <a:ext cx="508000" cy="508000"/>
          </a:xfrm>
        </p:spPr>
        <p:txBody>
          <a:bodyPr/>
          <a:lstStyle/>
          <a:p>
            <a:pPr>
              <a:defRPr/>
            </a:pPr>
            <a:fld id="{9918E0D1-4BDA-4480-8239-72732A946C2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60928" y="5322168"/>
            <a:ext cx="13716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512" y="209600"/>
            <a:ext cx="8636000" cy="1270000"/>
          </a:xfrm>
        </p:spPr>
        <p:txBody>
          <a:bodyPr/>
          <a:lstStyle/>
          <a:p>
            <a:r>
              <a:rPr lang="en-US" altLang="zh-CN" sz="3200" dirty="0" smtClean="0"/>
              <a:t>Contributions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64480" y="1608667"/>
            <a:ext cx="8636000" cy="5080000"/>
          </a:xfrm>
        </p:spPr>
        <p:txBody>
          <a:bodyPr/>
          <a:lstStyle/>
          <a:p>
            <a:r>
              <a:rPr lang="en-US" altLang="zh-CN" sz="3200" dirty="0" smtClean="0"/>
              <a:t>A hybrid automated test generation </a:t>
            </a:r>
            <a:r>
              <a:rPr lang="en-US" altLang="zh-CN" sz="3200" b="1" dirty="0" smtClean="0"/>
              <a:t>technique</a:t>
            </a:r>
          </a:p>
          <a:p>
            <a:pPr lvl="1"/>
            <a:r>
              <a:rPr lang="en-US" altLang="zh-CN" sz="2800" dirty="0" smtClean="0">
                <a:solidFill>
                  <a:srgbClr val="0070C0"/>
                </a:solidFill>
              </a:rPr>
              <a:t>Dynamic analysis</a:t>
            </a:r>
            <a:r>
              <a:rPr lang="en-US" altLang="zh-CN" sz="2800" dirty="0" smtClean="0"/>
              <a:t>: infer model to create legal tests</a:t>
            </a:r>
          </a:p>
          <a:p>
            <a:pPr lvl="1"/>
            <a:r>
              <a:rPr lang="en-US" altLang="zh-CN" sz="2800" dirty="0" smtClean="0">
                <a:solidFill>
                  <a:srgbClr val="0070C0"/>
                </a:solidFill>
              </a:rPr>
              <a:t>Static analysis</a:t>
            </a:r>
            <a:r>
              <a:rPr lang="en-US" altLang="zh-CN" sz="2800" dirty="0" smtClean="0"/>
              <a:t>: expand dynamically-inferred model</a:t>
            </a:r>
          </a:p>
          <a:p>
            <a:pPr lvl="1"/>
            <a:r>
              <a:rPr lang="en-US" altLang="zh-CN" sz="2800" dirty="0" smtClean="0">
                <a:solidFill>
                  <a:srgbClr val="0070C0"/>
                </a:solidFill>
              </a:rPr>
              <a:t>Random testing</a:t>
            </a:r>
            <a:r>
              <a:rPr lang="en-US" altLang="zh-CN" sz="2800" dirty="0" smtClean="0"/>
              <a:t>: create behaviorally-diverse tests</a:t>
            </a:r>
          </a:p>
          <a:p>
            <a:pPr lvl="1"/>
            <a:endParaRPr lang="en-US" altLang="zh-CN" sz="800" dirty="0" smtClean="0"/>
          </a:p>
          <a:p>
            <a:r>
              <a:rPr lang="en-US" altLang="zh-CN" sz="3200" dirty="0" smtClean="0"/>
              <a:t>A publicly-available </a:t>
            </a:r>
            <a:r>
              <a:rPr lang="en-US" altLang="zh-CN" sz="3200" b="1" dirty="0" smtClean="0"/>
              <a:t>tool</a:t>
            </a:r>
          </a:p>
          <a:p>
            <a:pPr lvl="1">
              <a:buNone/>
            </a:pPr>
            <a:r>
              <a:rPr lang="en-US" sz="2800" i="1" u="sng" dirty="0" smtClean="0">
                <a:solidFill>
                  <a:srgbClr val="0070C0"/>
                </a:solidFill>
              </a:rPr>
              <a:t> http://code.google.com/p/tpalus/</a:t>
            </a:r>
          </a:p>
          <a:p>
            <a:pPr lvl="1"/>
            <a:endParaRPr lang="en-US" sz="800" dirty="0" smtClean="0"/>
          </a:p>
          <a:p>
            <a:r>
              <a:rPr lang="en-US" altLang="zh-CN" sz="3200" dirty="0" smtClean="0"/>
              <a:t>An empirical </a:t>
            </a:r>
            <a:r>
              <a:rPr lang="en-US" altLang="zh-CN" sz="3200" b="1" dirty="0" smtClean="0"/>
              <a:t>evaluation</a:t>
            </a:r>
            <a:r>
              <a:rPr lang="en-US" altLang="zh-CN" sz="3200" dirty="0" smtClean="0"/>
              <a:t> to show its effectiveness</a:t>
            </a:r>
          </a:p>
          <a:p>
            <a:pPr lvl="1"/>
            <a:r>
              <a:rPr lang="en-US" altLang="zh-CN" sz="2800" dirty="0" smtClean="0"/>
              <a:t>Increases test coverage</a:t>
            </a:r>
          </a:p>
          <a:p>
            <a:pPr lvl="1"/>
            <a:r>
              <a:rPr lang="en-US" altLang="zh-CN" sz="2800" dirty="0" smtClean="0"/>
              <a:t>Finds more bugs</a:t>
            </a:r>
            <a:endParaRPr lang="zh-CN" altLang="en-US" sz="28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1925" y="6900863"/>
            <a:ext cx="508000" cy="508000"/>
          </a:xfrm>
        </p:spPr>
        <p:txBody>
          <a:bodyPr/>
          <a:lstStyle/>
          <a:p>
            <a:pPr>
              <a:defRPr/>
            </a:pPr>
            <a:fld id="{9918E0D1-4BDA-4480-8239-72732A946C24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Backup slides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Sensitivity to the Inputs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16000" y="1608667"/>
            <a:ext cx="8888536" cy="5080000"/>
          </a:xfrm>
        </p:spPr>
        <p:txBody>
          <a:bodyPr/>
          <a:lstStyle/>
          <a:p>
            <a:r>
              <a:rPr lang="en-US" altLang="zh-CN" dirty="0" smtClean="0"/>
              <a:t>Investigate on two subjects: </a:t>
            </a:r>
            <a:r>
              <a:rPr lang="en-US" altLang="zh-CN" b="1" dirty="0" err="1" smtClean="0"/>
              <a:t>tinySQL</a:t>
            </a:r>
            <a:r>
              <a:rPr lang="en-US" altLang="zh-CN" dirty="0" smtClean="0"/>
              <a:t> and </a:t>
            </a:r>
            <a:r>
              <a:rPr lang="en-US" altLang="zh-CN" b="1" dirty="0" smtClean="0"/>
              <a:t>SAT4J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sz="900" dirty="0" smtClean="0"/>
          </a:p>
          <a:p>
            <a:r>
              <a:rPr lang="en-US" altLang="zh-CN" dirty="0" smtClean="0"/>
              <a:t>This approach is </a:t>
            </a:r>
            <a:r>
              <a:rPr lang="en-US" altLang="zh-CN" b="1" dirty="0" smtClean="0"/>
              <a:t>not very sensitive </a:t>
            </a:r>
            <a:r>
              <a:rPr lang="en-US" altLang="zh-CN" dirty="0" smtClean="0"/>
              <a:t>to the inputs</a:t>
            </a:r>
          </a:p>
          <a:p>
            <a:pPr lvl="1"/>
            <a:r>
              <a:rPr lang="en-US" altLang="zh-CN" dirty="0" smtClean="0"/>
              <a:t>Not too many constraints in subjects?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93333" y="2337440"/>
          <a:ext cx="677333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483"/>
                <a:gridCol w="3528392"/>
                <a:gridCol w="15144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Subject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Input Size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Coverage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tinySQL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 SQL Statements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    59%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ALL Statements from Manual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    61%</a:t>
                      </a:r>
                    </a:p>
                    <a:p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SAT4J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 5-clause</a:t>
                      </a:r>
                      <a:r>
                        <a:rPr lang="en-US" altLang="zh-CN" sz="2400" baseline="0" dirty="0" smtClean="0"/>
                        <a:t> formula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    65%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 188-clause</a:t>
                      </a:r>
                      <a:r>
                        <a:rPr lang="en-US" altLang="zh-CN" sz="2400" baseline="0" dirty="0" smtClean="0"/>
                        <a:t> formula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    66%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 800-clause</a:t>
                      </a:r>
                      <a:r>
                        <a:rPr lang="en-US" altLang="zh-CN" sz="2400" baseline="0" dirty="0" smtClean="0"/>
                        <a:t> formula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     66%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Breakdown of Contributions in Coverage Increase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5544" y="1590625"/>
            <a:ext cx="727710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3600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altLang="zh-CN" sz="3600" dirty="0" smtClean="0"/>
              <a:t>Approach</a:t>
            </a:r>
          </a:p>
          <a:p>
            <a:pPr lvl="1"/>
            <a:r>
              <a:rPr lang="en-US" altLang="zh-CN" sz="3400" dirty="0" smtClean="0"/>
              <a:t>Dynamic model inference</a:t>
            </a:r>
          </a:p>
          <a:p>
            <a:pPr lvl="1"/>
            <a:r>
              <a:rPr lang="en-US" altLang="zh-CN" sz="3400" dirty="0" smtClean="0"/>
              <a:t>Static model expansion</a:t>
            </a:r>
          </a:p>
          <a:p>
            <a:pPr lvl="1"/>
            <a:r>
              <a:rPr lang="en-US" altLang="zh-CN" sz="3400" dirty="0" smtClean="0"/>
              <a:t>Model-guided test generation</a:t>
            </a:r>
          </a:p>
          <a:p>
            <a:r>
              <a:rPr lang="en-US" altLang="zh-CN" sz="3600" dirty="0" smtClean="0"/>
              <a:t>Evaluation</a:t>
            </a:r>
          </a:p>
          <a:p>
            <a:r>
              <a:rPr lang="en-US" altLang="zh-CN" dirty="0" smtClean="0"/>
              <a:t>Related Work</a:t>
            </a:r>
            <a:endParaRPr lang="en-US" altLang="zh-CN" sz="3600" dirty="0" smtClean="0"/>
          </a:p>
          <a:p>
            <a:r>
              <a:rPr lang="en-US" altLang="zh-CN" sz="3600" dirty="0" smtClean="0"/>
              <a:t>Conclusion and Future Work</a:t>
            </a:r>
            <a:endParaRPr lang="zh-CN" altLang="en-US" sz="36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1925" y="6900863"/>
            <a:ext cx="508000" cy="508000"/>
          </a:xfrm>
        </p:spPr>
        <p:txBody>
          <a:bodyPr/>
          <a:lstStyle/>
          <a:p>
            <a:pPr>
              <a:defRPr/>
            </a:pPr>
            <a:fld id="{9918E0D1-4BDA-4480-8239-72732A946C24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512" y="65584"/>
            <a:ext cx="8636000" cy="1270000"/>
          </a:xfrm>
        </p:spPr>
        <p:txBody>
          <a:bodyPr/>
          <a:lstStyle/>
          <a:p>
            <a:r>
              <a:rPr lang="en-US" altLang="zh-CN" sz="3200" dirty="0" smtClean="0"/>
              <a:t>Overview of the </a:t>
            </a:r>
            <a:r>
              <a:rPr lang="en-US" altLang="zh-CN" sz="3200" dirty="0" err="1" smtClean="0"/>
              <a:t>Palus</a:t>
            </a:r>
            <a:r>
              <a:rPr lang="en-US" altLang="zh-CN" sz="3200" dirty="0" smtClean="0"/>
              <a:t> approach</a:t>
            </a:r>
            <a:endParaRPr lang="zh-CN" altLang="en-US" sz="3200" dirty="0"/>
          </a:p>
        </p:txBody>
      </p:sp>
      <p:sp>
        <p:nvSpPr>
          <p:cNvPr id="4" name="圆角矩形 3"/>
          <p:cNvSpPr/>
          <p:nvPr/>
        </p:nvSpPr>
        <p:spPr>
          <a:xfrm>
            <a:off x="255464" y="3809355"/>
            <a:ext cx="1656209" cy="720725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Program Under Test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98785" y="2369195"/>
            <a:ext cx="1800225" cy="720725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A </a:t>
            </a:r>
            <a:r>
              <a:rPr lang="en-US" altLang="zh-CN" dirty="0" smtClean="0">
                <a:solidFill>
                  <a:schemeClr val="tx1"/>
                </a:solidFill>
              </a:rPr>
              <a:t>Sample Trace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9440" y="5178152"/>
            <a:ext cx="2088579" cy="719137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 smtClean="0">
                <a:solidFill>
                  <a:schemeClr val="tx1"/>
                </a:solidFill>
              </a:rPr>
              <a:t>JUnit</a:t>
            </a:r>
            <a:r>
              <a:rPr lang="en-US" altLang="zh-CN" dirty="0" smtClean="0">
                <a:solidFill>
                  <a:schemeClr val="tx1"/>
                </a:solidFill>
              </a:rPr>
              <a:t> Theories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99480" y="5745956"/>
            <a:ext cx="26638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dirty="0"/>
              <a:t>(</a:t>
            </a:r>
            <a:r>
              <a:rPr lang="en-US" altLang="zh-CN" sz="1800" b="1" dirty="0"/>
              <a:t>Optional</a:t>
            </a:r>
            <a:r>
              <a:rPr lang="en-US" altLang="zh-CN" sz="1800" dirty="0"/>
              <a:t>)</a:t>
            </a:r>
            <a:endParaRPr lang="zh-CN" altLang="en-US" sz="1800" dirty="0"/>
          </a:p>
        </p:txBody>
      </p:sp>
      <p:sp>
        <p:nvSpPr>
          <p:cNvPr id="9" name="圆角矩形 8"/>
          <p:cNvSpPr/>
          <p:nvPr/>
        </p:nvSpPr>
        <p:spPr>
          <a:xfrm>
            <a:off x="2631728" y="2297832"/>
            <a:ext cx="2520280" cy="8636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Dynamic</a:t>
            </a:r>
          </a:p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Model Inference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631728" y="3737992"/>
            <a:ext cx="2520280" cy="8636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Static Method Analysis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312248" y="3089920"/>
            <a:ext cx="2592288" cy="8636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smtClean="0">
                <a:solidFill>
                  <a:schemeClr val="tx1"/>
                </a:solidFill>
              </a:rPr>
              <a:t>Guided Random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zh-CN" b="1" dirty="0" smtClean="0">
                <a:solidFill>
                  <a:schemeClr val="tx1"/>
                </a:solidFill>
              </a:rPr>
              <a:t>Test Generation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" name="肘形连接符 16"/>
          <p:cNvCxnSpPr>
            <a:stCxn id="10" idx="3"/>
            <a:endCxn id="15" idx="1"/>
          </p:cNvCxnSpPr>
          <p:nvPr/>
        </p:nvCxnSpPr>
        <p:spPr>
          <a:xfrm flipV="1">
            <a:off x="5152008" y="3521720"/>
            <a:ext cx="2160240" cy="64807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8392368" y="5106144"/>
            <a:ext cx="1800225" cy="720725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JUnit</a:t>
            </a:r>
            <a:r>
              <a:rPr lang="en-US" altLang="zh-CN" dirty="0">
                <a:solidFill>
                  <a:schemeClr val="tx1"/>
                </a:solidFill>
              </a:rPr>
              <a:t> Tests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TextBox 45"/>
          <p:cNvSpPr txBox="1">
            <a:spLocks noChangeArrowheads="1"/>
          </p:cNvSpPr>
          <p:nvPr/>
        </p:nvSpPr>
        <p:spPr bwMode="auto">
          <a:xfrm>
            <a:off x="687710" y="1722438"/>
            <a:ext cx="14398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/>
              <a:t>Inputs:</a:t>
            </a:r>
            <a:endParaRPr lang="zh-CN" altLang="en-US" b="1" dirty="0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7312248" y="5250160"/>
            <a:ext cx="14414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/>
              <a:t>Outputs:</a:t>
            </a:r>
            <a:endParaRPr lang="zh-CN" altLang="en-US" b="1" dirty="0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152008" y="2359992"/>
            <a:ext cx="1690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0070C0"/>
                </a:solidFill>
              </a:rPr>
              <a:t>Dynamic Model</a:t>
            </a:r>
            <a:endParaRPr lang="zh-CN" altLang="en-US" sz="1800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194598" y="3811959"/>
            <a:ext cx="132556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0070C0"/>
                </a:solidFill>
              </a:rPr>
              <a:t> Method </a:t>
            </a:r>
          </a:p>
          <a:p>
            <a:r>
              <a:rPr lang="en-US" altLang="zh-CN" sz="1800" dirty="0">
                <a:solidFill>
                  <a:srgbClr val="0070C0"/>
                </a:solidFill>
              </a:rPr>
              <a:t>Dependence</a:t>
            </a:r>
            <a:endParaRPr lang="zh-CN" altLang="en-US" sz="1800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991768" y="5096297"/>
            <a:ext cx="1624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0070C0"/>
                </a:solidFill>
              </a:rPr>
              <a:t>Testing Oracles</a:t>
            </a:r>
            <a:endParaRPr lang="zh-CN" altLang="en-US" sz="1800" dirty="0">
              <a:solidFill>
                <a:srgbClr val="0070C0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rot="5400000">
            <a:off x="8139546" y="4637298"/>
            <a:ext cx="93610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9" idx="3"/>
          </p:cNvCxnSpPr>
          <p:nvPr/>
        </p:nvCxnSpPr>
        <p:spPr>
          <a:xfrm>
            <a:off x="5152008" y="2729632"/>
            <a:ext cx="2160240" cy="5763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9" idx="1"/>
          </p:cNvCxnSpPr>
          <p:nvPr/>
        </p:nvCxnSpPr>
        <p:spPr>
          <a:xfrm flipV="1">
            <a:off x="1983656" y="2729632"/>
            <a:ext cx="648072" cy="2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10" idx="1"/>
          </p:cNvCxnSpPr>
          <p:nvPr/>
        </p:nvCxnSpPr>
        <p:spPr>
          <a:xfrm flipV="1">
            <a:off x="1983656" y="4169792"/>
            <a:ext cx="648072" cy="2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6" idx="3"/>
          </p:cNvCxnSpPr>
          <p:nvPr/>
        </p:nvCxnSpPr>
        <p:spPr>
          <a:xfrm flipV="1">
            <a:off x="2128019" y="3737992"/>
            <a:ext cx="5112221" cy="1799729"/>
          </a:xfrm>
          <a:prstGeom prst="bentConnector3">
            <a:avLst>
              <a:gd name="adj1" fmla="val 8717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61925" y="6900863"/>
            <a:ext cx="508000" cy="508000"/>
          </a:xfrm>
        </p:spPr>
        <p:txBody>
          <a:bodyPr/>
          <a:lstStyle/>
          <a:p>
            <a:pPr>
              <a:defRPr/>
            </a:pPr>
            <a:fld id="{9918E0D1-4BDA-4480-8239-72732A946C2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9" grpId="0"/>
      <p:bldP spid="22" grpId="0"/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512" y="304800"/>
            <a:ext cx="8636000" cy="1270000"/>
          </a:xfrm>
        </p:spPr>
        <p:txBody>
          <a:bodyPr/>
          <a:lstStyle/>
          <a:p>
            <a:r>
              <a:rPr lang="en-US" altLang="zh-CN" sz="3200" dirty="0" smtClean="0"/>
              <a:t>(1) Dynamic Model Inference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59520" y="1680675"/>
            <a:ext cx="7664400" cy="3785509"/>
          </a:xfrm>
        </p:spPr>
        <p:txBody>
          <a:bodyPr/>
          <a:lstStyle/>
          <a:p>
            <a:r>
              <a:rPr lang="en-US" altLang="zh-CN" sz="3200" dirty="0" smtClean="0"/>
              <a:t>Infer a </a:t>
            </a:r>
            <a:r>
              <a:rPr lang="en-US" altLang="zh-CN" sz="3200" b="1" i="1" dirty="0" smtClean="0"/>
              <a:t>call sequence model </a:t>
            </a:r>
            <a:r>
              <a:rPr lang="en-US" altLang="zh-CN" sz="3200" dirty="0" smtClean="0"/>
              <a:t>for each tested class</a:t>
            </a:r>
          </a:p>
          <a:p>
            <a:pPr lvl="1"/>
            <a:r>
              <a:rPr lang="en-US" altLang="zh-CN" sz="2800" dirty="0" smtClean="0"/>
              <a:t>Capture </a:t>
            </a:r>
            <a:r>
              <a:rPr lang="en-US" altLang="zh-CN" sz="2800" b="1" dirty="0" smtClean="0"/>
              <a:t>possible ways </a:t>
            </a:r>
            <a:r>
              <a:rPr lang="en-US" altLang="zh-CN" sz="2800" dirty="0" smtClean="0"/>
              <a:t>to create legal sequences</a:t>
            </a:r>
          </a:p>
          <a:p>
            <a:pPr lvl="1"/>
            <a:endParaRPr lang="en-US" altLang="zh-CN" sz="900" dirty="0" smtClean="0"/>
          </a:p>
          <a:p>
            <a:r>
              <a:rPr lang="en-US" altLang="zh-CN" sz="3200" dirty="0" smtClean="0"/>
              <a:t>A </a:t>
            </a:r>
            <a:r>
              <a:rPr lang="en-US" altLang="zh-CN" sz="3200" b="1" i="1" dirty="0" smtClean="0"/>
              <a:t>call sequence model</a:t>
            </a:r>
          </a:p>
          <a:p>
            <a:pPr lvl="1"/>
            <a:r>
              <a:rPr lang="en-US" altLang="zh-CN" sz="2800" dirty="0" smtClean="0"/>
              <a:t>A </a:t>
            </a:r>
            <a:r>
              <a:rPr lang="en-US" altLang="zh-CN" sz="2800" b="1" dirty="0" smtClean="0"/>
              <a:t>rooted</a:t>
            </a:r>
            <a:r>
              <a:rPr lang="en-US" altLang="zh-CN" sz="2800" dirty="0" smtClean="0"/>
              <a:t>, </a:t>
            </a:r>
            <a:r>
              <a:rPr lang="en-US" altLang="zh-CN" sz="2800" b="1" dirty="0" smtClean="0"/>
              <a:t>acyclic</a:t>
            </a:r>
            <a:r>
              <a:rPr lang="en-US" altLang="zh-CN" sz="2800" dirty="0" smtClean="0"/>
              <a:t> graph</a:t>
            </a:r>
          </a:p>
          <a:p>
            <a:pPr lvl="1"/>
            <a:r>
              <a:rPr lang="en-US" altLang="zh-CN" sz="2800" b="1" dirty="0" smtClean="0"/>
              <a:t>Node</a:t>
            </a:r>
            <a:r>
              <a:rPr lang="en-US" altLang="zh-CN" sz="2800" dirty="0" smtClean="0"/>
              <a:t>: object state </a:t>
            </a:r>
          </a:p>
          <a:p>
            <a:pPr lvl="1"/>
            <a:r>
              <a:rPr lang="en-US" altLang="zh-CN" sz="2800" b="1" dirty="0" smtClean="0"/>
              <a:t>Edge</a:t>
            </a:r>
            <a:r>
              <a:rPr lang="en-US" altLang="zh-CN" sz="2800" dirty="0" smtClean="0"/>
              <a:t>: method-call</a:t>
            </a:r>
          </a:p>
          <a:p>
            <a:pPr lvl="1"/>
            <a:endParaRPr lang="en-US" altLang="zh-CN" sz="800" dirty="0" smtClean="0"/>
          </a:p>
          <a:p>
            <a:pPr lvl="1"/>
            <a:r>
              <a:rPr lang="en-US" altLang="zh-CN" sz="2800" dirty="0" smtClean="0"/>
              <a:t>One model </a:t>
            </a:r>
            <a:r>
              <a:rPr lang="en-US" altLang="zh-CN" sz="2800" b="1" dirty="0" smtClean="0"/>
              <a:t>per class</a:t>
            </a:r>
          </a:p>
          <a:p>
            <a:pPr lvl="1"/>
            <a:endParaRPr lang="en-US" altLang="zh-CN" sz="1200" dirty="0" smtClean="0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68031" y="2945904"/>
            <a:ext cx="4065903" cy="3773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61925" y="6900863"/>
            <a:ext cx="508000" cy="508000"/>
          </a:xfrm>
        </p:spPr>
        <p:txBody>
          <a:bodyPr/>
          <a:lstStyle/>
          <a:p>
            <a:pPr>
              <a:defRPr/>
            </a:pPr>
            <a:fld id="{9918E0D1-4BDA-4480-8239-72732A946C2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9520" y="304800"/>
            <a:ext cx="9145016" cy="1270000"/>
          </a:xfrm>
        </p:spPr>
        <p:txBody>
          <a:bodyPr/>
          <a:lstStyle/>
          <a:p>
            <a:r>
              <a:rPr lang="en-US" altLang="zh-CN" sz="3200" dirty="0" smtClean="0"/>
              <a:t>An Example Trace for Model Inference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5504" y="1608667"/>
            <a:ext cx="9289032" cy="5080000"/>
          </a:xfrm>
        </p:spPr>
        <p:txBody>
          <a:bodyPr/>
          <a:lstStyle/>
          <a:p>
            <a:pPr marL="304797" indent="-304797" eaLnBrk="1" fontAlgn="auto" hangingPunct="1">
              <a:spcBef>
                <a:spcPts val="644"/>
              </a:spcBef>
              <a:spcAft>
                <a:spcPts val="0"/>
              </a:spcAft>
              <a:buNone/>
              <a:defRPr/>
            </a:pPr>
            <a:endParaRPr lang="en-US" altLang="zh-CN" sz="800" dirty="0" smtClean="0">
              <a:latin typeface="Courier New" pitchFamily="49" charset="0"/>
              <a:cs typeface="Courier New" pitchFamily="49" charset="0"/>
            </a:endParaRPr>
          </a:p>
          <a:p>
            <a:pPr marL="304797" indent="-304797" eaLnBrk="1" fontAlgn="auto" hangingPunct="1">
              <a:spcBef>
                <a:spcPts val="644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Driver d = 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Driver()</a:t>
            </a:r>
          </a:p>
          <a:p>
            <a:pPr marL="304797" indent="-304797" eaLnBrk="1" fontAlgn="auto" hangingPunct="1">
              <a:spcBef>
                <a:spcPts val="644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Connection con =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driver.connection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jdbc:dbname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 marL="304797" indent="-304797" eaLnBrk="1" fontAlgn="auto" hangingPunct="1">
              <a:spcBef>
                <a:spcPts val="644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800" b="1" dirty="0" smtClean="0">
              <a:latin typeface="Courier New" pitchFamily="49" charset="0"/>
              <a:cs typeface="Courier New" pitchFamily="49" charset="0"/>
            </a:endParaRPr>
          </a:p>
          <a:p>
            <a:pPr marL="304797" indent="-304797" eaLnBrk="1" fontAlgn="auto" hangingPunct="1">
              <a:spcBef>
                <a:spcPts val="644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Statement stmt1 = 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Statement(con);</a:t>
            </a:r>
          </a:p>
          <a:p>
            <a:pPr marL="304797" indent="-304797" eaLnBrk="1" fontAlgn="auto" hangingPunct="1">
              <a:spcBef>
                <a:spcPts val="644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stmt1.executeQuery(“select * from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 marL="304797" indent="-304797" eaLnBrk="1" fontAlgn="auto" hangingPunct="1">
              <a:spcBef>
                <a:spcPts val="644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stmt1.close();</a:t>
            </a:r>
          </a:p>
          <a:p>
            <a:pPr marL="304797" indent="-304797" eaLnBrk="1" fontAlgn="auto" hangingPunct="1">
              <a:spcBef>
                <a:spcPts val="644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800" b="1" dirty="0" smtClean="0">
              <a:latin typeface="Courier New" pitchFamily="49" charset="0"/>
              <a:cs typeface="Courier New" pitchFamily="49" charset="0"/>
            </a:endParaRPr>
          </a:p>
          <a:p>
            <a:pPr marL="304797" indent="-304797" eaLnBrk="1" fontAlgn="auto" hangingPunct="1">
              <a:spcBef>
                <a:spcPts val="644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Statement stmt2 = 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Statement(con);</a:t>
            </a:r>
          </a:p>
          <a:p>
            <a:pPr marL="304797" indent="-304797" eaLnBrk="1" fontAlgn="auto" hangingPunct="1">
              <a:spcBef>
                <a:spcPts val="644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stmt2.executeUpdate(“drop table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 marL="304797" indent="-304797" eaLnBrk="1" fontAlgn="auto" hangingPunct="1">
              <a:spcBef>
                <a:spcPts val="644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stmt2.close();</a:t>
            </a:r>
          </a:p>
          <a:p>
            <a:pPr marL="304797" indent="-304797" eaLnBrk="1" fontAlgn="auto" hangingPunct="1">
              <a:spcBef>
                <a:spcPts val="644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800" b="1" dirty="0" smtClean="0">
              <a:latin typeface="Courier New" pitchFamily="49" charset="0"/>
              <a:cs typeface="Courier New" pitchFamily="49" charset="0"/>
            </a:endParaRPr>
          </a:p>
          <a:p>
            <a:pPr marL="304797" indent="-304797" eaLnBrk="1" fontAlgn="auto" hangingPunct="1">
              <a:spcBef>
                <a:spcPts val="644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zh-CN" alt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endParaRPr lang="zh-CN" altLang="en-US" sz="20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1925" y="6900863"/>
            <a:ext cx="508000" cy="508000"/>
          </a:xfrm>
        </p:spPr>
        <p:txBody>
          <a:bodyPr/>
          <a:lstStyle/>
          <a:p>
            <a:pPr>
              <a:defRPr/>
            </a:pPr>
            <a:fld id="{9918E0D1-4BDA-4480-8239-72732A946C2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512" y="281608"/>
            <a:ext cx="8636000" cy="1270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/>
              <a:t>Model Inference for class </a:t>
            </a:r>
            <a:r>
              <a:rPr lang="en-US" altLang="zh-CN" sz="3200" dirty="0" smtClean="0">
                <a:latin typeface="Courier New" pitchFamily="49" charset="0"/>
                <a:cs typeface="Courier New" pitchFamily="49" charset="0"/>
              </a:rPr>
              <a:t>Driver</a:t>
            </a:r>
            <a:endParaRPr lang="zh-CN" alt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16000" y="1608138"/>
            <a:ext cx="8636000" cy="5080000"/>
          </a:xfrm>
        </p:spPr>
        <p:txBody>
          <a:bodyPr>
            <a:normAutofit/>
          </a:bodyPr>
          <a:lstStyle/>
          <a:p>
            <a:pPr marL="304797" indent="-304797" eaLnBrk="1" fontAlgn="auto" hangingPunct="1">
              <a:spcBef>
                <a:spcPts val="644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1800" dirty="0" smtClean="0">
              <a:latin typeface="Courier New" pitchFamily="49" charset="0"/>
              <a:cs typeface="Courier New" pitchFamily="49" charset="0"/>
            </a:endParaRPr>
          </a:p>
          <a:p>
            <a:pPr marL="304797" indent="-304797" eaLnBrk="1" fontAlgn="auto" hangingPunct="1">
              <a:spcBef>
                <a:spcPts val="644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Courier New" pitchFamily="49" charset="0"/>
                <a:cs typeface="Courier New" pitchFamily="49" charset="0"/>
              </a:rPr>
              <a:t>Driver d = </a:t>
            </a:r>
            <a:r>
              <a:rPr lang="en-US" altLang="zh-CN" sz="18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zh-CN" sz="1800" b="1" dirty="0" smtClean="0">
                <a:latin typeface="Courier New" pitchFamily="49" charset="0"/>
                <a:cs typeface="Courier New" pitchFamily="49" charset="0"/>
              </a:rPr>
              <a:t> Driver();</a:t>
            </a:r>
            <a:endParaRPr lang="zh-CN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161925" y="6900863"/>
            <a:ext cx="508000" cy="508000"/>
          </a:xfrm>
        </p:spPr>
        <p:txBody>
          <a:bodyPr/>
          <a:lstStyle/>
          <a:p>
            <a:pPr>
              <a:defRPr/>
            </a:pPr>
            <a:fld id="{9918E0D1-4BDA-4480-8239-72732A946C2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1119188" y="3522663"/>
            <a:ext cx="647700" cy="574675"/>
          </a:xfrm>
          <a:prstGeom prst="ellipse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19188" y="5105400"/>
            <a:ext cx="647700" cy="576263"/>
          </a:xfrm>
          <a:prstGeom prst="ellipse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10" idx="4"/>
            <a:endCxn id="12" idx="0"/>
          </p:cNvCxnSpPr>
          <p:nvPr/>
        </p:nvCxnSpPr>
        <p:spPr>
          <a:xfrm rot="5400000">
            <a:off x="939800" y="4602163"/>
            <a:ext cx="1008063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327025" y="2946400"/>
            <a:ext cx="2232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Driver</a:t>
            </a:r>
            <a:r>
              <a:rPr lang="en-US" altLang="zh-CN" sz="2000" dirty="0">
                <a:cs typeface="Courier New" pitchFamily="49" charset="0"/>
              </a:rPr>
              <a:t> class</a:t>
            </a:r>
            <a:endParaRPr lang="zh-CN" altLang="en-US" sz="2000" dirty="0">
              <a:cs typeface="Courier New" pitchFamily="49" charset="0"/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542925" y="4314825"/>
            <a:ext cx="11526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 smtClean="0"/>
              <a:t>&lt;init&gt;()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14451</TotalTime>
  <Words>2255</Words>
  <Application>Microsoft Office PowerPoint</Application>
  <PresentationFormat>Custom</PresentationFormat>
  <Paragraphs>706</Paragraphs>
  <Slides>43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平衡</vt:lpstr>
      <vt:lpstr>Combined Static and Dynamic Automated Test Generation</vt:lpstr>
      <vt:lpstr>Unit Testing for Object-oriented Programs</vt:lpstr>
      <vt:lpstr>Unit Testing a Database Program</vt:lpstr>
      <vt:lpstr>Palus: Combining Dynamic and Static Analyses</vt:lpstr>
      <vt:lpstr>Outline</vt:lpstr>
      <vt:lpstr>Overview of the Palus approach</vt:lpstr>
      <vt:lpstr>(1) Dynamic Model Inference</vt:lpstr>
      <vt:lpstr>An Example Trace for Model Inference</vt:lpstr>
      <vt:lpstr>Model Inference for class Driver</vt:lpstr>
      <vt:lpstr>Model Inference for class Connection</vt:lpstr>
      <vt:lpstr>Model Inference for class Connection</vt:lpstr>
      <vt:lpstr>Model Inference for class Statement</vt:lpstr>
      <vt:lpstr>Model Inference for class Statement</vt:lpstr>
      <vt:lpstr>Merge Models of the Same class</vt:lpstr>
      <vt:lpstr>Call Sequence Model after Merging</vt:lpstr>
      <vt:lpstr>Enhance Call Sequence Models with Argument Constraints</vt:lpstr>
      <vt:lpstr>Argument Constraints</vt:lpstr>
      <vt:lpstr>Argument Dependence Constraint</vt:lpstr>
      <vt:lpstr>Abstract Object Profile Constraint</vt:lpstr>
      <vt:lpstr>Annotate Model Edges with Abstract Object Profiles</vt:lpstr>
      <vt:lpstr>(2) Static Method Analysis</vt:lpstr>
      <vt:lpstr>Statically Identify Related Methods</vt:lpstr>
      <vt:lpstr>Statically Recommends Related Methods for Testing</vt:lpstr>
      <vt:lpstr>Weighting Pair-wise Method Dependence</vt:lpstr>
      <vt:lpstr>(3) Model-Guided Random Test Generation:        A 2-Phase algorithm</vt:lpstr>
      <vt:lpstr>Specify Testing Oracles in JUnit Theory</vt:lpstr>
      <vt:lpstr>Outline</vt:lpstr>
      <vt:lpstr>Research Questions</vt:lpstr>
      <vt:lpstr>Subjects in Evaluating Test Coverage</vt:lpstr>
      <vt:lpstr>Experimental Procedure</vt:lpstr>
      <vt:lpstr>Test Coverage Results</vt:lpstr>
      <vt:lpstr>Evaluating Bug-finding Ability</vt:lpstr>
      <vt:lpstr>Finding Bugs in 6 open-source Projects</vt:lpstr>
      <vt:lpstr>Finding Bugs in 4 Google Products</vt:lpstr>
      <vt:lpstr>Palus Finds More Bugs</vt:lpstr>
      <vt:lpstr>Outline</vt:lpstr>
      <vt:lpstr>Related Work</vt:lpstr>
      <vt:lpstr>Outline</vt:lpstr>
      <vt:lpstr>Future Work</vt:lpstr>
      <vt:lpstr>Contributions</vt:lpstr>
      <vt:lpstr>Backup slides</vt:lpstr>
      <vt:lpstr>Sensitivity to the Inputs</vt:lpstr>
      <vt:lpstr>Breakdown of Contributions in Coverage Increase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szhang</cp:lastModifiedBy>
  <cp:revision>1112</cp:revision>
  <dcterms:created xsi:type="dcterms:W3CDTF">2004-05-06T09:28:21Z</dcterms:created>
  <dcterms:modified xsi:type="dcterms:W3CDTF">2014-10-01T16:42:11Z</dcterms:modified>
</cp:coreProperties>
</file>