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9" r:id="rId3"/>
    <p:sldId id="298" r:id="rId4"/>
    <p:sldId id="299" r:id="rId5"/>
    <p:sldId id="315" r:id="rId6"/>
    <p:sldId id="312" r:id="rId7"/>
    <p:sldId id="316" r:id="rId8"/>
    <p:sldId id="314" r:id="rId9"/>
    <p:sldId id="317" r:id="rId10"/>
    <p:sldId id="318" r:id="rId11"/>
    <p:sldId id="265" r:id="rId12"/>
    <p:sldId id="300" r:id="rId13"/>
    <p:sldId id="301" r:id="rId14"/>
    <p:sldId id="302" r:id="rId15"/>
    <p:sldId id="303" r:id="rId16"/>
    <p:sldId id="282" r:id="rId17"/>
    <p:sldId id="284" r:id="rId18"/>
    <p:sldId id="297" r:id="rId19"/>
    <p:sldId id="285" r:id="rId20"/>
    <p:sldId id="296" r:id="rId21"/>
    <p:sldId id="287" r:id="rId22"/>
    <p:sldId id="292" r:id="rId23"/>
    <p:sldId id="278" r:id="rId24"/>
    <p:sldId id="283" r:id="rId25"/>
    <p:sldId id="293" r:id="rId26"/>
    <p:sldId id="271" r:id="rId27"/>
    <p:sldId id="319" r:id="rId28"/>
    <p:sldId id="274" r:id="rId29"/>
    <p:sldId id="310" r:id="rId30"/>
    <p:sldId id="276" r:id="rId31"/>
    <p:sldId id="277" r:id="rId32"/>
    <p:sldId id="294" r:id="rId33"/>
    <p:sldId id="267" r:id="rId34"/>
    <p:sldId id="295" r:id="rId35"/>
    <p:sldId id="268" r:id="rId36"/>
    <p:sldId id="269" r:id="rId37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33"/>
    <a:srgbClr val="B08600"/>
    <a:srgbClr val="8E6C00"/>
    <a:srgbClr val="684F00"/>
    <a:srgbClr val="D60093"/>
    <a:srgbClr val="FF0000"/>
    <a:srgbClr val="03D7ED"/>
    <a:srgbClr val="FFFF9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1" autoAdjust="0"/>
    <p:restoredTop sz="84936" autoAdjust="0"/>
  </p:normalViewPr>
  <p:slideViewPr>
    <p:cSldViewPr>
      <p:cViewPr varScale="1">
        <p:scale>
          <a:sx n="78" d="100"/>
          <a:sy n="78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44341813042601"/>
          <c:y val="4.4020582953446609E-2"/>
          <c:w val="0.70164937916414294"/>
          <c:h val="0.78588156743564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#Warnings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Before filtering</c:v>
                </c:pt>
                <c:pt idx="1">
                  <c:v>F 1</c:v>
                </c:pt>
                <c:pt idx="2">
                  <c:v>F 1, 2</c:v>
                </c:pt>
                <c:pt idx="3">
                  <c:v>F 1 - 3</c:v>
                </c:pt>
                <c:pt idx="4">
                  <c:v>F 1 - 4</c:v>
                </c:pt>
                <c:pt idx="5">
                  <c:v>F 1 - 5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60610</c:v>
                </c:pt>
                <c:pt idx="1">
                  <c:v>40440</c:v>
                </c:pt>
                <c:pt idx="2">
                  <c:v>39753</c:v>
                </c:pt>
                <c:pt idx="3">
                  <c:v>37414</c:v>
                </c:pt>
                <c:pt idx="4">
                  <c:v>110</c:v>
                </c:pt>
                <c:pt idx="5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Before filtering</c:v>
                </c:pt>
                <c:pt idx="1">
                  <c:v>F 1</c:v>
                </c:pt>
                <c:pt idx="2">
                  <c:v>F 1, 2</c:v>
                </c:pt>
                <c:pt idx="3">
                  <c:v>F 1 - 3</c:v>
                </c:pt>
                <c:pt idx="4">
                  <c:v>F 1 - 4</c:v>
                </c:pt>
                <c:pt idx="5">
                  <c:v>F 1 - 5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Before filtering</c:v>
                </c:pt>
                <c:pt idx="1">
                  <c:v>F 1</c:v>
                </c:pt>
                <c:pt idx="2">
                  <c:v>F 1, 2</c:v>
                </c:pt>
                <c:pt idx="3">
                  <c:v>F 1 - 3</c:v>
                </c:pt>
                <c:pt idx="4">
                  <c:v>F 1 - 4</c:v>
                </c:pt>
                <c:pt idx="5">
                  <c:v>F 1 - 5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637056"/>
        <c:axId val="69781760"/>
      </c:barChart>
      <c:catAx>
        <c:axId val="134637056"/>
        <c:scaling>
          <c:orientation val="minMax"/>
        </c:scaling>
        <c:delete val="0"/>
        <c:axPos val="b"/>
        <c:majorTickMark val="out"/>
        <c:minorTickMark val="none"/>
        <c:tickLblPos val="nextTo"/>
        <c:crossAx val="69781760"/>
        <c:crosses val="autoZero"/>
        <c:auto val="0"/>
        <c:lblAlgn val="ctr"/>
        <c:lblOffset val="100"/>
        <c:noMultiLvlLbl val="0"/>
      </c:catAx>
      <c:valAx>
        <c:axId val="6978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637056"/>
        <c:crosses val="autoZero"/>
        <c:crossBetween val="between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4189567650197572"/>
          <c:y val="6.5900922579552781E-2"/>
          <c:w val="0.26066842606212687"/>
          <c:h val="6.35625044912921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928" y="1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>
              <a:defRPr sz="1100"/>
            </a:lvl1pPr>
          </a:lstStyle>
          <a:p>
            <a:fld id="{52039197-9A5D-4426-8BE1-7E0DB9D27619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928" y="8842722"/>
            <a:ext cx="3043648" cy="464839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>
              <a:defRPr sz="1100"/>
            </a:lvl1pPr>
          </a:lstStyle>
          <a:p>
            <a:fld id="{C77A13E8-25B5-4ABF-A87C-CEC207C206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1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1" y="884203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7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5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96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9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9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2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5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02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6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6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0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676400"/>
          </a:xfrm>
        </p:spPr>
        <p:txBody>
          <a:bodyPr/>
          <a:lstStyle/>
          <a:p>
            <a:pPr algn="ctr"/>
            <a:r>
              <a:rPr lang="en-US" sz="3200" b="1" i="0" dirty="0" smtClean="0"/>
              <a:t/>
            </a:r>
            <a:br>
              <a:rPr lang="en-US" sz="3200" b="1" i="0" dirty="0" smtClean="0"/>
            </a:br>
            <a:r>
              <a:rPr lang="en-US" sz="3200" b="1" i="0" dirty="0" smtClean="0"/>
              <a:t>Finding Errors in Multithreaded GUI Applications</a:t>
            </a:r>
            <a:endParaRPr lang="en-US" sz="3200" b="1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1752600"/>
          </a:xfrm>
        </p:spPr>
        <p:txBody>
          <a:bodyPr/>
          <a:lstStyle/>
          <a:p>
            <a:r>
              <a:rPr lang="en-US" sz="2800" b="1" dirty="0" err="1" smtClean="0">
                <a:latin typeface="+mj-lt"/>
              </a:rPr>
              <a:t>Sai</a:t>
            </a:r>
            <a:r>
              <a:rPr lang="en-US" sz="2800" b="1" dirty="0" smtClean="0">
                <a:latin typeface="+mj-lt"/>
              </a:rPr>
              <a:t> Zhang</a:t>
            </a:r>
          </a:p>
          <a:p>
            <a:r>
              <a:rPr lang="en-US" sz="2500" dirty="0" smtClean="0">
                <a:latin typeface="+mj-lt"/>
              </a:rPr>
              <a:t>University of Washington</a:t>
            </a:r>
          </a:p>
          <a:p>
            <a:endParaRPr lang="en-US" sz="9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Joint work with: </a:t>
            </a:r>
            <a:r>
              <a:rPr lang="en-US" sz="2400" dirty="0" err="1" smtClean="0">
                <a:latin typeface="+mj-lt"/>
              </a:rPr>
              <a:t>Hao</a:t>
            </a:r>
            <a:r>
              <a:rPr lang="en-US" sz="2400" dirty="0" smtClean="0">
                <a:latin typeface="+mj-lt"/>
              </a:rPr>
              <a:t> Lu, Michael D. Ernst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772400" cy="1143000"/>
          </a:xfrm>
        </p:spPr>
        <p:txBody>
          <a:bodyPr/>
          <a:lstStyle/>
          <a:p>
            <a:r>
              <a:rPr lang="en-US" sz="2800" dirty="0" smtClean="0"/>
              <a:t>Existing Solutions for this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772400" cy="1600200"/>
          </a:xfrm>
        </p:spPr>
        <p:txBody>
          <a:bodyPr/>
          <a:lstStyle/>
          <a:p>
            <a:r>
              <a:rPr lang="en-US" sz="2200" dirty="0" smtClean="0"/>
              <a:t>Testing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Misses</a:t>
            </a:r>
            <a:r>
              <a:rPr lang="en-US" dirty="0" smtClean="0"/>
              <a:t> many corner cases in practice</a:t>
            </a:r>
          </a:p>
          <a:p>
            <a:endParaRPr lang="en-US" sz="1600" dirty="0" smtClean="0"/>
          </a:p>
          <a:p>
            <a:r>
              <a:rPr lang="en-US" sz="2200" dirty="0" smtClean="0"/>
              <a:t>Stylized programming rules</a:t>
            </a:r>
            <a:endParaRPr lang="en-US" dirty="0" smtClean="0"/>
          </a:p>
          <a:p>
            <a:pPr marL="457200" lvl="1" indent="0">
              <a:buNone/>
            </a:pPr>
            <a:endParaRPr lang="en-US" sz="800" dirty="0" smtClean="0"/>
          </a:p>
          <a:p>
            <a:pPr marL="457200" lvl="1" indent="0">
              <a:buNone/>
            </a:pPr>
            <a:endParaRPr lang="en-US" sz="9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590800"/>
            <a:ext cx="4267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Runnable r = new Runnable()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void run()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… //</a:t>
            </a:r>
            <a:r>
              <a:rPr lang="en-US" sz="1600" b="0" i="1" dirty="0">
                <a:cs typeface="Times New Roman" pitchFamily="18" charset="0"/>
              </a:rPr>
              <a:t>do </a:t>
            </a:r>
            <a:r>
              <a:rPr lang="en-US" sz="1600" b="0" i="1" dirty="0" smtClean="0">
                <a:cs typeface="Times New Roman" pitchFamily="18" charset="0"/>
              </a:rPr>
              <a:t>some lengthy computation</a:t>
            </a:r>
          </a:p>
          <a:p>
            <a:endParaRPr lang="en-US" sz="800" b="0" i="1" dirty="0" smtClean="0">
              <a:cs typeface="Times New Roman" pitchFamily="18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button.setText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(“Finished”);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new thread(r).start();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1" y="3200400"/>
            <a:ext cx="4343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Display.asyncExec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Runnable(){</a:t>
            </a:r>
          </a:p>
          <a:p>
            <a:r>
              <a:rPr lang="en-US" sz="1600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void run()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button.setText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(“Finished”);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542504" y="3748548"/>
            <a:ext cx="228600" cy="1588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Flowchart: Alternate Process 20"/>
          <p:cNvSpPr/>
          <p:nvPr/>
        </p:nvSpPr>
        <p:spPr bwMode="auto">
          <a:xfrm>
            <a:off x="4830096" y="3200400"/>
            <a:ext cx="4267199" cy="1323439"/>
          </a:xfrm>
          <a:prstGeom prst="flowChartAlternateProcess">
            <a:avLst/>
          </a:prstGeom>
          <a:noFill/>
          <a:ln w="50800" cap="flat" cmpd="sng" algn="ctr">
            <a:solidFill>
              <a:srgbClr val="8E6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 bwMode="auto">
          <a:xfrm>
            <a:off x="1055077" y="3659896"/>
            <a:ext cx="3352800" cy="381000"/>
          </a:xfrm>
          <a:prstGeom prst="roundRect">
            <a:avLst/>
          </a:prstGeom>
          <a:noFill/>
          <a:ln w="50800" cap="flat" cmpd="sng" algn="ctr">
            <a:solidFill>
              <a:srgbClr val="8E6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14646" y="277831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Requiring Wrappers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5150584"/>
            <a:ext cx="38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Unnecessary</a:t>
            </a:r>
            <a:r>
              <a:rPr lang="en-US" sz="2000" b="0" dirty="0" smtClean="0">
                <a:latin typeface="+mn-lt"/>
              </a:rPr>
              <a:t>: </a:t>
            </a:r>
            <a:r>
              <a:rPr lang="en-US" sz="2000" i="1" dirty="0" smtClean="0">
                <a:cs typeface="Times New Roman" pitchFamily="18" charset="0"/>
              </a:rPr>
              <a:t>if already on the UI thread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Dangerous</a:t>
            </a:r>
            <a:r>
              <a:rPr lang="en-US" sz="2000" b="0" dirty="0" smtClean="0">
                <a:latin typeface="+mn-lt"/>
              </a:rPr>
              <a:t>: </a:t>
            </a:r>
            <a:r>
              <a:rPr lang="en-US" sz="2000" i="1" dirty="0">
                <a:cs typeface="Times New Roman" pitchFamily="18" charset="0"/>
              </a:rPr>
              <a:t>may introduce new concurrency errors</a:t>
            </a:r>
          </a:p>
          <a:p>
            <a:pPr marL="342900" indent="-342900">
              <a:buFontTx/>
              <a:buChar char="-"/>
            </a:pPr>
            <a:endParaRPr lang="en-US" sz="2000" b="0" dirty="0" err="1" smtClean="0"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08419"/>
              </p:ext>
            </p:extLst>
          </p:nvPr>
        </p:nvGraphicFramePr>
        <p:xfrm>
          <a:off x="4648199" y="5369560"/>
          <a:ext cx="4343401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7269"/>
                <a:gridCol w="1347952"/>
                <a:gridCol w="119818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#Warnings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#Bugs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Requiring Wrappers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6393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?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Our technique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0" y="4921044"/>
            <a:ext cx="383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cs typeface="Times New Roman" pitchFamily="18" charset="0"/>
              </a:rPr>
              <a:t>Results on 9 evaluation programs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3285" y="76200"/>
            <a:ext cx="14281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cs typeface="Times New Roman" pitchFamily="18" charset="0"/>
              </a:rPr>
              <a:t>UI thread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70" y="495939"/>
            <a:ext cx="145326" cy="201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28774" y="457200"/>
            <a:ext cx="131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7034246" y="780731"/>
            <a:ext cx="585754" cy="236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21982"/>
            <a:ext cx="122320" cy="119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21334" y="935596"/>
            <a:ext cx="18805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cs typeface="Times New Roman" pitchFamily="18" charset="0"/>
              </a:rPr>
              <a:t>a non-UI thread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52646" y="2130623"/>
            <a:ext cx="149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(“…”)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677342" y="1676400"/>
            <a:ext cx="1323658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629400" y="1524000"/>
            <a:ext cx="131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asyncExec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93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1" grpId="0" animBg="1"/>
      <p:bldP spid="22" grpId="0" animBg="1"/>
      <p:bldP spid="23" grpId="0"/>
      <p:bldP spid="26" grpId="0"/>
      <p:bldP spid="14" grpId="0"/>
      <p:bldP spid="16" grpId="0"/>
      <p:bldP spid="19" grpId="0"/>
      <p:bldP spid="20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endParaRPr lang="en-US" sz="800" dirty="0"/>
          </a:p>
          <a:p>
            <a:r>
              <a:rPr lang="en-US" dirty="0"/>
              <a:t>Error detection </a:t>
            </a:r>
            <a:r>
              <a:rPr lang="en-US" dirty="0" smtClean="0"/>
              <a:t>technique</a:t>
            </a:r>
          </a:p>
          <a:p>
            <a:endParaRPr lang="en-US" sz="800" dirty="0"/>
          </a:p>
          <a:p>
            <a:r>
              <a:rPr lang="en-US" dirty="0" smtClean="0"/>
              <a:t>Implementation</a:t>
            </a:r>
          </a:p>
          <a:p>
            <a:endParaRPr lang="en-US" sz="800" dirty="0"/>
          </a:p>
          <a:p>
            <a:r>
              <a:rPr lang="en-US" dirty="0" smtClean="0"/>
              <a:t>Experiments</a:t>
            </a:r>
          </a:p>
          <a:p>
            <a:endParaRPr lang="en-US" sz="800" dirty="0"/>
          </a:p>
          <a:p>
            <a:r>
              <a:rPr lang="en-US" dirty="0"/>
              <a:t>Related </a:t>
            </a:r>
            <a:r>
              <a:rPr lang="en-US" dirty="0" smtClean="0"/>
              <a:t>work</a:t>
            </a:r>
          </a:p>
          <a:p>
            <a:endParaRPr lang="en-US" sz="800" dirty="0"/>
          </a:p>
          <a:p>
            <a:r>
              <a:rPr lang="en-US" dirty="0"/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28954" y="2092569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0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495800"/>
          </a:xfrm>
        </p:spPr>
        <p:txBody>
          <a:bodyPr/>
          <a:lstStyle/>
          <a:p>
            <a:r>
              <a:rPr lang="en-US" sz="2000" b="1" dirty="0" smtClean="0"/>
              <a:t>UI thread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1600" i="1" dirty="0" smtClean="0"/>
              <a:t>a single special thread to handle UI events</a:t>
            </a:r>
          </a:p>
          <a:p>
            <a:pPr marL="0" indent="0">
              <a:buNone/>
            </a:pPr>
            <a:endParaRPr lang="en-US" sz="700" i="1" dirty="0" smtClean="0"/>
          </a:p>
          <a:p>
            <a:r>
              <a:rPr lang="en-US" sz="2000" b="1" dirty="0"/>
              <a:t>Non-UI thread</a:t>
            </a:r>
            <a:r>
              <a:rPr lang="en-US" sz="2000" dirty="0" smtClean="0"/>
              <a:t>: </a:t>
            </a:r>
            <a:r>
              <a:rPr lang="en-US" sz="1600" i="1" dirty="0"/>
              <a:t>other </a:t>
            </a:r>
            <a:r>
              <a:rPr lang="en-US" sz="1600" i="1" dirty="0" smtClean="0"/>
              <a:t>threads</a:t>
            </a:r>
          </a:p>
          <a:p>
            <a:endParaRPr lang="en-US" sz="700" i="1" dirty="0"/>
          </a:p>
          <a:p>
            <a:r>
              <a:rPr lang="en-US" sz="2000" b="1" dirty="0"/>
              <a:t>UI-accessing method: </a:t>
            </a: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 a </a:t>
            </a:r>
            <a:r>
              <a:rPr lang="en-US" sz="1600" i="1" dirty="0"/>
              <a:t>method whose execution may read or write a GUI </a:t>
            </a:r>
            <a:r>
              <a:rPr lang="en-US" sz="1600" i="1" dirty="0" smtClean="0"/>
              <a:t>object</a:t>
            </a:r>
          </a:p>
          <a:p>
            <a:pPr marL="0" indent="0">
              <a:buNone/>
            </a:pPr>
            <a:endParaRPr lang="en-US" sz="700" i="1" dirty="0"/>
          </a:p>
          <a:p>
            <a:r>
              <a:rPr lang="en-US" sz="2000" b="1" dirty="0" smtClean="0"/>
              <a:t>Safe UI </a:t>
            </a:r>
            <a:r>
              <a:rPr lang="en-US" sz="2000" b="1" dirty="0"/>
              <a:t>method: </a:t>
            </a:r>
          </a:p>
          <a:p>
            <a:pPr marL="0" indent="0">
              <a:buNone/>
            </a:pPr>
            <a:r>
              <a:rPr lang="en-US" sz="1600" i="1" dirty="0" smtClean="0"/>
              <a:t>      message-passing </a:t>
            </a:r>
            <a:r>
              <a:rPr lang="en-US" sz="1600" i="1" dirty="0"/>
              <a:t>methods to execute code on the UI thread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73" y="4237704"/>
            <a:ext cx="324227" cy="93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600200" y="3886200"/>
            <a:ext cx="4800600" cy="1949244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GUI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96239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UI-thread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5384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Non-UI thread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25720"/>
            <a:ext cx="193431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Curved Connector 13"/>
          <p:cNvCxnSpPr/>
          <p:nvPr/>
        </p:nvCxnSpPr>
        <p:spPr bwMode="auto">
          <a:xfrm flipV="1">
            <a:off x="3505200" y="4953000"/>
            <a:ext cx="2209800" cy="585688"/>
          </a:xfrm>
          <a:prstGeom prst="curvedConnector3">
            <a:avLst>
              <a:gd name="adj1" fmla="val 12741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400800" y="4876799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asyncExec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(..)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700252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Safe UI method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7114818" y="5232400"/>
            <a:ext cx="180618" cy="406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460198" y="5835444"/>
            <a:ext cx="3254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button.setText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(“..”);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6005570"/>
            <a:ext cx="207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UI-accessing method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 bwMode="auto">
          <a:xfrm>
            <a:off x="2018826" y="6159459"/>
            <a:ext cx="441372" cy="1530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80159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9" grpId="0"/>
      <p:bldP spid="20" grpId="0"/>
      <p:bldP spid="8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495800"/>
          </a:xfrm>
        </p:spPr>
        <p:txBody>
          <a:bodyPr/>
          <a:lstStyle/>
          <a:p>
            <a:r>
              <a:rPr lang="en-US" dirty="0"/>
              <a:t>Single UI </a:t>
            </a:r>
            <a:r>
              <a:rPr lang="en-US" dirty="0" smtClean="0"/>
              <a:t>thread</a:t>
            </a:r>
          </a:p>
          <a:p>
            <a:pPr lvl="2"/>
            <a:endParaRPr lang="en-US" sz="1000" dirty="0"/>
          </a:p>
          <a:p>
            <a:r>
              <a:rPr lang="en-US" dirty="0"/>
              <a:t>Thread </a:t>
            </a:r>
            <a:r>
              <a:rPr lang="en-US" dirty="0" smtClean="0"/>
              <a:t>spawning:</a:t>
            </a:r>
          </a:p>
          <a:p>
            <a:pPr lvl="1"/>
            <a:r>
              <a:rPr lang="en-US" dirty="0" smtClean="0"/>
              <a:t>Every non-UI thread is (transitively) spawned by the UI thread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73" y="4237704"/>
            <a:ext cx="324227" cy="93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1600200" y="3886200"/>
            <a:ext cx="4800600" cy="1949244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GUI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396239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UI-thread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3600" y="5384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n-lt"/>
              </a:rPr>
              <a:t>Non-UI thread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25720"/>
            <a:ext cx="193431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H="1">
            <a:off x="2409890" y="4572000"/>
            <a:ext cx="2924110" cy="6960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551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5029200"/>
            <a:ext cx="6953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dirty="0" smtClean="0"/>
              <a:t>Problem formulation: call graph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invalid thread </a:t>
            </a:r>
            <a:r>
              <a:rPr lang="en-US" dirty="0" smtClean="0"/>
              <a:t>access error </a:t>
            </a:r>
            <a:r>
              <a:rPr lang="en-US" dirty="0"/>
              <a:t>occurs when:</a:t>
            </a:r>
          </a:p>
          <a:p>
            <a:endParaRPr lang="en-US" sz="900" dirty="0"/>
          </a:p>
          <a:p>
            <a:pPr marL="0" indent="0" algn="ctr">
              <a:buNone/>
            </a:pPr>
            <a:r>
              <a:rPr lang="en-US" dirty="0"/>
              <a:t>    a </a:t>
            </a:r>
            <a:r>
              <a:rPr lang="en-US" u="sng" dirty="0"/>
              <a:t>non-UI thread </a:t>
            </a:r>
            <a:r>
              <a:rPr lang="en-US" dirty="0"/>
              <a:t>invokes </a:t>
            </a:r>
            <a:r>
              <a:rPr lang="en-US" u="sng" dirty="0"/>
              <a:t>a UI-accessing method </a:t>
            </a:r>
            <a:r>
              <a:rPr lang="en-US" b="1" i="1" dirty="0">
                <a:solidFill>
                  <a:schemeClr val="accent6"/>
                </a:solidFill>
              </a:rPr>
              <a:t>without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/>
              <a:t>going through </a:t>
            </a:r>
            <a:r>
              <a:rPr lang="en-US" u="sng" dirty="0"/>
              <a:t>a Safe UI method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dirty="0" smtClean="0"/>
              <a:t>A reachability problem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Source</a:t>
            </a:r>
            <a:r>
              <a:rPr lang="en-US" dirty="0" smtClean="0"/>
              <a:t>: non-UI thread spawning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Sink</a:t>
            </a:r>
            <a:r>
              <a:rPr lang="en-US" dirty="0" smtClean="0"/>
              <a:t>: UI-accessing method</a:t>
            </a:r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5316304" y="5753100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8458200" y="45720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610600" y="54102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934200" y="51054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858000" y="61722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Curved Connector 11"/>
          <p:cNvCxnSpPr>
            <a:stCxn id="6" idx="7"/>
            <a:endCxn id="9" idx="2"/>
          </p:cNvCxnSpPr>
          <p:nvPr/>
        </p:nvCxnSpPr>
        <p:spPr bwMode="auto">
          <a:xfrm rot="5400000" flipH="1" flipV="1">
            <a:off x="6031356" y="4906052"/>
            <a:ext cx="512996" cy="129269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>
            <a:stCxn id="9" idx="7"/>
            <a:endCxn id="7" idx="2"/>
          </p:cNvCxnSpPr>
          <p:nvPr/>
        </p:nvCxnSpPr>
        <p:spPr bwMode="auto">
          <a:xfrm rot="5400000" flipH="1" flipV="1">
            <a:off x="7659454" y="4362450"/>
            <a:ext cx="398696" cy="119879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urved Connector 17"/>
          <p:cNvCxnSpPr>
            <a:stCxn id="6" idx="5"/>
            <a:endCxn id="10" idx="2"/>
          </p:cNvCxnSpPr>
          <p:nvPr/>
        </p:nvCxnSpPr>
        <p:spPr bwMode="auto">
          <a:xfrm rot="16200000" flipH="1">
            <a:off x="6107556" y="5612256"/>
            <a:ext cx="284396" cy="121649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>
            <a:stCxn id="10" idx="5"/>
            <a:endCxn id="8" idx="4"/>
          </p:cNvCxnSpPr>
          <p:nvPr/>
        </p:nvCxnSpPr>
        <p:spPr bwMode="auto">
          <a:xfrm rot="5400000" flipH="1" flipV="1">
            <a:off x="7639050" y="5335354"/>
            <a:ext cx="706204" cy="1617896"/>
          </a:xfrm>
          <a:prstGeom prst="curvedConnector3">
            <a:avLst>
              <a:gd name="adj1" fmla="val 140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315200" y="5562600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Curved Connector 26"/>
          <p:cNvCxnSpPr>
            <a:stCxn id="6" idx="6"/>
            <a:endCxn id="25" idx="2"/>
          </p:cNvCxnSpPr>
          <p:nvPr/>
        </p:nvCxnSpPr>
        <p:spPr bwMode="auto">
          <a:xfrm flipV="1">
            <a:off x="5697304" y="5753100"/>
            <a:ext cx="1617896" cy="1905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>
            <a:stCxn id="25" idx="7"/>
            <a:endCxn id="7" idx="4"/>
          </p:cNvCxnSpPr>
          <p:nvPr/>
        </p:nvCxnSpPr>
        <p:spPr bwMode="auto">
          <a:xfrm rot="5400000" flipH="1" flipV="1">
            <a:off x="7811854" y="4781550"/>
            <a:ext cx="665396" cy="1008296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81000" y="4572000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81000" y="51816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81000" y="57912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81000" y="6400800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400" y="4614446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Non-UI thread spawning (</a:t>
            </a:r>
            <a:r>
              <a:rPr lang="en-US" sz="1600" dirty="0" smtClean="0">
                <a:solidFill>
                  <a:schemeClr val="accent2"/>
                </a:solidFill>
                <a:latin typeface="+mn-lt"/>
              </a:rPr>
              <a:t>source</a:t>
            </a:r>
            <a:r>
              <a:rPr lang="en-US" sz="1600" dirty="0" smtClean="0">
                <a:latin typeface="+mn-lt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5181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+mn-lt"/>
              </a:defRPr>
            </a:lvl1pPr>
          </a:lstStyle>
          <a:p>
            <a:r>
              <a:rPr lang="en-US" dirty="0"/>
              <a:t>UI-accessing </a:t>
            </a:r>
            <a:r>
              <a:rPr lang="en-US" dirty="0" smtClean="0"/>
              <a:t>method (</a:t>
            </a:r>
            <a:r>
              <a:rPr lang="en-US" dirty="0" smtClean="0">
                <a:solidFill>
                  <a:srgbClr val="FF0000"/>
                </a:solidFill>
              </a:rPr>
              <a:t>sink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" y="58336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Safe UI method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64008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Other method</a:t>
            </a:r>
            <a:endParaRPr lang="en-US" sz="1600" dirty="0">
              <a:latin typeface="+mn-lt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173295" y="5753100"/>
            <a:ext cx="9906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6" idx="6"/>
            <a:endCxn id="6" idx="2"/>
          </p:cNvCxnSpPr>
          <p:nvPr/>
        </p:nvCxnSpPr>
        <p:spPr bwMode="auto">
          <a:xfrm>
            <a:off x="4163895" y="5943600"/>
            <a:ext cx="11524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232741" y="4511529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477802" y="3821061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Curved Connector 10"/>
          <p:cNvCxnSpPr>
            <a:stCxn id="26" idx="7"/>
            <a:endCxn id="38" idx="3"/>
          </p:cNvCxnSpPr>
          <p:nvPr/>
        </p:nvCxnSpPr>
        <p:spPr bwMode="auto">
          <a:xfrm rot="5400000" flipH="1" flipV="1">
            <a:off x="4167600" y="4687959"/>
            <a:ext cx="972163" cy="12697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38" idx="7"/>
            <a:endCxn id="39" idx="2"/>
          </p:cNvCxnSpPr>
          <p:nvPr/>
        </p:nvCxnSpPr>
        <p:spPr bwMode="auto">
          <a:xfrm rot="5400000" flipH="1" flipV="1">
            <a:off x="6239991" y="3329515"/>
            <a:ext cx="555764" cy="191985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114800" y="54834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 smtClean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4264223"/>
            <a:ext cx="210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button.setText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(“”)</a:t>
            </a:r>
            <a:endParaRPr lang="en-US" sz="14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4830096"/>
            <a:ext cx="238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Display.asycExec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69481" y="5867400"/>
            <a:ext cx="210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57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1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26" grpId="0" animBg="1"/>
      <p:bldP spid="38" grpId="0" animBg="1"/>
      <p:bldP spid="38" grpId="1" animBg="1"/>
      <p:bldP spid="39" grpId="0" animBg="1"/>
      <p:bldP spid="39" grpId="1" animBg="1"/>
      <p:bldP spid="40" grpId="0"/>
      <p:bldP spid="42" grpId="0"/>
      <p:bldP spid="43" grpId="0"/>
      <p:bldP spid="43" grpId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74923"/>
            <a:ext cx="533400" cy="4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en-US" sz="2100" dirty="0" smtClean="0"/>
              <a:t>Construct </a:t>
            </a:r>
            <a:r>
              <a:rPr lang="en-US" sz="2100" b="1" i="1" dirty="0" smtClean="0"/>
              <a:t>a call graph </a:t>
            </a:r>
            <a:r>
              <a:rPr lang="en-US" sz="2100" dirty="0" smtClean="0"/>
              <a:t>for the tested program</a:t>
            </a:r>
          </a:p>
          <a:p>
            <a:pPr marL="0" indent="0">
              <a:buNone/>
            </a:pPr>
            <a:r>
              <a:rPr lang="en-US" sz="2100" dirty="0" smtClean="0"/>
              <a:t>2. 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/>
              <a:t>F</a:t>
            </a:r>
            <a:r>
              <a:rPr lang="en-US" sz="2100" dirty="0" smtClean="0"/>
              <a:t>ind paths from </a:t>
            </a:r>
            <a:r>
              <a:rPr lang="en-US" sz="21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21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100" dirty="0">
                <a:solidFill>
                  <a:schemeClr val="accent6"/>
                </a:solidFill>
              </a:rPr>
              <a:t> </a:t>
            </a:r>
            <a:r>
              <a:rPr lang="en-US" sz="2100" dirty="0"/>
              <a:t>to</a:t>
            </a:r>
            <a:r>
              <a:rPr lang="en-US" sz="2100" dirty="0" smtClean="0">
                <a:solidFill>
                  <a:schemeClr val="accent6"/>
                </a:solidFill>
              </a:rPr>
              <a:t> </a:t>
            </a:r>
            <a:r>
              <a:rPr lang="en-US" sz="2100" dirty="0" smtClean="0">
                <a:solidFill>
                  <a:srgbClr val="FF0000"/>
                </a:solidFill>
              </a:rPr>
              <a:t>UI-accessing methods </a:t>
            </a:r>
            <a:r>
              <a:rPr lang="en-US" sz="2100" i="1" u="sng" dirty="0" smtClean="0"/>
              <a:t>without</a:t>
            </a:r>
            <a:r>
              <a:rPr lang="en-US" sz="2100" dirty="0" smtClean="0"/>
              <a:t> going through a </a:t>
            </a:r>
            <a:r>
              <a:rPr lang="en-US" sz="2100" dirty="0" smtClean="0">
                <a:solidFill>
                  <a:srgbClr val="119F33"/>
                </a:solidFill>
              </a:rPr>
              <a:t>safe UI method</a:t>
            </a:r>
            <a:endParaRPr lang="en-US" sz="2100" dirty="0">
              <a:solidFill>
                <a:srgbClr val="119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76200" y="3352800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6200" y="39624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6200" y="45720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6200" y="5181600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" y="3395246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Non-UI thread spawning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038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+mn-lt"/>
              </a:defRPr>
            </a:lvl1pPr>
          </a:lstStyle>
          <a:p>
            <a:r>
              <a:rPr lang="en-US" dirty="0"/>
              <a:t>UI-accessing method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614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Safe UI method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5181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Other method</a:t>
            </a:r>
            <a:endParaRPr lang="en-US" sz="16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3651" y="3962400"/>
            <a:ext cx="443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 method-call chain as error report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000" y="363719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ourier New" pitchFamily="49" charset="0"/>
              </a:rPr>
              <a:t>(i.e.,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>
                <a:latin typeface="+mj-lt"/>
                <a:cs typeface="Courier New" pitchFamily="49" charset="0"/>
              </a:rPr>
              <a:t>)</a:t>
            </a:r>
            <a:endParaRPr lang="en-US" sz="1400" dirty="0" smtClean="0">
              <a:latin typeface="+mj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191009" y="4903839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 bwMode="auto">
          <a:xfrm>
            <a:off x="8332905" y="3722739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485305" y="4560939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808905" y="4256139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6732705" y="5322939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6" name="Curved Connector 45"/>
          <p:cNvCxnSpPr>
            <a:stCxn id="41" idx="7"/>
            <a:endCxn id="44" idx="2"/>
          </p:cNvCxnSpPr>
          <p:nvPr/>
        </p:nvCxnSpPr>
        <p:spPr bwMode="auto">
          <a:xfrm rot="5400000" flipH="1" flipV="1">
            <a:off x="5906061" y="4056791"/>
            <a:ext cx="512996" cy="129269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44" idx="7"/>
            <a:endCxn id="42" idx="2"/>
          </p:cNvCxnSpPr>
          <p:nvPr/>
        </p:nvCxnSpPr>
        <p:spPr bwMode="auto">
          <a:xfrm rot="5400000" flipH="1" flipV="1">
            <a:off x="7534159" y="3513189"/>
            <a:ext cx="398696" cy="119879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Curved Connector 48"/>
          <p:cNvCxnSpPr>
            <a:stCxn id="41" idx="5"/>
            <a:endCxn id="45" idx="2"/>
          </p:cNvCxnSpPr>
          <p:nvPr/>
        </p:nvCxnSpPr>
        <p:spPr bwMode="auto">
          <a:xfrm rot="16200000" flipH="1">
            <a:off x="5982261" y="4762995"/>
            <a:ext cx="284396" cy="121649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urved Connector 49"/>
          <p:cNvCxnSpPr>
            <a:stCxn id="45" idx="5"/>
            <a:endCxn id="43" idx="4"/>
          </p:cNvCxnSpPr>
          <p:nvPr/>
        </p:nvCxnSpPr>
        <p:spPr bwMode="auto">
          <a:xfrm rot="5400000" flipH="1" flipV="1">
            <a:off x="7513755" y="4486093"/>
            <a:ext cx="706204" cy="1617896"/>
          </a:xfrm>
          <a:prstGeom prst="curvedConnector3">
            <a:avLst>
              <a:gd name="adj1" fmla="val 140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7189905" y="4713339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Curved Connector 51"/>
          <p:cNvCxnSpPr>
            <a:stCxn id="41" idx="6"/>
            <a:endCxn id="51" idx="2"/>
          </p:cNvCxnSpPr>
          <p:nvPr/>
        </p:nvCxnSpPr>
        <p:spPr bwMode="auto">
          <a:xfrm flipV="1">
            <a:off x="5572009" y="4903839"/>
            <a:ext cx="1617896" cy="1905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Curved Connector 52"/>
          <p:cNvCxnSpPr>
            <a:stCxn id="51" idx="7"/>
            <a:endCxn id="42" idx="4"/>
          </p:cNvCxnSpPr>
          <p:nvPr/>
        </p:nvCxnSpPr>
        <p:spPr bwMode="auto">
          <a:xfrm rot="5400000" flipH="1" flipV="1">
            <a:off x="7686559" y="3932289"/>
            <a:ext cx="665396" cy="1008296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3048000" y="4903839"/>
            <a:ext cx="9906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4" idx="6"/>
            <a:endCxn id="41" idx="2"/>
          </p:cNvCxnSpPr>
          <p:nvPr/>
        </p:nvCxnSpPr>
        <p:spPr bwMode="auto">
          <a:xfrm>
            <a:off x="4038600" y="5094339"/>
            <a:ext cx="11524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5107446" y="3662268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352507" y="29718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Curved Connector 57"/>
          <p:cNvCxnSpPr>
            <a:stCxn id="54" idx="7"/>
            <a:endCxn id="56" idx="3"/>
          </p:cNvCxnSpPr>
          <p:nvPr/>
        </p:nvCxnSpPr>
        <p:spPr bwMode="auto">
          <a:xfrm rot="5400000" flipH="1" flipV="1">
            <a:off x="4042305" y="3838698"/>
            <a:ext cx="972163" cy="12697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Curved Connector 58"/>
          <p:cNvCxnSpPr>
            <a:stCxn id="56" idx="7"/>
            <a:endCxn id="57" idx="2"/>
          </p:cNvCxnSpPr>
          <p:nvPr/>
        </p:nvCxnSpPr>
        <p:spPr bwMode="auto">
          <a:xfrm rot="5400000" flipH="1" flipV="1">
            <a:off x="6114696" y="2480254"/>
            <a:ext cx="555764" cy="1919857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4749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6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2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8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6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9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21" grpId="0"/>
      <p:bldP spid="40" grpId="0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4" grpId="0" animBg="1"/>
      <p:bldP spid="56" grpId="0" animBg="1"/>
      <p:bldP spid="56" grpId="1" animBg="1"/>
      <p:bldP spid="57" grpId="0" animBg="1"/>
      <p:bldP spid="5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Reflection in Constructing Call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81877"/>
            <a:ext cx="7848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&lt;</a:t>
            </a:r>
            <a:r>
              <a:rPr lang="en-US" sz="1800" dirty="0"/>
              <a:t>Button </a:t>
            </a:r>
            <a:r>
              <a:rPr lang="en-US" sz="1800" dirty="0" err="1"/>
              <a:t>android:id</a:t>
            </a:r>
            <a:r>
              <a:rPr lang="en-US" sz="1800" dirty="0"/>
              <a:t>="@+</a:t>
            </a:r>
            <a:r>
              <a:rPr lang="en-US" sz="1800" dirty="0" smtClean="0"/>
              <a:t>id/</a:t>
            </a:r>
            <a:r>
              <a:rPr lang="en-US" sz="1800" dirty="0" err="1" smtClean="0">
                <a:solidFill>
                  <a:srgbClr val="FF0000"/>
                </a:solidFill>
              </a:rPr>
              <a:t>button_id</a:t>
            </a:r>
            <a:r>
              <a:rPr lang="en-US" sz="1800" dirty="0"/>
              <a:t>" </a:t>
            </a:r>
            <a:r>
              <a:rPr lang="en-US" sz="1800" dirty="0" err="1"/>
              <a:t>android:text</a:t>
            </a:r>
            <a:r>
              <a:rPr lang="en-US" sz="1800" dirty="0"/>
              <a:t>="A Button" /&gt;</a:t>
            </a:r>
          </a:p>
          <a:p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 smtClean="0"/>
              <a:t>&gt;</a:t>
            </a:r>
          </a:p>
          <a:p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9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 smtClean="0">
                <a:solidFill>
                  <a:srgbClr val="FF0000"/>
                </a:solidFill>
              </a:rPr>
              <a:t>button_id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utton.</a:t>
            </a:r>
            <a:r>
              <a:rPr lang="en-US" sz="18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(“This is a button”);</a:t>
            </a:r>
          </a:p>
          <a:p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0668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Android Application: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838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2200" b="0" dirty="0" smtClean="0">
                <a:latin typeface="+mn-lt"/>
              </a:rPr>
              <a:t> does not </a:t>
            </a:r>
            <a:r>
              <a:rPr lang="en-US" sz="2200" dirty="0" smtClean="0">
                <a:latin typeface="+mn-lt"/>
              </a:rPr>
              <a:t>explicitly</a:t>
            </a:r>
            <a:r>
              <a:rPr lang="en-US" sz="2200" b="0" dirty="0" smtClean="0">
                <a:latin typeface="+mn-lt"/>
              </a:rPr>
              <a:t> construct a button object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900" b="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200" b="0" dirty="0" smtClean="0">
                <a:latin typeface="+mn-lt"/>
              </a:rPr>
              <a:t>A call graph construction algorithm may:</a:t>
            </a:r>
          </a:p>
          <a:p>
            <a:pPr lvl="1"/>
            <a:r>
              <a:rPr lang="en-US" sz="2200" b="0" dirty="0" smtClean="0">
                <a:latin typeface="+mn-lt"/>
              </a:rPr>
              <a:t>-   </a:t>
            </a:r>
            <a:r>
              <a:rPr lang="en-US" sz="2000" b="0" dirty="0" smtClean="0">
                <a:latin typeface="+mn-lt"/>
              </a:rPr>
              <a:t>fail </a:t>
            </a:r>
            <a:r>
              <a:rPr lang="en-US" sz="2000" b="0" dirty="0">
                <a:latin typeface="+mn-lt"/>
              </a:rPr>
              <a:t>to conclude </a:t>
            </a:r>
            <a:r>
              <a:rPr lang="en-US" sz="2000" b="0" dirty="0" smtClean="0">
                <a:latin typeface="+mn-lt"/>
              </a:rPr>
              <a:t>the variable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2000" b="0" dirty="0" smtClean="0">
                <a:latin typeface="+mn-lt"/>
              </a:rPr>
              <a:t> points to a </a:t>
            </a:r>
            <a:r>
              <a:rPr lang="en-US" sz="2000" dirty="0" smtClean="0">
                <a:latin typeface="+mn-lt"/>
              </a:rPr>
              <a:t>concrete</a:t>
            </a:r>
            <a:r>
              <a:rPr lang="en-US" sz="2000" b="0" dirty="0" smtClean="0">
                <a:latin typeface="+mn-lt"/>
              </a:rPr>
              <a:t> object</a:t>
            </a:r>
          </a:p>
          <a:p>
            <a:pPr marL="800100" lvl="1" indent="-342900">
              <a:buFontTx/>
              <a:buChar char="-"/>
            </a:pPr>
            <a:r>
              <a:rPr lang="en-US" sz="2000" b="0" dirty="0" smtClean="0">
                <a:latin typeface="+mn-lt"/>
              </a:rPr>
              <a:t>exclude a </a:t>
            </a:r>
            <a:r>
              <a:rPr lang="en-US" sz="20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2000" b="0" dirty="0" smtClean="0">
                <a:latin typeface="+mn-lt"/>
              </a:rPr>
              <a:t> edge to the call graph (that should exist)</a:t>
            </a:r>
          </a:p>
          <a:p>
            <a:pPr marL="800100" lvl="1" indent="-342900">
              <a:buFontTx/>
              <a:buChar char="-"/>
            </a:pPr>
            <a:r>
              <a:rPr lang="en-US" sz="2000" b="0" smtClean="0">
                <a:latin typeface="+mn-lt"/>
              </a:rPr>
              <a:t>miss 1 </a:t>
            </a:r>
            <a:r>
              <a:rPr lang="en-US" sz="2000" b="0" dirty="0" smtClean="0">
                <a:latin typeface="+mn-lt"/>
              </a:rPr>
              <a:t>bug in </a:t>
            </a:r>
            <a:r>
              <a:rPr lang="en-US" sz="2000" b="0" smtClean="0">
                <a:latin typeface="+mn-lt"/>
              </a:rPr>
              <a:t>our experiments</a:t>
            </a:r>
            <a:endParaRPr lang="en-US" sz="20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386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smtClean="0"/>
              <a:t>Reflection-aware call graph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5" y="5149334"/>
            <a:ext cx="7772400" cy="1784866"/>
          </a:xfrm>
        </p:spPr>
        <p:txBody>
          <a:bodyPr/>
          <a:lstStyle/>
          <a:p>
            <a:r>
              <a:rPr lang="en-US" sz="2000" b="1" i="1" dirty="0" smtClean="0">
                <a:solidFill>
                  <a:schemeClr val="accent6"/>
                </a:solidFill>
              </a:rPr>
              <a:t>Program transformation</a:t>
            </a:r>
            <a:r>
              <a:rPr lang="en-US" sz="2000" dirty="0" smtClean="0"/>
              <a:t>:  replace reflection calls with explicit object creation expressions</a:t>
            </a:r>
          </a:p>
          <a:p>
            <a:endParaRPr lang="en-US" sz="800" dirty="0" smtClean="0"/>
          </a:p>
          <a:p>
            <a:r>
              <a:rPr lang="en-US" sz="2000" dirty="0" smtClean="0"/>
              <a:t>Use an </a:t>
            </a:r>
            <a:r>
              <a:rPr lang="en-US" sz="2000" i="1" dirty="0" smtClean="0"/>
              <a:t>off-the-shelf call graph construction algorithm </a:t>
            </a:r>
            <a:r>
              <a:rPr lang="en-US" sz="2000" dirty="0" smtClean="0"/>
              <a:t>on the </a:t>
            </a:r>
            <a:r>
              <a:rPr lang="en-US" sz="2000" b="1" i="1" dirty="0" smtClean="0">
                <a:solidFill>
                  <a:schemeClr val="accent6"/>
                </a:solidFill>
              </a:rPr>
              <a:t>transformed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program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681877"/>
            <a:ext cx="7848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&lt;</a:t>
            </a:r>
            <a:r>
              <a:rPr lang="en-US" sz="1800" dirty="0"/>
              <a:t>Button </a:t>
            </a:r>
            <a:r>
              <a:rPr lang="en-US" sz="1800" dirty="0" err="1"/>
              <a:t>android:id</a:t>
            </a:r>
            <a:r>
              <a:rPr lang="en-US" sz="1800" dirty="0"/>
              <a:t>="@+</a:t>
            </a:r>
            <a:r>
              <a:rPr lang="en-US" sz="1800" dirty="0" smtClean="0"/>
              <a:t>id/</a:t>
            </a:r>
            <a:r>
              <a:rPr lang="en-US" sz="1800" dirty="0" err="1" smtClean="0">
                <a:solidFill>
                  <a:srgbClr val="FF0000"/>
                </a:solidFill>
              </a:rPr>
              <a:t>button_id</a:t>
            </a:r>
            <a:r>
              <a:rPr lang="en-US" sz="1800" dirty="0"/>
              <a:t>" </a:t>
            </a:r>
            <a:r>
              <a:rPr lang="en-US" sz="1800" dirty="0" err="1"/>
              <a:t>android:text</a:t>
            </a:r>
            <a:r>
              <a:rPr lang="en-US" sz="1800" dirty="0"/>
              <a:t>="A Button" /&gt;</a:t>
            </a:r>
          </a:p>
          <a:p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 smtClean="0"/>
              <a:t>&gt;</a:t>
            </a:r>
          </a:p>
          <a:p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b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dirty="0" err="1" smtClean="0">
                <a:solidFill>
                  <a:srgbClr val="FF0000"/>
                </a:solidFill>
              </a:rPr>
              <a:t>button_id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utton.</a:t>
            </a:r>
            <a:r>
              <a:rPr lang="en-US" sz="18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(“This is a button”);</a:t>
            </a:r>
          </a:p>
          <a:p>
            <a:endParaRPr lang="en-US" sz="18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066800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Android 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199692"/>
            <a:ext cx="6019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Button(null)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button.</a:t>
            </a:r>
            <a:r>
              <a:rPr lang="en-US" sz="18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(“This is a button”);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2000" b="0" dirty="0" err="1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8100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latin typeface="+mn-lt"/>
              </a:rPr>
              <a:t>After transformation:</a:t>
            </a:r>
          </a:p>
        </p:txBody>
      </p:sp>
      <p:cxnSp>
        <p:nvCxnSpPr>
          <p:cNvPr id="13" name="Elbow Connector 12"/>
          <p:cNvCxnSpPr/>
          <p:nvPr/>
        </p:nvCxnSpPr>
        <p:spPr bwMode="auto">
          <a:xfrm rot="10800000" flipV="1">
            <a:off x="5715000" y="3124200"/>
            <a:ext cx="1981200" cy="1295400"/>
          </a:xfrm>
          <a:prstGeom prst="bentConnector3">
            <a:avLst>
              <a:gd name="adj1" fmla="val -2431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3055104" y="2961204"/>
            <a:ext cx="4610100" cy="284400"/>
          </a:xfrm>
          <a:prstGeom prst="rect">
            <a:avLst/>
          </a:prstGeom>
          <a:noFill/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17004" y="4230688"/>
            <a:ext cx="2666999" cy="296108"/>
          </a:xfrm>
          <a:prstGeom prst="rect">
            <a:avLst/>
          </a:prstGeom>
          <a:noFill/>
          <a:ln w="476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2561094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>
                <a:latin typeface="+mn-lt"/>
              </a:rPr>
              <a:t>Before </a:t>
            </a:r>
            <a:r>
              <a:rPr lang="en-US" sz="2000" i="1" u="sng" dirty="0">
                <a:latin typeface="+mn-lt"/>
              </a:rPr>
              <a:t>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365730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  <p:bldP spid="1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Annotation support for native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9296400" cy="4495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200" dirty="0" smtClean="0"/>
              <a:t>Relationships between native methods and Java methods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CalledByNativeMethods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(callers = {“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”})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addTypeItem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id, String label) { …}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dirty="0" smtClean="0">
                <a:cs typeface="Courier New" pitchFamily="49" charset="0"/>
              </a:rPr>
              <a:t>M</a:t>
            </a:r>
            <a:r>
              <a:rPr lang="en-US" sz="1800" dirty="0" smtClean="0"/>
              <a:t>anually specified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addTypeItem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String) </a:t>
            </a:r>
            <a:r>
              <a:rPr lang="en-US" sz="1800" dirty="0" smtClean="0"/>
              <a:t>may be called by native method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dirty="0" smtClean="0"/>
              <a:t>”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800" dirty="0" smtClean="0"/>
              <a:t>Our technique will miss 1 bug without such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9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the error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495800"/>
          </a:xfrm>
        </p:spPr>
        <p:txBody>
          <a:bodyPr/>
          <a:lstStyle/>
          <a:p>
            <a:r>
              <a:rPr lang="en-US" dirty="0" smtClean="0"/>
              <a:t>A static analysis may report:</a:t>
            </a:r>
          </a:p>
          <a:p>
            <a:pPr lvl="1"/>
            <a:r>
              <a:rPr lang="en-US" dirty="0" smtClean="0"/>
              <a:t>false positives</a:t>
            </a:r>
          </a:p>
          <a:p>
            <a:pPr lvl="1"/>
            <a:r>
              <a:rPr lang="en-US" dirty="0" smtClean="0"/>
              <a:t>redundant warnings with the same error root cause</a:t>
            </a:r>
          </a:p>
          <a:p>
            <a:pPr marL="457200" lvl="1" indent="0">
              <a:buNone/>
            </a:pPr>
            <a:endParaRPr lang="en-US" sz="900" dirty="0" smtClean="0"/>
          </a:p>
          <a:p>
            <a:pPr marL="457200" lvl="1" indent="0">
              <a:buNone/>
            </a:pPr>
            <a:endParaRPr lang="en-US" sz="900" dirty="0" smtClean="0"/>
          </a:p>
          <a:p>
            <a:r>
              <a:rPr lang="en-US" dirty="0" smtClean="0"/>
              <a:t>A set of error filters to remove likely invalid reports</a:t>
            </a:r>
          </a:p>
          <a:p>
            <a:pPr lvl="1"/>
            <a:r>
              <a:rPr lang="en-US" dirty="0" smtClean="0"/>
              <a:t>2 sound filters</a:t>
            </a:r>
          </a:p>
          <a:p>
            <a:pPr lvl="1"/>
            <a:r>
              <a:rPr lang="en-US" dirty="0" smtClean="0"/>
              <a:t>3 heuristic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1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GUIs are everywhere in modern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speckyboy.com/wp-content/uploads/2010/05/android_gui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5010"/>
            <a:ext cx="2667000" cy="25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eviantart.com/download/143879161/Dota_GUI_practice_by_EricGa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6917"/>
            <a:ext cx="3048000" cy="229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static.com/files/images/3_3_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2004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freedownloadaday.com/wp-content/uploads/2011/08/cloudexperienc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18" y="1218050"/>
            <a:ext cx="2604660" cy="23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01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b="1" dirty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error report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371600"/>
            <a:ext cx="9677400" cy="4495800"/>
          </a:xfrm>
        </p:spPr>
        <p:txBody>
          <a:bodyPr/>
          <a:lstStyle/>
          <a:p>
            <a:endParaRPr lang="en-US" sz="800" dirty="0" smtClean="0"/>
          </a:p>
          <a:p>
            <a:pPr lvl="1"/>
            <a:r>
              <a:rPr lang="en-US" b="1" dirty="0" smtClean="0"/>
              <a:t>Filter 1</a:t>
            </a:r>
            <a:r>
              <a:rPr lang="en-US" dirty="0" smtClean="0"/>
              <a:t>: remove syntactically subsumed reports</a:t>
            </a:r>
          </a:p>
          <a:p>
            <a:pPr marL="457200" lvl="1" indent="0">
              <a:buNone/>
            </a:pPr>
            <a:r>
              <a:rPr lang="en-US" sz="1600" b="1" dirty="0" smtClean="0"/>
              <a:t>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d()</a:t>
            </a:r>
          </a:p>
          <a:p>
            <a:pPr marL="45720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b()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d()</a:t>
            </a:r>
          </a:p>
          <a:p>
            <a:pPr marL="457200" lvl="1" indent="0">
              <a:buNone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Filter 2</a:t>
            </a:r>
            <a:r>
              <a:rPr lang="en-US" dirty="0" smtClean="0"/>
              <a:t>: remove reports containing user-annotated, project-specific methods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5052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util.runOnUIMethod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(Runnable r)</a:t>
            </a:r>
            <a:endParaRPr lang="en-US" sz="2000" b="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919954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0" dirty="0" smtClean="0">
                <a:latin typeface="+mn-lt"/>
              </a:rPr>
              <a:t>Checks whether the current thread is UI thread or not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62000" y="2086896"/>
            <a:ext cx="4343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811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7772400" cy="1143000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b="1" dirty="0">
                <a:solidFill>
                  <a:schemeClr val="accent6"/>
                </a:solidFill>
              </a:rPr>
              <a:t>heuristic</a:t>
            </a:r>
            <a:r>
              <a:rPr lang="en-US" dirty="0"/>
              <a:t> error report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1295400"/>
            <a:ext cx="9677400" cy="4495800"/>
          </a:xfrm>
        </p:spPr>
        <p:txBody>
          <a:bodyPr/>
          <a:lstStyle/>
          <a:p>
            <a:pPr lvl="1"/>
            <a:r>
              <a:rPr lang="en-US" b="1" dirty="0" smtClean="0"/>
              <a:t>Filter 3</a:t>
            </a:r>
            <a:r>
              <a:rPr lang="en-US" dirty="0"/>
              <a:t>: remove reports containing </a:t>
            </a:r>
            <a:r>
              <a:rPr lang="en-US" dirty="0" smtClean="0"/>
              <a:t>specific library calls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e.g.,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Runtime.shutDown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800" dirty="0" smtClean="0"/>
          </a:p>
          <a:p>
            <a:pPr marL="457200" lvl="1" indent="0">
              <a:buNone/>
            </a:pPr>
            <a:endParaRPr lang="en-US" sz="800" dirty="0"/>
          </a:p>
          <a:p>
            <a:pPr lvl="1"/>
            <a:r>
              <a:rPr lang="en-US" b="1" dirty="0" smtClean="0"/>
              <a:t>Filter 4</a:t>
            </a:r>
            <a:r>
              <a:rPr lang="en-US" dirty="0"/>
              <a:t>: </a:t>
            </a:r>
            <a:r>
              <a:rPr lang="en-US" dirty="0" smtClean="0"/>
              <a:t>remove longer reports </a:t>
            </a:r>
            <a:r>
              <a:rPr lang="en-US" dirty="0"/>
              <a:t>with the same “</a:t>
            </a:r>
            <a:r>
              <a:rPr lang="en-US" dirty="0">
                <a:solidFill>
                  <a:schemeClr val="accent6"/>
                </a:solidFill>
              </a:rPr>
              <a:t>entry node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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Thread.start</a:t>
            </a:r>
            <a:r>
              <a:rPr lang="en-US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r>
              <a:rPr lang="en-US" dirty="0" smtClean="0"/>
              <a:t>” head nodes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a()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b() 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Thread.start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c()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d()  e()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b() 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Thread.start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 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c()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f()</a:t>
            </a:r>
          </a:p>
          <a:p>
            <a:pPr marL="457200" lvl="1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/>
              <a:t>Filter 5</a:t>
            </a:r>
            <a:r>
              <a:rPr lang="en-US" dirty="0"/>
              <a:t>: </a:t>
            </a:r>
            <a:r>
              <a:rPr lang="en-US" dirty="0" smtClean="0"/>
              <a:t>remove longer reports </a:t>
            </a:r>
            <a:r>
              <a:rPr lang="en-US" dirty="0"/>
              <a:t>with the </a:t>
            </a:r>
            <a:r>
              <a:rPr lang="en-US" dirty="0" smtClean="0"/>
              <a:t>same </a:t>
            </a:r>
            <a:r>
              <a:rPr lang="en-US" dirty="0"/>
              <a:t>“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6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solidFill>
                  <a:schemeClr val="accent6"/>
                </a:solidFill>
                <a:sym typeface="Wingdings" pitchFamily="2" charset="2"/>
              </a:rPr>
              <a:t> </a:t>
            </a:r>
            <a:r>
              <a:rPr lang="en-US" sz="1600" dirty="0" err="1">
                <a:solidFill>
                  <a:schemeClr val="accent6"/>
                </a:solidFill>
                <a:sym typeface="Wingdings" pitchFamily="2" charset="2"/>
              </a:rPr>
              <a:t>ui</a:t>
            </a:r>
            <a:r>
              <a:rPr lang="en-US" sz="1600" dirty="0">
                <a:solidFill>
                  <a:schemeClr val="accent6"/>
                </a:solidFill>
                <a:sym typeface="Wingdings" pitchFamily="2" charset="2"/>
              </a:rPr>
              <a:t>-accessing node</a:t>
            </a:r>
            <a:r>
              <a:rPr lang="en-US" dirty="0"/>
              <a:t>” </a:t>
            </a:r>
            <a:r>
              <a:rPr lang="en-US" dirty="0" smtClean="0"/>
              <a:t>tail nodes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b() 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Thread.start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 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d()  e()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en-US" sz="1800" b="1" dirty="0" smtClean="0">
                <a:latin typeface="+mj-lt"/>
                <a:cs typeface="Courier New" pitchFamily="49" charset="0"/>
                <a:sym typeface="Wingdings" pitchFamily="2" charset="2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Thread.start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800" b="1" dirty="0" smtClean="0">
                <a:latin typeface="+mj-lt"/>
                <a:cs typeface="Courier New" pitchFamily="49" charset="0"/>
                <a:sym typeface="Wingdings" pitchFamily="2" charset="2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c()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d()  e()</a:t>
            </a:r>
            <a:endParaRPr lang="en-US" sz="18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38200" y="4847304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838200" y="3200400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4545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endParaRPr lang="en-US" sz="800" dirty="0"/>
          </a:p>
          <a:p>
            <a:r>
              <a:rPr lang="en-US" dirty="0"/>
              <a:t>Error detection </a:t>
            </a:r>
            <a:r>
              <a:rPr lang="en-US" dirty="0" smtClean="0"/>
              <a:t>technique</a:t>
            </a:r>
          </a:p>
          <a:p>
            <a:endParaRPr lang="en-US" sz="800" dirty="0"/>
          </a:p>
          <a:p>
            <a:r>
              <a:rPr lang="en-US" dirty="0" smtClean="0"/>
              <a:t>Implementation</a:t>
            </a:r>
          </a:p>
          <a:p>
            <a:endParaRPr lang="en-US" sz="800" dirty="0"/>
          </a:p>
          <a:p>
            <a:r>
              <a:rPr lang="en-US" dirty="0" smtClean="0"/>
              <a:t>Experiments</a:t>
            </a:r>
          </a:p>
          <a:p>
            <a:endParaRPr lang="en-US" sz="800" dirty="0"/>
          </a:p>
          <a:p>
            <a:r>
              <a:rPr lang="en-US" dirty="0"/>
              <a:t>Related </a:t>
            </a:r>
            <a:r>
              <a:rPr lang="en-US" dirty="0" smtClean="0"/>
              <a:t>work</a:t>
            </a:r>
          </a:p>
          <a:p>
            <a:endParaRPr lang="en-US" sz="800" dirty="0"/>
          </a:p>
          <a:p>
            <a:r>
              <a:rPr lang="en-US" dirty="0"/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28954" y="2702169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 for different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customize</a:t>
            </a:r>
          </a:p>
          <a:p>
            <a:pPr lvl="1"/>
            <a:r>
              <a:rPr lang="en-US" b="1" dirty="0" smtClean="0"/>
              <a:t> </a:t>
            </a:r>
            <a:r>
              <a:rPr lang="en-US" b="1" i="1" dirty="0" smtClean="0"/>
              <a:t>program entry points</a:t>
            </a:r>
            <a:endParaRPr lang="en-US" b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UI-accessing methods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i="1" dirty="0">
                <a:solidFill>
                  <a:srgbClr val="00B050"/>
                </a:solidFill>
              </a:rPr>
              <a:t>S</a:t>
            </a:r>
            <a:r>
              <a:rPr lang="en-US" b="1" i="1" dirty="0" smtClean="0">
                <a:solidFill>
                  <a:srgbClr val="00B050"/>
                </a:solidFill>
              </a:rPr>
              <a:t>afe </a:t>
            </a:r>
            <a:r>
              <a:rPr lang="en-US" b="1" i="1" dirty="0">
                <a:solidFill>
                  <a:srgbClr val="00B050"/>
                </a:solidFill>
              </a:rPr>
              <a:t>UI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15100" y="6400800"/>
            <a:ext cx="1905000" cy="457200"/>
          </a:xfrm>
        </p:spPr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4229100" y="4953000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8039100" y="36576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91500" y="44958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15100" y="41910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438900" y="52578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Curved Connector 9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5221054" y="3714750"/>
            <a:ext cx="627296" cy="196079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>
            <a:stCxn id="8" idx="7"/>
            <a:endCxn id="6" idx="2"/>
          </p:cNvCxnSpPr>
          <p:nvPr/>
        </p:nvCxnSpPr>
        <p:spPr bwMode="auto">
          <a:xfrm rot="5400000" flipH="1" flipV="1">
            <a:off x="7240354" y="3448050"/>
            <a:ext cx="398696" cy="119879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urved Connector 11"/>
          <p:cNvCxnSpPr>
            <a:stCxn id="5" idx="5"/>
            <a:endCxn id="9" idx="2"/>
          </p:cNvCxnSpPr>
          <p:nvPr/>
        </p:nvCxnSpPr>
        <p:spPr bwMode="auto">
          <a:xfrm rot="16200000" flipH="1">
            <a:off x="5411554" y="4420954"/>
            <a:ext cx="170096" cy="188459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urved Connector 12"/>
          <p:cNvCxnSpPr>
            <a:stCxn id="9" idx="5"/>
            <a:endCxn id="7" idx="4"/>
          </p:cNvCxnSpPr>
          <p:nvPr/>
        </p:nvCxnSpPr>
        <p:spPr bwMode="auto">
          <a:xfrm rot="5400000" flipH="1" flipV="1">
            <a:off x="7219950" y="4420954"/>
            <a:ext cx="706204" cy="1617896"/>
          </a:xfrm>
          <a:prstGeom prst="curvedConnector3">
            <a:avLst>
              <a:gd name="adj1" fmla="val 140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6896100" y="4648200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Curved Connector 14"/>
          <p:cNvCxnSpPr>
            <a:stCxn id="5" idx="6"/>
            <a:endCxn id="14" idx="2"/>
          </p:cNvCxnSpPr>
          <p:nvPr/>
        </p:nvCxnSpPr>
        <p:spPr bwMode="auto">
          <a:xfrm flipV="1">
            <a:off x="4610100" y="4838700"/>
            <a:ext cx="2286000" cy="3048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urved Connector 15"/>
          <p:cNvCxnSpPr>
            <a:stCxn id="14" idx="7"/>
            <a:endCxn id="6" idx="4"/>
          </p:cNvCxnSpPr>
          <p:nvPr/>
        </p:nvCxnSpPr>
        <p:spPr bwMode="auto">
          <a:xfrm rot="5400000" flipH="1" flipV="1">
            <a:off x="7392754" y="3867150"/>
            <a:ext cx="665396" cy="1008296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229100" y="3733800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7962900" y="28194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86500" y="32004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Curved Connector 19"/>
          <p:cNvCxnSpPr>
            <a:stCxn id="17" idx="6"/>
          </p:cNvCxnSpPr>
          <p:nvPr/>
        </p:nvCxnSpPr>
        <p:spPr bwMode="auto">
          <a:xfrm flipV="1">
            <a:off x="4610100" y="3390900"/>
            <a:ext cx="1676400" cy="5334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19" idx="6"/>
            <a:endCxn id="18" idx="2"/>
          </p:cNvCxnSpPr>
          <p:nvPr/>
        </p:nvCxnSpPr>
        <p:spPr bwMode="auto">
          <a:xfrm flipV="1">
            <a:off x="6667500" y="3009900"/>
            <a:ext cx="1295400" cy="38100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>
            <a:stCxn id="19" idx="5"/>
            <a:endCxn id="6" idx="1"/>
          </p:cNvCxnSpPr>
          <p:nvPr/>
        </p:nvCxnSpPr>
        <p:spPr bwMode="auto">
          <a:xfrm rot="16200000" flipH="1">
            <a:off x="7259404" y="2877904"/>
            <a:ext cx="187792" cy="1483192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705100" y="4393790"/>
            <a:ext cx="9906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24" name="Curved Connector 23"/>
          <p:cNvCxnSpPr>
            <a:stCxn id="23" idx="7"/>
            <a:endCxn id="17" idx="2"/>
          </p:cNvCxnSpPr>
          <p:nvPr/>
        </p:nvCxnSpPr>
        <p:spPr bwMode="auto">
          <a:xfrm rot="5400000" flipH="1" flipV="1">
            <a:off x="3627222" y="3847708"/>
            <a:ext cx="525286" cy="67847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>
            <a:stCxn id="23" idx="5"/>
            <a:endCxn id="5" idx="1"/>
          </p:cNvCxnSpPr>
          <p:nvPr/>
        </p:nvCxnSpPr>
        <p:spPr bwMode="auto">
          <a:xfrm rot="16200000" flipH="1">
            <a:off x="3772862" y="4496762"/>
            <a:ext cx="289802" cy="734266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AutoShape 4" descr="data:image/jpeg;base64,/9j/4AAQSkZJRgABAQAAAQABAAD/2wCEAAkGBg0NDQ0MDA0PDA0NDQwMDQ0MDQ8NDQwMFBAVFBQQFBQXHCYeFxkjGRQUHy8gIycpLywsFR8xNTAqNSYrLCkBCQoKDgwOGg8PGiokHyEtNCwvLCkqLSwpLywvKSwsMCksLDUvLCkvLCwsKSwsLCwpLCkpKSksLCksLCwpKSkpLP/AABEIAQMAwgMBIgACEQEDEQH/xAAbAAEAAgMBAQAAAAAAAAAAAAAAAQYEBQcCA//EAEEQAAICAQEFBAUIBwgDAAAAAAABAgMRBAUGEiExQVFhgRNxkaGxByJCUnKSwdEjMkRTYnOCFDM0VJOywuEVFiT/xAAaAQEAAwEBAQAAAAAAAAAAAAAAAwQFAgEG/8QAJxEBAAICAAYBAwUAAAAAAAAAAAECAxEEEhMhMVEFMmGhFBUiQXH/2gAMAwEAAhEDEQA/AO4gAAAAABAEgAAAAAAAAAAAAAAAAAAAAAAA84B6AAEACQAAAAAAAAAAAAAAAAAAAAAAAAAAAAAAAAQSAAAAAAAQ2VPbXyhUUSdemreqmuTkpcFSfhLnxeXtObWivl5MxHlbQc1v+UXaEk1XTRV44nNr2vBq798drS/aXHwhXXH/AIkM8RRx1IddBxh7y7U/zl33kvwJW9W1Y/tlr9fDL4ofqKnUh2cHIad/Nqw63xsXdZTW/gkbTS/KnqI49Ppa7F2uqUq37Hk6jNSXvPDpQKrs/wCUjZ92FZKemk+y6OY5+1HPvwWTTauq6PHTZC2D6Srkpx9qJYtE+HUTEvsAD16AAAAAAAAAAACABIAAAEAabe+ycdFbwPHE4Qk19Vy5/l5nOdPoeJnU9saX02mtr7XBtfaXNfA53Q+CWewyPkJtFomPStm7S+L0mOq8CP7Cn2GWpSnnMGufJMyq4RS5vGF6kZc3mFfbUy2b4eZ85bN8DeRtiesQbPOtaDcq69mZ7DHt2fjsLW1FdzMTUwi+xElc8veZU7NJ15HnSaq/Sz9Jp7Z0y74Swn4NdH5m9v0ieWa+3S4LePOkiy27v/KXGTjVtCKrlySvgvmN/wAcfo+tcvUXquyM4qUJKUZJOMotNSXemjhV1Bv9zd7Z6GxU3SctLN4afP0Mvrx8O9Gliz77Smrf26yDzXZGUVKLUoySlGSeU01lNHotpgAAACAJAAAEEgAAAAAApG2Ngum2U4x/RybcJdUs/R8C7kSimsNJp9U+aZX4jBGaut6cXpzQ53KLRj2cTL9dsTTT614+y3ExZ7rad9s1/UvyMn9uyx4mFfo2UZyZMbmi6/8AqWn7JzX3fyPnPc+p9LJr1qLH6DL6/J0rKf6eSPM7yz37ly+hbF/ai4/DJp9duxq68v0fHHvrfG/YuZFPC5K+YczSY8w1Ur/cY9tqfI86mLjlSTi4vmmsNeBgO/LPa4zT3dgw7IGVxZPlZEnpOnq//Jttt2VT0c3mVS9JVn903hx8m197wLscf3Q1Lp1+mkukrY0y8VZ834tPyOwGthtzVWaTuAAErsAAAAAAQSAAAAAAAAAAAAAAADD2jtfT6WPHqLYVLsUn86X2Y9X5HkzoaHfzZVctLPVLEbKUm3044N44X481g5dU23ksO9m9dm0ZKqqLr0sJZUXylbLslL8EaenTPsWTNz2rvcK15jfZMEepQyjJr0zxl+wSrKfP3R7TseGNRp+z/wCjTvPd+lidlOWbtaB3auiKXKNkbJeEYPjfwS8zqRqcL9G1jF4SAC2lAAAAAAAAAAAAAAAAAAANVtnebS6JYunmzGVVX86x+XZ5mn3s3udDem0rXpullnVVeC75fD4UX0PFJznJzlJ5cpPLb722U83FRTtHlFfJrtCw7T+UDVXZjpa1p4vlxy/SW/kvYyuS0ll03ZdKVk5c3KyTlJ+bM2ihLqZ9dS5cvwMvLxVrK9rzLV17PS68zMrpS6L2mTLkfJwfaVZvNvLje2NYu4+apbayZfojcbB2A9RJSkmqYv50vr/wR/F9hNhra9uWrqsTM6htty9lejrlqJLErUoQ/lJ9fN+6KLKeYxSSSSSSSSXJJdx6PoaUilYrC7WNRoAB29AAAAAAEEgAAAAAAAADTb07a/smnbh/fWZhX4d8/L4tG5Oab1a56jV2fUqbqgvCL5vzeSvxGXp0+7i9tQ0sE5Sy3lt5b7WzPq06Sy+XvPOmrxzRN9mOR8/e02nSlMvfLiXPknk+6Tf/AF0MKqbfYbXRbPuu5Vwk34dF632HnTme0Gnw9Hnqz3GpvCSy+mF2ssmk3S7b54/hhzftZu9Js2mn+7gk+nE+cn5lzFwGS3e3ZLXDM+Ve2XuvKeJ6jMI9la5Tl6/qr3+otFVUYRUIJRjFJKKWEkewa+LDTFGqrNaRXwAAmdAAAAACACQAIJAAAAAAAAA8XWKEZTfSMZSfqSycpnJzslJ9ZNyfrfNnTNtPGl1H8qa9qwc2jhPs8zJ+Qt3iFfNL71pJePqMK/m2ZkpcjCn1MunlWhv90djR1E5zs511cPzenHJ5wm+7l70XyuuMUoxSil0SWEjQbkVcOlnJ/Tvm/JRjFf7feWE+i4ekVpE+13HGqgALCQAIAkAAAAAAAAAAAQAJIJAAAAAABh7Yg5aa9L91P4ZOaWLn5nVZRymn0aafqOX31YslF/Rcvc8fEyfkK94srZv6lH0TFkufmZvoJNdDHlDDMuk91dfd0Y40i8bLPil+BuzUbq/4Ov7Vuf8AUZtz6bF9Ff8AF+n0wAAkdAAAAAAAAAAAAAACCQAAAAAAAABQ9s6P0eptWOTk5+UnlfEvhqts7H9P8+GONLGPrL8yjx2G2TH/AB8wiy15o7Kxp74pfOWUYmpqjKTceSMyextRxYVcsLryZn6Ddq2WPSfo49rf63ku/wBfvMDFw+S1tViVOKTM9m13XrcdJHPSU7ZL1cTX4Z8zbnimmNcYwguGMIqMUuxLkj2fV0ry1ivpoRGo0AA6egAAAAAAAAAAAAACCQAAAAAAAAAIlJJNt4SWW30S7ygbw7x26mUq6puvTpuOI5jK1d8n1x4EOXNXFG7ObWiq737S09bxZfVW+6dsIv3s96fV1WrNVkLF31zjNe45G9Ivq48hCqVcuODcJJ8pQbjJP1opxx8b8Ies7ECn7s72yk46fWSy3yhc8LL+rP8AP295cC9jyVyRuqatotG4AASOgAAACAJAAAAAAAABBIAAAAAAAAGo3nvcdLJLrZKNflzb9y95SI6XwL5t/Suyh45uDU8eCTT9z9xVa6svODA+TtauSPWlTPvb5UbLbRF+y+FZfPtNtXdhLl3ZPOttXC1kxurbaBWbtOl0LtujtOV1Eq5tudDjHifWVbWYt+yS8ipXQ58izblaVxhfb2TnXWvHgjzf3pyX9JufHWnn19k+H6llABuLYAAAAAAAAAAAAAAgASAAAAAAACDRa7Yri3OpcUW2+FfrR9XejfAr5+Hpnry2c2rFo1KnyrafLl3o+F9cpLoXOyiEv1oRl9qKZ8v/AB1H7qH3UZM/ETE9rfhX6H3VDZ+yJ3T4Y8kmuOWMqC8e9+H4Fy0umjTXGqtYjBYXe+9vvbeX5nuuuMVwxiopdFFJJeSPZqcNw1cFdeZ9pqUigAC0kAAAAAAAAAAAAAEEgAAAAAIAkAAAAAAAAAAAAAAAAAAAAAAAAAACCQAAAAgkgCQAAAAAAAAAAAAAAAAAAAAAAAAAAAAAAAAAAAAAAAAAAAAAAAAAAAAAgACQ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6" descr="data:image/jpeg;base64,/9j/4AAQSkZJRgABAQAAAQABAAD/2wCEAAkGBg0NDQ0MDA0PDA0NDQwMDQ0MDQ8NDQwMFBAVFBQQFBQXHCYeFxkjGRQUHy8gIycpLywsFR8xNTAqNSYrLCkBCQoKDgwOGg8PGiokHyEtNCwvLCkqLSwpLywvKSwsMCksLDUvLCkvLCwsKSwsLCwpLCkpKSksLCksLCwpKSkpLP/AABEIAQMAwgMBIgACEQEDEQH/xAAbAAEAAgMBAQAAAAAAAAAAAAAAAQYEBQcCA//EAEEQAAICAQEFBAUIBwgDAAAAAAABAgMRBAUGEiExQVFhgRNxkaGxByJCUnKSwdEjMkRTYnOCFDM0VJOywuEVFiT/xAAaAQEAAwEBAQAAAAAAAAAAAAAAAwQFAgEG/8QAJxEBAAICAAYBAwUAAAAAAAAAAAECAxEEEhMhMVEFMmGhFBUiQXH/2gAMAwEAAhEDEQA/AO4gAAAAABAEgAAAAAAAAAAAAAAAAAAAAAAA84B6AAEACQAAAAAAAAAAAAAAAAAAAAAAAAAAAAAAAAQSAAAAAAAQ2VPbXyhUUSdemreqmuTkpcFSfhLnxeXtObWivl5MxHlbQc1v+UXaEk1XTRV44nNr2vBq798drS/aXHwhXXH/AIkM8RRx1IddBxh7y7U/zl33kvwJW9W1Y/tlr9fDL4ofqKnUh2cHIad/Nqw63xsXdZTW/gkbTS/KnqI49Ppa7F2uqUq37Hk6jNSXvPDpQKrs/wCUjZ92FZKemk+y6OY5+1HPvwWTTauq6PHTZC2D6Srkpx9qJYtE+HUTEvsAD16AAAAAAAAAAACABIAAAEAabe+ycdFbwPHE4Qk19Vy5/l5nOdPoeJnU9saX02mtr7XBtfaXNfA53Q+CWewyPkJtFomPStm7S+L0mOq8CP7Cn2GWpSnnMGufJMyq4RS5vGF6kZc3mFfbUy2b4eZ85bN8DeRtiesQbPOtaDcq69mZ7DHt2fjsLW1FdzMTUwi+xElc8veZU7NJ15HnSaq/Sz9Jp7Z0y74Swn4NdH5m9v0ieWa+3S4LePOkiy27v/KXGTjVtCKrlySvgvmN/wAcfo+tcvUXquyM4qUJKUZJOMotNSXemjhV1Bv9zd7Z6GxU3SctLN4afP0Mvrx8O9Gliz77Smrf26yDzXZGUVKLUoySlGSeU01lNHotpgAAACAJAAAEEgAAAAAApG2Ngum2U4x/RybcJdUs/R8C7kSimsNJp9U+aZX4jBGaut6cXpzQ53KLRj2cTL9dsTTT614+y3ExZ7rad9s1/UvyMn9uyx4mFfo2UZyZMbmi6/8AqWn7JzX3fyPnPc+p9LJr1qLH6DL6/J0rKf6eSPM7yz37ly+hbF/ai4/DJp9duxq68v0fHHvrfG/YuZFPC5K+YczSY8w1Ur/cY9tqfI86mLjlSTi4vmmsNeBgO/LPa4zT3dgw7IGVxZPlZEnpOnq//Jttt2VT0c3mVS9JVn903hx8m197wLscf3Q1Lp1+mkukrY0y8VZ834tPyOwGthtzVWaTuAAErsAAAAAAQSAAAAAAAAAAAAAAADD2jtfT6WPHqLYVLsUn86X2Y9X5HkzoaHfzZVctLPVLEbKUm3044N44X481g5dU23ksO9m9dm0ZKqqLr0sJZUXylbLslL8EaenTPsWTNz2rvcK15jfZMEepQyjJr0zxl+wSrKfP3R7TseGNRp+z/wCjTvPd+lidlOWbtaB3auiKXKNkbJeEYPjfwS8zqRqcL9G1jF4SAC2lAAAAAAAAAAAAAAAAAAANVtnebS6JYunmzGVVX86x+XZ5mn3s3udDem0rXpullnVVeC75fD4UX0PFJznJzlJ5cpPLb722U83FRTtHlFfJrtCw7T+UDVXZjpa1p4vlxy/SW/kvYyuS0ll03ZdKVk5c3KyTlJ+bM2ihLqZ9dS5cvwMvLxVrK9rzLV17PS68zMrpS6L2mTLkfJwfaVZvNvLje2NYu4+apbayZfojcbB2A9RJSkmqYv50vr/wR/F9hNhra9uWrqsTM6htty9lejrlqJLErUoQ/lJ9fN+6KLKeYxSSSSSSSSXJJdx6PoaUilYrC7WNRoAB29AAAAAAEEgAAAAAAAADTb07a/smnbh/fWZhX4d8/L4tG5Oab1a56jV2fUqbqgvCL5vzeSvxGXp0+7i9tQ0sE5Sy3lt5b7WzPq06Sy+XvPOmrxzRN9mOR8/e02nSlMvfLiXPknk+6Tf/AF0MKqbfYbXRbPuu5Vwk34dF632HnTme0Gnw9Hnqz3GpvCSy+mF2ssmk3S7b54/hhzftZu9Js2mn+7gk+nE+cn5lzFwGS3e3ZLXDM+Ve2XuvKeJ6jMI9la5Tl6/qr3+otFVUYRUIJRjFJKKWEkewa+LDTFGqrNaRXwAAmdAAAAACACQAIJAAAAAAAAA8XWKEZTfSMZSfqSycpnJzslJ9ZNyfrfNnTNtPGl1H8qa9qwc2jhPs8zJ+Qt3iFfNL71pJePqMK/m2ZkpcjCn1MunlWhv90djR1E5zs511cPzenHJ5wm+7l70XyuuMUoxSil0SWEjQbkVcOlnJ/Tvm/JRjFf7feWE+i4ekVpE+13HGqgALCQAIAkAAAAAAAAAAAQAJIJAAAAAABh7Yg5aa9L91P4ZOaWLn5nVZRymn0aafqOX31YslF/Rcvc8fEyfkK94srZv6lH0TFkufmZvoJNdDHlDDMuk91dfd0Y40i8bLPil+BuzUbq/4Ov7Vuf8AUZtz6bF9Ff8AF+n0wAAkdAAAAAAAAAAAAAACCQAAAAAAAABQ9s6P0eptWOTk5+UnlfEvhqts7H9P8+GONLGPrL8yjx2G2TH/AB8wiy15o7Kxp74pfOWUYmpqjKTceSMyextRxYVcsLryZn6Ddq2WPSfo49rf63ku/wBfvMDFw+S1tViVOKTM9m13XrcdJHPSU7ZL1cTX4Z8zbnimmNcYwguGMIqMUuxLkj2fV0ry1ivpoRGo0AA6egAAAAAAAAAAAAACCQAAAAAAAAAIlJJNt4SWW30S7ygbw7x26mUq6puvTpuOI5jK1d8n1x4EOXNXFG7ObWiq737S09bxZfVW+6dsIv3s96fV1WrNVkLF31zjNe45G9Ivq48hCqVcuODcJJ8pQbjJP1opxx8b8Ies7ECn7s72yk46fWSy3yhc8LL+rP8AP295cC9jyVyRuqatotG4AASOgAAACAJAAAAAAAABBIAAAAAAAAGo3nvcdLJLrZKNflzb9y95SI6XwL5t/Suyh45uDU8eCTT9z9xVa6svODA+TtauSPWlTPvb5UbLbRF+y+FZfPtNtXdhLl3ZPOttXC1kxurbaBWbtOl0LtujtOV1Eq5tudDjHifWVbWYt+yS8ipXQ58izblaVxhfb2TnXWvHgjzf3pyX9JufHWnn19k+H6llABuLYAAAAAAAAAAAAAAgASAAAAAAACDRa7Yri3OpcUW2+FfrR9XejfAr5+Hpnry2c2rFo1KnyrafLl3o+F9cpLoXOyiEv1oRl9qKZ8v/AB1H7qH3UZM/ETE9rfhX6H3VDZ+yJ3T4Y8kmuOWMqC8e9+H4Fy0umjTXGqtYjBYXe+9vvbeX5nuuuMVwxiopdFFJJeSPZqcNw1cFdeZ9pqUigAC0kAAAAAAAAAAAAAEEgAAAAAIAkAAAAAAAAAAAAAAAAAAAAAAAAAACCQAAAAgkgCQAAAAAAAAAAAAAAAAAAAAAAAAAAAAAAAAAAAAAAAAAAAAAAAAAAAAAgACQAAA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0" descr="http://upload.wikimedia.org/wikipedia/commons/f/f8/Question_mark_alternat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933700" y="473458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n-lt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48848" y="2690329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+mn-lt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8400" y="382018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+mn-lt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29600" y="260098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08549" y="342900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96300" y="435358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81800" y="5496580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+mn-lt"/>
              </a:rPr>
              <a:t>?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6200" y="3200400"/>
            <a:ext cx="381000" cy="381000"/>
          </a:xfrm>
          <a:prstGeom prst="ellipse">
            <a:avLst/>
          </a:prstGeom>
          <a:solidFill>
            <a:schemeClr val="accent6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6200" y="3810000"/>
            <a:ext cx="381000" cy="381000"/>
          </a:xfrm>
          <a:prstGeom prst="ellipse">
            <a:avLst/>
          </a:prstGeom>
          <a:solidFill>
            <a:srgbClr val="FF000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6200" y="4419600"/>
            <a:ext cx="381000" cy="381000"/>
          </a:xfrm>
          <a:prstGeom prst="ellips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6200" y="5029200"/>
            <a:ext cx="381000" cy="381000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3242846"/>
            <a:ext cx="304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Non-UI thread spawning </a:t>
            </a:r>
          </a:p>
          <a:p>
            <a:r>
              <a:rPr lang="en-US" sz="1600" dirty="0" smtClean="0">
                <a:latin typeface="+mn-lt"/>
              </a:rPr>
              <a:t>(i.e.,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)</a:t>
            </a:r>
            <a:r>
              <a:rPr lang="en-US" sz="1600" dirty="0" smtClean="0">
                <a:latin typeface="+mn-lt"/>
              </a:rPr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600" y="39286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+mn-lt"/>
              </a:defRPr>
            </a:lvl1pPr>
          </a:lstStyle>
          <a:p>
            <a:r>
              <a:rPr lang="en-US" dirty="0"/>
              <a:t>UI-accessing method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44620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Safe UI method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50292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Other method</a:t>
            </a:r>
            <a:endParaRPr lang="en-US" sz="16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0842" y="3349823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 smtClean="0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246" y="5367754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9693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2" grpId="0"/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 details for 4 GUI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88998"/>
              </p:ext>
            </p:extLst>
          </p:nvPr>
        </p:nvGraphicFramePr>
        <p:xfrm>
          <a:off x="228601" y="1447800"/>
          <a:ext cx="8458200" cy="3779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200"/>
                <a:gridCol w="2667000"/>
                <a:gridCol w="2286000"/>
                <a:gridCol w="19050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UI-accessing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 UI method</a:t>
                      </a:r>
                      <a:endParaRPr lang="en-US" dirty="0"/>
                    </a:p>
                  </a:txBody>
                  <a:tcPr/>
                </a:tc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main()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checkWidget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checkDevice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asyncExec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/</a:t>
                      </a:r>
                    </a:p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syncExec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Eclipse Plugin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overridden SWT UI event handlers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checkWidget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checkDevice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asyncExec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/</a:t>
                      </a:r>
                    </a:p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syncExec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overridden Swing UI event handlers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methods</a:t>
                      </a:r>
                      <a:r>
                        <a:rPr lang="en-US" sz="1600" baseline="0" dirty="0" smtClean="0"/>
                        <a:t> in GUI class with 3 exceptions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invokeLater</a:t>
                      </a: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 /</a:t>
                      </a:r>
                    </a:p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invokeAndWait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72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Android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methods in class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Activity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600" baseline="0" dirty="0" smtClean="0"/>
                        <a:t>  +   all overridden  Android UI event handlers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checkThread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post /</a:t>
                      </a:r>
                    </a:p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postDelay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6200" y="4419600"/>
            <a:ext cx="89154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2819400"/>
            <a:ext cx="8915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76200" y="3581400"/>
            <a:ext cx="9136626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8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endParaRPr lang="en-US" sz="800" dirty="0"/>
          </a:p>
          <a:p>
            <a:r>
              <a:rPr lang="en-US" dirty="0"/>
              <a:t>Error detection </a:t>
            </a:r>
            <a:r>
              <a:rPr lang="en-US" dirty="0" smtClean="0"/>
              <a:t>technique</a:t>
            </a:r>
          </a:p>
          <a:p>
            <a:endParaRPr lang="en-US" sz="800" dirty="0"/>
          </a:p>
          <a:p>
            <a:r>
              <a:rPr lang="en-US" dirty="0" smtClean="0"/>
              <a:t>Implementation</a:t>
            </a:r>
          </a:p>
          <a:p>
            <a:endParaRPr lang="en-US" sz="800" dirty="0"/>
          </a:p>
          <a:p>
            <a:r>
              <a:rPr lang="en-US" dirty="0" smtClean="0"/>
              <a:t>Experiments</a:t>
            </a:r>
          </a:p>
          <a:p>
            <a:endParaRPr lang="en-US" sz="800" dirty="0"/>
          </a:p>
          <a:p>
            <a:r>
              <a:rPr lang="en-US" dirty="0"/>
              <a:t>Related </a:t>
            </a:r>
            <a:r>
              <a:rPr lang="en-US" dirty="0" smtClean="0"/>
              <a:t>work</a:t>
            </a:r>
          </a:p>
          <a:p>
            <a:endParaRPr lang="en-US" sz="800" dirty="0"/>
          </a:p>
          <a:p>
            <a:r>
              <a:rPr lang="en-US" dirty="0"/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28954" y="32766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08897"/>
              </p:ext>
            </p:extLst>
          </p:nvPr>
        </p:nvGraphicFramePr>
        <p:xfrm>
          <a:off x="914400" y="1188720"/>
          <a:ext cx="5410200" cy="502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5100"/>
                <a:gridCol w="27051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Programs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 of Code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SWT desktop</a:t>
                      </a:r>
                      <a:r>
                        <a:rPr lang="en-US" sz="1600" b="1" baseline="0" dirty="0" smtClean="0"/>
                        <a:t> applications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FileBunker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14,237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ArecaBackup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23,226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Eclipse plugins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EclipseRunner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3,101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HundsonEclipse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11,077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Swing applications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S3dropbox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2,353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Sudoku Solver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3,555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Android applications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SGTPuzzler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2,220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Mozilla Firefox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8,577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MyTracks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20,297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Total: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89, 273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9400" y="50292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+mn-lt"/>
              </a:rPr>
              <a:t>Framework size</a:t>
            </a:r>
            <a:r>
              <a:rPr lang="en-US" sz="2000" b="0" dirty="0" smtClean="0">
                <a:latin typeface="+mn-lt"/>
              </a:rPr>
              <a:t>:  </a:t>
            </a:r>
            <a:r>
              <a:rPr lang="en-US" sz="2000" dirty="0" smtClean="0">
                <a:latin typeface="+mn-lt"/>
              </a:rPr>
              <a:t>1.4 MLOC</a:t>
            </a:r>
          </a:p>
        </p:txBody>
      </p:sp>
    </p:spTree>
    <p:extLst>
      <p:ext uri="{BB962C8B-B14F-4D97-AF65-F5344CB8AC3E}">
        <p14:creationId xmlns:p14="http://schemas.microsoft.com/office/powerpoint/2010/main" val="294866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Experimental Procedural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153400" cy="3352800"/>
          </a:xfrm>
        </p:spPr>
        <p:txBody>
          <a:bodyPr/>
          <a:lstStyle/>
          <a:p>
            <a:r>
              <a:rPr lang="en-US" dirty="0" smtClean="0"/>
              <a:t>Run the error detection algorithm on each application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dirty="0" smtClean="0"/>
              <a:t>3 call graph construction algorithms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marL="457200" lvl="1" indent="0">
              <a:buNone/>
            </a:pPr>
            <a:endParaRPr lang="en-US" sz="800" dirty="0" smtClean="0"/>
          </a:p>
          <a:p>
            <a:pPr lvl="1"/>
            <a:r>
              <a:rPr lang="en-US" dirty="0" smtClean="0"/>
              <a:t>2 configurations for Android applications</a:t>
            </a:r>
          </a:p>
          <a:p>
            <a:pPr lvl="2"/>
            <a:r>
              <a:rPr lang="en-US" b="1" dirty="0"/>
              <a:t>w</a:t>
            </a:r>
            <a:r>
              <a:rPr lang="en-US" b="1" dirty="0" smtClean="0"/>
              <a:t>ith</a:t>
            </a:r>
            <a:r>
              <a:rPr lang="en-US" dirty="0" smtClean="0"/>
              <a:t> / </a:t>
            </a:r>
            <a:r>
              <a:rPr lang="en-US" b="1" dirty="0" smtClean="0"/>
              <a:t>without</a:t>
            </a:r>
            <a:r>
              <a:rPr lang="en-US" dirty="0" smtClean="0"/>
              <a:t> call graph enhancement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(handle </a:t>
            </a:r>
            <a:r>
              <a:rPr lang="en-US" dirty="0" smtClean="0">
                <a:solidFill>
                  <a:srgbClr val="0070C0"/>
                </a:solidFill>
              </a:rPr>
              <a:t>reflection </a:t>
            </a:r>
            <a:r>
              <a:rPr lang="en-US" dirty="0" smtClean="0"/>
              <a:t>+ annotations for </a:t>
            </a:r>
            <a:r>
              <a:rPr lang="en-US" dirty="0" smtClean="0">
                <a:solidFill>
                  <a:srgbClr val="0070C0"/>
                </a:solidFill>
              </a:rPr>
              <a:t>native methods</a:t>
            </a:r>
            <a:r>
              <a:rPr lang="en-US" dirty="0" smtClean="0"/>
              <a:t>)</a:t>
            </a:r>
          </a:p>
          <a:p>
            <a:pPr lvl="2"/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828800" y="2514600"/>
            <a:ext cx="34290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119F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676400" y="19812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RTA          0-CFA            1-CFA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9400" y="2496235"/>
            <a:ext cx="20574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i="1" dirty="0" smtClean="0">
                <a:solidFill>
                  <a:srgbClr val="119F33"/>
                </a:solidFill>
                <a:cs typeface="Times New Roman" pitchFamily="18" charset="0"/>
              </a:rPr>
              <a:t>precision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4343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Tool performance</a:t>
            </a:r>
          </a:p>
          <a:p>
            <a:pPr lvl="1"/>
            <a:r>
              <a:rPr lang="en-US" b="0" i="1" dirty="0" smtClean="0">
                <a:solidFill>
                  <a:srgbClr val="0070C0"/>
                </a:solidFill>
              </a:rPr>
              <a:t>Less than 5 minutes </a:t>
            </a:r>
            <a:r>
              <a:rPr lang="en-US" b="0" dirty="0" smtClean="0"/>
              <a:t>per application</a:t>
            </a:r>
          </a:p>
          <a:p>
            <a:pPr lvl="1"/>
            <a:endParaRPr lang="en-US" sz="800" b="0" dirty="0" smtClean="0"/>
          </a:p>
          <a:p>
            <a:r>
              <a:rPr lang="en-US" b="0" dirty="0" smtClean="0"/>
              <a:t>Manual result inspection</a:t>
            </a:r>
          </a:p>
          <a:p>
            <a:pPr lvl="1"/>
            <a:r>
              <a:rPr lang="en-US" b="0" dirty="0" smtClean="0"/>
              <a:t>Spent </a:t>
            </a:r>
            <a:r>
              <a:rPr lang="en-US" b="0" i="1" dirty="0" smtClean="0">
                <a:solidFill>
                  <a:srgbClr val="0070C0"/>
                </a:solidFill>
              </a:rPr>
              <a:t>5 </a:t>
            </a:r>
            <a:r>
              <a:rPr lang="en-US" b="0" i="1" dirty="0">
                <a:solidFill>
                  <a:srgbClr val="0070C0"/>
                </a:solidFill>
              </a:rPr>
              <a:t>hours </a:t>
            </a:r>
            <a:r>
              <a:rPr lang="en-US" b="0" dirty="0" smtClean="0"/>
              <a:t>in total to check the output validity</a:t>
            </a:r>
          </a:p>
          <a:p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96306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82000" cy="1143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20440"/>
            <a:ext cx="7772400" cy="990600"/>
          </a:xfrm>
        </p:spPr>
        <p:txBody>
          <a:bodyPr/>
          <a:lstStyle/>
          <a:p>
            <a:r>
              <a:rPr lang="en-US" sz="2000" dirty="0" smtClean="0"/>
              <a:t>More precise call graph </a:t>
            </a:r>
            <a:r>
              <a:rPr lang="en-US" sz="2000" dirty="0">
                <a:sym typeface="Symbol"/>
              </a:rPr>
              <a:t></a:t>
            </a:r>
            <a:r>
              <a:rPr lang="en-US" sz="2000" dirty="0" smtClean="0"/>
              <a:t> more bugs found</a:t>
            </a:r>
          </a:p>
          <a:p>
            <a:pPr lvl="1"/>
            <a:r>
              <a:rPr lang="en-US" sz="1600" dirty="0" smtClean="0"/>
              <a:t>1-CFA found the most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14032"/>
              </p:ext>
            </p:extLst>
          </p:nvPr>
        </p:nvGraphicFramePr>
        <p:xfrm>
          <a:off x="990600" y="1981200"/>
          <a:ext cx="693420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/>
                <a:gridCol w="1981200"/>
                <a:gridCol w="1752600"/>
              </a:tblGrid>
              <a:tr h="209605">
                <a:tc>
                  <a:txBody>
                    <a:bodyPr/>
                    <a:lstStyle/>
                    <a:p>
                      <a:r>
                        <a:rPr lang="en-US" dirty="0" smtClean="0"/>
                        <a:t>Call graph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Warnings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#Bugs</a:t>
                      </a:r>
                      <a:endParaRPr lang="en-US" dirty="0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r>
                        <a:rPr lang="en-US" dirty="0" smtClean="0"/>
                        <a:t>RTA with enhancement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r>
                        <a:rPr lang="en-US" dirty="0" smtClean="0"/>
                        <a:t>0-CFA</a:t>
                      </a:r>
                      <a:r>
                        <a:rPr lang="en-US" baseline="0" dirty="0" smtClean="0"/>
                        <a:t> with enhancement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1-CFA  with</a:t>
                      </a:r>
                      <a:r>
                        <a:rPr lang="en-US" b="1" baseline="0" dirty="0" smtClean="0"/>
                        <a:t> enhancement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3359"/>
              </p:ext>
            </p:extLst>
          </p:nvPr>
        </p:nvGraphicFramePr>
        <p:xfrm>
          <a:off x="990600" y="4602480"/>
          <a:ext cx="69342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/>
                <a:gridCol w="1981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 graph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Warnings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#Bugs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1-CFA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1-CFA  with</a:t>
                      </a:r>
                      <a:r>
                        <a:rPr lang="en-US" b="1" baseline="0" dirty="0" smtClean="0"/>
                        <a:t> enhancement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14400" y="52578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2000" b="0" dirty="0" smtClean="0"/>
              <a:t>Call graph enhancement are useful (2 more bugs)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4735" y="6858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2000" b="0" dirty="0" smtClean="0"/>
              <a:t>Output </a:t>
            </a:r>
            <a:r>
              <a:rPr lang="en-US" sz="2000" dirty="0" smtClean="0"/>
              <a:t>20 warnings</a:t>
            </a:r>
            <a:r>
              <a:rPr lang="en-US" sz="2000" b="0" dirty="0" smtClean="0"/>
              <a:t>,  in which </a:t>
            </a:r>
            <a:r>
              <a:rPr lang="en-US" sz="2000" dirty="0" smtClean="0"/>
              <a:t>10</a:t>
            </a:r>
            <a:r>
              <a:rPr lang="en-US" sz="2000" b="0" dirty="0" smtClean="0"/>
              <a:t> are bugs (</a:t>
            </a:r>
            <a:r>
              <a:rPr lang="en-US" sz="2000" dirty="0" smtClean="0"/>
              <a:t>5</a:t>
            </a:r>
            <a:r>
              <a:rPr lang="en-US" sz="2000" b="0" dirty="0" smtClean="0"/>
              <a:t> are new)</a:t>
            </a:r>
          </a:p>
        </p:txBody>
      </p:sp>
    </p:spTree>
    <p:extLst>
      <p:ext uri="{BB962C8B-B14F-4D97-AF65-F5344CB8AC3E}">
        <p14:creationId xmlns:p14="http://schemas.microsoft.com/office/powerpoint/2010/main" val="3632204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graph search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dirty="0" smtClean="0"/>
              <a:t>Our technique uses </a:t>
            </a:r>
            <a:r>
              <a:rPr lang="en-US" dirty="0" smtClean="0">
                <a:solidFill>
                  <a:schemeClr val="accent6"/>
                </a:solidFill>
              </a:rPr>
              <a:t>BFS</a:t>
            </a:r>
            <a:r>
              <a:rPr lang="en-US" dirty="0" smtClean="0"/>
              <a:t>, compare it with alternatives</a:t>
            </a:r>
            <a:r>
              <a:rPr lang="en-US" sz="22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567630"/>
              </p:ext>
            </p:extLst>
          </p:nvPr>
        </p:nvGraphicFramePr>
        <p:xfrm>
          <a:off x="914400" y="1828800"/>
          <a:ext cx="7620000" cy="239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30480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#Warnings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BFS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Multi-source BFS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Exhaustive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</a:p>
                    <a:p>
                      <a:r>
                        <a:rPr lang="en-US" b="0" dirty="0" smtClean="0"/>
                        <a:t>(explored 5,</a:t>
                      </a:r>
                      <a:r>
                        <a:rPr lang="en-US" b="0" baseline="0" dirty="0" smtClean="0"/>
                        <a:t>100,000,000</a:t>
                      </a:r>
                      <a:r>
                        <a:rPr lang="en-US" b="0" dirty="0" smtClean="0"/>
                        <a:t>+ </a:t>
                      </a:r>
                    </a:p>
                    <a:p>
                      <a:r>
                        <a:rPr lang="en-US" b="0" dirty="0" smtClean="0"/>
                        <a:t>non-cyclic paths in an hour</a:t>
                      </a:r>
                      <a:r>
                        <a:rPr lang="en-US" b="0" baseline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57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Observations from our subject </a:t>
            </a:r>
            <a:r>
              <a:rPr lang="en-US" b="0" dirty="0" smtClean="0"/>
              <a:t>programs</a:t>
            </a:r>
          </a:p>
          <a:p>
            <a:pPr lvl="1"/>
            <a:r>
              <a:rPr lang="en-US" b="0" dirty="0" smtClean="0"/>
              <a:t>Multi-source BFS </a:t>
            </a:r>
            <a:r>
              <a:rPr lang="en-US" dirty="0" smtClean="0">
                <a:solidFill>
                  <a:srgbClr val="0070C0"/>
                </a:solidFill>
              </a:rPr>
              <a:t>omits</a:t>
            </a:r>
            <a:r>
              <a:rPr lang="en-US" b="0" dirty="0" smtClean="0"/>
              <a:t> bugs</a:t>
            </a:r>
          </a:p>
          <a:p>
            <a:pPr lvl="1"/>
            <a:r>
              <a:rPr lang="en-US" b="0" dirty="0" smtClean="0"/>
              <a:t>DFS searches deeper, and returns </a:t>
            </a:r>
            <a:r>
              <a:rPr lang="en-US" dirty="0" smtClean="0">
                <a:solidFill>
                  <a:srgbClr val="0070C0"/>
                </a:solidFill>
              </a:rPr>
              <a:t>longer</a:t>
            </a:r>
            <a:r>
              <a:rPr lang="en-US" b="0" dirty="0" smtClean="0"/>
              <a:t> paths</a:t>
            </a:r>
          </a:p>
          <a:p>
            <a:pPr marL="457200" lvl="1" indent="0">
              <a:buNone/>
            </a:pPr>
            <a:r>
              <a:rPr lang="en-US" b="0" dirty="0" smtClean="0"/>
              <a:t>    (more likely to be </a:t>
            </a:r>
            <a:r>
              <a:rPr lang="en-US" b="0" dirty="0" smtClean="0">
                <a:solidFill>
                  <a:srgbClr val="0070C0"/>
                </a:solidFill>
              </a:rPr>
              <a:t>invalid</a:t>
            </a:r>
            <a:r>
              <a:rPr lang="en-US" b="0" dirty="0" smtClean="0"/>
              <a:t>, due to </a:t>
            </a:r>
            <a:r>
              <a:rPr lang="en-US" b="0" smtClean="0"/>
              <a:t>the conservative </a:t>
            </a:r>
            <a:r>
              <a:rPr lang="en-US" b="0" dirty="0" smtClean="0"/>
              <a:t>call graph)</a:t>
            </a:r>
          </a:p>
          <a:p>
            <a:pPr lvl="1"/>
            <a:r>
              <a:rPr lang="en-US" b="0" dirty="0" smtClean="0"/>
              <a:t>Exhaustive search is </a:t>
            </a:r>
            <a:r>
              <a:rPr lang="en-US" dirty="0">
                <a:solidFill>
                  <a:srgbClr val="0070C0"/>
                </a:solidFill>
              </a:rPr>
              <a:t>sound</a:t>
            </a:r>
            <a:r>
              <a:rPr lang="en-US" b="0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infeasible</a:t>
            </a:r>
            <a:r>
              <a:rPr lang="en-US" b="0" dirty="0" smtClean="0"/>
              <a:t> in practice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09600" y="3352800"/>
            <a:ext cx="82296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2957052"/>
            <a:ext cx="7924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2576052"/>
            <a:ext cx="78486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2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dirty="0" smtClean="0"/>
              <a:t>Multithreading in GUI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459346" y="1981200"/>
            <a:ext cx="5181600" cy="3124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GUI Application</a:t>
            </a:r>
          </a:p>
        </p:txBody>
      </p:sp>
      <p:pic>
        <p:nvPicPr>
          <p:cNvPr id="2050" name="Picture 2" descr="http://www.biztechafrica.com/media/images/stories/_thumbs/user-icon_jpg_410x270_upscale_q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114130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011546" y="2590800"/>
            <a:ext cx="1295400" cy="152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011546" y="2800290"/>
            <a:ext cx="148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UI event 1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935346" y="3352800"/>
            <a:ext cx="1295400" cy="152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35346" y="3562290"/>
            <a:ext cx="148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UI event 2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46" y="3124200"/>
            <a:ext cx="981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73" y="3633757"/>
            <a:ext cx="885169" cy="1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84" y="2590800"/>
            <a:ext cx="38686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69346" y="2133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UI thread</a:t>
            </a:r>
          </a:p>
        </p:txBody>
      </p:sp>
      <p:cxnSp>
        <p:nvCxnSpPr>
          <p:cNvPr id="8" name="Straight Arrow Connector 7"/>
          <p:cNvCxnSpPr>
            <a:endCxn id="2051" idx="3"/>
          </p:cNvCxnSpPr>
          <p:nvPr/>
        </p:nvCxnSpPr>
        <p:spPr bwMode="auto">
          <a:xfrm flipH="1">
            <a:off x="3821421" y="2895600"/>
            <a:ext cx="2823063" cy="5619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5438074" y="3790950"/>
            <a:ext cx="1206410" cy="2476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9293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1143000"/>
          </a:xfrm>
        </p:spPr>
        <p:txBody>
          <a:bodyPr/>
          <a:lstStyle/>
          <a:p>
            <a:r>
              <a:rPr lang="en-US" dirty="0" smtClean="0"/>
              <a:t>Evaluating  error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6663357"/>
              </p:ext>
            </p:extLst>
          </p:nvPr>
        </p:nvGraphicFramePr>
        <p:xfrm>
          <a:off x="304800" y="1260764"/>
          <a:ext cx="5943600" cy="4795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62600" y="1447800"/>
            <a:ext cx="3581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solidFill>
                  <a:srgbClr val="0070C0"/>
                </a:solidFill>
                <a:latin typeface="+mn-lt"/>
              </a:rPr>
              <a:t>Sound Filters:</a:t>
            </a:r>
          </a:p>
          <a:p>
            <a:r>
              <a:rPr lang="en-US" sz="1800" dirty="0" smtClean="0">
                <a:latin typeface="+mn-lt"/>
              </a:rPr>
              <a:t>  F1</a:t>
            </a:r>
            <a:r>
              <a:rPr lang="en-US" sz="1800" b="0" dirty="0" smtClean="0">
                <a:latin typeface="+mn-lt"/>
              </a:rPr>
              <a:t>:  remove lexically subsumed reports</a:t>
            </a:r>
          </a:p>
          <a:p>
            <a:endParaRPr lang="en-US" sz="900" b="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F2</a:t>
            </a:r>
            <a:r>
              <a:rPr lang="en-US" sz="1800" b="0" dirty="0" smtClean="0">
                <a:latin typeface="+mn-lt"/>
              </a:rPr>
              <a:t>:  remove annotated reports</a:t>
            </a:r>
          </a:p>
          <a:p>
            <a:endParaRPr lang="en-US" sz="900" b="0" dirty="0" smtClean="0">
              <a:latin typeface="+mn-lt"/>
            </a:endParaRPr>
          </a:p>
          <a:p>
            <a:endParaRPr lang="en-US" sz="800" dirty="0" smtClean="0">
              <a:latin typeface="+mn-lt"/>
            </a:endParaRPr>
          </a:p>
          <a:p>
            <a:r>
              <a:rPr lang="en-US" sz="1800" b="0" i="1" dirty="0" smtClean="0">
                <a:solidFill>
                  <a:srgbClr val="0070C0"/>
                </a:solidFill>
                <a:latin typeface="+mn-lt"/>
              </a:rPr>
              <a:t>Heuristic Filters:</a:t>
            </a:r>
          </a:p>
          <a:p>
            <a:r>
              <a:rPr lang="en-US" sz="1800" dirty="0" smtClean="0">
                <a:latin typeface="+mn-lt"/>
              </a:rPr>
              <a:t>  F3</a:t>
            </a:r>
            <a:r>
              <a:rPr lang="en-US" sz="1800" b="0" dirty="0" smtClean="0">
                <a:latin typeface="+mn-lt"/>
              </a:rPr>
              <a:t>: remove specific library calls</a:t>
            </a:r>
          </a:p>
          <a:p>
            <a:r>
              <a:rPr lang="en-US" sz="900" b="0" dirty="0" smtClean="0">
                <a:latin typeface="+mn-lt"/>
              </a:rPr>
              <a:t> </a:t>
            </a:r>
          </a:p>
          <a:p>
            <a:r>
              <a:rPr lang="en-US" sz="1800" dirty="0" smtClean="0">
                <a:latin typeface="+mn-lt"/>
              </a:rPr>
              <a:t>  F4</a:t>
            </a:r>
            <a:r>
              <a:rPr lang="en-US" sz="1800" b="0" dirty="0" smtClean="0">
                <a:latin typeface="+mn-lt"/>
              </a:rPr>
              <a:t>: merge common heads</a:t>
            </a:r>
          </a:p>
          <a:p>
            <a:endParaRPr lang="en-US" sz="900" b="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F5</a:t>
            </a:r>
            <a:r>
              <a:rPr lang="en-US" sz="1800" b="0" dirty="0" smtClean="0">
                <a:latin typeface="+mn-lt"/>
              </a:rPr>
              <a:t>: merge common tails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1828800"/>
            <a:ext cx="1143000" cy="4038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33800" y="1828800"/>
            <a:ext cx="762000" cy="41910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77496" y="1828800"/>
            <a:ext cx="762000" cy="42524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2438400" y="1828800"/>
            <a:ext cx="7620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676400" y="1828800"/>
            <a:ext cx="762000" cy="3581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1371600"/>
            <a:ext cx="4343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1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Experimental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495800"/>
          </a:xfrm>
        </p:spPr>
        <p:txBody>
          <a:bodyPr/>
          <a:lstStyle/>
          <a:p>
            <a:r>
              <a:rPr lang="en-US" sz="2600" dirty="0" smtClean="0"/>
              <a:t>Our technique: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Finds real invalid-thread-access errors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Detects more errors as the call graph precision increases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Uses BFS to find more errors than other search strategies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Reduces likely invalid reports via 5 error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endParaRPr lang="en-US" sz="800" dirty="0"/>
          </a:p>
          <a:p>
            <a:r>
              <a:rPr lang="en-US" dirty="0"/>
              <a:t>Error detection </a:t>
            </a:r>
            <a:r>
              <a:rPr lang="en-US" dirty="0" smtClean="0"/>
              <a:t>technique</a:t>
            </a:r>
          </a:p>
          <a:p>
            <a:endParaRPr lang="en-US" sz="800" dirty="0"/>
          </a:p>
          <a:p>
            <a:r>
              <a:rPr lang="en-US" dirty="0" smtClean="0"/>
              <a:t>Implementation</a:t>
            </a:r>
          </a:p>
          <a:p>
            <a:endParaRPr lang="en-US" sz="800" dirty="0"/>
          </a:p>
          <a:p>
            <a:r>
              <a:rPr lang="en-US" dirty="0" smtClean="0"/>
              <a:t>Experiments</a:t>
            </a:r>
          </a:p>
          <a:p>
            <a:endParaRPr lang="en-US" sz="800" dirty="0"/>
          </a:p>
          <a:p>
            <a:r>
              <a:rPr lang="en-US" dirty="0"/>
              <a:t>Related </a:t>
            </a:r>
            <a:r>
              <a:rPr lang="en-US" dirty="0" smtClean="0"/>
              <a:t>work</a:t>
            </a:r>
          </a:p>
          <a:p>
            <a:endParaRPr lang="en-US" sz="800" dirty="0"/>
          </a:p>
          <a:p>
            <a:r>
              <a:rPr lang="en-US" dirty="0"/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28954" y="38862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2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r>
              <a:rPr lang="en-US" sz="2000" b="1" dirty="0" smtClean="0"/>
              <a:t>Analyzing and testing GUI applications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Guitar [</a:t>
            </a:r>
            <a:r>
              <a:rPr lang="en-US" sz="1800" dirty="0" err="1" smtClean="0">
                <a:solidFill>
                  <a:schemeClr val="accent6"/>
                </a:solidFill>
              </a:rPr>
              <a:t>Memon</a:t>
            </a:r>
            <a:r>
              <a:rPr lang="en-US" sz="1800" dirty="0" smtClean="0">
                <a:solidFill>
                  <a:schemeClr val="accent6"/>
                </a:solidFill>
              </a:rPr>
              <a:t> ‘00</a:t>
            </a:r>
            <a:r>
              <a:rPr lang="en-US" sz="1800" dirty="0" smtClean="0"/>
              <a:t>], </a:t>
            </a:r>
            <a:r>
              <a:rPr lang="en-US" sz="1800" kern="1200" dirty="0">
                <a:latin typeface="Arial" pitchFamily="34" charset="0"/>
              </a:rPr>
              <a:t>Stabilizer</a:t>
            </a:r>
            <a:r>
              <a:rPr lang="en-US" sz="1800" dirty="0" smtClean="0"/>
              <a:t> [</a:t>
            </a:r>
            <a:r>
              <a:rPr lang="en-US" sz="1800" dirty="0" err="1" smtClean="0">
                <a:solidFill>
                  <a:schemeClr val="accent6"/>
                </a:solidFill>
              </a:rPr>
              <a:t>Michail</a:t>
            </a:r>
            <a:r>
              <a:rPr lang="en-US" sz="1800" dirty="0" smtClean="0">
                <a:solidFill>
                  <a:schemeClr val="accent6"/>
                </a:solidFill>
              </a:rPr>
              <a:t> ‘05</a:t>
            </a:r>
            <a:r>
              <a:rPr lang="en-US" sz="1800" dirty="0" smtClean="0"/>
              <a:t>], Julia [</a:t>
            </a:r>
            <a:r>
              <a:rPr lang="en-US" sz="1800" dirty="0" err="1" smtClean="0">
                <a:solidFill>
                  <a:schemeClr val="accent6"/>
                </a:solidFill>
              </a:rPr>
              <a:t>Payet</a:t>
            </a:r>
            <a:r>
              <a:rPr lang="en-US" sz="1800" dirty="0" smtClean="0">
                <a:solidFill>
                  <a:schemeClr val="accent6"/>
                </a:solidFill>
              </a:rPr>
              <a:t> ‘11</a:t>
            </a:r>
            <a:r>
              <a:rPr lang="en-US" sz="1800" dirty="0" smtClean="0"/>
              <a:t>] …</a:t>
            </a:r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 Focus on test generation, error predication, and code verification; </a:t>
            </a:r>
            <a:r>
              <a:rPr lang="en-US" sz="1800" i="1" dirty="0"/>
              <a:t>b</a:t>
            </a:r>
            <a:r>
              <a:rPr lang="en-US" sz="1800" i="1" dirty="0" smtClean="0"/>
              <a:t>ut 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 does not support finding invalid thread access errors</a:t>
            </a:r>
          </a:p>
          <a:p>
            <a:pPr marL="0" indent="0">
              <a:buNone/>
            </a:pPr>
            <a:endParaRPr lang="en-US" sz="800" i="1" dirty="0" smtClean="0"/>
          </a:p>
          <a:p>
            <a:pPr marL="0" indent="0">
              <a:buNone/>
            </a:pPr>
            <a:endParaRPr lang="en-US" sz="300" i="1" dirty="0" smtClean="0"/>
          </a:p>
          <a:p>
            <a:r>
              <a:rPr lang="en-US" sz="2000" b="1" dirty="0"/>
              <a:t>Finding bugs in multithreaded programs</a:t>
            </a:r>
          </a:p>
          <a:p>
            <a:pPr marL="0" indent="0">
              <a:buNone/>
            </a:pPr>
            <a:r>
              <a:rPr lang="en-US" sz="1800" dirty="0" smtClean="0"/>
              <a:t>      Eraser 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6"/>
                </a:solidFill>
              </a:rPr>
              <a:t>Savage ‘97</a:t>
            </a:r>
            <a:r>
              <a:rPr lang="en-US" sz="1800" dirty="0"/>
              <a:t>], Chord [</a:t>
            </a:r>
            <a:r>
              <a:rPr lang="en-US" sz="1800" dirty="0" err="1">
                <a:solidFill>
                  <a:schemeClr val="accent6"/>
                </a:solidFill>
              </a:rPr>
              <a:t>Naik</a:t>
            </a:r>
            <a:r>
              <a:rPr lang="en-US" sz="1800" dirty="0">
                <a:solidFill>
                  <a:schemeClr val="accent6"/>
                </a:solidFill>
              </a:rPr>
              <a:t> ‘05</a:t>
            </a:r>
            <a:r>
              <a:rPr lang="en-US" sz="1800" dirty="0"/>
              <a:t>], </a:t>
            </a:r>
            <a:r>
              <a:rPr lang="en-US" sz="1800" dirty="0" smtClean="0"/>
              <a:t>Goldilocks </a:t>
            </a:r>
            <a:r>
              <a:rPr lang="en-US" sz="1800" dirty="0"/>
              <a:t>[</a:t>
            </a:r>
            <a:r>
              <a:rPr lang="en-US" sz="1800" dirty="0" err="1">
                <a:solidFill>
                  <a:schemeClr val="accent6"/>
                </a:solidFill>
              </a:rPr>
              <a:t>Elmas</a:t>
            </a:r>
            <a:r>
              <a:rPr lang="en-US" sz="1800" dirty="0">
                <a:solidFill>
                  <a:schemeClr val="accent6"/>
                </a:solidFill>
              </a:rPr>
              <a:t> ‘07</a:t>
            </a:r>
            <a:r>
              <a:rPr lang="en-US" sz="1800" dirty="0" smtClean="0"/>
              <a:t>],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FastTrack</a:t>
            </a:r>
            <a:r>
              <a:rPr lang="en-US" sz="1800" dirty="0" smtClean="0"/>
              <a:t> 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6"/>
                </a:solidFill>
              </a:rPr>
              <a:t>Flanagan ‘09</a:t>
            </a:r>
            <a:r>
              <a:rPr lang="en-US" sz="1800" dirty="0"/>
              <a:t>] </a:t>
            </a:r>
            <a:r>
              <a:rPr lang="en-US" sz="1800" dirty="0" smtClean="0"/>
              <a:t>…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i="1" dirty="0" smtClean="0"/>
              <a:t>Different  goals (</a:t>
            </a:r>
            <a:r>
              <a:rPr lang="en-US" sz="1800" i="1" dirty="0" err="1" smtClean="0"/>
              <a:t>dataraces</a:t>
            </a:r>
            <a:r>
              <a:rPr lang="en-US" sz="1800" i="1" dirty="0" smtClean="0"/>
              <a:t> + deadlocks), algorithms</a:t>
            </a:r>
            <a:r>
              <a:rPr lang="en-US" sz="1800" i="1" dirty="0"/>
              <a:t>, </a:t>
            </a:r>
            <a:r>
              <a:rPr lang="en-US" sz="1800" i="1" dirty="0" smtClean="0"/>
              <a:t>and, abstractions</a:t>
            </a:r>
          </a:p>
          <a:p>
            <a:pPr marL="0" indent="0">
              <a:buNone/>
            </a:pPr>
            <a:endParaRPr lang="en-US" sz="900" i="1" dirty="0" smtClean="0"/>
          </a:p>
          <a:p>
            <a:pPr marL="0" indent="0">
              <a:buNone/>
            </a:pPr>
            <a:endParaRPr lang="en-US" sz="900" i="1" dirty="0"/>
          </a:p>
          <a:p>
            <a:r>
              <a:rPr lang="en-US" sz="2000" b="1" dirty="0"/>
              <a:t>Call graph construction algorithms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dirty="0"/>
              <a:t>RTA [</a:t>
            </a:r>
            <a:r>
              <a:rPr lang="en-US" sz="1800" dirty="0">
                <a:solidFill>
                  <a:schemeClr val="accent6"/>
                </a:solidFill>
              </a:rPr>
              <a:t>Bacon ‘97</a:t>
            </a:r>
            <a:r>
              <a:rPr lang="en-US" sz="1800" dirty="0"/>
              <a:t>], </a:t>
            </a:r>
            <a:r>
              <a:rPr lang="en-US" sz="1800" dirty="0" smtClean="0"/>
              <a:t>k-CFA </a:t>
            </a:r>
            <a:r>
              <a:rPr lang="en-US" sz="1800" dirty="0"/>
              <a:t>[</a:t>
            </a:r>
            <a:r>
              <a:rPr lang="en-US" sz="1800" dirty="0">
                <a:solidFill>
                  <a:schemeClr val="accent6"/>
                </a:solidFill>
              </a:rPr>
              <a:t>Might ‘10</a:t>
            </a:r>
            <a:r>
              <a:rPr lang="en-US" sz="1800" dirty="0"/>
              <a:t>], </a:t>
            </a:r>
            <a:r>
              <a:rPr lang="en-US" sz="1800" dirty="0" err="1" smtClean="0"/>
              <a:t>TamiFlex</a:t>
            </a:r>
            <a:r>
              <a:rPr lang="en-US" sz="1800" dirty="0" smtClean="0"/>
              <a:t> [</a:t>
            </a:r>
            <a:r>
              <a:rPr lang="en-US" sz="1800" dirty="0" err="1" smtClean="0">
                <a:solidFill>
                  <a:schemeClr val="accent6"/>
                </a:solidFill>
              </a:rPr>
              <a:t>Bodden</a:t>
            </a:r>
            <a:r>
              <a:rPr lang="en-US" sz="1800" dirty="0" smtClean="0">
                <a:solidFill>
                  <a:schemeClr val="accent6"/>
                </a:solidFill>
              </a:rPr>
              <a:t> ‘11</a:t>
            </a:r>
            <a:r>
              <a:rPr lang="en-US" sz="1800" dirty="0" smtClean="0"/>
              <a:t>] …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i="1" dirty="0" smtClean="0"/>
              <a:t>Does not support reflection, or need dynamic information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endParaRPr lang="en-US" sz="800" dirty="0"/>
          </a:p>
          <a:p>
            <a:r>
              <a:rPr lang="en-US" dirty="0"/>
              <a:t>Error detection </a:t>
            </a:r>
            <a:r>
              <a:rPr lang="en-US" dirty="0" smtClean="0"/>
              <a:t>technique</a:t>
            </a:r>
          </a:p>
          <a:p>
            <a:endParaRPr lang="en-US" sz="800" dirty="0"/>
          </a:p>
          <a:p>
            <a:r>
              <a:rPr lang="en-US" dirty="0" smtClean="0"/>
              <a:t>Implementation</a:t>
            </a:r>
          </a:p>
          <a:p>
            <a:endParaRPr lang="en-US" sz="800" dirty="0"/>
          </a:p>
          <a:p>
            <a:r>
              <a:rPr lang="en-US" dirty="0" smtClean="0"/>
              <a:t>Experiments</a:t>
            </a:r>
          </a:p>
          <a:p>
            <a:endParaRPr lang="en-US" sz="800" dirty="0"/>
          </a:p>
          <a:p>
            <a:r>
              <a:rPr lang="en-US" dirty="0"/>
              <a:t>Related </a:t>
            </a:r>
            <a:r>
              <a:rPr lang="en-US" dirty="0" smtClean="0"/>
              <a:t>work</a:t>
            </a:r>
          </a:p>
          <a:p>
            <a:endParaRPr lang="en-US" sz="800" dirty="0"/>
          </a:p>
          <a:p>
            <a:r>
              <a:rPr lang="en-US" dirty="0"/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28954" y="4419600"/>
            <a:ext cx="533400" cy="1524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99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Incorporate dynamic and symbolic analysis</a:t>
            </a:r>
          </a:p>
          <a:p>
            <a:pPr lvl="1"/>
            <a:r>
              <a:rPr lang="en-US" sz="1800" dirty="0" smtClean="0"/>
              <a:t>Filter out infeasible paths</a:t>
            </a:r>
          </a:p>
          <a:p>
            <a:pPr lvl="1"/>
            <a:r>
              <a:rPr lang="en-US" sz="1800" dirty="0" smtClean="0"/>
              <a:t>Identify more entry points</a:t>
            </a:r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r>
              <a:rPr lang="en-US" sz="2000" dirty="0" smtClean="0"/>
              <a:t>Automatically fix the invalid-thread-access errors</a:t>
            </a:r>
          </a:p>
          <a:p>
            <a:pPr lvl="1"/>
            <a:r>
              <a:rPr lang="en-US" sz="1800" dirty="0" smtClean="0"/>
              <a:t>Counterexample-guided reasoning</a:t>
            </a:r>
          </a:p>
          <a:p>
            <a:pPr lvl="1"/>
            <a:r>
              <a:rPr lang="en-US" sz="1800" dirty="0" smtClean="0"/>
              <a:t>Heuristic reasoning</a:t>
            </a:r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r>
              <a:rPr lang="en-US" sz="2000" dirty="0" smtClean="0"/>
              <a:t>Unit testing of multithreaded GUI applications</a:t>
            </a:r>
          </a:p>
          <a:p>
            <a:pPr lvl="1"/>
            <a:r>
              <a:rPr lang="en-US" sz="1800" dirty="0" smtClean="0"/>
              <a:t>Test abstraction</a:t>
            </a:r>
          </a:p>
          <a:p>
            <a:pPr lvl="1"/>
            <a:r>
              <a:rPr lang="en-US" sz="1800" dirty="0" smtClean="0"/>
              <a:t>Event simulation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495800"/>
          </a:xfrm>
        </p:spPr>
        <p:txBody>
          <a:bodyPr/>
          <a:lstStyle/>
          <a:p>
            <a:r>
              <a:rPr lang="en-US" sz="2200" dirty="0" smtClean="0"/>
              <a:t>A general </a:t>
            </a:r>
            <a:r>
              <a:rPr lang="en-US" sz="2200" i="1" dirty="0" smtClean="0">
                <a:solidFill>
                  <a:srgbClr val="0070C0"/>
                </a:solidFill>
              </a:rPr>
              <a:t>technique</a:t>
            </a:r>
            <a:r>
              <a:rPr lang="en-US" sz="2200" dirty="0" smtClean="0"/>
              <a:t> to find invalid thread access errors</a:t>
            </a:r>
          </a:p>
          <a:p>
            <a:pPr lvl="1"/>
            <a:r>
              <a:rPr lang="en-US" dirty="0" smtClean="0"/>
              <a:t>Formulate error detection as a call </a:t>
            </a:r>
            <a:r>
              <a:rPr lang="en-US" dirty="0"/>
              <a:t>graph </a:t>
            </a:r>
            <a:r>
              <a:rPr lang="en-US" dirty="0" smtClean="0"/>
              <a:t>reachability problem</a:t>
            </a:r>
          </a:p>
          <a:p>
            <a:endParaRPr lang="en-US" sz="2000" dirty="0" smtClean="0"/>
          </a:p>
          <a:p>
            <a:r>
              <a:rPr lang="en-US" sz="2200" dirty="0"/>
              <a:t>A tool </a:t>
            </a:r>
            <a:r>
              <a:rPr lang="en-US" sz="2200" i="1" dirty="0">
                <a:solidFill>
                  <a:srgbClr val="0070C0"/>
                </a:solidFill>
              </a:rPr>
              <a:t>implementation</a:t>
            </a:r>
            <a:r>
              <a:rPr lang="en-US" sz="2200" dirty="0"/>
              <a:t> supporting 4 GUI </a:t>
            </a:r>
            <a:r>
              <a:rPr lang="en-US" sz="2200" dirty="0" smtClean="0"/>
              <a:t>frameworks</a:t>
            </a:r>
            <a:endParaRPr lang="en-US" sz="2200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Available at</a:t>
            </a:r>
            <a:r>
              <a:rPr lang="en-US" dirty="0" smtClean="0"/>
              <a:t>:</a:t>
            </a:r>
          </a:p>
          <a:p>
            <a:pPr lvl="1"/>
            <a:endParaRPr lang="en-US" sz="800" dirty="0" smtClean="0"/>
          </a:p>
          <a:p>
            <a:pPr marL="457200" lvl="1" indent="0">
              <a:buNone/>
            </a:pPr>
            <a:endParaRPr lang="en-US" sz="800" dirty="0" smtClean="0"/>
          </a:p>
          <a:p>
            <a:pPr marL="457200" lvl="1" indent="0">
              <a:buNone/>
            </a:pPr>
            <a:r>
              <a:rPr lang="en-US" dirty="0" smtClean="0"/>
              <a:t>                         </a:t>
            </a:r>
            <a:r>
              <a:rPr lang="en-US" sz="1800" i="1" u="sng" dirty="0" smtClean="0"/>
              <a:t>https://guierrordetector.googlecode.com/</a:t>
            </a:r>
            <a:endParaRPr lang="en-US" sz="1800" i="1" u="sng" dirty="0"/>
          </a:p>
          <a:p>
            <a:endParaRPr lang="en-US" sz="20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2200" dirty="0"/>
              <a:t>An </a:t>
            </a:r>
            <a:r>
              <a:rPr lang="en-US" sz="2200" i="1" dirty="0">
                <a:solidFill>
                  <a:srgbClr val="0070C0"/>
                </a:solidFill>
              </a:rPr>
              <a:t>evaluation</a:t>
            </a:r>
            <a:r>
              <a:rPr lang="en-US" sz="2200" dirty="0"/>
              <a:t> on 9 </a:t>
            </a:r>
            <a:r>
              <a:rPr lang="en-US" sz="2200" dirty="0" smtClean="0"/>
              <a:t>subjects shows its usefulness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 descr="http://www.cs.washington.edu/sites/default/files/guierror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1371600" cy="7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68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38" y="4191000"/>
            <a:ext cx="38686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Single-GUI-Thread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772400" cy="3657600"/>
          </a:xfrm>
        </p:spPr>
        <p:txBody>
          <a:bodyPr/>
          <a:lstStyle/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2200" b="1" dirty="0" smtClean="0"/>
              <a:t>Required</a:t>
            </a:r>
            <a:r>
              <a:rPr lang="en-US" sz="2200" dirty="0" smtClean="0"/>
              <a:t> by: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2192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1" dirty="0" smtClean="0">
                <a:latin typeface="+mn-lt"/>
              </a:rPr>
              <a:t>All GUI objects must be </a:t>
            </a:r>
            <a:r>
              <a:rPr lang="en-US" sz="2800" b="0" i="1" dirty="0" smtClean="0">
                <a:solidFill>
                  <a:srgbClr val="FF0000"/>
                </a:solidFill>
                <a:latin typeface="+mn-lt"/>
              </a:rPr>
              <a:t>exclusively</a:t>
            </a:r>
            <a:r>
              <a:rPr lang="en-US" sz="2800" b="0" i="1" dirty="0" smtClean="0">
                <a:latin typeface="+mn-lt"/>
              </a:rPr>
              <a:t> accessed by the </a:t>
            </a:r>
            <a:r>
              <a:rPr lang="en-US" sz="2800" i="1" dirty="0" smtClean="0">
                <a:latin typeface="+mn-lt"/>
              </a:rPr>
              <a:t>UI thread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3429000"/>
            <a:ext cx="4953000" cy="2666999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GUI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6496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+mn-lt"/>
              </a:rPr>
              <a:t>UI thread</a:t>
            </a:r>
          </a:p>
        </p:txBody>
      </p:sp>
      <p:pic>
        <p:nvPicPr>
          <p:cNvPr id="10" name="Picture 2" descr="http://www.biztechafrica.com/media/images/stories/_thumbs/user-icon_jpg_410x270_upscale_q8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" y="4419600"/>
            <a:ext cx="114130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1408853" y="4572000"/>
            <a:ext cx="1295400" cy="152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408853" y="4781490"/>
            <a:ext cx="148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UI event 1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13872"/>
            <a:ext cx="981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6506" y="6229290"/>
            <a:ext cx="663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This </a:t>
            </a:r>
            <a:r>
              <a:rPr lang="en-US" sz="2000" i="1" dirty="0" smtClean="0">
                <a:latin typeface="+mn-lt"/>
              </a:rPr>
              <a:t>non-UI thread </a:t>
            </a:r>
            <a:r>
              <a:rPr lang="en-US" sz="2000" b="0" dirty="0" smtClean="0">
                <a:latin typeface="+mn-lt"/>
              </a:rPr>
              <a:t>must </a:t>
            </a:r>
            <a:r>
              <a:rPr lang="en-US" sz="2000" i="1" dirty="0" smtClea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2000" b="0" dirty="0" smtClean="0">
                <a:latin typeface="+mn-lt"/>
              </a:rPr>
              <a:t> access any GUI objects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048000" y="5791200"/>
            <a:ext cx="457200" cy="4380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267200" y="4724400"/>
            <a:ext cx="2438400" cy="28947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90" y="2602523"/>
            <a:ext cx="626941" cy="27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6" descr="data:image/jpeg;base64,/9j/4AAQSkZJRgABAQAAAQABAAD/2wBDAAkGBwgHBgkIBwgKCgkLDRYPDQwMDRsUFRAWIB0iIiAdHx8kKDQsJCYxJx8fLT0tMTU3Ojo6Iys/RD84QzQ5Ojf/2wBDAQoKCg0MDRoPDxo3JR8lNzc3Nzc3Nzc3Nzc3Nzc3Nzc3Nzc3Nzc3Nzc3Nzc3Nzc3Nzc3Nzc3Nzc3Nzc3Nzc3Nzf/wAARCABmAGYDASIAAhEBAxEB/8QAGwABAAEFAQAAAAAAAAAAAAAAAAUBAgMEBgf/xAA7EAABAwMCBAIGCAQHAAAAAAABAAIDBAURBhITITFBUWEUIjVygbEVMlNxkaGy8CMzc9EHFkJSksHh/8QAGgEBAAIDAQAAAAAAAAAAAAAAAAEDAgQFBv/EACwRAAICAQMABgsAAAAAAAAAAAABAgMRBCExBRITMlGxIjNBQnGBkcHR4fD/2gAMAwEAAhEDEQA/APcUREAREQBFRwyMZIz4KHF6goWvp6+YuniO3LW5Lx2PLofHzVc7Yw7zwiG8Eyig26ot7nYImaPEs/sVsU9ey41bRRzfwIhueRyLyejcHnjufh5rCOpqltF5YyiURUCqryQiIgCIiAIiIAiHkotl+t8lX6M2UlxdtDtvqk+GVhKyMMdZ4yMmjqi7SUobSUzi2R4y946tb4DzK52RtB9GRuZJIa0vO9pBxjn8PBS16FpddJzVSVgmyNwjDdo9UdMrS22L7Sv/AAauJqXKdssteHPH7KpckUpCpfSUwpZbXPMJw3MpPY8v/eXRZdth+0r/APi1Nti+0r/wateNbinhr6+RB1VkuIuVEJSAJGnbIB4qRXPacltsDat9JJPsa1rpDPgADnzGPit+gvdFXTmGB7hJjIDm43DyXcouThHryWWWp7EkiItokIiIAiIgLX/Ud9y8zpv50Pvt+YXpj/qO+5eZ0386H32/MLkdJ96Hz+xXP2G/qL23V+839IUcpHUXtur95v6Qo5cy/wBbL4vzMHyERFUQSlq9lXf+kz5lWad9uUnvO/SVfavZV3/pM+ZVmnfblJ7zv0lbcO9T/e8zLwO/REXpC4IiIAiIgKHmMLm4dKtjrWyGozTtduDNvrfdldKiptortw5rOCGkzgNRe26v3m/pCjl2F1056bWPqY6jhl+NzXNzzAxy5+S5AjBI8DhcDVUzrsbkuWyqSaZRFN3HTslDRyVLqlrwzHqhmM5IHj5qOttGa+sZTNeGFwJ3EZ6DKrnRZCag1uyMMldK07KuK408mdskbASOo+spG0adNDWtqZZxIWZ2BrccyMZK27HZxamyky8R8uMnGAAM4+ZUqu1ptIlXHtF6S/Jao7bhERb5kEREAREQBERAUPReavhk9LdBsPF4m3b3zlelqzgx8TicNm//AHbRn8VqarS9vjfGDGUckfqJjpLLUtYC44BwPAEErmdKMc+8RuaMhjHFx8BjC7lWRxRxZ4cbGZ67WgZUW6XtLo2Z4DWXkvREW4ZBERAEREBG6gu8Vktr6yVjpHZDIom9ZHno0fvsoNsuupGcVsNlha4bhHJxC5o8Dg4ypPV9qnutrY2ic0VdNMyogDuhe3PI/AlYLPqCsrqptFW2Oto5dhL5HtzECB0Du6A07dqyX/JZvtwjjfPvcxscILQ927a0cyfj8Vr1NfrK3UhutbDQS0zRvmpGAh0bO/PxHfmfioyjoK1v+HdDTuo6kTtrmudEYnbwOITnGM4wu41DG+Ww3GOJjnvfSyNa1oyXEtPIBAaldWXWvtlFWaZ9DPGAkd6YHY2EZGMd8qKkvuoLHPBJqWmoX0Erwx09HuHBJ7u3Hp+/I57fcp7FpS0B9rrqmQxBj4oYiXx4H+odlHXae56xjjtcVoqqCidI11TPVN2naOzQgOgvh1J6TH9BC3cDZ/E9L37t2T029sYWlaLzeIr4y0aggpRNPEZYJaQnacdQQefYrevVkqblPHJT3itoWsZt2U7sB3PqfNQWnrTWWzWc4uPpFeXUuaevkDiGjPNhJyAevft5oDJ9L3+/19WzTppaaipZDEaiobuMrx1x15fDoRz54G/p2+1lTU1trvEEcVyo27yY/qSsPRw/L8R06CHpTd9HVdZTxWqW426omM0L4MlzCexAB8APz8lIabt9yqLlX3+7wCmnqYuDDTA5McfI8/PkPz6dEAst1v160jTV9EKD6RklcHcRrmxbQ5w5DJOeQ7rDU3jVNkaKy90dvqKAOAlNFu3xgnGfWP78lbpSpqbDoajdNbK2aYSvaaeOI8QZe45LTzx/dY7tdbtqWifarfY6ykFRhstRWN2NY3PP70B2sErJ4Y5onB0cjQ5rh3B5gosdBTNoqGnpWElkETY2k9w0Y/6RAZ1TCIgKoiIBhMIiAIiIAiIgGEREARE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datamobilephone.com/wp-content/uploads/2011/08/android-logo-fo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45" y="2457845"/>
            <a:ext cx="590155" cy="5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09" y="2438400"/>
            <a:ext cx="553291" cy="5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21" y="2477465"/>
            <a:ext cx="875379" cy="64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 descr="http://www.meegoexperts.com/wp-content/uploads/2011/02/qt-logo-MeeGoExpert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932" y="2481409"/>
            <a:ext cx="503637" cy="56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96" y="2644233"/>
            <a:ext cx="1380204" cy="24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 descr="http://www.eclipse.org/artwork/images/eclipse_pos_logo_fc_sm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994134" cy="99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10600" y="27240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979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of the Single-GUI-Thread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an “</a:t>
            </a:r>
            <a:r>
              <a:rPr lang="en-US" i="1" dirty="0" smtClean="0">
                <a:solidFill>
                  <a:srgbClr val="0070C0"/>
                </a:solidFill>
              </a:rPr>
              <a:t>Invalid Thread Access Error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May abort the whole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http://t1.gstatic.com/images?q=tbn:ANd9GcTA-lGpttyxzix4cG9A-3q8JcVFISif7OhQCIqNb-Tfc8VjYQYFFwXeiF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675235"/>
            <a:ext cx="3220996" cy="18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709" y="4495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SWT / Eclipse plugin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29199"/>
            <a:ext cx="4428667" cy="137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6324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Swing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19400"/>
            <a:ext cx="3785758" cy="326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10200" y="606469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4066941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501640" y="5004137"/>
            <a:ext cx="3924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5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(String)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checkThread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An Example Violation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2" descr="data:image/jpeg;base64,/9j/4AAQSkZJRgABAQAAAQABAAD/2wCEAAkGBgwGDwkIBw0SDQ8ODRYPCQ4NDRIMDQ0NGBEVFB8QFh4jGzIqGhkjGh4TIDssLyk1LDgvFR89NTk2OSYxLDcBCQoKBQUFDQUFDSkYEhgpKSkpKSkpKSkpKSkpKSkpKSkpKSkpKSkpKSkpKSkpKSkpKSkpKSkpKSkpKSkpKSkpKf/AABEIAL0BCgMBIgACEQEDEQH/xAAbAAEAAwEBAQEAAAAAAAAAAAAAAQQGAwUCB//EAD4QAQAABAIEDAQEAwkAAAAAAAABAgMEBRIRFZGUExc1UVJTVHGTs9HSFCExdCJBYbIzZIEGByMyQkRiobH/xAAUAQEAAAAAAAAAAAAAAAAAAAAA/8QAFBEBAAAAAAAAAAAAAAAAAAAAAP/aAAwDAQACEQMRAD8A/cQAAREEgAAAAAAAAAAAAAAAAAAAAAAAAA+IVZYxjJCMNMPrD84PtlcPrzzYtilKMfwwhSyw/KH+BJFqgAAAAERSiIJAAAAAAAAAAAAAAAAAAAAAAAAABksO5YxbupeRI1rJYdyxi3dS8iRrQAAAAERSiIJAAAAAAAAAAAAAAAAAAAAAAAAABksO5YxbupeRI1rJYdyxi3dS8iRrQAAAAERSiIJAAAAFaviVvaRyXNanSj9YQqVZZI6P6xcteWXa6Hj0/UF4UdeWXa6Hj0/U15ZdroePT9QXhR15ZdroePT9TXll2uh49P1BeFHXll2uh49P1NeWXa6Hj0/UF4UdeWXa6Hj0/U15ZdroePT9QXhR15ZdroePT9TXll2uh49P1BeFHXll2uh49P1NeWXa6Hj0/UF4UdeWXa6Hj0/U15ZdroePT9QXhTkxm0qRhLTuaM0Y/SEK8kYx/wC1uEdIJAAABksO5YxbupeRI1rJYdyxi3dS8iRrQAAAAERSiIJAAefjd1PbUowoRyz1J5ack3RzR+c0P1hLmj/R6Dyf7Q/OS2+4l/bMDyadtJShoklh846Zox+c00elGP5x/V9cHDmhsd8hkBw4OHNDYcHDmhsd8hkBw4OHNDYcHDmhsd8hkBw4OHNDYcHDmhsd8hkBw4OHNDYcHDmhsd8hkBw4OHNDYcHDmhsd8hkBw4OHNDYcHDmhsd8hkBw4OHNDYcHDmhsd8hkBXjRlm0wjLCMI/WEYQjCK9gFWNCpUs9P4OD4ShCMf4eiMJZpIf8fnLGHfH8nHI6YXDRdS/bT+ZSB74AAAMlh3LGLd1LyJGtZLDuWMW7qXkSNaAAAAAiKURBIADy8ehpltofzEv7ZnqPNxuGmFrD+Yl/bMCpkMixkMgK+QyLGQyAr5DIsZDICvkMixkMgK+QyLGQyAr5DIsZDICvkMixkMgK+QyLGQyAr5E2ENF1J9tP5lJ3yOdpLluqf21TzKQPZAAABksO5YxbupeRI1rJYdyxi3dS8iRrQAAAAERSiIJAAedi/+0+5l/bO9FQxT5xs/uZf2TgnIZHfKZAcMhkd8hkBwyGR3yGQHDIZHfIZAcMhkd8hkBwyGR3yGQHDIZHfIZAcMhkd8hkBwyOFKGi7pfbVPMor2RUhLouqP21TzKIPSAAABksO5YxbupeRI1rJYdyxi3dS8iRrQAAAAERSiIJAAefi88KULarN/lkuZM8eaEdMmmP6aYweg53FCW5lno1pc0s8Ms8I/SMIgmXRNCEYJ0PKlwm6t/wAFrd/g/wBEK1LhZ4Q5tMJoadmn/wBfXwF/2uTd4+8Hp6DQ8z4C/wC1ybvH3nwF/wBrk3ePvB6eg0PM+Av+1ybvH3nwF/2uTd4+8Hp6DQ8z4C/7XJu8fefAX/a5N3j7wenoNDzPgL/tcm7x958Bf9rk3ePvB6eg0PM+Av8Atcm7x958Bf8Aa5N3j7wenoNDzPgL/tcm7x958Bf9rk3ePvB6eg0PM+Av+1ybvH3nwF/2uTd4+8Hp6FCWeFW7hCT58HbzcJo/LNUk0bcs2xyjh99N8o3kkO63jp/etYfh0uHwmhJGM008c1WpPHTUqTfTTH9NHy0Q+UAXAAAAZLDuWMW7qXkSNayWHcsYt3UvIka0AAAABEUoiCQAAAAAAAAAAAAAAAAAAAAAAAAAZLDuWMW7qXkSNayWHcsYt3UvIka0AAAABEUoiCQAAAAAAAAAAAAAAAAAAAAAAAAAZLDuWMW7qXkSNayWHcsYt3UvIka0AAAABEUoiCQAAAAAAAAAAAAAAAAAAAAAAAAAZLDuWMW7qXkSNayWHcsYt3UvIka0AAAAB8zzZIRmj+Xzi+kRhp+UQZi7/vFw+znmo1Za+mWOiOW3mmg48Z2G9G43WZop8ItqkYzT0pYxj9fk+dSWvVS7AZ/jOw3o3G6zHGdhvRuN1maDUlr1Uuw1Ja9VLsBn+M7DejcbrMcZ2G9G43WZoNSWvVS7DUlr1UuwGf4zsN6NxusxxnYb0bjdZmg1Ja9VLsNSWvVS7AZ/jOw3o3G6zHGdhvRuN1maDUlr1Uuw1Ja9VLsBn+M7DejcbrMcZ2G9G43WZoNSWvVS7DUlr1UuwGf4zsN6NxusxxnYb0bjdZmg1Ja9VLsNSWvVS7AZ/jOw3o3G6zHGdhvRuN1maDUlr1Uuw1Ja9VLsBn+M7DejcbrMcZ2G9G43WZoNSWvVS7DUlr1UuwGf4zsN6NxusxxnYb0bjdZmg1Ja9VLsNSWvVS7AZ/jOw3o3G6zHGdhvRuN1maDUlr1Uuw1Ja9VLsBn+M7DejcbrMcZ2G9G43WZoNSWvVS7DUlr1UuwGf4zsN6NxusxxnYb0bjdZmg1Ja9VLsNSWvVS7AZf+zN/JjGI4jiFtLNClUhJwcakkac34aUssfl3wi2zhb2NK1/gSQl7oO4A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gwGDwkIBw0SDQ8ODRYPCQ4NDRIMDQ0NGBEVFB8QFh4jGzIqGhkjGh4TIDssLyk1LDgvFR89NTk2OSYxLDcBCQoKBQUFDQUFDSkYEhgpKSkpKSkpKSkpKSkpKSkpKSkpKSkpKSkpKSkpKSkpKSkpKSkpKSkpKSkpKSkpKSkpKf/AABEIAL0BCgMBIgACEQEDEQH/xAAbAAEAAwEBAQEAAAAAAAAAAAAAAQQGAwUCB//EAD4QAQAABAIEDAQEAwkAAAAAAAABAgMEBRIRFZGUExc1UVJTVHGTs9HSFCExdCJBYbIzZIEGByMyQkRiobH/xAAUAQEAAAAAAAAAAAAAAAAAAAAA/8QAFBEBAAAAAAAAAAAAAAAAAAAAAP/aAAwDAQACEQMRAD8A/cQAAREEgAAAAAAAAAAAAAAAAAAAAAAAAA+IVZYxjJCMNMPrD84PtlcPrzzYtilKMfwwhSyw/KH+BJFqgAAAAERSiIJAAAAAAAAAAAAAAAAAAAAAAAAABksO5YxbupeRI1rJYdyxi3dS8iRrQAAAAERSiIJAAAAAAAAAAAAAAAAAAAAAAAAABksO5YxbupeRI1rJYdyxi3dS8iRrQAAAAERSiIJAAAAFaviVvaRyXNanSj9YQqVZZI6P6xcteWXa6Hj0/UF4UdeWXa6Hj0/U15ZdroePT9QXhR15ZdroePT9TXll2uh49P1BeFHXll2uh49P1NeWXa6Hj0/UF4UdeWXa6Hj0/U15ZdroePT9QXhR15ZdroePT9TXll2uh49P1BeFHXll2uh49P1NeWXa6Hj0/UF4UdeWXa6Hj0/U15ZdroePT9QXhTkxm0qRhLTuaM0Y/SEK8kYx/wC1uEdIJAAABksO5YxbupeRI1rJYdyxi3dS8iRrQAAAAERSiIJAAefjd1PbUowoRyz1J5ack3RzR+c0P1hLmj/R6Dyf7Q/OS2+4l/bMDyadtJShoklh846Zox+c00elGP5x/V9cHDmhsd8hkBw4OHNDYcHDmhsd8hkBw4OHNDYcHDmhsd8hkBw4OHNDYcHDmhsd8hkBw4OHNDYcHDmhsd8hkBw4OHNDYcHDmhsd8hkBw4OHNDYcHDmhsd8hkBw4OHNDYcHDmhsd8hkBXjRlm0wjLCMI/WEYQjCK9gFWNCpUs9P4OD4ShCMf4eiMJZpIf8fnLGHfH8nHI6YXDRdS/bT+ZSB74AAAMlh3LGLd1LyJGtZLDuWMW7qXkSNaAAAAAiKURBIADy8ehpltofzEv7ZnqPNxuGmFrD+Yl/bMCpkMixkMgK+QyLGQyAr5DIsZDICvkMixkMgK+QyLGQyAr5DIsZDICvkMixkMgK+QyLGQyAr5E2ENF1J9tP5lJ3yOdpLluqf21TzKQPZAAABksO5YxbupeRI1rJYdyxi3dS8iRrQAAAAERSiIJAAedi/+0+5l/bO9FQxT5xs/uZf2TgnIZHfKZAcMhkd8hkBwyGR3yGQHDIZHfIZAcMhkd8hkBwyGR3yGQHDIZHfIZAcMhkd8hkBwyOFKGi7pfbVPMor2RUhLouqP21TzKIPSAAABksO5YxbupeRI1rJYdyxi3dS8iRrQAAAAERSiIJAAefi88KULarN/lkuZM8eaEdMmmP6aYweg53FCW5lno1pc0s8Ms8I/SMIgmXRNCEYJ0PKlwm6t/wAFrd/g/wBEK1LhZ4Q5tMJoadmn/wBfXwF/2uTd4+8Hp6DQ8z4C/wC1ybvH3nwF/wBrk3ePvB6eg0PM+Av+1ybvH3nwF/2uTd4+8Hp6DQ8z4C/7XJu8fefAX/a5N3j7wenoNDzPgL/tcm7x958Bf9rk3ePvB6eg0PM+Av8Atcm7x958Bf8Aa5N3j7wenoNDzPgL/tcm7x958Bf9rk3ePvB6eg0PM+Av+1ybvH3nwF/2uTd4+8Hp6FCWeFW7hCT58HbzcJo/LNUk0bcs2xyjh99N8o3kkO63jp/etYfh0uHwmhJGM008c1WpPHTUqTfTTH9NHy0Q+UAXAAAAZLDuWMW7qXkSNayWHcsYt3UvIka0AAAABEUoiCQAAAAAAAAAAAAAAAAAAAAAAAAAZLDuWMW7qXkSNayWHcsYt3UvIka0AAAABEUoiCQAAAAAAAAAAAAAAAAAAAAAAAAAZLDuWMW7qXkSNayWHcsYt3UvIka0AAAABEUoiCQAAAAAAAAAAAAAAAAAAAAAAAAAZLDuWMW7qXkSNayWHcsYt3UvIka0AAAAB8zzZIRmj+Xzi+kRhp+UQZi7/vFw+znmo1Za+mWOiOW3mmg48Z2G9G43WZop8ItqkYzT0pYxj9fk+dSWvVS7AZ/jOw3o3G6zHGdhvRuN1maDUlr1Uuw1Ja9VLsBn+M7DejcbrMcZ2G9G43WZoNSWvVS7DUlr1UuwGf4zsN6NxusxxnYb0bjdZmg1Ja9VLsNSWvVS7AZ/jOw3o3G6zHGdhvRuN1maDUlr1Uuw1Ja9VLsBn+M7DejcbrMcZ2G9G43WZoNSWvVS7DUlr1UuwGf4zsN6NxusxxnYb0bjdZmg1Ja9VLsNSWvVS7AZ/jOw3o3G6zHGdhvRuN1maDUlr1Uuw1Ja9VLsBn+M7DejcbrMcZ2G9G43WZoNSWvVS7DUlr1UuwGf4zsN6NxusxxnYb0bjdZmg1Ja9VLsNSWvVS7AZ/jOw3o3G6zHGdhvRuN1maDUlr1Uuw1Ja9VLsBn+M7DejcbrMcZ2G9G43WZoNSWvVS7DUlr1UuwGf4zsN6NxusxxnYb0bjdZmg1Ja9VLsNSWvVS7AZf+zN/JjGI4jiFtLNClUhJwcakkac34aUssfl3wi2zhb2NK1/gSQl7oO4AA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148945" y="3326993"/>
            <a:ext cx="1874912" cy="1295400"/>
            <a:chOff x="4034298" y="4343400"/>
            <a:chExt cx="1874912" cy="1295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4034298" y="4343400"/>
              <a:ext cx="1874912" cy="1295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687" y="4381500"/>
              <a:ext cx="1840523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009" y="4804441"/>
              <a:ext cx="1379539" cy="57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72162" y="493579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n-lt"/>
                </a:rPr>
                <a:t>Finished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16832" y="3326993"/>
            <a:ext cx="1874912" cy="1295400"/>
            <a:chOff x="4034298" y="4343400"/>
            <a:chExt cx="1874912" cy="12954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034298" y="4343400"/>
              <a:ext cx="1874912" cy="1295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8687" y="4381500"/>
              <a:ext cx="1840523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009" y="4804441"/>
              <a:ext cx="1379539" cy="57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472162" y="493579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+mn-lt"/>
                </a:rPr>
                <a:t>Run Task</a:t>
              </a:r>
            </a:p>
          </p:txBody>
        </p:sp>
      </p:grpSp>
      <p:sp>
        <p:nvSpPr>
          <p:cNvPr id="10" name="Right Arrow 9"/>
          <p:cNvSpPr/>
          <p:nvPr/>
        </p:nvSpPr>
        <p:spPr bwMode="auto">
          <a:xfrm>
            <a:off x="11671057" y="3784193"/>
            <a:ext cx="1219200" cy="15678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086" y="4088993"/>
            <a:ext cx="387171" cy="49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3148786"/>
            <a:ext cx="49498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ublic 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Runnable r = new Runnable()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public void run()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… //</a:t>
            </a:r>
            <a:r>
              <a:rPr lang="en-US" sz="2800" b="0" i="1" dirty="0">
                <a:latin typeface="Angsana New" pitchFamily="18" charset="-34"/>
                <a:cs typeface="Angsana New" pitchFamily="18" charset="-34"/>
              </a:rPr>
              <a:t>do </a:t>
            </a:r>
            <a:r>
              <a:rPr lang="en-US" sz="2800" b="0" i="1" dirty="0" smtClean="0">
                <a:latin typeface="Angsana New" pitchFamily="18" charset="-34"/>
                <a:cs typeface="Angsana New" pitchFamily="18" charset="-34"/>
              </a:rPr>
              <a:t>some lengthy computation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button.setText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(“Finished”);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new thread(r).start();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5023" y="2743200"/>
            <a:ext cx="4350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 smtClean="0">
                <a:latin typeface="+mj-lt"/>
              </a:rPr>
              <a:t>button’s </a:t>
            </a:r>
            <a:r>
              <a:rPr lang="en-US" sz="1600" b="0" i="1" dirty="0">
                <a:latin typeface="+mj-lt"/>
              </a:rPr>
              <a:t>event handler</a:t>
            </a:r>
            <a:r>
              <a:rPr lang="en-US" sz="1600" b="0" i="1" dirty="0" smtClean="0">
                <a:latin typeface="+mj-lt"/>
              </a:rPr>
              <a:t>: </a:t>
            </a:r>
            <a:endParaRPr lang="en-US" sz="16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3700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Create a new, non-UI thread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0200" y="4309646"/>
            <a:ext cx="379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Access the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1800" dirty="0" smtClean="0">
                <a:cs typeface="Times New Roman" pitchFamily="18" charset="0"/>
              </a:rPr>
              <a:t> object to set text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6720840" y="5791200"/>
            <a:ext cx="2286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90160" y="6166545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Trigger an </a:t>
            </a:r>
            <a:r>
              <a:rPr lang="en-US" sz="1800" dirty="0" smtClean="0">
                <a:solidFill>
                  <a:srgbClr val="FF0000"/>
                </a:solidFill>
                <a:cs typeface="Times New Roman" pitchFamily="18" charset="0"/>
              </a:rPr>
              <a:t>invalid-thread-access-error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8" y="1511125"/>
            <a:ext cx="1645942" cy="107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3" y="1550471"/>
            <a:ext cx="2834027" cy="105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Curved Connector 22"/>
          <p:cNvCxnSpPr/>
          <p:nvPr/>
        </p:nvCxnSpPr>
        <p:spPr bwMode="auto">
          <a:xfrm rot="16200000" flipH="1">
            <a:off x="1402889" y="2793834"/>
            <a:ext cx="425081" cy="23565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16880" y="4766846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itchFamily="18" charset="0"/>
              </a:rPr>
              <a:t>//GUI </a:t>
            </a:r>
            <a:r>
              <a:rPr lang="en-US" sz="1600" i="1" dirty="0" smtClean="0">
                <a:cs typeface="Times New Roman" pitchFamily="18" charset="0"/>
              </a:rPr>
              <a:t> framework  code</a:t>
            </a:r>
            <a:endParaRPr lang="en-US" sz="1600" i="1" dirty="0">
              <a:cs typeface="Times New Roman" pitchFamily="18" charset="0"/>
            </a:endParaRPr>
          </a:p>
        </p:txBody>
      </p:sp>
      <p:sp>
        <p:nvSpPr>
          <p:cNvPr id="31" name="Cloud Callout 30"/>
          <p:cNvSpPr/>
          <p:nvPr/>
        </p:nvSpPr>
        <p:spPr bwMode="auto">
          <a:xfrm>
            <a:off x="1874520" y="838200"/>
            <a:ext cx="2438400" cy="755947"/>
          </a:xfrm>
          <a:prstGeom prst="cloud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some computation,</a:t>
            </a:r>
            <a:endParaRPr lang="en-US" sz="1500" i="1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US" sz="15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update the UI.</a:t>
            </a:r>
            <a:endParaRPr kumimoji="0" lang="en-US" sz="15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600" y="228600"/>
            <a:ext cx="14281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cs typeface="Times New Roman" pitchFamily="18" charset="0"/>
              </a:rPr>
              <a:t>UI thread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84" y="648339"/>
            <a:ext cx="178241" cy="247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847715" y="990600"/>
            <a:ext cx="131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runTask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6353187" y="1447800"/>
            <a:ext cx="347968" cy="4384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15" y="1956168"/>
            <a:ext cx="122320" cy="119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838315" y="1474857"/>
            <a:ext cx="18805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cs typeface="Times New Roman" pitchFamily="18" charset="0"/>
              </a:rPr>
              <a:t>a non-UI thread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02482" y="2255520"/>
            <a:ext cx="242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button.setText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(“.”)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66915" y="2667000"/>
            <a:ext cx="160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checkThread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AutoShape 19" descr="data:image/jpeg;base64,/9j/4AAQSkZJRgABAQAAAQABAAD/2wBDAAkGBwgHBgkIBwgKCgkLDRYPDQwMDRsUFRAWIB0iIiAdHx8kKDQsJCYxJx8fLT0tMTU3Ojo6Iys/RD84QzQ5Ojf/2wBDAQoKCg0MDRoPDxo3JR8lNzc3Nzc3Nzc3Nzc3Nzc3Nzc3Nzc3Nzc3Nzc3Nzc3Nzc3Nzc3Nzc3Nzc3Nzc3Nzc3Nzf/wAARCACbAKcDASIAAhEBAxEB/8QAHAABAAMAAwEBAAAAAAAAAAAAAAYHCAEEBQID/8QARhAAAQMDAQYDBQYCBggHAAAAAQIDBAAFEQYHEiExQVETYXEUIoGRoSMyQmKxwVJyCBUkM5KiFkNTssLR0uEXJURFZYLw/8QAGgEBAAMBAQEAAAAAAAAAAAAAAAECAwUEBv/EACoRAAIBAwMCBQQDAAAAAAAAAAABAgMEERIhMQVBEyIyUWFxkaHRscHw/9oADAMBAAIRAxEAPwC8aUpQClKUApSlAKUpQClKUAPKq81HrRbW0qyaWigbi1pckuBWOJSvCP0PxFTi7XBi1WyTcJaghiO0pxZPYDNZSsd6k3DaTAu76/t5N0bWsqPIKWBj0AOPhQGuKUHKlAKUpQClKUApSlAKUpQClKUApSlAKUoeFAKV+ESZHmNqcivIdQlam1FBzhSSQpJ8wQRX70ApSvla0oSVLICUjJJ6CgKh/pD6jESyRtPsqy7OUHX/ACbQQR81Af4TVBwpCoktiSgZUy4lxPHHEEGp+84vaRtYyvK4RfIGBkJjN5+isfNdQ/VTKI2qLyw2kJQ3OfQlIHAALUMVTWtejvjJONsmzAQQCORrmuranfHtcN0/6xhCvmkGu1VyBSuM18tuIcGUKChkjIOeIoD7pSlAKUpQClKUApXk2nUVpurzrEOa2ZLKil2Ov3HWzkjCkHBHLtx6V62aAUpSgFcEZBrmuDyoDN1l15J0ZtFvyXSt21P3SQJDAP3ftD76R3AHxFaIt06NcoLEyC8h+M8kKbcQchQrK86yuX3afdLQh4MOSblKCVqGQDvLUM+XCvd2f60uWzu+vWTUDbgt/ibr7J95UZR/GnHQg5IHMcRx511LVp7g0rUA21akFh0c+w07uTLjmOyAcHd/GR6A4z5ipxGkMymG5EdxLrLqQpC0HKVA8iKzntUuT2tdo7Nkt6gpqK57G0RxG+T9or4Ef5altJZYJRsG0/7JZpN8kN7rsxXhskjiGk8z8Vf7oqsNp7Aja9vbYGAqR4n+IBX71pq1QGLXbYkCKkhmK0lpGTzCRjPrWdNs0fwNoE9X+2Q25/lA/auLYXHjXc5e6NpxxFI0doSSqXoyySF/echNE/4RXsyHm47K3nnEttIG8tajgJA5kmq70Jqy12TZPZ7leZIYaQ2plAPFS1IWpOEgcSfdqpda68vuvZL8WE04xamEqe9lbVg+GkcVunOD+gz1512zElO0vbCqUHrTpN1bbJyh24J4KWOob7dt7n271Z+y+3rt2hbQh4uF55kSHS4SVFTnvcc+tZZ07bv621BbbaElQlSm2lAZ+6pQBPDy41s5tCW0JQn7qQAPQUB9UpSgFKUoBSlKAgO03ZzH1ZHE63qTFvccZZfHAO45JUR9D0qnbdtL1rpGWu3XB5UhUdW45HuCSpSccxvZB9Dk9K1BUF2m7O4esofjsBEe7soIYf5BY6IX3HnzHzBA8XT23CwTyhq7sP211WAVkeI1n1HEfEVZFuucG6RxItstmUyfxsrCh9KyIbU1ab65bNUNSohaO46poAraPRQB+8nkeHMcqlZ2e6psvh3jSk5E9lSd5mTb3ShxSDx4p68uQJrOdWEHiTwSk3wacpWdbJtl1RY5AiajhiYlPBQebLL6f2PXmPjVmaa2taVvuG1y1W6RnHhTcIB9FA7p+YPlWhBU9n93b0sf/Jv/AKLqztpOhmNW23xGN1q6R0nwHjwCx/Ary/Q/GqytKkL28FbakqQq4PEKScggoVxBrQGARxFcDqlWVK4hOD3S/s3prMWjPGkNoN40LDudhnR3CENuJjtrHvRXznB/lyckfEc69bYNZDNu0/UEwKWY/wBk04s5KnV8VnvkDHH89TLajoJvU8NU+3tpReGEe7jA9oSPwE9+xP6VI9FWMae0vAthCfFabBeKeRcPFWPLJ+laXPUYVLXy+p7fsiNNqR7nSs77dmtzXWf44bSvqoftWiKg2qNnkbVGr2LtdHcwGYaGjGQSFOrClniRyThQ5cT5Vz+nV4UKrlN4WDSpFtbFO6J0XedZOMoS463ao5KTIdUShvJyUtjuSc8OHep7tJiW7QugUWWxtBDlxdDbzqv7xxCRlRUeuSAMcgCcVbMSMxEjtRorKGWGkhKG20hKUjsBWd9td5VdNZOREEli3NhhI7rIyo/Mgf8A1roW9zO9uUuIx3x+zOUVCPyd3YFaRcNb+3LGW7ewpwEnktXuj6FVaVqo/wCjraDF03Ouqx7858ISc/gbyB/mKqttSgkZUQB3JrtmJzSvFuGrNPW4f229wGTnGFSE5z6A1Gbnth0bASrcnPTHE/gisFWfQnCfrQFgUqm52322JSr2CyzHFD7vjuJQD64zip/oS+3TUdkTc7pbP6uDqsstlRJUjucgHj08qAktKUoBSlKAhu0bQMHWduyoBm5sJPs0kZ4dd1Q6pPzHTrml9KaovGza+u2S+x3fYQ59sweO5n/WNnqDz7H1rTVRPaBoe36ytvhSMMzmgfZpaRktnse6T1FUqU4VI6ZrKCeGcPRLHq21tuvx4txhvICm1lOeHkeYP1qBah2KWyVlywzXIK8f3L2XWz8c7w+tQuw37UGy7UDtsu8dxUIr+2j591wf7RpR/wDx5HB5X5aLpCvMBmdbZCH4zoylaT9COhHUV89XhcWEswk9J6IuM+Sk9IaA1HprXtnfnwvEipdO9IjHfQn3Fc+o9SAKvmmKV4rq6lctSkt0XhHSKUpXlLClKVIOlerk1aLTMuD+NyMyp0g9cDlWSFuSrjNdeUlyRJfWpxwpTkqUTknA8zWvZ0GLcIy4s+M1JjrIK2nkBSVYORkHzA+VcRoMSIlKYsVhlKeQbbCcfIV0bG9haxfly2Zzg5Gd7DI2lJtrFqsjV2ahNhXhpbi+GgZJJ98pHUnma73/AIb7QL6kKu0kgb2d2bNK8eYAzWgcV0b1d4Fktzs+6SEsxmxkkniT2A6k9hXofV603phFfyV8JLllMr2NJt0Nc6/akixIzPF1aGiQByHvKI45x0qtLsICZ7qbSt9yGk4bXIwFK88Dl6VItf65n6umkErjW1s/YRQf8y+6voOnczfZFsu9uLN/1IwRGBCo0NxP972Wr8vYdfTn2LaNZRzWeW+3sZSx2GyLZcuatm/6kYxGHvRYbgILhzwWofw9h19Od9pGBgcqBISMDgBwrmvSVFKUoBTNK/N8OFpQaUlLhSd0qGQD0yBjPzoD5lyo8OM5IlvtsMNpKluOqCUpA5kk1Ums9t0CEHIumGROfGU+1O5S0k+Q5q+grxtpWiNol2kqkPTE3iL+GPFX4SW/RpRx8ck1XljnL0delLvWnWpTycEMT0FJRgn3k5GPjg8qiTaWUsg9+36Y1jtInJud1ecRHWPdlyRhISeIDaOo9OHnVzaJ0dB0fBXHhPyH1ukKecdVwUruEck/ryyTUfsO17TVxSlE5TtteOBh5BUjP8yc8PUCp3DmxpzCX4UhmQ0rilbSwtJ+Ir5q/uLqeYzjpj/u56IKKOxSmaVyzUUpShIpSlAKUpQg8jVGordpm1rn3N3dSODbSfvuq6JSO/6dazbrPV9w1dcfaJyvCYbP2EVKsoaHX1Pc1fOrtnlq1XMTLuEu4IeQMI8J4bqR2CVAgfDnUMm7DEY/8vvqk+T8fP1BrtdPq2lFapPzfQxqKbOtsb2btXNbV+v6W1xgd6LEJCvF/OoZ+6OgPPHbnoBICUgAAADGO1ZtkbItWWwuOWidHeITw8GQplavLjgfM15twm7R9Ght2fcbnFQo7qA7MDyD6AqUK7VO4o1PRJMxcWuTUtM1mO37adYREpS+9ElgHiX2Bk/4SKuLZpqzUGqozku72RuFDKQWJCFkB4+SVccY455VsQTqlKUApSmaA4wK6F6g2ubCcF6jRXoqRvLMlCSlI75PKovrraXY9JJWwV+23LB3YrCh7p/Or8I+vlVMTLjrPavcSy0giGhX902SiMz1BWfxH1yewqspKKzJ4Q5OntJc0QZ4Ro5mQHAo+K4leI54nO6FDPxBCccq9HZ1oLU1webuDMuTZYJIUH0qKVuj8qcjI8zw9asfRey6z6dKJU4C43FIHvuJ+zbP5U/uePpU9ri3fVlvClv8s2jS7s/KGyuNGbZcfdkKQkAvPY31nucADPoK/anWlcJtt5ZuhSlKgkUpSgFKUzQCvxlyY8KM5JmPNssNjeW44rCUj1Nedqu5T7TY5M6128z5LKN4MhWDjqe5xzwOJrM2qNVXjVD/AI13lb6EnLbCPdbb9E/ucmuhZWErnzN4X5Mpz0loax2yNMlcTSjSXl8QqY+k7o/kTzPqfkaqpCb1qy8hAMq53F8nGSVKI59eCUjPkBXs7OtAzdaTHA1IajQo5T7Q6TleDyCU9T5nAH0rSektJWnSdvTFtEcJJA8V9fFx091H9hgV9FQtaVBYgjByb5IDs/2NQ7Upq4an8ObNHFMUcWWz0z/GR8uPI8DVtISlKQlIAA4AAYxX1SvQVFKUoDyNRaktOmoRl3mY3HR+FJOVrPZKeZNULrvbHdb2FxLCly2QVZBcyPHcGOpH3fhx86tq97LtO364uXC7GdJkuHitUkgAdAAOAHkK6adjGixzgyVespf/ADoDMjLvhvJcW2h0JUCULzuq8jgg/WpmxtV1NEioiwDAhsNjCG2IiUhP61do2O6HHO0uH1lu/wDVX6DZBoUf+yE+st//AK6pOlCp6lklNooZ/afrJ7neVoHZDLaf+GupI19quQMO32Zj8ign9AK0W1ss0S192wMn+Z5xX6qrtI2d6ObHu6dgH+ZvP61VUKS4ivsMsoHZrfbvN13Z2Zt1nSGlPKyh2StaT7iuhNaS5Cs+SY8Wz7dG40FluNGbuDSG2mxhKd5KRwHqqrv1JfIunbLJuk0+4ynKUZwXFfhSPMmuH1am5VoKK5RtSezIrtO2gf6JGHEgttyJzqg64hfJDQPHPUFXEA+pqT6Y1DB1LaWrjbnMoVwW2r7zSuqVDv8AtxrLF8usq93WTcpywqRJXvKI5AcgB5AAAelerobVs3SV2RLjlTkZwgSo/R1H7EZyD+1eip0qPgJR9a/PwVVV53NULWlCFLUoJSkZJPICvH01qi06mjretMpLhbJDjSuC0eo7edQ3aXraEdnyXrPMBcuw8JkpI3gnh4mR0IHunsVVRNruUy0zW5lukuR5Lf3FtnB/7jyNeW26Y6tJyls87F5VcPY2D0qt9Q7TFaV1hKtV4gqeg7qHGHo/30pUkcCCcK473HIr8tB7V4V4DcDUCm4U/kl7O608f+E+XL9KjX9ISDu3W1XBKTl1hTKldPdVkf7xqlraabjwq8eUxKflyi3bHqC06gj+PaJzMlOBvJSrCkeSkniPiKrLavs3Dvj3/TzP2nFcyIgfe7rQO/MkdeY486cgzZVvkolQpLjD6DlLjSt0irP0rtmuEJKWNRxzPaH/AKloBLoHmOCVfT417FYVrWfiW7yvZlNaksSIHpXUU/S93Zudscw4jgpCj7rqOqVDt+hrVOjtU2/VtnbuFtWB+F5lR99lfVJ/Y9ao/W+mrPqZp7UOhJDUh3HiTbe2ftOP4wjmDzyPlxqFaN1XcNI3hFxtywU53XmFHCXkdj59j0NdWlVVSOVt8exm1g2HSvI0vqG36mtLdytb4caXwWnPvNLwMpUOhGf3r161IFKUoBSlKAUpSgFDSlAZr1o14G3ZpSjwVc4i/QZR/wAq6O1vWJ1HeTAhOBVrgqIbUk5DzmMKX6cwPLj1r7267zW0eWpBKT4LKgR0O6ONRTS2np2p70xa7ajLrnFa8cGkAjeWfIf9qydGLqKo+UTl4wezs00PK1je0oUFN2yOoKmP46fwD8x+g4+RtfaRskh3KEJulo7cSfHa3TGQMIkJAwAOiVYHPr171YOk9OwdL2Vi125JDTYypavvOLPNSvM/SvYwK1IMTy2ZEN1yJLbcZdZWQtpzIKFcAeHfgPkKvbQOyu03HQDX9fRv7dPPtKJCBuusJIAQAfQZwRjKql2utnNo1c8xKfSI8xpad95CeLrYIKkK5dAQDzGamTLaWm0ttpCUIASlIHAAcqAy9rnZbfNLb8hhKrlbQMmQy2d5v+dGSR68R6VF5+obncLNGtU2Sp+NFcK2C5xWjIxu73by6VssgEEEc6rPXOx+zX8rlWgItc48T4aPsXD+ZIxg+Y+RqGkwV7sDtdvvN1vEK6wmJbCoiVbjyArBCxxHY8eYqYan2F2yWov6dmrgLPNh4Fxs+hzkfWvI2PaevWlNoMq33iEtgOwl7ro4tubqk8Uq5Hv3HUVeuKkGSr3ozVejpIlPw5DSWSSmbEUVIHDnvDin44qNS5DsuS5JkKCnXDvLUABvHqeA51topSoEKAIPMGoRqfZZpXUAW4qCIMlRz48IBskk5JKcbpz5jvT5Bn7QGtZ+jrwJUfediOcJMUqwHE9x2UOhrVFjvMG+2ti42t5L0Z4ZSocweoI6Edqz7qfYpqG05dsy0XZjqEANupH8pPH4HPHlXkaA1hc9AX0szGXxDcUEzIboKSn86QeSgPny7EAaqpXUtdxi3WCzOt76X4zyd5txJ4EUoDt0pSgFKUoBSlcHlQGbdt8GRO2miLDYW9IkR2UttoHFROR+1XBsy0Qzo2yJQ4EOXOQAuW8OPHogH+EfU5Ne09bobuqI89yM2qUxFWG3SOKd5SQf0HH17mvYHIUBzSlKAUpSgFKUoD5UkEg4GRyr6pSgFKUoDg14uo9K2XUrHhXm3syCAQh3dw4jP8KuYr26UBC9H6Jf0a883abo7Itzqt72SVx3D3Socj34cfXjSppSg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21" descr="data:image/jpeg;base64,/9j/4AAQSkZJRgABAQAAAQABAAD/2wBDAAkGBwgHBgkIBwgKCgkLDRYPDQwMDRsUFRAWIB0iIiAdHx8kKDQsJCYxJx8fLT0tMTU3Ojo6Iys/RD84QzQ5Ojf/2wBDAQoKCg0MDRoPDxo3JR8lNzc3Nzc3Nzc3Nzc3Nzc3Nzc3Nzc3Nzc3Nzc3Nzc3Nzc3Nzc3Nzc3Nzc3Nzc3Nzc3Nzf/wAARCACbAKcDASIAAhEBAxEB/8QAHAABAAMAAwEBAAAAAAAAAAAAAAYHCAEEBQID/8QARhAAAQMDAQYDBQYCBggHAAAAAQIDBAAFEQYHEiExQVETYXEUIoGRoSMyQmKxwVJyCBUkM5KiFkNTssLR0uEXJURFZYLw/8QAGgEBAAMBAQEAAAAAAAAAAAAAAAECAwUEBv/EACoRAAIBAwMCBQQDAAAAAAAAAAABAgMEERIhMQVBEyIyUWFxkaHRscHw/9oADAMBAAIRAxEAPwC8aUpQClKUApSlAKUpQClKUAPKq81HrRbW0qyaWigbi1pckuBWOJSvCP0PxFTi7XBi1WyTcJaghiO0pxZPYDNZSsd6k3DaTAu76/t5N0bWsqPIKWBj0AOPhQGuKUHKlAKUpQClKUApSlAKUpQClKUApSlAKUoeFAKV+ESZHmNqcivIdQlam1FBzhSSQpJ8wQRX70ApSvla0oSVLICUjJJ6CgKh/pD6jESyRtPsqy7OUHX/ACbQQR81Af4TVBwpCoktiSgZUy4lxPHHEEGp+84vaRtYyvK4RfIGBkJjN5+isfNdQ/VTKI2qLyw2kJQ3OfQlIHAALUMVTWtejvjJONsmzAQQCORrmuranfHtcN0/6xhCvmkGu1VyBSuM18tuIcGUKChkjIOeIoD7pSlAKUpQClKUApXk2nUVpurzrEOa2ZLKil2Ov3HWzkjCkHBHLtx6V62aAUpSgFcEZBrmuDyoDN1l15J0ZtFvyXSt21P3SQJDAP3ftD76R3AHxFaIt06NcoLEyC8h+M8kKbcQchQrK86yuX3afdLQh4MOSblKCVqGQDvLUM+XCvd2f60uWzu+vWTUDbgt/ibr7J95UZR/GnHQg5IHMcRx511LVp7g0rUA21akFh0c+w07uTLjmOyAcHd/GR6A4z5ipxGkMymG5EdxLrLqQpC0HKVA8iKzntUuT2tdo7Nkt6gpqK57G0RxG+T9or4Ef5altJZYJRsG0/7JZpN8kN7rsxXhskjiGk8z8Vf7oqsNp7Aja9vbYGAqR4n+IBX71pq1QGLXbYkCKkhmK0lpGTzCRjPrWdNs0fwNoE9X+2Q25/lA/auLYXHjXc5e6NpxxFI0doSSqXoyySF/echNE/4RXsyHm47K3nnEttIG8tajgJA5kmq70Jqy12TZPZ7leZIYaQ2plAPFS1IWpOEgcSfdqpda68vuvZL8WE04xamEqe9lbVg+GkcVunOD+gz1512zElO0vbCqUHrTpN1bbJyh24J4KWOob7dt7n271Z+y+3rt2hbQh4uF55kSHS4SVFTnvcc+tZZ07bv621BbbaElQlSm2lAZ+6pQBPDy41s5tCW0JQn7qQAPQUB9UpSgFKUoBSlKAgO03ZzH1ZHE63qTFvccZZfHAO45JUR9D0qnbdtL1rpGWu3XB5UhUdW45HuCSpSccxvZB9Dk9K1BUF2m7O4esofjsBEe7soIYf5BY6IX3HnzHzBA8XT23CwTyhq7sP211WAVkeI1n1HEfEVZFuucG6RxItstmUyfxsrCh9KyIbU1ab65bNUNSohaO46poAraPRQB+8nkeHMcqlZ2e6psvh3jSk5E9lSd5mTb3ShxSDx4p68uQJrOdWEHiTwSk3wacpWdbJtl1RY5AiajhiYlPBQebLL6f2PXmPjVmaa2taVvuG1y1W6RnHhTcIB9FA7p+YPlWhBU9n93b0sf/Jv/AKLqztpOhmNW23xGN1q6R0nwHjwCx/Ary/Q/GqytKkL28FbakqQq4PEKScggoVxBrQGARxFcDqlWVK4hOD3S/s3prMWjPGkNoN40LDudhnR3CENuJjtrHvRXznB/lyckfEc69bYNZDNu0/UEwKWY/wBk04s5KnV8VnvkDHH89TLajoJvU8NU+3tpReGEe7jA9oSPwE9+xP6VI9FWMae0vAthCfFabBeKeRcPFWPLJ+laXPUYVLXy+p7fsiNNqR7nSs77dmtzXWf44bSvqoftWiKg2qNnkbVGr2LtdHcwGYaGjGQSFOrClniRyThQ5cT5Vz+nV4UKrlN4WDSpFtbFO6J0XedZOMoS463ao5KTIdUShvJyUtjuSc8OHep7tJiW7QugUWWxtBDlxdDbzqv7xxCRlRUeuSAMcgCcVbMSMxEjtRorKGWGkhKG20hKUjsBWd9td5VdNZOREEli3NhhI7rIyo/Mgf8A1roW9zO9uUuIx3x+zOUVCPyd3YFaRcNb+3LGW7ewpwEnktXuj6FVaVqo/wCjraDF03Ouqx7858ISc/gbyB/mKqttSgkZUQB3JrtmJzSvFuGrNPW4f229wGTnGFSE5z6A1Gbnth0bASrcnPTHE/gisFWfQnCfrQFgUqm52322JSr2CyzHFD7vjuJQD64zip/oS+3TUdkTc7pbP6uDqsstlRJUjucgHj08qAktKUoBSlKAhu0bQMHWduyoBm5sJPs0kZ4dd1Q6pPzHTrml9KaovGza+u2S+x3fYQ59sweO5n/WNnqDz7H1rTVRPaBoe36ytvhSMMzmgfZpaRktnse6T1FUqU4VI6ZrKCeGcPRLHq21tuvx4txhvICm1lOeHkeYP1qBah2KWyVlywzXIK8f3L2XWz8c7w+tQuw37UGy7UDtsu8dxUIr+2j591wf7RpR/wDx5HB5X5aLpCvMBmdbZCH4zoylaT9COhHUV89XhcWEswk9J6IuM+Sk9IaA1HprXtnfnwvEipdO9IjHfQn3Fc+o9SAKvmmKV4rq6lctSkt0XhHSKUpXlLClKVIOlerk1aLTMuD+NyMyp0g9cDlWSFuSrjNdeUlyRJfWpxwpTkqUTknA8zWvZ0GLcIy4s+M1JjrIK2nkBSVYORkHzA+VcRoMSIlKYsVhlKeQbbCcfIV0bG9haxfly2Zzg5Gd7DI2lJtrFqsjV2ahNhXhpbi+GgZJJ98pHUnma73/AIb7QL6kKu0kgb2d2bNK8eYAzWgcV0b1d4Fktzs+6SEsxmxkkniT2A6k9hXofV603phFfyV8JLllMr2NJt0Nc6/akixIzPF1aGiQByHvKI45x0qtLsICZ7qbSt9yGk4bXIwFK88Dl6VItf65n6umkErjW1s/YRQf8y+6voOnczfZFsu9uLN/1IwRGBCo0NxP972Wr8vYdfTn2LaNZRzWeW+3sZSx2GyLZcuatm/6kYxGHvRYbgILhzwWofw9h19Od9pGBgcqBISMDgBwrmvSVFKUoBTNK/N8OFpQaUlLhSd0qGQD0yBjPzoD5lyo8OM5IlvtsMNpKluOqCUpA5kk1Ums9t0CEHIumGROfGU+1O5S0k+Q5q+grxtpWiNol2kqkPTE3iL+GPFX4SW/RpRx8ck1XljnL0delLvWnWpTycEMT0FJRgn3k5GPjg8qiTaWUsg9+36Y1jtInJud1ecRHWPdlyRhISeIDaOo9OHnVzaJ0dB0fBXHhPyH1ukKecdVwUruEck/ryyTUfsO17TVxSlE5TtteOBh5BUjP8yc8PUCp3DmxpzCX4UhmQ0rilbSwtJ+Ir5q/uLqeYzjpj/u56IKKOxSmaVyzUUpShIpSlAKUpQg8jVGordpm1rn3N3dSODbSfvuq6JSO/6dazbrPV9w1dcfaJyvCYbP2EVKsoaHX1Pc1fOrtnlq1XMTLuEu4IeQMI8J4bqR2CVAgfDnUMm7DEY/8vvqk+T8fP1BrtdPq2lFapPzfQxqKbOtsb2btXNbV+v6W1xgd6LEJCvF/OoZ+6OgPPHbnoBICUgAAADGO1ZtkbItWWwuOWidHeITw8GQplavLjgfM15twm7R9Ght2fcbnFQo7qA7MDyD6AqUK7VO4o1PRJMxcWuTUtM1mO37adYREpS+9ElgHiX2Bk/4SKuLZpqzUGqozku72RuFDKQWJCFkB4+SVccY455VsQTqlKUApSmaA4wK6F6g2ubCcF6jRXoqRvLMlCSlI75PKovrraXY9JJWwV+23LB3YrCh7p/Or8I+vlVMTLjrPavcSy0giGhX902SiMz1BWfxH1yewqspKKzJ4Q5OntJc0QZ4Ro5mQHAo+K4leI54nO6FDPxBCccq9HZ1oLU1webuDMuTZYJIUH0qKVuj8qcjI8zw9asfRey6z6dKJU4C43FIHvuJ+zbP5U/uePpU9ri3fVlvClv8s2jS7s/KGyuNGbZcfdkKQkAvPY31nucADPoK/anWlcJtt5ZuhSlKgkUpSgFKUzQCvxlyY8KM5JmPNssNjeW44rCUj1Nedqu5T7TY5M6128z5LKN4MhWDjqe5xzwOJrM2qNVXjVD/AI13lb6EnLbCPdbb9E/ucmuhZWErnzN4X5Mpz0loax2yNMlcTSjSXl8QqY+k7o/kTzPqfkaqpCb1qy8hAMq53F8nGSVKI59eCUjPkBXs7OtAzdaTHA1IajQo5T7Q6TleDyCU9T5nAH0rSektJWnSdvTFtEcJJA8V9fFx091H9hgV9FQtaVBYgjByb5IDs/2NQ7Upq4an8ObNHFMUcWWz0z/GR8uPI8DVtISlKQlIAA4AAYxX1SvQVFKUoDyNRaktOmoRl3mY3HR+FJOVrPZKeZNULrvbHdb2FxLCly2QVZBcyPHcGOpH3fhx86tq97LtO364uXC7GdJkuHitUkgAdAAOAHkK6adjGixzgyVespf/ADoDMjLvhvJcW2h0JUCULzuq8jgg/WpmxtV1NEioiwDAhsNjCG2IiUhP61do2O6HHO0uH1lu/wDVX6DZBoUf+yE+st//AK6pOlCp6lklNooZ/afrJ7neVoHZDLaf+GupI19quQMO32Zj8ign9AK0W1ss0S192wMn+Z5xX6qrtI2d6ObHu6dgH+ZvP61VUKS4ivsMsoHZrfbvN13Z2Zt1nSGlPKyh2StaT7iuhNaS5Cs+SY8Wz7dG40FluNGbuDSG2mxhKd5KRwHqqrv1JfIunbLJuk0+4ynKUZwXFfhSPMmuH1am5VoKK5RtSezIrtO2gf6JGHEgttyJzqg64hfJDQPHPUFXEA+pqT6Y1DB1LaWrjbnMoVwW2r7zSuqVDv8AtxrLF8usq93WTcpywqRJXvKI5AcgB5AAAelerobVs3SV2RLjlTkZwgSo/R1H7EZyD+1eip0qPgJR9a/PwVVV53NULWlCFLUoJSkZJPICvH01qi06mjretMpLhbJDjSuC0eo7edQ3aXraEdnyXrPMBcuw8JkpI3gnh4mR0IHunsVVRNruUy0zW5lukuR5Lf3FtnB/7jyNeW26Y6tJyls87F5VcPY2D0qt9Q7TFaV1hKtV4gqeg7qHGHo/30pUkcCCcK473HIr8tB7V4V4DcDUCm4U/kl7O608f+E+XL9KjX9ISDu3W1XBKTl1hTKldPdVkf7xqlraabjwq8eUxKflyi3bHqC06gj+PaJzMlOBvJSrCkeSkniPiKrLavs3Dvj3/TzP2nFcyIgfe7rQO/MkdeY486cgzZVvkolQpLjD6DlLjSt0irP0rtmuEJKWNRxzPaH/AKloBLoHmOCVfT417FYVrWfiW7yvZlNaksSIHpXUU/S93Zudscw4jgpCj7rqOqVDt+hrVOjtU2/VtnbuFtWB+F5lR99lfVJ/Y9ao/W+mrPqZp7UOhJDUh3HiTbe2ftOP4wjmDzyPlxqFaN1XcNI3hFxtywU53XmFHCXkdj59j0NdWlVVSOVt8exm1g2HSvI0vqG36mtLdytb4caXwWnPvNLwMpUOhGf3r161IFKUoBSlKAUpSgFDSlAZr1o14G3ZpSjwVc4i/QZR/wAq6O1vWJ1HeTAhOBVrgqIbUk5DzmMKX6cwPLj1r7267zW0eWpBKT4LKgR0O6ONRTS2np2p70xa7ajLrnFa8cGkAjeWfIf9qydGLqKo+UTl4wezs00PK1je0oUFN2yOoKmP46fwD8x+g4+RtfaRskh3KEJulo7cSfHa3TGQMIkJAwAOiVYHPr171YOk9OwdL2Vi125JDTYypavvOLPNSvM/SvYwK1IMTy2ZEN1yJLbcZdZWQtpzIKFcAeHfgPkKvbQOyu03HQDX9fRv7dPPtKJCBuusJIAQAfQZwRjKql2utnNo1c8xKfSI8xpad95CeLrYIKkK5dAQDzGamTLaWm0ttpCUIASlIHAAcqAy9rnZbfNLb8hhKrlbQMmQy2d5v+dGSR68R6VF5+obncLNGtU2Sp+NFcK2C5xWjIxu73by6VssgEEEc6rPXOx+zX8rlWgItc48T4aPsXD+ZIxg+Y+RqGkwV7sDtdvvN1vEK6wmJbCoiVbjyArBCxxHY8eYqYan2F2yWov6dmrgLPNh4Fxs+hzkfWvI2PaevWlNoMq33iEtgOwl7ro4tubqk8Uq5Hv3HUVeuKkGSr3ozVejpIlPw5DSWSSmbEUVIHDnvDin44qNS5DsuS5JkKCnXDvLUABvHqeA51topSoEKAIPMGoRqfZZpXUAW4qCIMlRz48IBskk5JKcbpz5jvT5Bn7QGtZ+jrwJUfediOcJMUqwHE9x2UOhrVFjvMG+2ti42t5L0Z4ZSocweoI6Edqz7qfYpqG05dsy0XZjqEANupH8pPH4HPHlXkaA1hc9AX0szGXxDcUEzIboKSn86QeSgPny7EAaqpXUtdxi3WCzOt76X4zyd5txJ4EUoDt0pSgFKUoBSlcHlQGbdt8GRO2miLDYW9IkR2UttoHFROR+1XBsy0Qzo2yJQ4EOXOQAuW8OPHogH+EfU5Ne09bobuqI89yM2qUxFWG3SOKd5SQf0HH17mvYHIUBzSlKAUpSgFKUoD5UkEg4GRyr6pSgFKUoDg14uo9K2XUrHhXm3syCAQh3dw4jP8KuYr26UBC9H6Jf0a883abo7Itzqt72SVx3D3Socj34cfXjSppSg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7" name="Picture 23" descr="http://www.clker.com/cliparts/e/b/c/6/1206570436270960825johnny_automatic_battle.svg.m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15" y="3124200"/>
            <a:ext cx="385148" cy="35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53143" y="3502339"/>
            <a:ext cx="4340225" cy="1755462"/>
          </a:xfrm>
          <a:prstGeom prst="rect">
            <a:avLst/>
          </a:prstGeom>
          <a:noFill/>
          <a:ln w="41275" cap="flat" cmpd="sng" algn="ctr">
            <a:solidFill>
              <a:srgbClr val="B08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4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9" grpId="0"/>
      <p:bldP spid="25" grpId="0"/>
      <p:bldP spid="20" grpId="0" animBg="1"/>
      <p:bldP spid="27" grpId="0"/>
      <p:bldP spid="28" grpId="0"/>
      <p:bldP spid="31" grpId="0" animBg="1"/>
      <p:bldP spid="37" grpId="0"/>
      <p:bldP spid="38" grpId="0"/>
      <p:bldP spid="53" grpId="0"/>
      <p:bldP spid="41" grpId="0"/>
      <p:bldP spid="55" grpId="0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Invalid Thread Access Errors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49580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Pervasive</a:t>
            </a:r>
            <a:endParaRPr lang="en-US" b="1" dirty="0" smtClean="0"/>
          </a:p>
          <a:p>
            <a:pPr lvl="1"/>
            <a:r>
              <a:rPr lang="en-US" dirty="0" smtClean="0"/>
              <a:t>One of the</a:t>
            </a:r>
            <a:r>
              <a:rPr lang="en-US" i="1" dirty="0" smtClean="0">
                <a:solidFill>
                  <a:schemeClr val="accent6"/>
                </a:solidFill>
              </a:rPr>
              <a:t> top 3</a:t>
            </a:r>
            <a:r>
              <a:rPr lang="en-US" dirty="0" smtClean="0"/>
              <a:t> bug categories in SWT  </a:t>
            </a:r>
            <a:r>
              <a:rPr lang="en-US" sz="1800" dirty="0" smtClean="0"/>
              <a:t>[</a:t>
            </a:r>
            <a:r>
              <a:rPr lang="en-US" sz="1800" dirty="0" err="1" smtClean="0"/>
              <a:t>Shanmugam</a:t>
            </a:r>
            <a:r>
              <a:rPr lang="en-US" sz="1800" dirty="0" smtClean="0"/>
              <a:t> 2010]</a:t>
            </a:r>
          </a:p>
          <a:p>
            <a:pPr lvl="1"/>
            <a:r>
              <a:rPr lang="en-US" dirty="0" smtClean="0"/>
              <a:t>A Google search returns </a:t>
            </a:r>
            <a:r>
              <a:rPr lang="en-US" i="1" dirty="0">
                <a:solidFill>
                  <a:schemeClr val="accent6"/>
                </a:solidFill>
              </a:rPr>
              <a:t>11800+</a:t>
            </a:r>
            <a:r>
              <a:rPr lang="en-US" dirty="0" smtClean="0"/>
              <a:t> entries (bug reports, FAQs, etc.)</a:t>
            </a:r>
          </a:p>
          <a:p>
            <a:pPr lvl="1"/>
            <a:r>
              <a:rPr lang="en-US" dirty="0" smtClean="0"/>
              <a:t>In Eclipse</a:t>
            </a:r>
          </a:p>
          <a:p>
            <a:pPr lvl="2"/>
            <a:r>
              <a:rPr lang="en-US" i="1" dirty="0">
                <a:solidFill>
                  <a:schemeClr val="accent6"/>
                </a:solidFill>
              </a:rPr>
              <a:t>2732</a:t>
            </a:r>
            <a:r>
              <a:rPr lang="en-US" dirty="0" smtClean="0"/>
              <a:t> bug reports</a:t>
            </a:r>
          </a:p>
          <a:p>
            <a:pPr lvl="2"/>
            <a:r>
              <a:rPr lang="en-US" i="1" dirty="0">
                <a:solidFill>
                  <a:schemeClr val="accent6"/>
                </a:solidFill>
              </a:rPr>
              <a:t>156 confirmed</a:t>
            </a:r>
            <a:r>
              <a:rPr lang="en-US" dirty="0" smtClean="0"/>
              <a:t> bugs in 20+ projects, 40+ components</a:t>
            </a:r>
            <a:endParaRPr lang="en-US" i="1" dirty="0" smtClean="0">
              <a:solidFill>
                <a:schemeClr val="accent6"/>
              </a:solidFill>
            </a:endParaRPr>
          </a:p>
          <a:p>
            <a:pPr lvl="1"/>
            <a:endParaRPr lang="en-US" sz="900" i="1" dirty="0" smtClean="0">
              <a:solidFill>
                <a:schemeClr val="accent6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S</a:t>
            </a:r>
            <a:r>
              <a:rPr lang="en-US" b="1" i="1" dirty="0" smtClean="0">
                <a:solidFill>
                  <a:srgbClr val="FF0000"/>
                </a:solidFill>
              </a:rPr>
              <a:t>evere</a:t>
            </a:r>
            <a:endParaRPr lang="en-US" b="1" i="1" dirty="0" smtClean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Often </a:t>
            </a:r>
            <a:r>
              <a:rPr lang="en-US" dirty="0" smtClean="0"/>
              <a:t>aborts </a:t>
            </a:r>
            <a:r>
              <a:rPr lang="en-US" dirty="0"/>
              <a:t>the </a:t>
            </a:r>
            <a:r>
              <a:rPr lang="en-US" dirty="0" smtClean="0"/>
              <a:t>whole application</a:t>
            </a:r>
          </a:p>
          <a:p>
            <a:pPr lvl="1"/>
            <a:endParaRPr lang="en-US" sz="900" dirty="0" smtClean="0"/>
          </a:p>
          <a:p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i="1" dirty="0" smtClean="0">
                <a:solidFill>
                  <a:srgbClr val="FF0000"/>
                </a:solidFill>
              </a:rPr>
              <a:t>ard </a:t>
            </a:r>
            <a:r>
              <a:rPr lang="en-US" b="1" i="1" dirty="0">
                <a:solidFill>
                  <a:srgbClr val="FF0000"/>
                </a:solidFill>
              </a:rPr>
              <a:t>to debug</a:t>
            </a:r>
            <a:endParaRPr lang="en-US" b="1" dirty="0"/>
          </a:p>
          <a:p>
            <a:pPr lvl="1"/>
            <a:r>
              <a:rPr lang="en-US" sz="1900" dirty="0" smtClean="0"/>
              <a:t>Non-trivial effort to fix (e.g., </a:t>
            </a:r>
            <a:r>
              <a:rPr lang="en-US" sz="1900" i="1" dirty="0">
                <a:solidFill>
                  <a:schemeClr val="accent6"/>
                </a:solidFill>
              </a:rPr>
              <a:t>2 years </a:t>
            </a:r>
            <a:r>
              <a:rPr lang="en-US" sz="1900" dirty="0" smtClean="0"/>
              <a:t>to resolve one bug in Eclipse)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Single-GUI-Thread Rule?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495800"/>
          </a:xfrm>
        </p:spPr>
        <p:txBody>
          <a:bodyPr/>
          <a:lstStyle/>
          <a:p>
            <a:r>
              <a:rPr lang="en-US" dirty="0" smtClean="0"/>
              <a:t>Simpler programming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datarace</a:t>
            </a:r>
            <a:r>
              <a:rPr lang="en-US" dirty="0" smtClean="0"/>
              <a:t> nor deadlock on GUI objects</a:t>
            </a:r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r>
              <a:rPr lang="en-US" dirty="0" smtClean="0"/>
              <a:t>Less overhead</a:t>
            </a:r>
          </a:p>
          <a:p>
            <a:pPr lvl="1"/>
            <a:r>
              <a:rPr lang="en-US" dirty="0" smtClean="0"/>
              <a:t>No locking when accessing GUI objects</a:t>
            </a:r>
          </a:p>
          <a:p>
            <a:pPr lvl="1"/>
            <a:endParaRPr lang="en-US" sz="900" dirty="0" smtClean="0"/>
          </a:p>
          <a:p>
            <a:pPr lvl="1"/>
            <a:endParaRPr lang="en-US" sz="900" dirty="0" smtClean="0"/>
          </a:p>
          <a:p>
            <a:r>
              <a:rPr lang="en-US" dirty="0" smtClean="0"/>
              <a:t>A single event queue can dispatch UI events</a:t>
            </a:r>
          </a:p>
          <a:p>
            <a:pPr lvl="1"/>
            <a:r>
              <a:rPr lang="en-US" dirty="0" smtClean="0"/>
              <a:t>Easy event processing, program comprehension, and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4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sz="3000" dirty="0" smtClean="0"/>
              <a:t>Our Error Detection Technique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981200" y="1905000"/>
            <a:ext cx="2819400" cy="1676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smtClean="0"/>
              <a:t>1. Call graph construction</a:t>
            </a:r>
          </a:p>
          <a:p>
            <a:endParaRPr lang="en-US" sz="1800" dirty="0" smtClean="0"/>
          </a:p>
          <a:p>
            <a:r>
              <a:rPr lang="en-US" sz="1800" dirty="0" smtClean="0"/>
              <a:t>2. Error detection</a:t>
            </a:r>
          </a:p>
          <a:p>
            <a:endParaRPr lang="en-US" sz="1800" dirty="0"/>
          </a:p>
          <a:p>
            <a:r>
              <a:rPr lang="en-US" sz="1800" dirty="0" smtClean="0"/>
              <a:t>3. Error filtering</a:t>
            </a:r>
            <a:endParaRPr lang="en-US" sz="1800" dirty="0"/>
          </a:p>
        </p:txBody>
      </p:sp>
      <p:sp>
        <p:nvSpPr>
          <p:cNvPr id="10" name="Flowchart: Multidocument 9"/>
          <p:cNvSpPr/>
          <p:nvPr/>
        </p:nvSpPr>
        <p:spPr bwMode="auto">
          <a:xfrm>
            <a:off x="5410200" y="2286000"/>
            <a:ext cx="1331349" cy="685800"/>
          </a:xfrm>
          <a:prstGeom prst="flowChartMultidocumen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/>
              <a:t>Warnings</a:t>
            </a:r>
            <a:endParaRPr lang="en-US" sz="1700" dirty="0"/>
          </a:p>
        </p:txBody>
      </p:sp>
      <p:sp>
        <p:nvSpPr>
          <p:cNvPr id="11" name="Flowchart: Multidocument 10"/>
          <p:cNvSpPr/>
          <p:nvPr/>
        </p:nvSpPr>
        <p:spPr bwMode="auto">
          <a:xfrm>
            <a:off x="7848600" y="1219200"/>
            <a:ext cx="1143000" cy="609600"/>
          </a:xfrm>
          <a:prstGeom prst="flowChartMultidocumen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Bugs</a:t>
            </a:r>
          </a:p>
        </p:txBody>
      </p:sp>
      <p:sp>
        <p:nvSpPr>
          <p:cNvPr id="12" name="Flowchart: Multidocument 11"/>
          <p:cNvSpPr/>
          <p:nvPr/>
        </p:nvSpPr>
        <p:spPr bwMode="auto">
          <a:xfrm>
            <a:off x="7755192" y="3138948"/>
            <a:ext cx="1295400" cy="838200"/>
          </a:xfrm>
          <a:prstGeom prst="flowChartMultidocumen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False</a:t>
            </a:r>
          </a:p>
          <a:p>
            <a:pPr algn="ctr"/>
            <a:r>
              <a:rPr lang="en-US" sz="1800" dirty="0" smtClean="0"/>
              <a:t>Positives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2286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 GUI Application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7196598" y="1733233"/>
            <a:ext cx="499602" cy="51603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892712" y="147729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Static </a:t>
            </a:r>
            <a:r>
              <a:rPr lang="en-US" sz="1800" dirty="0" smtClean="0"/>
              <a:t>Analyses</a:t>
            </a:r>
            <a:endParaRPr lang="en-US" sz="18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447800" y="2639943"/>
            <a:ext cx="44491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891548" y="2637504"/>
            <a:ext cx="444912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196598" y="2895600"/>
            <a:ext cx="461502" cy="41790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81000" y="4724400"/>
            <a:ext cx="81534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-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Automated</a:t>
            </a:r>
            <a:r>
              <a:rPr lang="en-US" sz="2000" b="0" dirty="0" smtClean="0">
                <a:latin typeface="+mn-lt"/>
              </a:rPr>
              <a:t>: </a:t>
            </a:r>
            <a:r>
              <a:rPr lang="en-US" sz="2000" i="1" dirty="0" smtClean="0">
                <a:latin typeface="+mn-lt"/>
              </a:rPr>
              <a:t>no need </a:t>
            </a:r>
            <a:r>
              <a:rPr lang="en-US" sz="2000" b="0" dirty="0" smtClean="0">
                <a:latin typeface="+mn-lt"/>
              </a:rPr>
              <a:t>for a test harness</a:t>
            </a:r>
          </a:p>
          <a:p>
            <a:endParaRPr lang="en-US" sz="5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-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General</a:t>
            </a:r>
            <a:r>
              <a:rPr lang="en-US" sz="2000" b="0" dirty="0" smtClean="0">
                <a:latin typeface="+mn-lt"/>
              </a:rPr>
              <a:t>: instantiated it for </a:t>
            </a:r>
            <a:r>
              <a:rPr lang="en-US" sz="2000" i="1" dirty="0" smtClean="0">
                <a:latin typeface="+mn-lt"/>
              </a:rPr>
              <a:t>4 GUI frameworks:</a:t>
            </a:r>
          </a:p>
          <a:p>
            <a:endParaRPr lang="en-US" sz="5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-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Scalable</a:t>
            </a:r>
            <a:r>
              <a:rPr lang="en-US" sz="2000" b="0" dirty="0" smtClean="0">
                <a:latin typeface="+mn-lt"/>
              </a:rPr>
              <a:t>: evaluated on 9 applications, over </a:t>
            </a:r>
            <a:r>
              <a:rPr lang="en-US" sz="2000" i="1" dirty="0" smtClean="0">
                <a:latin typeface="+mn-lt"/>
              </a:rPr>
              <a:t>1.4 M LOC </a:t>
            </a:r>
            <a:r>
              <a:rPr lang="en-US" sz="2000" b="0" dirty="0" smtClean="0">
                <a:latin typeface="+mn-lt"/>
              </a:rPr>
              <a:t>with lib code</a:t>
            </a:r>
          </a:p>
          <a:p>
            <a:endParaRPr lang="en-US" sz="5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-</a:t>
            </a:r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Practical</a:t>
            </a:r>
            <a:r>
              <a:rPr lang="en-US" sz="2000" b="0" dirty="0" smtClean="0">
                <a:latin typeface="+mn-lt"/>
              </a:rPr>
              <a:t>: found </a:t>
            </a:r>
            <a:r>
              <a:rPr lang="en-US" sz="2000" i="1" dirty="0" smtClean="0">
                <a:latin typeface="+mn-lt"/>
              </a:rPr>
              <a:t>10 bugs </a:t>
            </a:r>
            <a:r>
              <a:rPr lang="en-US" sz="2000" b="0" dirty="0" smtClean="0">
                <a:latin typeface="+mn-lt"/>
              </a:rPr>
              <a:t>with </a:t>
            </a:r>
            <a:r>
              <a:rPr lang="en-US" sz="2000" i="1" dirty="0" smtClean="0">
                <a:latin typeface="+mn-lt"/>
              </a:rPr>
              <a:t>10 false positives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3648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9 applications</a:t>
            </a:r>
          </a:p>
          <a:p>
            <a:r>
              <a:rPr lang="en-US" sz="1800" i="1" dirty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rom 4 supported</a:t>
            </a:r>
          </a:p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GUI frameworks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4600" y="3733800"/>
            <a:ext cx="194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cs typeface="Times New Roman" pitchFamily="18" charset="0"/>
              </a:rPr>
              <a:t>Less than 5 </a:t>
            </a:r>
            <a:r>
              <a:rPr lang="en-US" sz="1800" i="1" dirty="0" err="1">
                <a:solidFill>
                  <a:srgbClr val="FF0000"/>
                </a:solidFill>
                <a:cs typeface="Times New Roman" pitchFamily="18" charset="0"/>
              </a:rPr>
              <a:t>mins</a:t>
            </a:r>
            <a:r>
              <a:rPr lang="en-US" sz="1800" i="1" dirty="0">
                <a:solidFill>
                  <a:srgbClr val="FF0000"/>
                </a:solidFill>
                <a:cs typeface="Times New Roman" pitchFamily="18" charset="0"/>
              </a:rPr>
              <a:t> per </a:t>
            </a:r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application</a:t>
            </a:r>
            <a:endParaRPr lang="en-US" sz="1800" i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5600" y="22492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5 </a:t>
            </a:r>
            <a:r>
              <a:rPr lang="en-US" sz="1800" i="1" dirty="0">
                <a:solidFill>
                  <a:srgbClr val="FF0000"/>
                </a:solidFill>
                <a:cs typeface="Times New Roman" pitchFamily="18" charset="0"/>
              </a:rPr>
              <a:t>hours human inspection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91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10 false positives</a:t>
            </a:r>
            <a:endParaRPr lang="en-US" sz="1800" i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9600" y="173323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10 bugs</a:t>
            </a:r>
            <a:endParaRPr lang="en-US" sz="1800" i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81600"/>
            <a:ext cx="592531" cy="25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 descr="http://datamobilephone.com/wp-content/uploads/2011/08/android-logo-fo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45" y="4896245"/>
            <a:ext cx="590155" cy="5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82" y="4944293"/>
            <a:ext cx="525166" cy="5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i1181.photobucket.com/albums/x426/killerwilmer/eclip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49" y="4953000"/>
            <a:ext cx="573651" cy="57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216016" y="3657600"/>
            <a:ext cx="19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  <a:cs typeface="Times New Roman" pitchFamily="18" charset="0"/>
              </a:rPr>
              <a:t>20 warnings</a:t>
            </a:r>
            <a:endParaRPr lang="en-US" sz="1800" i="1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0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/>
      <p:bldP spid="19" grpId="0"/>
      <p:bldP spid="29" grpId="0"/>
      <p:bldP spid="30" grpId="0"/>
      <p:bldP spid="31" grpId="0"/>
      <p:bldP spid="32" grpId="0"/>
      <p:bldP spid="33" grpId="0"/>
      <p:bldP spid="27" grpId="0"/>
    </p:bld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b="0" dirty="0" err="1" smtClean="0">
            <a:latin typeface="+mn-lt"/>
          </a:defRPr>
        </a:defPPr>
      </a:lstStyle>
    </a:tx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67201</TotalTime>
  <Words>1975</Words>
  <Application>Microsoft Office PowerPoint</Application>
  <PresentationFormat>On-screen Show (4:3)</PresentationFormat>
  <Paragraphs>621</Paragraphs>
  <Slides>36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dan_design_template</vt:lpstr>
      <vt:lpstr> Finding Errors in Multithreaded GUI Applications</vt:lpstr>
      <vt:lpstr>GUIs are everywhere in modern software</vt:lpstr>
      <vt:lpstr>Multithreading in GUI applications</vt:lpstr>
      <vt:lpstr>The Single-GUI-Thread Rule</vt:lpstr>
      <vt:lpstr>Violation of the Single-GUI-Thread rule</vt:lpstr>
      <vt:lpstr>An Example Violation</vt:lpstr>
      <vt:lpstr>Invalid Thread Access Errors in practice</vt:lpstr>
      <vt:lpstr>Why the Single-GUI-Thread Rule?</vt:lpstr>
      <vt:lpstr>Our Error Detection Technique</vt:lpstr>
      <vt:lpstr>Existing Solutions for this Problem</vt:lpstr>
      <vt:lpstr>Outline</vt:lpstr>
      <vt:lpstr>Terminology </vt:lpstr>
      <vt:lpstr>Assumptions</vt:lpstr>
      <vt:lpstr>Problem formulation: call graph reachability</vt:lpstr>
      <vt:lpstr>Error detection algorithm</vt:lpstr>
      <vt:lpstr>Reflection in Constructing Call Graphs</vt:lpstr>
      <vt:lpstr>Reflection-aware call graph construction</vt:lpstr>
      <vt:lpstr>Annotation support for native methods</vt:lpstr>
      <vt:lpstr>Filtering the error reports</vt:lpstr>
      <vt:lpstr>2 sound error report filters</vt:lpstr>
      <vt:lpstr>3 heuristic error report filters</vt:lpstr>
      <vt:lpstr>Outline</vt:lpstr>
      <vt:lpstr>Instantiation for different frameworks</vt:lpstr>
      <vt:lpstr>Instantiation details for 4 GUI frameworks</vt:lpstr>
      <vt:lpstr>Outline</vt:lpstr>
      <vt:lpstr>Subject  programs</vt:lpstr>
      <vt:lpstr>Experimental Procedural</vt:lpstr>
      <vt:lpstr>Experimental Results</vt:lpstr>
      <vt:lpstr>Comparing graph search strategies</vt:lpstr>
      <vt:lpstr>Evaluating  error filters</vt:lpstr>
      <vt:lpstr>Experimental conclusion</vt:lpstr>
      <vt:lpstr>Outline</vt:lpstr>
      <vt:lpstr>Related Work</vt:lpstr>
      <vt:lpstr>Outline</vt:lpstr>
      <vt:lpstr>Future Work</vt:lpstr>
      <vt:lpstr>Contributions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szhang</cp:lastModifiedBy>
  <cp:revision>4211</cp:revision>
  <cp:lastPrinted>2010-10-15T19:17:56Z</cp:lastPrinted>
  <dcterms:created xsi:type="dcterms:W3CDTF">2009-03-13T20:43:19Z</dcterms:created>
  <dcterms:modified xsi:type="dcterms:W3CDTF">2014-10-01T16:45:41Z</dcterms:modified>
</cp:coreProperties>
</file>