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329" r:id="rId4"/>
    <p:sldId id="330" r:id="rId5"/>
    <p:sldId id="301" r:id="rId6"/>
    <p:sldId id="302" r:id="rId7"/>
    <p:sldId id="304" r:id="rId8"/>
    <p:sldId id="305" r:id="rId9"/>
    <p:sldId id="307" r:id="rId10"/>
    <p:sldId id="303" r:id="rId11"/>
    <p:sldId id="324" r:id="rId12"/>
    <p:sldId id="279" r:id="rId13"/>
    <p:sldId id="263" r:id="rId14"/>
    <p:sldId id="267" r:id="rId15"/>
    <p:sldId id="292" r:id="rId16"/>
    <p:sldId id="293" r:id="rId17"/>
    <p:sldId id="294" r:id="rId18"/>
    <p:sldId id="299" r:id="rId19"/>
    <p:sldId id="291" r:id="rId20"/>
    <p:sldId id="264" r:id="rId21"/>
    <p:sldId id="271" r:id="rId22"/>
    <p:sldId id="270" r:id="rId23"/>
    <p:sldId id="326" r:id="rId24"/>
    <p:sldId id="327" r:id="rId25"/>
    <p:sldId id="284" r:id="rId26"/>
    <p:sldId id="296" r:id="rId27"/>
    <p:sldId id="317" r:id="rId28"/>
    <p:sldId id="318" r:id="rId29"/>
    <p:sldId id="328" r:id="rId30"/>
    <p:sldId id="325" r:id="rId31"/>
    <p:sldId id="286" r:id="rId32"/>
    <p:sldId id="265" r:id="rId33"/>
    <p:sldId id="272" r:id="rId34"/>
    <p:sldId id="266" r:id="rId35"/>
    <p:sldId id="298" r:id="rId36"/>
    <p:sldId id="274" r:id="rId37"/>
    <p:sldId id="319" r:id="rId38"/>
    <p:sldId id="320" r:id="rId39"/>
    <p:sldId id="322" r:id="rId40"/>
    <p:sldId id="321" r:id="rId4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ED"/>
    <a:srgbClr val="800000"/>
    <a:srgbClr val="FFFF99"/>
    <a:srgbClr val="FFFF66"/>
    <a:srgbClr val="CCCC00"/>
    <a:srgbClr val="B08600"/>
    <a:srgbClr val="FFFFCC"/>
    <a:srgbClr val="119F33"/>
    <a:srgbClr val="DEE1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 autoAdjust="0"/>
    <p:restoredTop sz="89343" autoAdjust="0"/>
  </p:normalViewPr>
  <p:slideViewPr>
    <p:cSldViewPr>
      <p:cViewPr>
        <p:scale>
          <a:sx n="68" d="100"/>
          <a:sy n="68" d="100"/>
        </p:scale>
        <p:origin x="-154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specifically, the UI</a:t>
            </a:r>
            <a:r>
              <a:rPr lang="en-US" baseline="0" dirty="0" smtClean="0"/>
              <a:t> action on the original interface might be removed, or replaced by a </a:t>
            </a:r>
            <a:r>
              <a:rPr lang="en-US" baseline="0" dirty="0" smtClean="0"/>
              <a:t>different, </a:t>
            </a:r>
            <a:r>
              <a:rPr lang="en-US" baseline="0" dirty="0" smtClean="0"/>
              <a:t>but </a:t>
            </a:r>
            <a:r>
              <a:rPr lang="en-US" baseline="0" dirty="0" smtClean="0"/>
              <a:t>functionally-equivalent </a:t>
            </a:r>
            <a:r>
              <a:rPr lang="en-US" baseline="0" dirty="0" smtClean="0"/>
              <a:t>UI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also relevant to the automated testing, but my talk will focus on the first part.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 large application such office,</a:t>
            </a:r>
            <a:r>
              <a:rPr lang="en-US" baseline="0" dirty="0" smtClean="0"/>
              <a:t> and a huge number of broken workflows. It is infeasible to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frequency of broken</a:t>
            </a:r>
            <a:r>
              <a:rPr lang="en-US" b="1" baseline="0" dirty="0" smtClean="0"/>
              <a:t> workflows motivates us to design new automated techniques to automatically repair it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However, designing automated techniques to suggest replacement actions is not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0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to</a:t>
            </a:r>
            <a:r>
              <a:rPr lang="en-US" baseline="0" dirty="0" smtClean="0"/>
              <a:t> the corresponding, possibly updated method in the new version, and use such information to reason about the desired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user has just demonstrate to the last</a:t>
            </a:r>
            <a:r>
              <a:rPr lang="en-US" baseline="0" dirty="0" smtClean="0"/>
              <a:t> action, the last invoked action corresponds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en-US" baseline="0" dirty="0" smtClean="0"/>
              <a:t> generate UI actions, and perform</a:t>
            </a:r>
          </a:p>
          <a:p>
            <a:endParaRPr lang="en-US" dirty="0" smtClean="0"/>
          </a:p>
          <a:p>
            <a:r>
              <a:rPr lang="en-US" dirty="0" smtClean="0"/>
              <a:t>When performing random</a:t>
            </a:r>
            <a:r>
              <a:rPr lang="en-US" baseline="0" dirty="0" smtClean="0"/>
              <a:t> testing, to bound the large execution space.., we bound the execution of each UI action at most once.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Random testing, though by no means complete in achieving code coverage, we find it works well enough for this problem, since many important core methods have already been 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1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err="1" smtClean="0"/>
              <a:t>FlowFixer’s</a:t>
            </a:r>
            <a:r>
              <a:rPr lang="en-US" dirty="0" smtClean="0"/>
              <a:t> design choices,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27 </a:t>
            </a:r>
            <a:r>
              <a:rPr lang="en-US" dirty="0" err="1" smtClean="0"/>
              <a:t>mins</a:t>
            </a:r>
            <a:r>
              <a:rPr lang="en-US" baseline="0" dirty="0" smtClean="0"/>
              <a:t> is </a:t>
            </a:r>
            <a:r>
              <a:rPr lang="en-US" baseline="0" dirty="0" smtClean="0"/>
              <a:t>amortized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6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plenty of </a:t>
            </a:r>
            <a:r>
              <a:rPr lang="en-US" dirty="0" err="1" smtClean="0"/>
              <a:t>todos</a:t>
            </a:r>
            <a:r>
              <a:rPr lang="en-US" dirty="0" smtClean="0"/>
              <a:t> for the </a:t>
            </a:r>
            <a:r>
              <a:rPr lang="en-US" smtClean="0"/>
              <a:t>future 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complete the existing workflow – creating a new puzzle, a user must identify a functionally-equivalent one to complete the task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simple example and we will talk it </a:t>
            </a:r>
            <a:r>
              <a:rPr lang="en-US" baseline="0" dirty="0"/>
              <a:t> </a:t>
            </a:r>
            <a:r>
              <a:rPr lang="en-US" baseline="0" dirty="0" smtClean="0"/>
              <a:t>later, how about the workflow in practice.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continue the workflow…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task can</a:t>
            </a:r>
            <a:r>
              <a:rPr lang="en-US" baseline="0" dirty="0" smtClean="0"/>
              <a:t> still be accomplished in the new version, but must be completed in a different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the task across versions.</a:t>
            </a:r>
          </a:p>
          <a:p>
            <a:endParaRPr lang="en-US" dirty="0" smtClean="0"/>
          </a:p>
          <a:p>
            <a:r>
              <a:rPr lang="en-US" dirty="0" smtClean="0"/>
              <a:t>The same task might be completed in a different way!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a workflow becomes broken during its evolution, </a:t>
            </a:r>
          </a:p>
          <a:p>
            <a:endParaRPr lang="en-US" dirty="0" smtClean="0"/>
          </a:p>
          <a:p>
            <a:r>
              <a:rPr lang="en-US" dirty="0" err="1" smtClean="0"/>
              <a:t>Ppl</a:t>
            </a:r>
            <a:r>
              <a:rPr lang="en-US" dirty="0" smtClean="0"/>
              <a:t> may think this</a:t>
            </a:r>
            <a:r>
              <a:rPr lang="en-US" baseline="0" dirty="0" smtClean="0"/>
              <a:t> is toy example, users can simply find the action by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10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10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1447800"/>
            <a:ext cx="9677400" cy="1676400"/>
          </a:xfrm>
        </p:spPr>
        <p:txBody>
          <a:bodyPr/>
          <a:lstStyle/>
          <a:p>
            <a:pPr algn="ctr"/>
            <a:r>
              <a:rPr lang="en-US" sz="3200" b="1" i="0" dirty="0" smtClean="0"/>
              <a:t>Automatically Repairing Broken Workflows</a:t>
            </a:r>
            <a:br>
              <a:rPr lang="en-US" sz="3200" b="1" i="0" dirty="0" smtClean="0"/>
            </a:br>
            <a:r>
              <a:rPr lang="en-US" sz="3200" b="1" i="0" dirty="0" smtClean="0"/>
              <a:t>for Evolving GUI Applications</a:t>
            </a:r>
            <a:endParaRPr lang="en-US" sz="32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Sai</a:t>
            </a:r>
            <a:r>
              <a:rPr lang="en-US" sz="2800" b="1" dirty="0" smtClean="0">
                <a:latin typeface="+mj-lt"/>
              </a:rPr>
              <a:t> Zhang</a:t>
            </a:r>
          </a:p>
          <a:p>
            <a:r>
              <a:rPr lang="en-US" sz="2800" dirty="0" smtClean="0">
                <a:latin typeface="+mj-lt"/>
              </a:rPr>
              <a:t>University of Washington</a:t>
            </a:r>
          </a:p>
          <a:p>
            <a:endParaRPr lang="en-US" sz="900" dirty="0" smtClean="0"/>
          </a:p>
          <a:p>
            <a:r>
              <a:rPr lang="en-US" sz="2400" dirty="0" smtClean="0"/>
              <a:t>Joint </a:t>
            </a:r>
            <a:r>
              <a:rPr lang="en-US" sz="2400" dirty="0"/>
              <a:t>work with: </a:t>
            </a:r>
            <a:r>
              <a:rPr lang="en-US" sz="2400" dirty="0" err="1"/>
              <a:t>Hao</a:t>
            </a:r>
            <a:r>
              <a:rPr lang="en-US" sz="2400" dirty="0"/>
              <a:t> </a:t>
            </a:r>
            <a:r>
              <a:rPr lang="en-US" sz="2400" dirty="0" err="1" smtClean="0"/>
              <a:t>L</a:t>
            </a:r>
            <a:r>
              <a:rPr lang="en-US" sz="2400" dirty="0" err="1"/>
              <a:t>ü</a:t>
            </a:r>
            <a:r>
              <a:rPr lang="en-US" sz="2400" dirty="0" smtClean="0"/>
              <a:t>, </a:t>
            </a:r>
            <a:r>
              <a:rPr lang="en-US" sz="2400" dirty="0"/>
              <a:t>Michael D. Ernst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1026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60866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dd-in-express.com/creating-addins-blog/wp-upload/office-live-add-in-on-wor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1289"/>
            <a:ext cx="1732332" cy="12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mozilla.org/presentations/xtech2006/layout/slides/images/screenshot-cnn-n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3505200"/>
            <a:ext cx="1346200" cy="11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kDpSR53bY5U/UBnXmDiySfI/AAAAAAAAAlo/PwjJaZhdAFA/s1600/2-hot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1745113" cy="11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9237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tdna.webdesignerdepot.com/uploads/cnn/main-scre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73" y="3494378"/>
            <a:ext cx="1512927" cy="12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599"/>
            <a:ext cx="1785001" cy="1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360bin.com/blog/wp-content/uploads/2012/08/Screenshot_2012-07-31-15-55-0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96680"/>
            <a:ext cx="1961213" cy="12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938867" y="2071687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575778" y="1927578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874173" y="3971755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574259" y="4019824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562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GUI evolution can </a:t>
            </a:r>
            <a:r>
              <a:rPr lang="en-US" b="0" dirty="0" smtClean="0">
                <a:solidFill>
                  <a:srgbClr val="FF0000"/>
                </a:solidFill>
                <a:latin typeface="+mn-lt"/>
              </a:rPr>
              <a:t>break</a:t>
            </a:r>
            <a:r>
              <a:rPr lang="en-US" b="0" dirty="0" smtClean="0">
                <a:latin typeface="+mn-lt"/>
              </a:rPr>
              <a:t> workflows!</a:t>
            </a:r>
          </a:p>
        </p:txBody>
      </p:sp>
    </p:spTree>
    <p:extLst>
      <p:ext uri="{BB962C8B-B14F-4D97-AF65-F5344CB8AC3E}">
        <p14:creationId xmlns:p14="http://schemas.microsoft.com/office/powerpoint/2010/main" val="255210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workflows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9144000" cy="4495800"/>
          </a:xfrm>
        </p:spPr>
        <p:txBody>
          <a:bodyPr/>
          <a:lstStyle/>
          <a:p>
            <a:r>
              <a:rPr lang="en-US" b="1" dirty="0" smtClean="0"/>
              <a:t>Affect user experience </a:t>
            </a:r>
            <a:r>
              <a:rPr lang="en-US" dirty="0" smtClean="0"/>
              <a:t>(focus of this talk)</a:t>
            </a:r>
          </a:p>
          <a:p>
            <a:pPr lvl="1">
              <a:buClr>
                <a:schemeClr val="tx1"/>
              </a:buClr>
            </a:pPr>
            <a:endParaRPr lang="en-US" b="1" dirty="0" smtClean="0"/>
          </a:p>
          <a:p>
            <a:pPr lvl="1">
              <a:buClr>
                <a:schemeClr val="tx1"/>
              </a:buClr>
            </a:pPr>
            <a:endParaRPr lang="en-US" b="1" dirty="0"/>
          </a:p>
          <a:p>
            <a:pPr lvl="1">
              <a:buClr>
                <a:schemeClr val="tx1"/>
              </a:buClr>
            </a:pPr>
            <a:endParaRPr lang="en-US" b="1" dirty="0" smtClean="0"/>
          </a:p>
          <a:p>
            <a:pPr lvl="1">
              <a:buClr>
                <a:schemeClr val="tx1"/>
              </a:buClr>
            </a:pPr>
            <a:endParaRPr lang="en-US" b="1" dirty="0"/>
          </a:p>
          <a:p>
            <a:pPr marL="457200" lvl="1" indent="0">
              <a:buClr>
                <a:schemeClr val="tx1"/>
              </a:buClr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r>
              <a:rPr lang="en-US" b="1" dirty="0" smtClean="0"/>
              <a:t>Impact automated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438400" y="4419600"/>
            <a:ext cx="7010400" cy="1524000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2200" b="0" dirty="0" smtClean="0">
                <a:latin typeface="+mj-lt"/>
              </a:rPr>
              <a:t>- mimic </a:t>
            </a:r>
            <a:r>
              <a:rPr lang="en-US" sz="2200" b="0" dirty="0">
                <a:latin typeface="+mj-lt"/>
              </a:rPr>
              <a:t>workflows</a:t>
            </a:r>
          </a:p>
          <a:p>
            <a:pPr lvl="1">
              <a:buClr>
                <a:schemeClr val="tx1"/>
              </a:buClr>
            </a:pPr>
            <a:r>
              <a:rPr lang="en-US" sz="2000" b="0" dirty="0" smtClean="0">
                <a:latin typeface="+mj-lt"/>
              </a:rPr>
              <a:t>-</a:t>
            </a:r>
            <a:r>
              <a:rPr lang="en-US" sz="2000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30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– 70%</a:t>
            </a:r>
            <a:r>
              <a:rPr lang="en-US" sz="2200" dirty="0">
                <a:latin typeface="+mj-lt"/>
              </a:rPr>
              <a:t> </a:t>
            </a:r>
            <a:r>
              <a:rPr lang="en-US" sz="2200" b="0" dirty="0" smtClean="0">
                <a:latin typeface="+mj-lt"/>
              </a:rPr>
              <a:t>of them are </a:t>
            </a:r>
            <a:r>
              <a:rPr lang="en-US" sz="2200" b="0" dirty="0">
                <a:latin typeface="+mj-lt"/>
              </a:rPr>
              <a:t>broken in GUI evolution</a:t>
            </a:r>
          </a:p>
          <a:p>
            <a:pPr lvl="1">
              <a:buClr>
                <a:schemeClr val="tx1"/>
              </a:buClr>
            </a:pPr>
            <a:r>
              <a:rPr lang="en-US" sz="2200" b="0" dirty="0">
                <a:latin typeface="+mj-lt"/>
              </a:rPr>
              <a:t>    [</a:t>
            </a:r>
            <a:r>
              <a:rPr lang="en-US" sz="2200" b="0" dirty="0">
                <a:solidFill>
                  <a:schemeClr val="accent2"/>
                </a:solidFill>
                <a:latin typeface="+mj-lt"/>
              </a:rPr>
              <a:t>Memon’03, Grechanik’09, Daniel’11</a:t>
            </a:r>
            <a:r>
              <a:rPr lang="en-US" sz="2200" b="0" dirty="0">
                <a:latin typeface="+mj-lt"/>
              </a:rPr>
              <a:t>]</a:t>
            </a:r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28" y="2441740"/>
            <a:ext cx="2438400" cy="1292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9436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cs typeface="Times New Roman" pitchFamily="18" charset="0"/>
              </a:rPr>
              <a:t>Tedious</a:t>
            </a:r>
            <a:r>
              <a:rPr lang="en-US" sz="2800" i="1" dirty="0" smtClean="0"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FF0000"/>
                </a:solidFill>
                <a:cs typeface="Times New Roman" pitchFamily="18" charset="0"/>
              </a:rPr>
              <a:t>challenging </a:t>
            </a:r>
            <a:r>
              <a:rPr lang="en-US" sz="2800" i="1" dirty="0" smtClean="0">
                <a:cs typeface="Times New Roman" pitchFamily="18" charset="0"/>
              </a:rPr>
              <a:t>to resolve them manually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962150"/>
            <a:ext cx="2743200" cy="13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0" y="21437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100+ </a:t>
            </a:r>
            <a:r>
              <a:rPr lang="en-US" sz="2800" b="0" dirty="0" smtClean="0">
                <a:latin typeface="+mn-lt"/>
              </a:rPr>
              <a:t>posts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0069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1800" dirty="0"/>
              <a:t>Example: </a:t>
            </a:r>
            <a:r>
              <a:rPr lang="en-US" sz="1800" b="0" dirty="0"/>
              <a:t>the ribbon </a:t>
            </a:r>
            <a:r>
              <a:rPr lang="en-US" sz="1800" b="0" dirty="0" smtClean="0"/>
              <a:t>UI in </a:t>
            </a:r>
            <a:r>
              <a:rPr lang="en-US" sz="1800" b="0" dirty="0"/>
              <a:t>Office 2007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98" y="4296508"/>
            <a:ext cx="1584603" cy="15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267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action’s effect cannot be observed statically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dirty="0" smtClean="0"/>
              <a:t>Repairing broken workflows needs to:</a:t>
            </a:r>
          </a:p>
          <a:p>
            <a:pPr lvl="1"/>
            <a:r>
              <a:rPr lang="en-US" dirty="0" smtClean="0"/>
              <a:t>distinguish actions that </a:t>
            </a:r>
            <a:r>
              <a:rPr lang="en-US" i="1" dirty="0" smtClean="0"/>
              <a:t>look </a:t>
            </a:r>
            <a:r>
              <a:rPr lang="en-US" i="1" dirty="0" smtClean="0">
                <a:solidFill>
                  <a:schemeClr val="accent2"/>
                </a:solidFill>
              </a:rPr>
              <a:t>similar</a:t>
            </a:r>
            <a:r>
              <a:rPr lang="en-US" i="1" dirty="0" smtClean="0"/>
              <a:t> </a:t>
            </a:r>
            <a:r>
              <a:rPr lang="en-US" dirty="0" smtClean="0"/>
              <a:t>but have </a:t>
            </a:r>
            <a:r>
              <a:rPr lang="en-US" i="1" dirty="0" smtClean="0">
                <a:solidFill>
                  <a:schemeClr val="accent2"/>
                </a:solidFill>
              </a:rPr>
              <a:t>different</a:t>
            </a:r>
            <a:r>
              <a:rPr lang="en-US" i="1" dirty="0" smtClean="0"/>
              <a:t>  results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sz="900" i="1" dirty="0" smtClean="0"/>
          </a:p>
          <a:p>
            <a:pPr lvl="1"/>
            <a:r>
              <a:rPr lang="en-US" dirty="0" smtClean="0"/>
              <a:t>identify </a:t>
            </a:r>
            <a:r>
              <a:rPr lang="en-US" i="1" dirty="0">
                <a:solidFill>
                  <a:schemeClr val="accent2"/>
                </a:solidFill>
              </a:rPr>
              <a:t>different</a:t>
            </a:r>
            <a:r>
              <a:rPr lang="en-US" dirty="0"/>
              <a:t>  UI actions that may perform the </a:t>
            </a:r>
            <a:r>
              <a:rPr lang="en-US" i="1" dirty="0">
                <a:solidFill>
                  <a:schemeClr val="accent2"/>
                </a:solidFill>
              </a:rPr>
              <a:t>same</a:t>
            </a:r>
            <a:r>
              <a:rPr lang="en-US" dirty="0"/>
              <a:t> </a:t>
            </a:r>
            <a:r>
              <a:rPr lang="en-US" dirty="0" smtClean="0"/>
              <a:t>task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“action semantics”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952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Requires knowing the </a:t>
            </a:r>
            <a:r>
              <a:rPr lang="en-US" sz="3200" i="1" dirty="0" smtClean="0"/>
              <a:t>“what the action does”</a:t>
            </a:r>
            <a:endParaRPr lang="en-US" sz="3200" i="1" dirty="0"/>
          </a:p>
          <a:p>
            <a:endParaRPr lang="en-US" sz="2000" b="0" dirty="0" err="1" smtClean="0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86803" y="2923736"/>
            <a:ext cx="1646069" cy="814168"/>
            <a:chOff x="1686803" y="2923736"/>
            <a:chExt cx="1646069" cy="814168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803" y="2937804"/>
              <a:ext cx="1228725" cy="800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72" y="2923736"/>
              <a:ext cx="381000" cy="31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4079620" y="2923736"/>
            <a:ext cx="1635380" cy="800100"/>
            <a:chOff x="4079620" y="2923736"/>
            <a:chExt cx="1635380" cy="800100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620" y="2923736"/>
              <a:ext cx="1228725" cy="800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181616"/>
              <a:ext cx="381000" cy="31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634918" y="4320167"/>
            <a:ext cx="3640749" cy="903637"/>
            <a:chOff x="1634918" y="4320167"/>
            <a:chExt cx="3640749" cy="903637"/>
          </a:xfrm>
        </p:grpSpPr>
        <p:grpSp>
          <p:nvGrpSpPr>
            <p:cNvPr id="15" name="Group 14"/>
            <p:cNvGrpSpPr/>
            <p:nvPr/>
          </p:nvGrpSpPr>
          <p:grpSpPr>
            <a:xfrm>
              <a:off x="4037417" y="4423604"/>
              <a:ext cx="1238250" cy="800200"/>
              <a:chOff x="4037417" y="4423604"/>
              <a:chExt cx="1238250" cy="800200"/>
            </a:xfrm>
          </p:grpSpPr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7417" y="4423604"/>
                <a:ext cx="1238250" cy="466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9100" y="4911329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634918" y="4320167"/>
              <a:ext cx="1878490" cy="785233"/>
              <a:chOff x="1634918" y="4320167"/>
              <a:chExt cx="1878490" cy="785233"/>
            </a:xfrm>
          </p:grpSpPr>
          <p:pic>
            <p:nvPicPr>
              <p:cNvPr id="6150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4918" y="4331039"/>
                <a:ext cx="1460224" cy="7743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 bwMode="auto">
              <a:xfrm>
                <a:off x="1676400" y="4359175"/>
                <a:ext cx="1280610" cy="221033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  <a:alpha val="46000"/>
                </a:schemeClr>
              </a:solidFill>
              <a:ln w="952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408" y="4320167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5688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</a:p>
          <a:p>
            <a:r>
              <a:rPr lang="en-US" dirty="0" smtClean="0"/>
              <a:t>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10067" y="1927578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17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 of </a:t>
            </a:r>
            <a:r>
              <a:rPr lang="en-US" dirty="0" err="1" smtClean="0"/>
              <a:t>FlowFixer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49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underlying </a:t>
            </a:r>
            <a:r>
              <a:rPr lang="en-US" i="1" dirty="0">
                <a:solidFill>
                  <a:srgbClr val="FF0000"/>
                </a:solidFill>
              </a:rPr>
              <a:t>code </a:t>
            </a:r>
            <a:r>
              <a:rPr lang="en-US" dirty="0"/>
              <a:t>implementing the </a:t>
            </a:r>
            <a:r>
              <a:rPr lang="en-US" i="1" dirty="0">
                <a:solidFill>
                  <a:srgbClr val="FF0000"/>
                </a:solidFill>
              </a:rPr>
              <a:t>same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functionality </a:t>
            </a:r>
            <a:r>
              <a:rPr lang="en-US" i="1" dirty="0">
                <a:solidFill>
                  <a:srgbClr val="FF0000"/>
                </a:solidFill>
              </a:rPr>
              <a:t>stays relatively the same </a:t>
            </a:r>
            <a:r>
              <a:rPr lang="en-US" dirty="0"/>
              <a:t>between versions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“action semantics”  </a:t>
            </a:r>
            <a:r>
              <a:rPr lang="en-US" sz="3200" dirty="0" smtClean="0"/>
              <a:t>≈</a:t>
            </a:r>
            <a:r>
              <a:rPr lang="en-US" dirty="0" smtClean="0"/>
              <a:t>  the invoked methods</a:t>
            </a:r>
          </a:p>
          <a:p>
            <a:endParaRPr lang="en-US" dirty="0" smtClean="0"/>
          </a:p>
          <a:p>
            <a:r>
              <a:rPr lang="en-US" dirty="0"/>
              <a:t>UI Actions invoking </a:t>
            </a:r>
            <a:r>
              <a:rPr lang="en-US" i="1" dirty="0">
                <a:solidFill>
                  <a:srgbClr val="FF0000"/>
                </a:solidFill>
              </a:rPr>
              <a:t>similar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methods </a:t>
            </a:r>
            <a:r>
              <a:rPr lang="en-US" dirty="0"/>
              <a:t>are likely to perform </a:t>
            </a:r>
            <a:r>
              <a:rPr lang="en-US" i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tasks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An overview of the </a:t>
            </a:r>
            <a:r>
              <a:rPr lang="en-US" dirty="0" err="1" smtClean="0"/>
              <a:t>FlowFixer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01435"/>
            <a:ext cx="3733800" cy="124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6750"/>
            <a:ext cx="3810000" cy="69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91000" y="1828800"/>
            <a:ext cx="914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038600" y="1524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+mn-lt"/>
              </a:rPr>
              <a:t>GUI change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276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showCrosswordBuilder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066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Old version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070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New version</a:t>
            </a:r>
          </a:p>
        </p:txBody>
      </p:sp>
      <p:pic>
        <p:nvPicPr>
          <p:cNvPr id="12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4099"/>
            <a:ext cx="723900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1524000" y="2302279"/>
            <a:ext cx="0" cy="9214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415020"/>
            <a:ext cx="647700" cy="63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 bwMode="auto">
          <a:xfrm>
            <a:off x="6705600" y="2324099"/>
            <a:ext cx="0" cy="9214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88999" y="2587823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cs typeface="Times New Roman" pitchFamily="18" charset="0"/>
              </a:rPr>
              <a:t>User demonstration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8600" y="259080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cs typeface="Times New Roman" pitchFamily="18" charset="0"/>
              </a:rPr>
              <a:t>Random testing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528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1. Click “New Crossword”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7800" y="4340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cs typeface="Times New Roman" pitchFamily="18" charset="0"/>
              </a:rPr>
              <a:t>2</a:t>
            </a:r>
            <a:r>
              <a:rPr lang="en-US" sz="1400" b="0" dirty="0" smtClean="0">
                <a:cs typeface="Times New Roman" pitchFamily="18" charset="0"/>
              </a:rPr>
              <a:t>. Click “Save Crossword”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51786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cs typeface="Times New Roman" pitchFamily="18" charset="0"/>
              </a:rPr>
              <a:t>3</a:t>
            </a:r>
            <a:r>
              <a:rPr lang="en-US" sz="1400" b="0" dirty="0" smtClean="0">
                <a:cs typeface="Times New Roman" pitchFamily="18" charset="0"/>
              </a:rPr>
              <a:t>. Click “Solve New Crossword”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366320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showCrosswordBuilder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4611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saveCrossword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54496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crosswordSolverPanel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>
            <a:off x="2038350" y="3429000"/>
            <a:ext cx="3448050" cy="381000"/>
          </a:xfrm>
          <a:prstGeom prst="bentConnector3">
            <a:avLst>
              <a:gd name="adj1" fmla="val 8345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5249333" y="3810000"/>
            <a:ext cx="0" cy="91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5249333" y="4766732"/>
            <a:ext cx="237067" cy="112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253567" y="4682067"/>
            <a:ext cx="8466" cy="91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  <p:cxnSp>
        <p:nvCxnSpPr>
          <p:cNvPr id="45" name="Elbow Connector 44"/>
          <p:cNvCxnSpPr>
            <a:endCxn id="22" idx="1"/>
          </p:cNvCxnSpPr>
          <p:nvPr/>
        </p:nvCxnSpPr>
        <p:spPr bwMode="auto">
          <a:xfrm>
            <a:off x="2362200" y="3599765"/>
            <a:ext cx="3124200" cy="38660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044591" y="6019800"/>
            <a:ext cx="2289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Times New Roman" pitchFamily="18" charset="0"/>
              </a:rPr>
              <a:t>Replacement actions: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cs typeface="Times New Roman" pitchFamily="18" charset="0"/>
              </a:rPr>
              <a:t>Click “New Crossword”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cs typeface="Times New Roman" pitchFamily="18" charset="0"/>
              </a:rPr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257800" y="5585177"/>
            <a:ext cx="237067" cy="112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3" name="Down Arrow 52"/>
          <p:cNvSpPr/>
          <p:nvPr/>
        </p:nvSpPr>
        <p:spPr bwMode="auto">
          <a:xfrm>
            <a:off x="3733800" y="5772834"/>
            <a:ext cx="455495" cy="246966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85216" y="4113311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cs typeface="Times New Roman" pitchFamily="18" charset="0"/>
              </a:rPr>
              <a:t>Method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7216" y="3333690"/>
            <a:ext cx="8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1/3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00" y="4267200"/>
            <a:ext cx="8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0838" y="5120157"/>
            <a:ext cx="8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1/3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311" y="303373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Weight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90616" y="3319312"/>
            <a:ext cx="8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054543" y="3516489"/>
            <a:ext cx="31616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81000" y="1981200"/>
            <a:ext cx="990600" cy="234553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4" y="2489678"/>
            <a:ext cx="459648" cy="44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2508512"/>
            <a:ext cx="459648" cy="44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86" y="4056249"/>
            <a:ext cx="420714" cy="43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8" y="5968369"/>
            <a:ext cx="419658" cy="40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31433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76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48" grpId="0"/>
      <p:bldP spid="53" grpId="0" animBg="1"/>
      <p:bldP spid="54" grpId="0"/>
      <p:bldP spid="3" grpId="0"/>
      <p:bldP spid="33" grpId="0"/>
      <p:bldP spid="34" grpId="0"/>
      <p:bldP spid="14" grpId="0"/>
      <p:bldP spid="36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FlowFixer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6136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447800"/>
            <a:ext cx="1371600" cy="1087398"/>
            <a:chOff x="609600" y="990600"/>
            <a:chExt cx="1371600" cy="1087398"/>
          </a:xfrm>
        </p:grpSpPr>
        <p:sp>
          <p:nvSpPr>
            <p:cNvPr id="5" name="Vertical Scroll 4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524000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Old</a:t>
              </a:r>
              <a:r>
                <a:rPr lang="en-US" sz="1200" dirty="0" smtClean="0">
                  <a:cs typeface="Times New Roman" pitchFamily="18" charset="0"/>
                </a:rPr>
                <a:t> 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2349639"/>
            <a:ext cx="1371600" cy="1079361"/>
            <a:chOff x="609600" y="1892439"/>
            <a:chExt cx="1371600" cy="1079361"/>
          </a:xfrm>
        </p:grpSpPr>
        <p:sp>
          <p:nvSpPr>
            <p:cNvPr id="9" name="Vertical Scroll 8"/>
            <p:cNvSpPr/>
            <p:nvPr/>
          </p:nvSpPr>
          <p:spPr bwMode="auto">
            <a:xfrm>
              <a:off x="781050" y="1892439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   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   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2417802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New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3905" y="1371600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8800" y="1447800"/>
            <a:ext cx="1600200" cy="1087398"/>
            <a:chOff x="1828800" y="1447800"/>
            <a:chExt cx="1600200" cy="1087398"/>
          </a:xfrm>
        </p:grpSpPr>
        <p:grpSp>
          <p:nvGrpSpPr>
            <p:cNvPr id="13" name="Group 12"/>
            <p:cNvGrpSpPr/>
            <p:nvPr/>
          </p:nvGrpSpPr>
          <p:grpSpPr>
            <a:xfrm>
              <a:off x="1828800" y="1447800"/>
              <a:ext cx="1600200" cy="1087398"/>
              <a:chOff x="304800" y="990600"/>
              <a:chExt cx="1600200" cy="1087398"/>
            </a:xfrm>
          </p:grpSpPr>
          <p:sp>
            <p:nvSpPr>
              <p:cNvPr id="14" name="Vertical Scroll 13"/>
              <p:cNvSpPr/>
              <p:nvPr/>
            </p:nvSpPr>
            <p:spPr bwMode="auto">
              <a:xfrm>
                <a:off x="762000" y="990600"/>
                <a:ext cx="666750" cy="545961"/>
              </a:xfrm>
              <a:prstGeom prst="verticalScroll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---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------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4800" y="1524000"/>
                <a:ext cx="16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cs typeface="Times New Roman" pitchFamily="18" charset="0"/>
                  </a:rPr>
                  <a:t>Instrumented </a:t>
                </a:r>
                <a:r>
                  <a:rPr lang="en-US" sz="1200" dirty="0" smtClean="0">
                    <a:cs typeface="Times New Roman" pitchFamily="18" charset="0"/>
                  </a:rPr>
                  <a:t>version</a:t>
                </a:r>
              </a:p>
              <a:p>
                <a:endParaRPr lang="en-US" sz="1800" dirty="0" smtClean="0">
                  <a:cs typeface="Times New Roman" pitchFamily="18" charset="0"/>
                </a:endParaRPr>
              </a:p>
            </p:txBody>
          </p:sp>
        </p:grpSp>
        <p:sp>
          <p:nvSpPr>
            <p:cNvPr id="23" name="Minus 22"/>
            <p:cNvSpPr/>
            <p:nvPr/>
          </p:nvSpPr>
          <p:spPr bwMode="auto">
            <a:xfrm>
              <a:off x="2438400" y="1806222"/>
              <a:ext cx="2286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Minus 23"/>
            <p:cNvSpPr/>
            <p:nvPr/>
          </p:nvSpPr>
          <p:spPr bwMode="auto">
            <a:xfrm>
              <a:off x="2545080" y="1730022"/>
              <a:ext cx="2286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30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599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>
            <a:off x="1493525" y="1730022"/>
            <a:ext cx="7924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017525" y="1730022"/>
            <a:ext cx="716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473905" y="935689"/>
            <a:ext cx="26789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152900" y="935689"/>
            <a:ext cx="0" cy="512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495800" y="17526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8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1139736" cy="19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34000" y="167357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an execution trace</a:t>
            </a:r>
          </a:p>
        </p:txBody>
      </p:sp>
      <p:sp>
        <p:nvSpPr>
          <p:cNvPr id="70" name="Rectangular Callout 69"/>
          <p:cNvSpPr/>
          <p:nvPr/>
        </p:nvSpPr>
        <p:spPr bwMode="auto">
          <a:xfrm>
            <a:off x="2743200" y="2601816"/>
            <a:ext cx="2362200" cy="1046201"/>
          </a:xfrm>
          <a:prstGeom prst="wedgeRectCallout">
            <a:avLst>
              <a:gd name="adj1" fmla="val -3093"/>
              <a:gd name="adj2" fmla="val -8977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User demonstrates the workflow </a:t>
            </a:r>
            <a:r>
              <a:rPr lang="en-US" sz="2000" dirty="0">
                <a:solidFill>
                  <a:srgbClr val="FF0000"/>
                </a:solidFill>
              </a:rPr>
              <a:t>up to </a:t>
            </a:r>
            <a:r>
              <a:rPr lang="en-US" sz="2000" dirty="0"/>
              <a:t>the broken action</a:t>
            </a:r>
          </a:p>
        </p:txBody>
      </p:sp>
      <p:sp>
        <p:nvSpPr>
          <p:cNvPr id="71" name="Rectangular Callout 70"/>
          <p:cNvSpPr/>
          <p:nvPr/>
        </p:nvSpPr>
        <p:spPr bwMode="auto">
          <a:xfrm>
            <a:off x="5638800" y="516198"/>
            <a:ext cx="3276600" cy="730572"/>
          </a:xfrm>
          <a:prstGeom prst="wedgeRectCallout">
            <a:avLst>
              <a:gd name="adj1" fmla="val -38661"/>
              <a:gd name="adj2" fmla="val 802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Record all methods invoked by the broken action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92743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90366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90366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9778" y="516198"/>
            <a:ext cx="1638300" cy="1137624"/>
            <a:chOff x="479778" y="516198"/>
            <a:chExt cx="1638300" cy="1137624"/>
          </a:xfrm>
        </p:grpSpPr>
        <p:sp>
          <p:nvSpPr>
            <p:cNvPr id="28" name="TextBox 27"/>
            <p:cNvSpPr txBox="1"/>
            <p:nvPr/>
          </p:nvSpPr>
          <p:spPr>
            <a:xfrm>
              <a:off x="479778" y="1099824"/>
              <a:ext cx="16383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itchFamily="18" charset="0"/>
                </a:rPr>
                <a:t>A</a:t>
              </a:r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 broken </a:t>
              </a:r>
              <a:r>
                <a:rPr lang="en-US" sz="1200" dirty="0" smtClean="0">
                  <a:cs typeface="Times New Roman" pitchFamily="18" charset="0"/>
                </a:rPr>
                <a:t>workflow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65083" y="516198"/>
              <a:ext cx="768649" cy="632662"/>
              <a:chOff x="5562599" y="4317749"/>
              <a:chExt cx="999838" cy="863851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599" y="4440428"/>
                <a:ext cx="903709" cy="741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0060" y="4317749"/>
                <a:ext cx="462377" cy="46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4724400" y="37454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(the first action is broken)</a:t>
            </a:r>
          </a:p>
        </p:txBody>
      </p:sp>
      <p:pic>
        <p:nvPicPr>
          <p:cNvPr id="37" name="Picture 2" descr="http://cdn3.iconfinder.com/data/icons/ose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0" y="3713250"/>
            <a:ext cx="381000" cy="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3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70" grpId="0" animBg="1"/>
      <p:bldP spid="71" grpId="0" animBg="1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FlowFixer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6136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447800"/>
            <a:ext cx="1371600" cy="1087398"/>
            <a:chOff x="609600" y="990600"/>
            <a:chExt cx="1371600" cy="1087398"/>
          </a:xfrm>
        </p:grpSpPr>
        <p:sp>
          <p:nvSpPr>
            <p:cNvPr id="5" name="Vertical Scroll 4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524000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Old</a:t>
              </a:r>
              <a:r>
                <a:rPr lang="en-US" sz="1200" dirty="0" smtClean="0">
                  <a:cs typeface="Times New Roman" pitchFamily="18" charset="0"/>
                </a:rPr>
                <a:t> 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2349639"/>
            <a:ext cx="1371600" cy="1079361"/>
            <a:chOff x="609600" y="1892439"/>
            <a:chExt cx="1371600" cy="1079361"/>
          </a:xfrm>
        </p:grpSpPr>
        <p:sp>
          <p:nvSpPr>
            <p:cNvPr id="9" name="Vertical Scroll 8"/>
            <p:cNvSpPr/>
            <p:nvPr/>
          </p:nvSpPr>
          <p:spPr bwMode="auto">
            <a:xfrm>
              <a:off x="781050" y="1892439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   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   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2417802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New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1447800"/>
            <a:ext cx="1600200" cy="1087398"/>
            <a:chOff x="304800" y="990600"/>
            <a:chExt cx="1600200" cy="1087398"/>
          </a:xfrm>
        </p:grpSpPr>
        <p:sp>
          <p:nvSpPr>
            <p:cNvPr id="14" name="Vertical Scroll 13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1524000"/>
              <a:ext cx="16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Instrumented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3905" y="1371600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sp>
        <p:nvSpPr>
          <p:cNvPr id="23" name="Minus 22"/>
          <p:cNvSpPr/>
          <p:nvPr/>
        </p:nvSpPr>
        <p:spPr bwMode="auto">
          <a:xfrm>
            <a:off x="2438400" y="18062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Minus 23"/>
          <p:cNvSpPr/>
          <p:nvPr/>
        </p:nvSpPr>
        <p:spPr bwMode="auto">
          <a:xfrm>
            <a:off x="2545080" y="17300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599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>
            <a:off x="1493525" y="1730022"/>
            <a:ext cx="7924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017525" y="1730022"/>
            <a:ext cx="716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473905" y="935689"/>
            <a:ext cx="26789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152900" y="935689"/>
            <a:ext cx="0" cy="512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495800" y="17526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8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1139736" cy="19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34000" y="167357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an execution trace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569725" y="2667000"/>
            <a:ext cx="35485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019800" y="1947333"/>
            <a:ext cx="0" cy="401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5334000" y="2405376"/>
            <a:ext cx="1409700" cy="4902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Static Method Matching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ular Callout 69"/>
          <p:cNvSpPr/>
          <p:nvPr/>
        </p:nvSpPr>
        <p:spPr bwMode="auto">
          <a:xfrm>
            <a:off x="4076700" y="3429000"/>
            <a:ext cx="3314700" cy="1219200"/>
          </a:xfrm>
          <a:prstGeom prst="wedgeRectCallout">
            <a:avLst>
              <a:gd name="adj1" fmla="val 6281"/>
              <a:gd name="adj2" fmla="val -8588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Match each  </a:t>
            </a:r>
            <a:r>
              <a:rPr lang="en-US" sz="2200" dirty="0"/>
              <a:t>method invoked by the broken action in the new </a:t>
            </a:r>
            <a:r>
              <a:rPr lang="en-US" sz="2200" dirty="0" smtClean="0"/>
              <a:t>version</a:t>
            </a:r>
            <a:endParaRPr lang="en-US" sz="2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9778" y="516198"/>
            <a:ext cx="1638300" cy="1137624"/>
            <a:chOff x="479778" y="516198"/>
            <a:chExt cx="1638300" cy="1137624"/>
          </a:xfrm>
        </p:grpSpPr>
        <p:sp>
          <p:nvSpPr>
            <p:cNvPr id="34" name="TextBox 33"/>
            <p:cNvSpPr txBox="1"/>
            <p:nvPr/>
          </p:nvSpPr>
          <p:spPr>
            <a:xfrm>
              <a:off x="479778" y="1099824"/>
              <a:ext cx="16383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itchFamily="18" charset="0"/>
                </a:rPr>
                <a:t>A</a:t>
              </a:r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 broken </a:t>
              </a:r>
              <a:r>
                <a:rPr lang="en-US" sz="1200" dirty="0" smtClean="0">
                  <a:cs typeface="Times New Roman" pitchFamily="18" charset="0"/>
                </a:rPr>
                <a:t>workflow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65083" y="516198"/>
              <a:ext cx="768649" cy="632662"/>
              <a:chOff x="5562599" y="4317749"/>
              <a:chExt cx="999838" cy="863851"/>
            </a:xfrm>
          </p:grpSpPr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599" y="4440428"/>
                <a:ext cx="903709" cy="741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0060" y="4317749"/>
                <a:ext cx="462377" cy="46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1373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FlowFixer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6136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447800"/>
            <a:ext cx="1371600" cy="1087398"/>
            <a:chOff x="609600" y="990600"/>
            <a:chExt cx="1371600" cy="1087398"/>
          </a:xfrm>
        </p:grpSpPr>
        <p:sp>
          <p:nvSpPr>
            <p:cNvPr id="5" name="Vertical Scroll 4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524000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Old</a:t>
              </a:r>
              <a:r>
                <a:rPr lang="en-US" sz="1200" dirty="0" smtClean="0">
                  <a:cs typeface="Times New Roman" pitchFamily="18" charset="0"/>
                </a:rPr>
                <a:t> 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2349639"/>
            <a:ext cx="1371600" cy="1079361"/>
            <a:chOff x="609600" y="1892439"/>
            <a:chExt cx="1371600" cy="1079361"/>
          </a:xfrm>
        </p:grpSpPr>
        <p:sp>
          <p:nvSpPr>
            <p:cNvPr id="9" name="Vertical Scroll 8"/>
            <p:cNvSpPr/>
            <p:nvPr/>
          </p:nvSpPr>
          <p:spPr bwMode="auto">
            <a:xfrm>
              <a:off x="781050" y="1892439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   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   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2417802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New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1447800"/>
            <a:ext cx="1600200" cy="1087398"/>
            <a:chOff x="304800" y="990600"/>
            <a:chExt cx="1600200" cy="1087398"/>
          </a:xfrm>
        </p:grpSpPr>
        <p:sp>
          <p:nvSpPr>
            <p:cNvPr id="14" name="Vertical Scroll 13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1524000"/>
              <a:ext cx="16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Instrumented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3905" y="1371600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sp>
        <p:nvSpPr>
          <p:cNvPr id="23" name="Minus 22"/>
          <p:cNvSpPr/>
          <p:nvPr/>
        </p:nvSpPr>
        <p:spPr bwMode="auto">
          <a:xfrm>
            <a:off x="2438400" y="18062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Minus 23"/>
          <p:cNvSpPr/>
          <p:nvPr/>
        </p:nvSpPr>
        <p:spPr bwMode="auto">
          <a:xfrm>
            <a:off x="2545080" y="17300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599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>
            <a:off x="1493525" y="1730022"/>
            <a:ext cx="7924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017525" y="1730022"/>
            <a:ext cx="716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473905" y="935689"/>
            <a:ext cx="26789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152900" y="935689"/>
            <a:ext cx="0" cy="512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495800" y="17526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8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1139736" cy="19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34000" y="167357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an execution trace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1019176" y="3263053"/>
            <a:ext cx="1" cy="6370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66800" y="3578423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558020"/>
            <a:ext cx="647700" cy="63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Straight Arrow Connector 38"/>
          <p:cNvCxnSpPr/>
          <p:nvPr/>
        </p:nvCxnSpPr>
        <p:spPr bwMode="auto">
          <a:xfrm>
            <a:off x="2895600" y="3886200"/>
            <a:ext cx="5372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569725" y="2667000"/>
            <a:ext cx="35485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019800" y="1947333"/>
            <a:ext cx="0" cy="401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5334000" y="2405376"/>
            <a:ext cx="1409700" cy="4902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Static Method Matching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019176" y="3900100"/>
            <a:ext cx="10989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52449" y="3880638"/>
            <a:ext cx="5243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352800" y="4142601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Random testing</a:t>
            </a:r>
            <a:endParaRPr lang="en-US" sz="1200" dirty="0"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00200" y="3560802"/>
            <a:ext cx="1600200" cy="1087398"/>
            <a:chOff x="1600200" y="3560802"/>
            <a:chExt cx="1600200" cy="1087398"/>
          </a:xfrm>
        </p:grpSpPr>
        <p:grpSp>
          <p:nvGrpSpPr>
            <p:cNvPr id="31" name="Group 30"/>
            <p:cNvGrpSpPr/>
            <p:nvPr/>
          </p:nvGrpSpPr>
          <p:grpSpPr>
            <a:xfrm>
              <a:off x="1600200" y="3560802"/>
              <a:ext cx="1600200" cy="1087398"/>
              <a:chOff x="228600" y="990600"/>
              <a:chExt cx="1600200" cy="1087398"/>
            </a:xfrm>
          </p:grpSpPr>
          <p:sp>
            <p:nvSpPr>
              <p:cNvPr id="32" name="Vertical Scroll 31"/>
              <p:cNvSpPr/>
              <p:nvPr/>
            </p:nvSpPr>
            <p:spPr bwMode="auto">
              <a:xfrm>
                <a:off x="762000" y="990600"/>
                <a:ext cx="666750" cy="545961"/>
              </a:xfrm>
              <a:prstGeom prst="verticalScroll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---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------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600" y="1524000"/>
                <a:ext cx="16002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cs typeface="Times New Roman" pitchFamily="18" charset="0"/>
                  </a:rPr>
                  <a:t>Instrumented </a:t>
                </a:r>
                <a:r>
                  <a:rPr lang="en-US" sz="1200" dirty="0" smtClean="0">
                    <a:cs typeface="Times New Roman" pitchFamily="18" charset="0"/>
                  </a:rPr>
                  <a:t>version</a:t>
                </a:r>
              </a:p>
              <a:p>
                <a:endParaRPr lang="en-US" sz="1800" dirty="0" smtClean="0">
                  <a:cs typeface="Times New Roman" pitchFamily="18" charset="0"/>
                </a:endParaRPr>
              </a:p>
            </p:txBody>
          </p:sp>
        </p:grpSp>
        <p:sp>
          <p:nvSpPr>
            <p:cNvPr id="57" name="Minus 56"/>
            <p:cNvSpPr/>
            <p:nvPr/>
          </p:nvSpPr>
          <p:spPr bwMode="auto">
            <a:xfrm>
              <a:off x="2362200" y="3733800"/>
              <a:ext cx="228600" cy="15240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Minus 59"/>
            <p:cNvSpPr/>
            <p:nvPr/>
          </p:nvSpPr>
          <p:spPr bwMode="auto">
            <a:xfrm>
              <a:off x="2362200" y="3900312"/>
              <a:ext cx="228600" cy="167640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9" name="Rectangular Callout 68"/>
          <p:cNvSpPr/>
          <p:nvPr/>
        </p:nvSpPr>
        <p:spPr bwMode="auto">
          <a:xfrm>
            <a:off x="1889762" y="4876800"/>
            <a:ext cx="6797038" cy="914400"/>
          </a:xfrm>
          <a:prstGeom prst="wedgeRectCallout">
            <a:avLst>
              <a:gd name="adj1" fmla="val -17707"/>
              <a:gd name="adj2" fmla="val -98842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Randomly execute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each applicable UI action, and </a:t>
            </a:r>
            <a:r>
              <a:rPr kumimoji="0" lang="en-US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r>
              <a:rPr lang="en-US" i="1" dirty="0" smtClean="0"/>
              <a:t>ecursively</a:t>
            </a:r>
            <a:r>
              <a:rPr lang="en-US" dirty="0" smtClean="0"/>
              <a:t> explore UI actions on new screens</a:t>
            </a:r>
            <a:endParaRPr kumimoji="0" 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68580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Flowchart: Multidocument 70"/>
          <p:cNvSpPr/>
          <p:nvPr/>
        </p:nvSpPr>
        <p:spPr bwMode="auto">
          <a:xfrm>
            <a:off x="7620000" y="2405376"/>
            <a:ext cx="838200" cy="566424"/>
          </a:xfrm>
          <a:prstGeom prst="flowChartMultidocumen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Matched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  Methods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5511" y="298605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(in the new version)</a:t>
            </a:r>
            <a:endParaRPr lang="en-US" sz="1200" dirty="0">
              <a:cs typeface="Times New Roman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9778" y="516198"/>
            <a:ext cx="1638300" cy="1137624"/>
            <a:chOff x="479778" y="516198"/>
            <a:chExt cx="1638300" cy="1137624"/>
          </a:xfrm>
        </p:grpSpPr>
        <p:sp>
          <p:nvSpPr>
            <p:cNvPr id="63" name="TextBox 62"/>
            <p:cNvSpPr txBox="1"/>
            <p:nvPr/>
          </p:nvSpPr>
          <p:spPr>
            <a:xfrm>
              <a:off x="479778" y="1099824"/>
              <a:ext cx="16383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itchFamily="18" charset="0"/>
                </a:rPr>
                <a:t>A</a:t>
              </a:r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 broken </a:t>
              </a:r>
              <a:r>
                <a:rPr lang="en-US" sz="1200" dirty="0" smtClean="0">
                  <a:cs typeface="Times New Roman" pitchFamily="18" charset="0"/>
                </a:rPr>
                <a:t>workflow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65083" y="516198"/>
              <a:ext cx="768649" cy="632662"/>
              <a:chOff x="5562599" y="4317749"/>
              <a:chExt cx="999838" cy="863851"/>
            </a:xfrm>
          </p:grpSpPr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599" y="4440428"/>
                <a:ext cx="903709" cy="741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0060" y="4317749"/>
                <a:ext cx="462377" cy="46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4887356" y="3352800"/>
            <a:ext cx="2828772" cy="1134309"/>
            <a:chOff x="4887356" y="3352800"/>
            <a:chExt cx="2828772" cy="1134309"/>
          </a:xfrm>
        </p:grpSpPr>
        <p:grpSp>
          <p:nvGrpSpPr>
            <p:cNvPr id="7" name="Group 6"/>
            <p:cNvGrpSpPr/>
            <p:nvPr/>
          </p:nvGrpSpPr>
          <p:grpSpPr>
            <a:xfrm>
              <a:off x="4887356" y="3352800"/>
              <a:ext cx="2828772" cy="1134309"/>
              <a:chOff x="4887356" y="3352800"/>
              <a:chExt cx="2828772" cy="113430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896728" y="3352800"/>
                <a:ext cx="2819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cs typeface="Times New Roman" pitchFamily="18" charset="0"/>
                  </a:rPr>
                  <a:t>Action </a:t>
                </a:r>
                <a:r>
                  <a:rPr lang="en-US" sz="1400" dirty="0" smtClean="0">
                    <a:cs typeface="Times New Roman" pitchFamily="18" charset="0"/>
                    <a:sym typeface="Wingdings" pitchFamily="2" charset="2"/>
                  </a:rPr>
                  <a:t> </a:t>
                </a:r>
                <a:r>
                  <a:rPr lang="en-US" sz="1400" dirty="0" smtClean="0">
                    <a:cs typeface="Times New Roman" pitchFamily="18" charset="0"/>
                  </a:rPr>
                  <a:t> </a:t>
                </a:r>
                <a:r>
                  <a:rPr lang="en-US" sz="1400" dirty="0">
                    <a:cs typeface="Times New Roman" pitchFamily="18" charset="0"/>
                  </a:rPr>
                  <a:t>method mapping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53000" y="4086999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…</a:t>
                </a:r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356" y="3625272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3144" y="3946488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5424594" y="3638490"/>
              <a:ext cx="1938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Times New Roman" pitchFamily="18" charset="0"/>
                  <a:sym typeface="Wingdings" pitchFamily="2" charset="2"/>
                </a:rPr>
                <a:t>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f1(), f2(), f3()</a:t>
              </a:r>
              <a:endParaRPr lang="en-US" sz="1200" b="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24268" y="3959423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Times New Roman" pitchFamily="18" charset="0"/>
                  <a:sym typeface="Wingdings" pitchFamily="2" charset="2"/>
                </a:rPr>
                <a:t>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f1(), f4()</a:t>
              </a:r>
              <a:endParaRPr lang="en-US" sz="1200" b="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387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4887356" y="3352800"/>
            <a:ext cx="2828772" cy="1134309"/>
            <a:chOff x="4887356" y="3352800"/>
            <a:chExt cx="2828772" cy="1134309"/>
          </a:xfrm>
        </p:grpSpPr>
        <p:grpSp>
          <p:nvGrpSpPr>
            <p:cNvPr id="79" name="Group 78"/>
            <p:cNvGrpSpPr/>
            <p:nvPr/>
          </p:nvGrpSpPr>
          <p:grpSpPr>
            <a:xfrm>
              <a:off x="4887356" y="3352800"/>
              <a:ext cx="2828772" cy="1134309"/>
              <a:chOff x="4887356" y="3352800"/>
              <a:chExt cx="2828772" cy="1134309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896728" y="3352800"/>
                <a:ext cx="2819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cs typeface="Times New Roman" pitchFamily="18" charset="0"/>
                  </a:rPr>
                  <a:t>Action </a:t>
                </a:r>
                <a:r>
                  <a:rPr lang="en-US" sz="1400" dirty="0" smtClean="0">
                    <a:cs typeface="Times New Roman" pitchFamily="18" charset="0"/>
                    <a:sym typeface="Wingdings" pitchFamily="2" charset="2"/>
                  </a:rPr>
                  <a:t> </a:t>
                </a:r>
                <a:r>
                  <a:rPr lang="en-US" sz="1400" dirty="0" smtClean="0">
                    <a:cs typeface="Times New Roman" pitchFamily="18" charset="0"/>
                  </a:rPr>
                  <a:t> </a:t>
                </a:r>
                <a:r>
                  <a:rPr lang="en-US" sz="1400" dirty="0">
                    <a:cs typeface="Times New Roman" pitchFamily="18" charset="0"/>
                  </a:rPr>
                  <a:t>method mapping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953000" y="4086999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…</a:t>
                </a:r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356" y="3625272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3144" y="3946488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5424594" y="3638490"/>
              <a:ext cx="1938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Times New Roman" pitchFamily="18" charset="0"/>
                  <a:sym typeface="Wingdings" pitchFamily="2" charset="2"/>
                </a:rPr>
                <a:t>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f1(), f2(), f3()</a:t>
              </a:r>
              <a:endParaRPr lang="en-US" sz="1200" b="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24268" y="3959423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Times New Roman" pitchFamily="18" charset="0"/>
                  <a:sym typeface="Wingdings" pitchFamily="2" charset="2"/>
                </a:rPr>
                <a:t>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f1(), f4()</a:t>
              </a:r>
              <a:endParaRPr lang="en-US" sz="1200" b="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FlowFixer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6136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447800"/>
            <a:ext cx="1371600" cy="1087398"/>
            <a:chOff x="609600" y="990600"/>
            <a:chExt cx="1371600" cy="1087398"/>
          </a:xfrm>
        </p:grpSpPr>
        <p:sp>
          <p:nvSpPr>
            <p:cNvPr id="5" name="Vertical Scroll 4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" y="1524000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Old</a:t>
              </a:r>
              <a:r>
                <a:rPr lang="en-US" sz="1200" dirty="0" smtClean="0">
                  <a:cs typeface="Times New Roman" pitchFamily="18" charset="0"/>
                </a:rPr>
                <a:t> 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2349639"/>
            <a:ext cx="1371600" cy="1079361"/>
            <a:chOff x="609600" y="1892439"/>
            <a:chExt cx="1371600" cy="1079361"/>
          </a:xfrm>
        </p:grpSpPr>
        <p:sp>
          <p:nvSpPr>
            <p:cNvPr id="9" name="Vertical Scroll 8"/>
            <p:cNvSpPr/>
            <p:nvPr/>
          </p:nvSpPr>
          <p:spPr bwMode="auto">
            <a:xfrm>
              <a:off x="781050" y="1892439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   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   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2417802"/>
              <a:ext cx="1371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New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1447800"/>
            <a:ext cx="1600200" cy="1087398"/>
            <a:chOff x="304800" y="990600"/>
            <a:chExt cx="1600200" cy="1087398"/>
          </a:xfrm>
        </p:grpSpPr>
        <p:sp>
          <p:nvSpPr>
            <p:cNvPr id="14" name="Vertical Scroll 13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1524000"/>
              <a:ext cx="16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Instrumented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3905" y="1371600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sp>
        <p:nvSpPr>
          <p:cNvPr id="23" name="Minus 22"/>
          <p:cNvSpPr/>
          <p:nvPr/>
        </p:nvSpPr>
        <p:spPr bwMode="auto">
          <a:xfrm>
            <a:off x="2438400" y="18062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Minus 23"/>
          <p:cNvSpPr/>
          <p:nvPr/>
        </p:nvSpPr>
        <p:spPr bwMode="auto">
          <a:xfrm>
            <a:off x="2545080" y="1730022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599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>
            <a:off x="1493525" y="1730022"/>
            <a:ext cx="7924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017525" y="1730022"/>
            <a:ext cx="716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473905" y="935689"/>
            <a:ext cx="26789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152900" y="935689"/>
            <a:ext cx="0" cy="5121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495800" y="17526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8" name="Picture 10" descr="C:\Users\tschiller\AppData\Local\Microsoft\Windows\Temporary Internet Files\Content.IE5\CB4SVK7Q\MC9000236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1139736" cy="19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34000" y="167357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an execution trace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60802"/>
            <a:ext cx="1600200" cy="1087398"/>
            <a:chOff x="228600" y="990600"/>
            <a:chExt cx="1600200" cy="1087398"/>
          </a:xfrm>
        </p:grpSpPr>
        <p:sp>
          <p:nvSpPr>
            <p:cNvPr id="32" name="Vertical Scroll 31"/>
            <p:cNvSpPr/>
            <p:nvPr/>
          </p:nvSpPr>
          <p:spPr bwMode="auto">
            <a:xfrm>
              <a:off x="762000" y="990600"/>
              <a:ext cx="666750" cy="545961"/>
            </a:xfrm>
            <a:prstGeom prst="verticalScroll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------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8600" y="1524000"/>
              <a:ext cx="16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Instrumented </a:t>
              </a:r>
              <a:r>
                <a:rPr lang="en-US" sz="1200" dirty="0" smtClean="0">
                  <a:cs typeface="Times New Roman" pitchFamily="18" charset="0"/>
                </a:rPr>
                <a:t>version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 flipH="1">
            <a:off x="1019176" y="3263053"/>
            <a:ext cx="1" cy="6370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66800" y="3578423"/>
            <a:ext cx="9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cs typeface="Times New Roman" pitchFamily="18" charset="0"/>
              </a:rPr>
              <a:t>instrument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558020"/>
            <a:ext cx="647700" cy="63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Straight Arrow Connector 38"/>
          <p:cNvCxnSpPr/>
          <p:nvPr/>
        </p:nvCxnSpPr>
        <p:spPr bwMode="auto">
          <a:xfrm>
            <a:off x="2895600" y="3886200"/>
            <a:ext cx="5372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569725" y="2667000"/>
            <a:ext cx="35485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019800" y="1947333"/>
            <a:ext cx="0" cy="4015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5334000" y="2405376"/>
            <a:ext cx="1409700" cy="49022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Static Method Matching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019176" y="3900100"/>
            <a:ext cx="10989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52449" y="3880638"/>
            <a:ext cx="5243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352800" y="4142601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Random testing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57" name="Minus 56"/>
          <p:cNvSpPr/>
          <p:nvPr/>
        </p:nvSpPr>
        <p:spPr bwMode="auto">
          <a:xfrm>
            <a:off x="2362200" y="3733800"/>
            <a:ext cx="228600" cy="15240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Minus 59"/>
          <p:cNvSpPr/>
          <p:nvPr/>
        </p:nvSpPr>
        <p:spPr bwMode="auto">
          <a:xfrm>
            <a:off x="2362200" y="3900312"/>
            <a:ext cx="228600" cy="167640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505700" y="3505200"/>
            <a:ext cx="1562100" cy="822825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Replacement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Recommendation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7066845" y="3948332"/>
            <a:ext cx="4007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077200" y="29718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8077200" y="44196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ular Callout 20"/>
          <p:cNvSpPr/>
          <p:nvPr/>
        </p:nvSpPr>
        <p:spPr bwMode="auto">
          <a:xfrm>
            <a:off x="228600" y="4724400"/>
            <a:ext cx="6934199" cy="1524000"/>
          </a:xfrm>
          <a:prstGeom prst="wedgeRectCallout">
            <a:avLst>
              <a:gd name="adj1" fmla="val 53420"/>
              <a:gd name="adj2" fmla="val -78459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For each invoked method, find all actions invoking it.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200" dirty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The weight of each action is </a:t>
            </a:r>
            <a:r>
              <a:rPr lang="en-US" sz="2200" i="1" dirty="0" smtClean="0">
                <a:solidFill>
                  <a:srgbClr val="FF0000"/>
                </a:solidFill>
              </a:rPr>
              <a:t>inversely proportional </a:t>
            </a:r>
            <a:r>
              <a:rPr lang="en-US" sz="2200" dirty="0" smtClean="0"/>
              <a:t>to the number of all possible invoking actions.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68580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Flowchart: Multidocument 69"/>
          <p:cNvSpPr/>
          <p:nvPr/>
        </p:nvSpPr>
        <p:spPr bwMode="auto">
          <a:xfrm>
            <a:off x="7620000" y="2405376"/>
            <a:ext cx="838200" cy="566424"/>
          </a:xfrm>
          <a:prstGeom prst="flowChartMultidocumen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Matched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  Methods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43700" y="1673577"/>
            <a:ext cx="1998618" cy="1755423"/>
            <a:chOff x="6743700" y="1673577"/>
            <a:chExt cx="1998618" cy="1755423"/>
          </a:xfrm>
        </p:grpSpPr>
        <p:cxnSp>
          <p:nvCxnSpPr>
            <p:cNvPr id="7" name="Straight Connector 6"/>
            <p:cNvCxnSpPr>
              <a:stCxn id="49" idx="0"/>
            </p:cNvCxnSpPr>
            <p:nvPr/>
          </p:nvCxnSpPr>
          <p:spPr bwMode="auto">
            <a:xfrm>
              <a:off x="6743700" y="1673577"/>
              <a:ext cx="1998618" cy="5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8742318" y="1673577"/>
              <a:ext cx="0" cy="17554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7010400" y="4858435"/>
            <a:ext cx="2438399" cy="1618565"/>
            <a:chOff x="7010400" y="4858435"/>
            <a:chExt cx="2438399" cy="1618565"/>
          </a:xfrm>
        </p:grpSpPr>
        <p:sp>
          <p:nvSpPr>
            <p:cNvPr id="67" name="TextBox 66"/>
            <p:cNvSpPr txBox="1"/>
            <p:nvPr/>
          </p:nvSpPr>
          <p:spPr>
            <a:xfrm>
              <a:off x="7010400" y="4858435"/>
              <a:ext cx="24383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cs typeface="Times New Roman" pitchFamily="18" charset="0"/>
                </a:rPr>
                <a:t>Ranked list of </a:t>
              </a:r>
            </a:p>
            <a:p>
              <a:pPr algn="ctr"/>
              <a:r>
                <a:rPr lang="en-US" sz="1500" dirty="0">
                  <a:cs typeface="Times New Roman" pitchFamily="18" charset="0"/>
                </a:rPr>
                <a:t>r</a:t>
              </a:r>
              <a:r>
                <a:rPr lang="en-US" sz="1500" dirty="0" smtClean="0">
                  <a:cs typeface="Times New Roman" pitchFamily="18" charset="0"/>
                </a:rPr>
                <a:t>eplacement actions</a:t>
              </a:r>
              <a:endParaRPr lang="en-US" sz="1500" b="0" dirty="0" smtClean="0">
                <a:cs typeface="Times New Roman" pitchFamily="18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640682" y="5445949"/>
              <a:ext cx="1046118" cy="1031051"/>
              <a:chOff x="5219700" y="4440428"/>
              <a:chExt cx="1046118" cy="1031051"/>
            </a:xfrm>
          </p:grpSpPr>
          <p:pic>
            <p:nvPicPr>
              <p:cNvPr id="8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4440428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5219700" y="4440428"/>
                <a:ext cx="1046118" cy="1031051"/>
                <a:chOff x="5219700" y="4440428"/>
                <a:chExt cx="1046118" cy="1031051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5219700" y="4440428"/>
                  <a:ext cx="1046118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latin typeface="+mn-lt"/>
                    </a:rPr>
                    <a:t>1.</a:t>
                  </a:r>
                </a:p>
                <a:p>
                  <a:endParaRPr lang="en-US" sz="800" dirty="0" smtClean="0">
                    <a:latin typeface="+mn-lt"/>
                  </a:endParaRPr>
                </a:p>
                <a:p>
                  <a:r>
                    <a:rPr lang="en-US" sz="1500" dirty="0" smtClean="0">
                      <a:latin typeface="+mn-lt"/>
                    </a:rPr>
                    <a:t>2.</a:t>
                  </a:r>
                </a:p>
                <a:p>
                  <a:endParaRPr lang="en-US" sz="800" dirty="0" smtClean="0">
                    <a:latin typeface="+mn-lt"/>
                  </a:endParaRPr>
                </a:p>
                <a:p>
                  <a:r>
                    <a:rPr lang="en-US" sz="1500" dirty="0" smtClean="0">
                      <a:latin typeface="+mn-lt"/>
                    </a:rPr>
                    <a:t>3. …</a:t>
                  </a:r>
                </a:p>
              </p:txBody>
            </p:sp>
            <p:pic>
              <p:nvPicPr>
                <p:cNvPr id="84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6668" y="4772997"/>
                  <a:ext cx="381000" cy="31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85" name="Group 84"/>
          <p:cNvGrpSpPr/>
          <p:nvPr/>
        </p:nvGrpSpPr>
        <p:grpSpPr>
          <a:xfrm>
            <a:off x="479778" y="516198"/>
            <a:ext cx="1638300" cy="1137624"/>
            <a:chOff x="479778" y="516198"/>
            <a:chExt cx="1638300" cy="1137624"/>
          </a:xfrm>
        </p:grpSpPr>
        <p:sp>
          <p:nvSpPr>
            <p:cNvPr id="86" name="TextBox 85"/>
            <p:cNvSpPr txBox="1"/>
            <p:nvPr/>
          </p:nvSpPr>
          <p:spPr>
            <a:xfrm>
              <a:off x="479778" y="1099824"/>
              <a:ext cx="16383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itchFamily="18" charset="0"/>
                </a:rPr>
                <a:t>A</a:t>
              </a:r>
              <a:r>
                <a:rPr lang="en-US" sz="1200" dirty="0" smtClean="0">
                  <a:solidFill>
                    <a:srgbClr val="FF0000"/>
                  </a:solidFill>
                  <a:cs typeface="Times New Roman" pitchFamily="18" charset="0"/>
                </a:rPr>
                <a:t> broken </a:t>
              </a:r>
              <a:r>
                <a:rPr lang="en-US" sz="1200" dirty="0" smtClean="0">
                  <a:cs typeface="Times New Roman" pitchFamily="18" charset="0"/>
                </a:rPr>
                <a:t>workflow</a:t>
              </a:r>
            </a:p>
            <a:p>
              <a:endParaRPr lang="en-US" sz="1800" dirty="0" smtClean="0">
                <a:cs typeface="Times New Roman" pitchFamily="18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665083" y="516198"/>
              <a:ext cx="768649" cy="632662"/>
              <a:chOff x="5562599" y="4317749"/>
              <a:chExt cx="999838" cy="863851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599" y="4440428"/>
                <a:ext cx="903709" cy="741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0060" y="4317749"/>
                <a:ext cx="462377" cy="46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81338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End-user’s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workflow</a:t>
            </a:r>
            <a:r>
              <a:rPr lang="en-US" dirty="0" smtClean="0"/>
              <a:t> = A sequence of </a:t>
            </a:r>
            <a:r>
              <a:rPr lang="en-US" b="1" dirty="0" smtClean="0"/>
              <a:t>UI actions </a:t>
            </a:r>
            <a:r>
              <a:rPr lang="en-US" dirty="0" smtClean="0"/>
              <a:t>for a specific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620000" cy="139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4384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3-action</a:t>
            </a:r>
            <a:r>
              <a:rPr lang="en-US" sz="2000" b="0" dirty="0" smtClean="0">
                <a:latin typeface="+mn-lt"/>
              </a:rPr>
              <a:t> workflow of creating a crossword puzzle: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16977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14600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143000" y="5105400"/>
            <a:ext cx="685800" cy="762000"/>
          </a:xfrm>
          <a:prstGeom prst="straightConnector1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24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626287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6457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5334000" y="3124200"/>
            <a:ext cx="1828800" cy="381000"/>
          </a:xfrm>
          <a:prstGeom prst="wedgeRectCallout">
            <a:avLst>
              <a:gd name="adj1" fmla="val 34730"/>
              <a:gd name="adj2" fmla="val -118423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Click menu </a:t>
            </a:r>
            <a:r>
              <a:rPr lang="en-US" sz="1600" dirty="0"/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tem</a:t>
            </a: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7620000" y="3200400"/>
            <a:ext cx="1371600" cy="381000"/>
          </a:xfrm>
          <a:prstGeom prst="wedgeRectCallout">
            <a:avLst>
              <a:gd name="adj1" fmla="val 6268"/>
              <a:gd name="adj2" fmla="val -1295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Click OK</a:t>
            </a: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6934200" y="1905000"/>
            <a:ext cx="1676400" cy="381000"/>
          </a:xfrm>
          <a:prstGeom prst="wedgeRectCallout">
            <a:avLst>
              <a:gd name="adj1" fmla="val 4163"/>
              <a:gd name="adj2" fmla="val 117885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.Fill in textbox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48200"/>
            <a:ext cx="3288069" cy="143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3276600" y="5486400"/>
            <a:ext cx="685800" cy="762000"/>
          </a:xfrm>
          <a:prstGeom prst="straightConnector1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3848100" y="5907258"/>
            <a:ext cx="533400" cy="567044"/>
          </a:xfrm>
          <a:prstGeom prst="straightConnector1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43996" y="5241359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868" y="20955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Example</a:t>
            </a:r>
            <a:r>
              <a:rPr lang="en-US" sz="2000" b="0" dirty="0" smtClean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133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  <p:bldP spid="25" grpId="0"/>
      <p:bldP spid="27" grpId="0" animBg="1"/>
      <p:bldP spid="28" grpId="0" animBg="1"/>
      <p:bldP spid="29" grpId="0" animBg="1"/>
      <p:bldP spid="2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10067" y="23622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86800" cy="4495800"/>
          </a:xfrm>
        </p:spPr>
        <p:txBody>
          <a:bodyPr/>
          <a:lstStyle/>
          <a:p>
            <a:r>
              <a:rPr lang="en-US" dirty="0" smtClean="0"/>
              <a:t>How effective is </a:t>
            </a:r>
            <a:r>
              <a:rPr lang="en-US" dirty="0" err="1" smtClean="0"/>
              <a:t>FlowFixer</a:t>
            </a:r>
            <a:r>
              <a:rPr lang="en-US" dirty="0" smtClean="0"/>
              <a:t> in repairing broken workflows?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en-US" dirty="0" smtClean="0"/>
              <a:t>Comparison with a GUI-comparison-based technique [</a:t>
            </a:r>
            <a:r>
              <a:rPr lang="en-US" sz="2000" dirty="0" smtClean="0">
                <a:solidFill>
                  <a:schemeClr val="accent2"/>
                </a:solidFill>
              </a:rPr>
              <a:t>Grechanik’09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programs and broken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06043"/>
              </p:ext>
            </p:extLst>
          </p:nvPr>
        </p:nvGraphicFramePr>
        <p:xfrm>
          <a:off x="609600" y="1442720"/>
          <a:ext cx="8153400" cy="2250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0200"/>
                <a:gridCol w="1828800"/>
                <a:gridCol w="1143000"/>
                <a:gridCol w="1066800"/>
                <a:gridCol w="25146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∆LOC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#Broken workflows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Crossword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0.35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3,087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1,386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JEdit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2.6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32,607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5,017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Gantt Project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2.0.1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2.5.4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55,009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3,777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JabRef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2.8.1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83,447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38,992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Freemind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0.8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70,430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10,757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 bwMode="auto">
          <a:xfrm>
            <a:off x="6477000" y="3962400"/>
            <a:ext cx="2133600" cy="1219200"/>
          </a:xfrm>
          <a:prstGeom prst="wedgeRectCallout">
            <a:avLst>
              <a:gd name="adj1" fmla="val 5907"/>
              <a:gd name="adj2" fmla="val -67182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16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workflows</a:t>
            </a:r>
            <a:r>
              <a:rPr lang="en-US" sz="1800" dirty="0"/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distinct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root causes.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Collected from user manual.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438650" y="3962400"/>
            <a:ext cx="1504950" cy="685800"/>
          </a:xfrm>
          <a:prstGeom prst="wedgeRectCallout">
            <a:avLst>
              <a:gd name="adj1" fmla="val 20000"/>
              <a:gd name="adj2" fmla="val -7750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Non-trivial code changes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81000" y="3956756"/>
            <a:ext cx="2590800" cy="920044"/>
          </a:xfrm>
          <a:prstGeom prst="wedgeRectCallout">
            <a:avLst>
              <a:gd name="adj1" fmla="val -5012"/>
              <a:gd name="adj2" fmla="val -7055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Popular software, being actively developed for 3—12 years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5049128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 smtClean="0"/>
              <a:t>Selection of broken workflows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356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 smtClean="0"/>
              <a:t>documented workflows, </a:t>
            </a:r>
            <a:r>
              <a:rPr lang="en-US" sz="1800" dirty="0" smtClean="0">
                <a:solidFill>
                  <a:srgbClr val="FF0000"/>
                </a:solidFill>
              </a:rPr>
              <a:t>70</a:t>
            </a:r>
            <a:r>
              <a:rPr lang="en-US" sz="1800" b="0" dirty="0" smtClean="0"/>
              <a:t> are broken, </a:t>
            </a:r>
            <a:r>
              <a:rPr lang="en-US" sz="1800" dirty="0" smtClean="0">
                <a:solidFill>
                  <a:srgbClr val="FF0000"/>
                </a:solidFill>
              </a:rPr>
              <a:t>16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 smtClean="0"/>
              <a:t>have </a:t>
            </a:r>
            <a:r>
              <a:rPr lang="en-US" sz="1800" dirty="0" smtClean="0">
                <a:solidFill>
                  <a:srgbClr val="FF0000"/>
                </a:solidFill>
              </a:rPr>
              <a:t>distinct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 smtClean="0"/>
              <a:t>root causes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>
                <a:solidFill>
                  <a:srgbClr val="FF0000"/>
                </a:solidFill>
              </a:rPr>
              <a:t>Exclude</a:t>
            </a:r>
            <a:r>
              <a:rPr lang="en-US" sz="1800" b="0" dirty="0" smtClean="0"/>
              <a:t> trivial UI changes, e.g., </a:t>
            </a:r>
          </a:p>
          <a:p>
            <a:pPr lvl="2">
              <a:buClr>
                <a:schemeClr val="tx1"/>
              </a:buClr>
            </a:pPr>
            <a:r>
              <a:rPr lang="en-US" sz="1800" b="0" i="1" dirty="0" smtClean="0"/>
              <a:t>swapping two neighboring menu items</a:t>
            </a:r>
            <a:endParaRPr lang="en-US" sz="1800" b="0" dirty="0" smtClean="0"/>
          </a:p>
          <a:p>
            <a:pPr lvl="2">
              <a:buClr>
                <a:schemeClr val="tx1"/>
              </a:buClr>
            </a:pPr>
            <a:r>
              <a:rPr lang="en-US" sz="1800" b="0" i="1" dirty="0" smtClean="0"/>
              <a:t>move a button to a different location on the same panel</a:t>
            </a:r>
            <a:r>
              <a:rPr lang="en-US" sz="1800" b="0" dirty="0" smtClean="0"/>
              <a:t>.</a:t>
            </a:r>
            <a:br>
              <a:rPr lang="en-US" sz="1800" b="0" dirty="0" smtClean="0"/>
            </a:b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62878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FlowFixer’s</a:t>
            </a:r>
            <a:r>
              <a:rPr lang="en-US" dirty="0" smtClean="0"/>
              <a:t>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495800"/>
          </a:xfrm>
        </p:spPr>
        <p:txBody>
          <a:bodyPr/>
          <a:lstStyle/>
          <a:p>
            <a:r>
              <a:rPr lang="en-US" dirty="0" smtClean="0"/>
              <a:t>Measured by the </a:t>
            </a:r>
            <a:r>
              <a:rPr lang="en-US" b="1" dirty="0" smtClean="0"/>
              <a:t>absolute rank </a:t>
            </a:r>
            <a:r>
              <a:rPr lang="en-US" dirty="0" smtClean="0"/>
              <a:t>of the </a:t>
            </a:r>
            <a:r>
              <a:rPr lang="en-US" b="1" dirty="0" smtClean="0"/>
              <a:t>correct</a:t>
            </a:r>
            <a:r>
              <a:rPr lang="en-US" dirty="0" smtClean="0"/>
              <a:t> actions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174082" y="1371600"/>
            <a:ext cx="1046118" cy="1031051"/>
            <a:chOff x="5219700" y="4440428"/>
            <a:chExt cx="1046118" cy="103105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4440428"/>
              <a:ext cx="381000" cy="31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5219700" y="4440428"/>
              <a:ext cx="1046118" cy="1031051"/>
              <a:chOff x="5219700" y="4440428"/>
              <a:chExt cx="1046118" cy="103105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19700" y="4440428"/>
                <a:ext cx="1046118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+mn-lt"/>
                  </a:rPr>
                  <a:t>1.</a:t>
                </a:r>
              </a:p>
              <a:p>
                <a:endParaRPr lang="en-US" sz="800" dirty="0" smtClean="0">
                  <a:latin typeface="+mn-lt"/>
                </a:endParaRPr>
              </a:p>
              <a:p>
                <a:r>
                  <a:rPr lang="en-US" sz="1500" dirty="0" smtClean="0">
                    <a:latin typeface="+mn-lt"/>
                  </a:rPr>
                  <a:t>2.</a:t>
                </a:r>
              </a:p>
              <a:p>
                <a:endParaRPr lang="en-US" sz="800" dirty="0" smtClean="0">
                  <a:latin typeface="+mn-lt"/>
                </a:endParaRPr>
              </a:p>
              <a:p>
                <a:r>
                  <a:rPr lang="en-US" sz="1500" dirty="0" smtClean="0">
                    <a:latin typeface="+mn-lt"/>
                  </a:rPr>
                  <a:t>3. …</a:t>
                </a:r>
              </a:p>
            </p:txBody>
          </p:sp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668" y="4772997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2057400" y="2375923"/>
            <a:ext cx="4267200" cy="3848100"/>
            <a:chOff x="1929722" y="2514746"/>
            <a:chExt cx="4267200" cy="3848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722" y="2514746"/>
              <a:ext cx="3933825" cy="384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38520" y="4101223"/>
              <a:ext cx="4158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n-lt"/>
                </a:rPr>
                <a:t>16</a:t>
              </a:r>
              <a:r>
                <a:rPr lang="en-US" sz="2800" dirty="0" smtClean="0">
                  <a:latin typeface="+mn-lt"/>
                </a:rPr>
                <a:t> broken workflows</a:t>
              </a: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39624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198272" y="3124200"/>
            <a:ext cx="5507452" cy="1036654"/>
            <a:chOff x="2846583" y="2252662"/>
            <a:chExt cx="5507452" cy="1036654"/>
          </a:xfrm>
        </p:grpSpPr>
        <p:sp>
          <p:nvSpPr>
            <p:cNvPr id="19" name="TextBox 18"/>
            <p:cNvSpPr txBox="1"/>
            <p:nvPr/>
          </p:nvSpPr>
          <p:spPr>
            <a:xfrm>
              <a:off x="3505200" y="2252662"/>
              <a:ext cx="2116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1</a:t>
              </a:r>
              <a:r>
                <a:rPr lang="en-US" sz="2000" dirty="0" smtClean="0">
                  <a:latin typeface="+mn-lt"/>
                </a:rPr>
                <a:t> workflow</a:t>
              </a:r>
            </a:p>
          </p:txBody>
        </p:sp>
        <p:cxnSp>
          <p:nvCxnSpPr>
            <p:cNvPr id="27" name="Straight Arrow Connector 26"/>
            <p:cNvCxnSpPr>
              <a:stCxn id="19" idx="1"/>
            </p:cNvCxnSpPr>
            <p:nvPr/>
          </p:nvCxnSpPr>
          <p:spPr bwMode="auto">
            <a:xfrm flipH="1">
              <a:off x="2846583" y="2452717"/>
              <a:ext cx="658617" cy="37059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3287111" y="2642985"/>
              <a:ext cx="506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    </a:t>
              </a:r>
              <a:r>
                <a:rPr lang="en-US" sz="1800" dirty="0" err="1" smtClean="0">
                  <a:latin typeface="+mn-lt"/>
                </a:rPr>
                <a:t>FlowFixer</a:t>
              </a:r>
              <a:r>
                <a:rPr lang="en-US" sz="1800" dirty="0" smtClean="0">
                  <a:latin typeface="+mn-lt"/>
                </a:rPr>
                <a:t> outputs</a:t>
              </a:r>
            </a:p>
            <a:p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   </a:t>
              </a:r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wrong</a:t>
              </a:r>
              <a:r>
                <a:rPr lang="en-US" sz="1800" dirty="0" smtClean="0">
                  <a:latin typeface="+mn-lt"/>
                </a:rPr>
                <a:t> result</a:t>
              </a:r>
              <a:endParaRPr lang="en-US" sz="18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" y="2819400"/>
            <a:ext cx="3124200" cy="1136868"/>
            <a:chOff x="6096000" y="4138552"/>
            <a:chExt cx="3124200" cy="1136868"/>
          </a:xfrm>
        </p:grpSpPr>
        <p:sp>
          <p:nvSpPr>
            <p:cNvPr id="8" name="TextBox 7"/>
            <p:cNvSpPr txBox="1"/>
            <p:nvPr/>
          </p:nvSpPr>
          <p:spPr>
            <a:xfrm>
              <a:off x="6172200" y="4138552"/>
              <a:ext cx="2116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13</a:t>
              </a:r>
              <a:r>
                <a:rPr lang="en-US" sz="2000" dirty="0" smtClean="0">
                  <a:latin typeface="+mn-lt"/>
                </a:rPr>
                <a:t> workflows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772400" y="5004463"/>
              <a:ext cx="1143000" cy="270957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96000" y="4495800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Correct action </a:t>
              </a:r>
            </a:p>
            <a:p>
              <a:r>
                <a:rPr lang="en-US" sz="1800" dirty="0" smtClean="0">
                  <a:latin typeface="+mn-lt"/>
                </a:rPr>
                <a:t>ranks </a:t>
              </a:r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first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43401" y="1962748"/>
            <a:ext cx="4282439" cy="1043048"/>
            <a:chOff x="440267" y="3071752"/>
            <a:chExt cx="2379133" cy="1043048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3071752"/>
              <a:ext cx="2116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2</a:t>
              </a:r>
              <a:r>
                <a:rPr lang="en-US" sz="2000" dirty="0" smtClean="0">
                  <a:latin typeface="+mn-lt"/>
                </a:rPr>
                <a:t> workflows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440267" y="3519517"/>
              <a:ext cx="219742" cy="595283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54148" y="3468469"/>
              <a:ext cx="2165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Correct action ranks </a:t>
              </a:r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second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92871" y="6243935"/>
            <a:ext cx="630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FlowFixer</a:t>
            </a:r>
            <a:r>
              <a:rPr lang="en-US" dirty="0" smtClean="0">
                <a:latin typeface="+mn-lt"/>
              </a:rPr>
              <a:t> can repair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 broken workflows</a:t>
            </a:r>
          </a:p>
        </p:txBody>
      </p:sp>
    </p:spTree>
    <p:extLst>
      <p:ext uri="{BB962C8B-B14F-4D97-AF65-F5344CB8AC3E}">
        <p14:creationId xmlns:p14="http://schemas.microsoft.com/office/powerpoint/2010/main" val="3030926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FlowFixer’s</a:t>
            </a:r>
            <a:r>
              <a:rPr lang="en-US" dirty="0" smtClean="0"/>
              <a:t>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495800"/>
          </a:xfrm>
        </p:spPr>
        <p:txBody>
          <a:bodyPr/>
          <a:lstStyle/>
          <a:p>
            <a:r>
              <a:rPr lang="en-US" b="1" dirty="0" smtClean="0"/>
              <a:t>Random testing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27 </a:t>
            </a:r>
            <a:r>
              <a:rPr lang="en-US" sz="2200" dirty="0" err="1" smtClean="0">
                <a:solidFill>
                  <a:srgbClr val="FF0000"/>
                </a:solidFill>
              </a:rPr>
              <a:t>mins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per </a:t>
            </a:r>
            <a:r>
              <a:rPr lang="en-US" sz="2200" i="1" dirty="0" smtClean="0">
                <a:solidFill>
                  <a:srgbClr val="FF0000"/>
                </a:solidFill>
              </a:rPr>
              <a:t>application</a:t>
            </a:r>
          </a:p>
          <a:p>
            <a:pPr marL="457200" lvl="1" indent="0">
              <a:buNone/>
            </a:pPr>
            <a:r>
              <a:rPr lang="en-US" sz="2200" dirty="0" smtClean="0"/>
              <a:t>    (</a:t>
            </a:r>
            <a:r>
              <a:rPr lang="en-US" sz="2200" i="1" dirty="0" smtClean="0"/>
              <a:t>A </a:t>
            </a:r>
            <a:r>
              <a:rPr lang="en-US" sz="2200" b="1" i="1" dirty="0" smtClean="0"/>
              <a:t>one-time</a:t>
            </a:r>
            <a:r>
              <a:rPr lang="en-US" sz="2200" i="1" dirty="0" smtClean="0"/>
              <a:t> cost, shared by different workflows</a:t>
            </a:r>
            <a:r>
              <a:rPr lang="en-US" sz="2200" dirty="0" smtClean="0"/>
              <a:t>)</a:t>
            </a:r>
            <a:endParaRPr lang="en-US" sz="2200" dirty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marL="0" indent="0">
              <a:buNone/>
            </a:pPr>
            <a:endParaRPr lang="en-US" sz="800" b="1" dirty="0" smtClean="0"/>
          </a:p>
          <a:p>
            <a:r>
              <a:rPr lang="en-US" b="1" dirty="0" smtClean="0"/>
              <a:t>User demonstration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min </a:t>
            </a:r>
            <a:r>
              <a:rPr lang="en-US" dirty="0" smtClean="0"/>
              <a:t>per workflow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(assuming the old version is installed)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b="1" dirty="0"/>
              <a:t>Action recommendation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4 </a:t>
            </a:r>
            <a:r>
              <a:rPr lang="en-US" sz="2200" dirty="0" err="1">
                <a:solidFill>
                  <a:srgbClr val="FF0000"/>
                </a:solidFill>
              </a:rPr>
              <a:t>mins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per </a:t>
            </a:r>
            <a:r>
              <a:rPr lang="en-US" sz="2200" i="1" dirty="0">
                <a:solidFill>
                  <a:srgbClr val="FF0000"/>
                </a:solidFill>
              </a:rPr>
              <a:t>workflow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http://www.artistsvalley.com/images/icons/Professional%20Vista%20Software%20Icons/Software%20Box%20with%20CD%20Vista%20Blue/256x256/Software%20Box%20with%20CD%20Vista%20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5" y="1828800"/>
            <a:ext cx="1160585" cy="11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077362" y="4953000"/>
            <a:ext cx="999838" cy="863851"/>
            <a:chOff x="5562599" y="4317749"/>
            <a:chExt cx="999838" cy="863851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99" y="4440428"/>
              <a:ext cx="903709" cy="74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0" y="4317749"/>
              <a:ext cx="462377" cy="46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s://encrypted-tbn0.gstatic.com/images?q=tbn:ANd9GcQDeW__s29AHA5L6tmmne7uo5kgu_DvMi08enA6fDrm0au7-25-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63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9600" y="1329560"/>
            <a:ext cx="7696200" cy="2102417"/>
            <a:chOff x="609600" y="1329560"/>
            <a:chExt cx="7696200" cy="21024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29560"/>
              <a:ext cx="7696200" cy="1870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8800" y="3124200"/>
              <a:ext cx="495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Gantt Project version 2.0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repair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657600" y="1600200"/>
            <a:ext cx="381000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838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Save current state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114800" y="1143000"/>
            <a:ext cx="533400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09600" y="3581400"/>
            <a:ext cx="7427207" cy="2974777"/>
            <a:chOff x="609600" y="3581400"/>
            <a:chExt cx="7427207" cy="297477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581400"/>
              <a:ext cx="7427207" cy="2752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752600" y="6248400"/>
              <a:ext cx="495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Gantt Project version 2.5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48200" y="358140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05600" y="4480139"/>
            <a:ext cx="609600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78" y="4069930"/>
            <a:ext cx="3848100" cy="217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4648200" y="4536996"/>
            <a:ext cx="1895828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5791200" y="3810000"/>
            <a:ext cx="752828" cy="6701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41344" y="3102114"/>
            <a:ext cx="358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Fill the textbox to save </a:t>
            </a:r>
          </a:p>
          <a:p>
            <a:r>
              <a:rPr lang="en-US" sz="2000" dirty="0" smtClean="0">
                <a:latin typeface="+mn-lt"/>
              </a:rPr>
              <a:t>the current state</a:t>
            </a:r>
          </a:p>
        </p:txBody>
      </p:sp>
    </p:spTree>
    <p:extLst>
      <p:ext uri="{BB962C8B-B14F-4D97-AF65-F5344CB8AC3E}">
        <p14:creationId xmlns:p14="http://schemas.microsoft.com/office/powerpoint/2010/main" val="951543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3" grpId="1"/>
      <p:bldP spid="18" grpId="0" animBg="1"/>
      <p:bldP spid="19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09600" y="1329560"/>
            <a:ext cx="7696200" cy="2102417"/>
            <a:chOff x="609600" y="1329560"/>
            <a:chExt cx="7696200" cy="210241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29560"/>
              <a:ext cx="7696200" cy="1870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8800" y="3124200"/>
              <a:ext cx="495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Gantt Project version 2.0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repair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657600" y="1600200"/>
            <a:ext cx="381000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838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Save current state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114800" y="1143000"/>
            <a:ext cx="533400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09600" y="3581400"/>
            <a:ext cx="7427207" cy="2974777"/>
            <a:chOff x="609600" y="3581400"/>
            <a:chExt cx="7427207" cy="297477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581400"/>
              <a:ext cx="7427207" cy="2752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752600" y="6248400"/>
              <a:ext cx="495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Gantt Project version 2.5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48200" y="358140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05600" y="4480139"/>
            <a:ext cx="609600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78" y="4069930"/>
            <a:ext cx="3848100" cy="217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4648200" y="4536996"/>
            <a:ext cx="1895828" cy="304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5791200" y="3810000"/>
            <a:ext cx="752828" cy="67013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41344" y="3102114"/>
            <a:ext cx="358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Fill the textbox to save </a:t>
            </a:r>
          </a:p>
          <a:p>
            <a:r>
              <a:rPr lang="en-US" sz="2000" dirty="0" smtClean="0">
                <a:latin typeface="+mn-lt"/>
              </a:rPr>
              <a:t>the current state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4666" y="948267"/>
            <a:ext cx="8991600" cy="5791200"/>
          </a:xfrm>
          <a:prstGeom prst="rect">
            <a:avLst/>
          </a:prstGeom>
          <a:solidFill>
            <a:schemeClr val="bg1">
              <a:lumMod val="75000"/>
              <a:alpha val="6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14600"/>
            <a:ext cx="8382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UndoableEditImpl.createTemporaryFile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an existing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b="1" dirty="0" smtClean="0"/>
              <a:t>REST</a:t>
            </a:r>
            <a:r>
              <a:rPr lang="en-US" dirty="0" smtClean="0"/>
              <a:t>: a GUI-comparison-based technique [</a:t>
            </a:r>
            <a:r>
              <a:rPr lang="en-US" sz="2000" dirty="0" smtClean="0">
                <a:solidFill>
                  <a:schemeClr val="accent2"/>
                </a:solidFill>
              </a:rPr>
              <a:t>Grechanik’09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black-box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Compare GUIs of two versions to identify modified UI elements</a:t>
            </a:r>
          </a:p>
          <a:p>
            <a:pPr lvl="1"/>
            <a:r>
              <a:rPr lang="en-US" dirty="0" smtClean="0"/>
              <a:t>Identifies </a:t>
            </a:r>
            <a:r>
              <a:rPr lang="en-US" b="1" dirty="0" smtClean="0">
                <a:solidFill>
                  <a:srgbClr val="FF0000"/>
                </a:solidFill>
              </a:rPr>
              <a:t>affected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actions, but gives </a:t>
            </a:r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repair suggestion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3200400" cy="260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67" y="3188208"/>
            <a:ext cx="3071238" cy="252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6958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Old 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56958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New version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62000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590800" y="4151728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784231" y="4520770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626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an existing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9372600" cy="4495800"/>
          </a:xfrm>
        </p:spPr>
        <p:txBody>
          <a:bodyPr/>
          <a:lstStyle/>
          <a:p>
            <a:r>
              <a:rPr lang="en-US" b="1" dirty="0" smtClean="0"/>
              <a:t>REST</a:t>
            </a:r>
            <a:r>
              <a:rPr lang="en-US" dirty="0" smtClean="0"/>
              <a:t>: a GUI-comparison-based technique [</a:t>
            </a:r>
            <a:r>
              <a:rPr lang="en-US" sz="2000" dirty="0" smtClean="0">
                <a:solidFill>
                  <a:schemeClr val="accent2"/>
                </a:solidFill>
              </a:rPr>
              <a:t>Grechanik’09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black-box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Compare GUIs of two versions to identify modified UI elements</a:t>
            </a:r>
          </a:p>
          <a:p>
            <a:pPr lvl="1"/>
            <a:r>
              <a:rPr lang="en-US" dirty="0" smtClean="0"/>
              <a:t>Identifies </a:t>
            </a:r>
            <a:r>
              <a:rPr lang="en-US" b="1" dirty="0" smtClean="0">
                <a:solidFill>
                  <a:srgbClr val="FF0000"/>
                </a:solidFill>
              </a:rPr>
              <a:t>affected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actions, but gives </a:t>
            </a:r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repair suggestion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b="1" dirty="0" smtClean="0"/>
              <a:t>REST</a:t>
            </a:r>
            <a:r>
              <a:rPr lang="en-US" dirty="0" smtClean="0"/>
              <a:t> for workflow repair</a:t>
            </a:r>
          </a:p>
          <a:p>
            <a:pPr lvl="1"/>
            <a:r>
              <a:rPr lang="en-US" dirty="0" smtClean="0"/>
              <a:t>Recommend actions on the </a:t>
            </a:r>
            <a:r>
              <a:rPr lang="en-US" dirty="0" smtClean="0">
                <a:solidFill>
                  <a:srgbClr val="FF0000"/>
                </a:solidFill>
              </a:rPr>
              <a:t>matched</a:t>
            </a:r>
            <a:r>
              <a:rPr lang="en-US" dirty="0" smtClean="0"/>
              <a:t> UI element of the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version</a:t>
            </a:r>
          </a:p>
          <a:p>
            <a:pPr lvl="1"/>
            <a:endParaRPr lang="en-US" sz="800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15" y="4226730"/>
            <a:ext cx="2076138" cy="16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29" y="4244076"/>
            <a:ext cx="2042746" cy="16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>
            <a:stCxn id="26" idx="1"/>
          </p:cNvCxnSpPr>
          <p:nvPr/>
        </p:nvCxnSpPr>
        <p:spPr bwMode="auto">
          <a:xfrm flipH="1">
            <a:off x="6420401" y="4462408"/>
            <a:ext cx="657251" cy="3325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2668430" y="4993123"/>
            <a:ext cx="990599" cy="487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3652380" y="4565558"/>
            <a:ext cx="768649" cy="632662"/>
            <a:chOff x="5562599" y="4317749"/>
            <a:chExt cx="999838" cy="86385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99" y="4440428"/>
              <a:ext cx="903709" cy="74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0" y="4317749"/>
              <a:ext cx="462377" cy="46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52" y="4191000"/>
            <a:ext cx="694748" cy="54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704536" y="58336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Old version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3000" y="58336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2594392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REST vs. </a:t>
            </a:r>
            <a:r>
              <a:rPr lang="en-US" dirty="0" err="1" smtClean="0"/>
              <a:t>FlowFixer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1861840"/>
            <a:ext cx="3838575" cy="3752850"/>
            <a:chOff x="381000" y="1552575"/>
            <a:chExt cx="3838575" cy="37528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52575"/>
              <a:ext cx="3838575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81000" y="3200400"/>
              <a:ext cx="3740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n-lt"/>
                </a:rPr>
                <a:t>16</a:t>
              </a:r>
              <a:r>
                <a:rPr lang="en-US" sz="2800" dirty="0" smtClean="0">
                  <a:latin typeface="+mn-lt"/>
                </a:rPr>
                <a:t> broken workflows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48225" y="1861840"/>
            <a:ext cx="3838575" cy="3752850"/>
            <a:chOff x="4848225" y="1552575"/>
            <a:chExt cx="3838575" cy="3752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225" y="1552575"/>
              <a:ext cx="3838575" cy="375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76800" y="3200400"/>
              <a:ext cx="3740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n-lt"/>
                </a:rPr>
                <a:t>16</a:t>
              </a:r>
              <a:r>
                <a:rPr lang="en-US" sz="2800" dirty="0" smtClean="0">
                  <a:latin typeface="+mn-lt"/>
                </a:rPr>
                <a:t> broken workflows</a:t>
              </a: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3" y="1885072"/>
            <a:ext cx="38957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885072"/>
            <a:ext cx="3762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0" y="579566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579566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FlowFixer</a:t>
            </a:r>
            <a:endParaRPr lang="en-US" sz="28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043065"/>
            <a:ext cx="33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 workflows fixed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2983468"/>
            <a:ext cx="33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6 </a:t>
            </a:r>
            <a:r>
              <a:rPr lang="en-US" dirty="0" smtClean="0">
                <a:latin typeface="+mn-lt"/>
              </a:rPr>
              <a:t>workflows </a:t>
            </a:r>
          </a:p>
          <a:p>
            <a:r>
              <a:rPr lang="en-US" dirty="0" smtClean="0">
                <a:latin typeface="+mn-lt"/>
              </a:rPr>
              <a:t>fixed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1143000"/>
            <a:ext cx="335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Fail to fix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workflow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400800" y="1604665"/>
            <a:ext cx="76200" cy="53340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" y="1219200"/>
            <a:ext cx="405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Fail to fix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10</a:t>
            </a:r>
            <a:r>
              <a:rPr lang="en-US" dirty="0" smtClean="0">
                <a:latin typeface="+mn-lt"/>
              </a:rPr>
              <a:t> workflows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295400" y="1693174"/>
            <a:ext cx="228600" cy="67349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0806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0" grpId="0"/>
      <p:bldP spid="16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en-US" dirty="0" smtClean="0"/>
              <a:t>GUI evolution can break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320165"/>
            <a:ext cx="84105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922657"/>
            <a:ext cx="838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V</a:t>
            </a:r>
            <a:r>
              <a:rPr lang="en-US" sz="1700" dirty="0" smtClean="0">
                <a:latin typeface="+mn-lt"/>
              </a:rPr>
              <a:t>ersion 0.3</a:t>
            </a:r>
            <a:endParaRPr lang="en-US" sz="1700" b="0" dirty="0" smtClean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667000" y="2667000"/>
            <a:ext cx="1524000" cy="38100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" y="3952875"/>
            <a:ext cx="8395335" cy="15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5715000"/>
            <a:ext cx="838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+mn-lt"/>
              </a:rPr>
              <a:t>Version 0.35</a:t>
            </a:r>
            <a:r>
              <a:rPr lang="en-US" sz="1700" b="0" dirty="0" smtClean="0">
                <a:latin typeface="+mn-lt"/>
              </a:rPr>
              <a:t> </a:t>
            </a:r>
            <a:endParaRPr lang="en-US" sz="17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473284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26" y="2957755"/>
            <a:ext cx="481677" cy="3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5715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The workflow is broken!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2971800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(the </a:t>
            </a:r>
            <a:r>
              <a:rPr lang="en-US" sz="2000" b="0" dirty="0" smtClean="0">
                <a:solidFill>
                  <a:srgbClr val="FF0000"/>
                </a:solidFill>
                <a:cs typeface="Times New Roman" pitchFamily="18" charset="0"/>
              </a:rPr>
              <a:t>first</a:t>
            </a:r>
            <a:r>
              <a:rPr lang="en-US" sz="2000" b="0" dirty="0" smtClean="0">
                <a:cs typeface="Times New Roman" pitchFamily="18" charset="0"/>
              </a:rPr>
              <a:t> action in creating a puzzle)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57254" y="5638800"/>
            <a:ext cx="707077" cy="521960"/>
            <a:chOff x="5562599" y="4317749"/>
            <a:chExt cx="999838" cy="863851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99" y="4440428"/>
              <a:ext cx="903709" cy="74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0" y="4317749"/>
              <a:ext cx="462377" cy="46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0401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REST did not work well?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829800" cy="4495800"/>
          </a:xfrm>
        </p:spPr>
        <p:txBody>
          <a:bodyPr/>
          <a:lstStyle/>
          <a:p>
            <a:r>
              <a:rPr lang="en-US" b="1" dirty="0" smtClean="0"/>
              <a:t>REST</a:t>
            </a:r>
            <a:r>
              <a:rPr lang="en-US" dirty="0" smtClean="0"/>
              <a:t> only repairs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workflows </a:t>
            </a:r>
            <a:r>
              <a:rPr lang="en-US" dirty="0"/>
              <a:t>where a UI element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>
                <a:solidFill>
                  <a:srgbClr val="FF0000"/>
                </a:solidFill>
              </a:rPr>
              <a:t>moved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a different </a:t>
            </a:r>
            <a:r>
              <a:rPr lang="en-US" dirty="0" smtClean="0"/>
              <a:t>location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100" dirty="0" smtClean="0"/>
          </a:p>
          <a:p>
            <a:r>
              <a:rPr lang="en-US" b="1" dirty="0" err="1" smtClean="0"/>
              <a:t>FlowFixer</a:t>
            </a:r>
            <a:r>
              <a:rPr lang="en-US" dirty="0" smtClean="0"/>
              <a:t> </a:t>
            </a:r>
            <a:r>
              <a:rPr lang="en-US" dirty="0"/>
              <a:t>repairs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broken workflows</a:t>
            </a:r>
          </a:p>
          <a:p>
            <a:pPr lvl="1"/>
            <a:r>
              <a:rPr lang="en-US" kern="1200" dirty="0"/>
              <a:t>Execute UI actions and observe their consequences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71053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cs typeface="Times New Roman" pitchFamily="18" charset="0"/>
              </a:rPr>
              <a:t>REST’s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black-box </a:t>
            </a:r>
            <a:r>
              <a:rPr lang="en-US" i="1" dirty="0" smtClean="0">
                <a:cs typeface="Times New Roman" pitchFamily="18" charset="0"/>
              </a:rPr>
              <a:t>approach is </a:t>
            </a:r>
            <a:r>
              <a:rPr lang="en-US" i="1" dirty="0" smtClean="0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i="1" dirty="0" smtClean="0">
                <a:cs typeface="Times New Roman" pitchFamily="18" charset="0"/>
              </a:rPr>
              <a:t> aware of the “action semantics”</a:t>
            </a:r>
            <a:endParaRPr lang="en-US" b="0" i="1" dirty="0" smtClean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586" y="2057400"/>
            <a:ext cx="55620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000" b="0" dirty="0" smtClean="0">
                <a:latin typeface="+mj-lt"/>
              </a:rPr>
              <a:t>-</a:t>
            </a:r>
            <a:r>
              <a:rPr lang="en-US" sz="2000" b="0" dirty="0" smtClean="0">
                <a:solidFill>
                  <a:srgbClr val="FF0000"/>
                </a:solidFill>
                <a:latin typeface="+mj-lt"/>
              </a:rPr>
              <a:t>    Ineffective</a:t>
            </a:r>
            <a:r>
              <a:rPr lang="en-US" sz="2000" b="0" dirty="0" smtClean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for non-trivial UI </a:t>
            </a:r>
            <a:r>
              <a:rPr lang="en-US" sz="2000" b="0" dirty="0" smtClean="0">
                <a:latin typeface="+mj-lt"/>
              </a:rPr>
              <a:t>changes</a:t>
            </a:r>
          </a:p>
          <a:p>
            <a:pPr lvl="1">
              <a:buClr>
                <a:schemeClr val="tx1"/>
              </a:buClr>
            </a:pPr>
            <a:endParaRPr lang="en-US" sz="800" b="0" dirty="0" smtClean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2000" b="0" dirty="0">
                <a:latin typeface="+mj-lt"/>
              </a:rPr>
              <a:t> </a:t>
            </a:r>
            <a:r>
              <a:rPr lang="en-US" sz="2000" b="0" dirty="0" smtClean="0">
                <a:latin typeface="+mj-lt"/>
              </a:rPr>
              <a:t>      UI label change</a:t>
            </a:r>
            <a:endParaRPr lang="en-US" sz="2000" b="0" dirty="0">
              <a:latin typeface="+mj-lt"/>
            </a:endParaRPr>
          </a:p>
          <a:p>
            <a:pPr lvl="2">
              <a:buClr>
                <a:schemeClr val="tx1"/>
              </a:buClr>
            </a:pPr>
            <a:endParaRPr lang="en-US" sz="2000" b="0" dirty="0" smtClean="0"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sz="2000" b="0" dirty="0" smtClean="0">
                <a:latin typeface="+mj-lt"/>
              </a:rPr>
              <a:t>UI </a:t>
            </a:r>
            <a:r>
              <a:rPr lang="en-US" sz="2000" b="0" dirty="0">
                <a:latin typeface="+mj-lt"/>
              </a:rPr>
              <a:t>element </a:t>
            </a:r>
            <a:r>
              <a:rPr lang="en-US" sz="2000" b="0" dirty="0" smtClean="0">
                <a:latin typeface="+mj-lt"/>
              </a:rPr>
              <a:t>change</a:t>
            </a:r>
          </a:p>
          <a:p>
            <a:pPr lvl="2">
              <a:buClr>
                <a:schemeClr val="tx1"/>
              </a:buClr>
            </a:pPr>
            <a:endParaRPr lang="en-US" sz="2000" b="0" dirty="0"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sz="2000" b="0" dirty="0">
                <a:latin typeface="+mj-lt"/>
              </a:rPr>
              <a:t>UI action change</a:t>
            </a:r>
          </a:p>
          <a:p>
            <a:endParaRPr lang="en-US" sz="2000" b="0" dirty="0" err="1" smtClean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80492" y="3746199"/>
            <a:ext cx="1425224" cy="566922"/>
            <a:chOff x="4233333" y="5910078"/>
            <a:chExt cx="1425224" cy="566922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333" y="5974841"/>
              <a:ext cx="457201" cy="47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154" y="5910078"/>
              <a:ext cx="524403" cy="566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ight Arrow 22"/>
            <p:cNvSpPr/>
            <p:nvPr/>
          </p:nvSpPr>
          <p:spPr bwMode="auto">
            <a:xfrm>
              <a:off x="4766735" y="6152445"/>
              <a:ext cx="304801" cy="127943"/>
            </a:xfrm>
            <a:prstGeom prst="righ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20091" y="3138268"/>
            <a:ext cx="2299709" cy="509283"/>
            <a:chOff x="4253491" y="5345289"/>
            <a:chExt cx="2299709" cy="509283"/>
          </a:xfrm>
        </p:grpSpPr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491" y="5345289"/>
              <a:ext cx="665642" cy="50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022" y="5475111"/>
              <a:ext cx="1013178" cy="246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ight Arrow 26"/>
            <p:cNvSpPr/>
            <p:nvPr/>
          </p:nvSpPr>
          <p:spPr bwMode="auto">
            <a:xfrm>
              <a:off x="5037666" y="5520267"/>
              <a:ext cx="304801" cy="127943"/>
            </a:xfrm>
            <a:prstGeom prst="righ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12986" y="2524134"/>
            <a:ext cx="2840214" cy="455872"/>
            <a:chOff x="3712986" y="2524134"/>
            <a:chExt cx="2840214" cy="4558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986" y="2524134"/>
              <a:ext cx="1293636" cy="41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ight Arrow 15"/>
            <p:cNvSpPr/>
            <p:nvPr/>
          </p:nvSpPr>
          <p:spPr bwMode="auto">
            <a:xfrm>
              <a:off x="5077580" y="2668923"/>
              <a:ext cx="304801" cy="127943"/>
            </a:xfrm>
            <a:prstGeom prst="right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2528668"/>
              <a:ext cx="1066800" cy="45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048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FlowFixer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accurate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in repairing broken workflows</a:t>
            </a:r>
          </a:p>
          <a:p>
            <a:endParaRPr lang="en-US" dirty="0"/>
          </a:p>
          <a:p>
            <a:r>
              <a:rPr lang="en-US" dirty="0" err="1" smtClean="0"/>
              <a:t>FlowFixer</a:t>
            </a:r>
            <a:r>
              <a:rPr lang="en-US" dirty="0" smtClean="0"/>
              <a:t> achieves </a:t>
            </a:r>
            <a:r>
              <a:rPr lang="en-US" dirty="0" smtClean="0">
                <a:solidFill>
                  <a:srgbClr val="FF0000"/>
                </a:solidFill>
              </a:rPr>
              <a:t>better</a:t>
            </a:r>
            <a:r>
              <a:rPr lang="en-US" dirty="0" smtClean="0"/>
              <a:t> results than a </a:t>
            </a:r>
            <a:br>
              <a:rPr lang="en-US" dirty="0" smtClean="0"/>
            </a:br>
            <a:r>
              <a:rPr lang="en-US" dirty="0" smtClean="0"/>
              <a:t>GUI-comparison-based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10067" y="2819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3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686800" cy="4495800"/>
          </a:xfrm>
        </p:spPr>
        <p:txBody>
          <a:bodyPr/>
          <a:lstStyle/>
          <a:p>
            <a:r>
              <a:rPr lang="en-US" b="1" dirty="0" smtClean="0"/>
              <a:t>Test repair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err="1" smtClean="0"/>
              <a:t>ReAssert</a:t>
            </a:r>
            <a:r>
              <a:rPr lang="en-US" sz="2000" dirty="0" smtClean="0"/>
              <a:t> [</a:t>
            </a:r>
            <a:r>
              <a:rPr lang="en-US" sz="2000" dirty="0" smtClean="0">
                <a:solidFill>
                  <a:schemeClr val="accent2"/>
                </a:solidFill>
              </a:rPr>
              <a:t>Daniel’09</a:t>
            </a:r>
            <a:r>
              <a:rPr lang="en-US" sz="2000" dirty="0" smtClean="0"/>
              <a:t>],  REST [</a:t>
            </a:r>
            <a:r>
              <a:rPr lang="en-US" sz="2000" dirty="0" smtClean="0">
                <a:solidFill>
                  <a:schemeClr val="accent2"/>
                </a:solidFill>
              </a:rPr>
              <a:t>Grechanik’09</a:t>
            </a:r>
            <a:r>
              <a:rPr lang="en-US" sz="2000" dirty="0" smtClean="0"/>
              <a:t>], Guitar [</a:t>
            </a:r>
            <a:r>
              <a:rPr lang="en-US" sz="2000" dirty="0" smtClean="0">
                <a:solidFill>
                  <a:schemeClr val="accent2"/>
                </a:solidFill>
              </a:rPr>
              <a:t>Memon’04</a:t>
            </a:r>
            <a:r>
              <a:rPr lang="en-US" sz="2000" dirty="0" smtClean="0"/>
              <a:t>],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Genetic approach [</a:t>
            </a:r>
            <a:r>
              <a:rPr lang="en-US" sz="2000" dirty="0" smtClean="0">
                <a:solidFill>
                  <a:schemeClr val="accent2"/>
                </a:solidFill>
              </a:rPr>
              <a:t>Huang’10</a:t>
            </a:r>
            <a:r>
              <a:rPr lang="en-US" sz="2000" dirty="0" smtClean="0"/>
              <a:t>], WATER [</a:t>
            </a:r>
            <a:r>
              <a:rPr lang="en-US" sz="2000" dirty="0">
                <a:solidFill>
                  <a:schemeClr val="accent2"/>
                </a:solidFill>
              </a:rPr>
              <a:t>Choudhary’11</a:t>
            </a:r>
            <a:r>
              <a:rPr lang="en-US" sz="2000" dirty="0" smtClean="0"/>
              <a:t>] … 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1800" i="1" dirty="0">
                <a:solidFill>
                  <a:schemeClr val="accent2"/>
                </a:solidFill>
              </a:rPr>
              <a:t>Make obsoleted tests </a:t>
            </a:r>
            <a:r>
              <a:rPr lang="en-US" sz="1800" i="1" dirty="0" err="1" smtClean="0">
                <a:solidFill>
                  <a:schemeClr val="accent2"/>
                </a:solidFill>
              </a:rPr>
              <a:t>compilable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without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>
                <a:solidFill>
                  <a:schemeClr val="accent2"/>
                </a:solidFill>
              </a:rPr>
              <a:t>preserving its original semantics</a:t>
            </a:r>
            <a:r>
              <a:rPr lang="en-US" sz="1800" i="1" dirty="0" smtClean="0">
                <a:solidFill>
                  <a:schemeClr val="accent2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</a:rPr>
              <a:t>     </a:t>
            </a:r>
            <a:r>
              <a:rPr lang="en-US" sz="1800" b="1" i="1" dirty="0" smtClean="0">
                <a:solidFill>
                  <a:schemeClr val="accent2"/>
                </a:solidFill>
              </a:rPr>
              <a:t>Not</a:t>
            </a:r>
            <a:r>
              <a:rPr lang="en-US" sz="1800" i="1" dirty="0" smtClean="0">
                <a:solidFill>
                  <a:schemeClr val="accent2"/>
                </a:solidFill>
              </a:rPr>
              <a:t> applicable to repairing broken workflows.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b="1" dirty="0" smtClean="0"/>
              <a:t>Program repair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GenProg</a:t>
            </a:r>
            <a:r>
              <a:rPr lang="en-US" sz="2000" dirty="0" smtClean="0"/>
              <a:t> [</a:t>
            </a:r>
            <a:r>
              <a:rPr lang="en-US" sz="2000" dirty="0">
                <a:solidFill>
                  <a:schemeClr val="accent2"/>
                </a:solidFill>
              </a:rPr>
              <a:t>Weimer’09</a:t>
            </a:r>
            <a:r>
              <a:rPr lang="en-US" sz="2000" dirty="0" smtClean="0"/>
              <a:t>], </a:t>
            </a:r>
            <a:r>
              <a:rPr lang="en-US" sz="2000" dirty="0" err="1" smtClean="0"/>
              <a:t>ClearView</a:t>
            </a:r>
            <a:r>
              <a:rPr lang="en-US" sz="2000" dirty="0" smtClean="0"/>
              <a:t> [</a:t>
            </a:r>
            <a:r>
              <a:rPr lang="en-US" sz="2000" dirty="0" smtClean="0">
                <a:solidFill>
                  <a:schemeClr val="accent2"/>
                </a:solidFill>
              </a:rPr>
              <a:t>Perkins’09</a:t>
            </a:r>
            <a:r>
              <a:rPr lang="en-US" sz="2000" dirty="0" smtClean="0"/>
              <a:t>], PAR [</a:t>
            </a:r>
            <a:r>
              <a:rPr lang="en-US" sz="2000" dirty="0" smtClean="0">
                <a:solidFill>
                  <a:schemeClr val="accent2"/>
                </a:solidFill>
              </a:rPr>
              <a:t>Kim’13</a:t>
            </a:r>
            <a:r>
              <a:rPr lang="en-US" sz="2000" dirty="0" smtClean="0"/>
              <a:t>]…   </a:t>
            </a:r>
          </a:p>
          <a:p>
            <a:pPr marL="0" indent="0">
              <a:buNone/>
            </a:pPr>
            <a:r>
              <a:rPr lang="en-US" sz="400" dirty="0" smtClean="0"/>
              <a:t>     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2"/>
                </a:solidFill>
              </a:rPr>
              <a:t>     Search patches for bugs.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</a:rPr>
              <a:t>    </a:t>
            </a:r>
            <a:r>
              <a:rPr lang="en-US" sz="1800" b="1" i="1" dirty="0" smtClean="0">
                <a:solidFill>
                  <a:schemeClr val="accent2"/>
                </a:solidFill>
              </a:rPr>
              <a:t>Not</a:t>
            </a:r>
            <a:r>
              <a:rPr lang="en-US" sz="1800" i="1" dirty="0" smtClean="0">
                <a:solidFill>
                  <a:schemeClr val="accent2"/>
                </a:solidFill>
              </a:rPr>
              <a:t> applicable to broken workflows caused by UI changes.</a:t>
            </a:r>
          </a:p>
          <a:p>
            <a:endParaRPr lang="en-US" sz="400" dirty="0"/>
          </a:p>
          <a:p>
            <a:r>
              <a:rPr lang="en-US" b="1" dirty="0" smtClean="0"/>
              <a:t>Change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Chianti [</a:t>
            </a:r>
            <a:r>
              <a:rPr lang="en-US" sz="2000" dirty="0" smtClean="0">
                <a:solidFill>
                  <a:schemeClr val="accent2"/>
                </a:solidFill>
              </a:rPr>
              <a:t>Ren’05</a:t>
            </a:r>
            <a:r>
              <a:rPr lang="en-US" sz="2000" dirty="0" smtClean="0"/>
              <a:t>], </a:t>
            </a:r>
            <a:r>
              <a:rPr lang="en-US" sz="2000" dirty="0" err="1" smtClean="0"/>
              <a:t>SemDiff</a:t>
            </a:r>
            <a:r>
              <a:rPr lang="en-US" sz="2000" dirty="0" smtClean="0"/>
              <a:t>  [</a:t>
            </a:r>
            <a:r>
              <a:rPr lang="en-US" sz="2000" dirty="0" smtClean="0">
                <a:solidFill>
                  <a:schemeClr val="accent2"/>
                </a:solidFill>
              </a:rPr>
              <a:t>Dagenais’08</a:t>
            </a:r>
            <a:r>
              <a:rPr lang="en-US" sz="2000" dirty="0" smtClean="0"/>
              <a:t>], </a:t>
            </a:r>
            <a:r>
              <a:rPr lang="en-US" sz="2000" dirty="0" err="1" smtClean="0"/>
              <a:t>RefactoringCrawler</a:t>
            </a:r>
            <a:r>
              <a:rPr lang="en-US" sz="2000" dirty="0" smtClean="0"/>
              <a:t> [</a:t>
            </a:r>
            <a:r>
              <a:rPr lang="en-US" sz="2000" dirty="0" smtClean="0">
                <a:solidFill>
                  <a:schemeClr val="accent2"/>
                </a:solidFill>
              </a:rPr>
              <a:t>Dig’05</a:t>
            </a:r>
            <a:r>
              <a:rPr lang="en-US" sz="2000" dirty="0" smtClean="0"/>
              <a:t>],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Hybrid approach [</a:t>
            </a:r>
            <a:r>
              <a:rPr lang="en-US" sz="2000" dirty="0" smtClean="0">
                <a:solidFill>
                  <a:schemeClr val="accent2"/>
                </a:solidFill>
              </a:rPr>
              <a:t>Wang’12</a:t>
            </a:r>
            <a:r>
              <a:rPr lang="en-US" sz="2000" dirty="0" smtClean="0"/>
              <a:t>] 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800" i="1" dirty="0">
                <a:solidFill>
                  <a:schemeClr val="accent2"/>
                </a:solidFill>
              </a:rPr>
              <a:t>Identify code-level changes and compute the effects. </a:t>
            </a:r>
            <a:r>
              <a:rPr lang="en-US" sz="1800" i="1" dirty="0" smtClean="0">
                <a:solidFill>
                  <a:schemeClr val="accent2"/>
                </a:solidFill>
              </a:rPr>
              <a:t/>
            </a:r>
            <a:br>
              <a:rPr lang="en-US" sz="1800" i="1" dirty="0" smtClean="0">
                <a:solidFill>
                  <a:schemeClr val="accent2"/>
                </a:solidFill>
              </a:rPr>
            </a:br>
            <a:r>
              <a:rPr lang="en-US" sz="1800" i="1" dirty="0" smtClean="0">
                <a:solidFill>
                  <a:schemeClr val="accent2"/>
                </a:solidFill>
              </a:rPr>
              <a:t>     </a:t>
            </a:r>
            <a:r>
              <a:rPr lang="en-US" sz="1800" b="1" i="1" dirty="0" smtClean="0">
                <a:solidFill>
                  <a:schemeClr val="accent2"/>
                </a:solidFill>
              </a:rPr>
              <a:t>Not</a:t>
            </a:r>
            <a:r>
              <a:rPr lang="en-US" sz="1800" i="1" dirty="0" smtClean="0">
                <a:solidFill>
                  <a:schemeClr val="accent2"/>
                </a:solidFill>
              </a:rPr>
              <a:t> applicable for repairing UI-level workflows.</a:t>
            </a:r>
            <a:endParaRPr lang="en-US" sz="1800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Technique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10067" y="32004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5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</a:p>
          <a:p>
            <a:endParaRPr lang="en-US" sz="2000" dirty="0" smtClean="0"/>
          </a:p>
          <a:p>
            <a:r>
              <a:rPr lang="en-US" dirty="0" smtClean="0"/>
              <a:t>Extend </a:t>
            </a:r>
            <a:r>
              <a:rPr lang="en-US" dirty="0" err="1" smtClean="0"/>
              <a:t>FlowFixer</a:t>
            </a:r>
            <a:r>
              <a:rPr lang="en-US" dirty="0" smtClean="0"/>
              <a:t> to repair UI test scripts</a:t>
            </a:r>
          </a:p>
          <a:p>
            <a:pPr lvl="1"/>
            <a:r>
              <a:rPr lang="en-US" dirty="0" smtClean="0"/>
              <a:t>Lift </a:t>
            </a:r>
            <a:r>
              <a:rPr lang="en-US" i="1" dirty="0" smtClean="0">
                <a:solidFill>
                  <a:schemeClr val="accent2"/>
                </a:solidFill>
              </a:rPr>
              <a:t>syntax-correcting</a:t>
            </a:r>
            <a:r>
              <a:rPr lang="en-US" dirty="0" smtClean="0"/>
              <a:t> repair to </a:t>
            </a:r>
            <a:r>
              <a:rPr lang="en-US" i="1" dirty="0" smtClean="0">
                <a:solidFill>
                  <a:schemeClr val="accent2"/>
                </a:solidFill>
              </a:rPr>
              <a:t>semantics-preserving</a:t>
            </a:r>
            <a:r>
              <a:rPr lang="en-US" dirty="0" smtClean="0"/>
              <a:t> repair</a:t>
            </a:r>
          </a:p>
          <a:p>
            <a:pPr lvl="1"/>
            <a:endParaRPr lang="en-US" dirty="0"/>
          </a:p>
          <a:p>
            <a:r>
              <a:rPr lang="en-US" dirty="0" smtClean="0"/>
              <a:t>Integrate </a:t>
            </a:r>
            <a:r>
              <a:rPr lang="en-US" dirty="0" err="1" smtClean="0"/>
              <a:t>FlowFixer</a:t>
            </a:r>
            <a:r>
              <a:rPr lang="en-US" dirty="0" smtClean="0"/>
              <a:t> into software evolution</a:t>
            </a:r>
          </a:p>
          <a:p>
            <a:pPr lvl="1"/>
            <a:r>
              <a:rPr lang="en-US" dirty="0" smtClean="0"/>
              <a:t>Proactively finding broken workflows</a:t>
            </a:r>
          </a:p>
          <a:p>
            <a:pPr lvl="1"/>
            <a:r>
              <a:rPr lang="en-US" dirty="0" smtClean="0"/>
              <a:t>Summarize UI-level changes</a:t>
            </a:r>
          </a:p>
          <a:p>
            <a:pPr lvl="1"/>
            <a:r>
              <a:rPr lang="en-US" dirty="0" smtClean="0"/>
              <a:t>Automatically update user manual</a:t>
            </a:r>
          </a:p>
          <a:p>
            <a:pPr lvl="1"/>
            <a:r>
              <a:rPr lang="en-US" dirty="0" smtClean="0"/>
              <a:t>Help users learn new GUI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495800"/>
          </a:xfrm>
        </p:spPr>
        <p:txBody>
          <a:bodyPr/>
          <a:lstStyle/>
          <a:p>
            <a:r>
              <a:rPr lang="en-US" dirty="0" smtClean="0"/>
              <a:t>A technique to repair broken workflows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analyze method invocations and evolution to reason about fix actions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automated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andles non-trivial </a:t>
            </a:r>
            <a:r>
              <a:rPr lang="en-US" dirty="0"/>
              <a:t>code changes</a:t>
            </a:r>
          </a:p>
          <a:p>
            <a:endParaRPr lang="en-US" dirty="0" smtClean="0"/>
          </a:p>
          <a:p>
            <a:r>
              <a:rPr lang="en-US" dirty="0" smtClean="0"/>
              <a:t>Experiments that demonstrate its usefulness</a:t>
            </a:r>
          </a:p>
          <a:p>
            <a:pPr lvl="1"/>
            <a:r>
              <a:rPr lang="en-US" dirty="0" smtClean="0"/>
              <a:t>Accurate and efficient</a:t>
            </a:r>
          </a:p>
          <a:p>
            <a:pPr lvl="2"/>
            <a:r>
              <a:rPr lang="en-US" dirty="0" smtClean="0"/>
              <a:t>Fixed </a:t>
            </a:r>
            <a:r>
              <a:rPr lang="en-US" dirty="0" smtClean="0">
                <a:solidFill>
                  <a:srgbClr val="FF0000"/>
                </a:solidFill>
              </a:rPr>
              <a:t>15</a:t>
            </a:r>
            <a:r>
              <a:rPr lang="en-US" dirty="0" smtClean="0"/>
              <a:t> out of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broken workflows</a:t>
            </a:r>
          </a:p>
          <a:p>
            <a:pPr lvl="1"/>
            <a:r>
              <a:rPr lang="en-US" dirty="0" smtClean="0"/>
              <a:t>Outperforms alternative techniques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FlowFixer</a:t>
            </a:r>
            <a:r>
              <a:rPr lang="en-US" dirty="0" smtClean="0"/>
              <a:t> tool implementation:</a:t>
            </a:r>
          </a:p>
          <a:p>
            <a:pPr marL="0" indent="0">
              <a:buNone/>
            </a:pPr>
            <a:r>
              <a:rPr lang="en-US" sz="2400" i="1" dirty="0">
                <a:ea typeface="+mn-ea"/>
                <a:cs typeface="+mn-cs"/>
              </a:rPr>
              <a:t> </a:t>
            </a:r>
            <a:r>
              <a:rPr lang="en-US" sz="2400" i="1" dirty="0" smtClean="0">
                <a:ea typeface="+mn-ea"/>
                <a:cs typeface="+mn-cs"/>
              </a:rPr>
              <a:t>   </a:t>
            </a:r>
            <a:r>
              <a:rPr lang="en-US" sz="2400" i="1" u="sng" dirty="0" smtClean="0">
                <a:solidFill>
                  <a:schemeClr val="accent2"/>
                </a:solidFill>
                <a:ea typeface="+mn-ea"/>
                <a:cs typeface="+mn-cs"/>
              </a:rPr>
              <a:t>http</a:t>
            </a:r>
            <a:r>
              <a:rPr lang="en-US" sz="2400" i="1" u="sng" dirty="0">
                <a:solidFill>
                  <a:schemeClr val="accent2"/>
                </a:solidFill>
                <a:ea typeface="+mn-ea"/>
                <a:cs typeface="+mn-cs"/>
              </a:rPr>
              <a:t>://workflow-repairer.googlecode.com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99060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A broken workflow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347838" y="655646"/>
            <a:ext cx="952500" cy="26002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2680" y="27074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FlowFixer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76200"/>
            <a:ext cx="15388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cs typeface="Times New Roman" pitchFamily="18" charset="0"/>
              </a:rPr>
              <a:t>Fix suggestions</a:t>
            </a:r>
            <a:endParaRPr lang="en-US" sz="1500" b="0" dirty="0" smtClean="0">
              <a:cs typeface="Times New Roman" pitchFamily="18" charset="0"/>
            </a:endParaRPr>
          </a:p>
        </p:txBody>
      </p:sp>
      <p:sp>
        <p:nvSpPr>
          <p:cNvPr id="15" name="AutoShape 6" descr="data:image/jpeg;base64,/9j/4AAQSkZJRgABAQAAAQABAAD/2wCEAAkGBhQQEBUUEhQQEBAWFBUQEBIYFBQXFRQVFxUVFBQWFhQXGyYeFxokGRQUHy8gJScpLCwsFR4xNTAqNSYrLSkBCQoKDgwOGg8PGiwiHSAqKSksNS8tKik1KSosNSksKSk1LSwsLC4qKSwsKSksLCktKSkpKSksLCktLCwpKSkpLP/AABEIAMwAzAMBIgACEQEDEQH/xAAcAAACAgMBAQAAAAAAAAAAAAAABQYHAgMEAQj/xABOEAABAgMCBgsKCwgDAQEAAAABAgMABBESYQUGITGB8AcTQVFTVHKSk7LRFRYiJTI0UnGR0hQXIyQzVWKCobHhQkNEg5Sis8EmNTbic//EABkBAQEBAQEBAAAAAAAAAAAAAAABAgMEBf/EADQRAAIBAQMICgICAwEAAAAAAAABAhEDEpEEEyEiUVJh0SMxM1OBobHB4fBxskHSQmLiFP/aAAwDAQACEQMRAD8Au6zcNdEFm4a6ILNw10QWbhrogULNw10QWbhrogs3DXRBZuGuiACzcNdEFm4a6ILNw10QWbhrogAs3DXRBZuGuiCzcNdEFm4a6IALNw10QWbhrogs3DXRCXHSdUxg6adbolxDDikK3iEmhGTcgDdOY0SjKyh2YlG1jOlTyAoesHNGjv1kONyXTtxA8Rtj6XmJZClttqJQhS1qSFrWtSQoklQviSfFRJ8G10aOyAHHfrIcbkunbg79ZDjcl07cJ/iok+Da6NHZB8VEnwbXRo7IAcd+shxuS6duDv1kONyXTtwn+KiT4Nro0dkHxUSfBtdGjsgBx36yHG5Lp24O/WQ43JdO3Cf4qJPg2ujR2QfFRJ8G10aOyAHHfrIcbkunbg79ZDjcl07cJ/iok+Da6NHZGD+xdJoSVFtqgBJ+TRuaIAkuD8YJaYUUsPyzywKlKHUKNN+gy0hjZuGuiKiwziPtQQ7LBMrMIO2MuoAFD6KwB4STmIiX4i48CeBZeSlifaHyzO4ocI3voP4QBLrNw10QWbhrogs3DXRBZuGuiACzcNdEFm4a6ILNw10QWbhrogAs3DXRBZuGuiCzcNdEFm4a6IFCzcNdEFm4a6ILNw10QWbhrogAs3DXRBZuGuiCzcNdEFm4a6IALNw10QWbhrogs3DXRBZuGuiACzcNdER3ZEHimcyDzZ3qm6JFZuGuiI7siDxTO5B5s71TdAhxbGQ+ZIyDyG/8YuhhhTD8w06pDcg8+gUo4laAlVQCaA5chNNEL9jIfMkZB5DX+NMMMKY8Sks6pp1RS4mloBtZGUBQyhNMxEdbKLlKijex9jE2ktLp94nJ31zX1ZMdI3HoxqmvqyY6RuPPjLkPTV0TnuwDZKkfTV0Tnux6s1Puf25nK/HvPQzGNEz9WzA++32RsTjJMfV7w++nsjWNkWSP7aujX2RsTj9JnMo9GrsjDs5d1+3MX4956GYxgf4i6PvD3Y9OH3+Iu84e7Hgx3lT+0eYY9OO0rvnmGMXJd36lvR3/AEMFYxTHEHj95PZDWbUVSyiUhBLdSk50kpqQcmcZoVKx7lBnUeYrshrNuhcspaaFKm7STcU1GSm9HO0i0lWNMfc6QafVKuHsa0ygW0AQkgga5or/ABvxPWFpeZUWZhs2mH050n0Vb6TuiLFlR4Ccicw1zQPywWkhQSQdd6ORsjuIuPAngWXkpYn2h8szuKHCN76D+ES6zcNdEVdjfieoLS8yraZhs2mH050n0VDdSd0RJMRseBPAsvJSxPtD5ZrcUOEb30H8IAltm4a6ILNw10QWbhrogs3DXRAoWbk66ILNyddEFm5OuiCzcnXRABZuTrogs3J10QWbk66ILNyddEAFm5OuiCzcnXRBZuTrogs3J10QAWbk66ILNyddEFm5OuiCzcnXRABZuTroiO7Ig8UzuQebO9UxIrNyddER3ZEHimdyDzZ3qmBDi2Mh8yRkHkNf40xLS2PRTroiIbGvmSM3kN/40w3n8bZRhwtuvMtuJpaSa1FQCMyd4iNRhKTpFVI5JdbG+1D0Ua6INqHoo10Qg7/JHjDH93uwd/kjxhj+73Y6f+e13XgzOdhtWI/2oeij2fpBtQ9FHs/SEHf3I8YY/u92PRjzJcYY/u92JmLXdeDGdhtWI+2keij2Dsg2keij2DshIMdZM/v2f7vdjIY4SnDNexfuxMzabrwYzkNqxHO0j0Uez9I04QRVpYAHkGns9ULhjZK8K3zV+7Hpxolj+8RzV+7EzU9jwLnI7Ub5SaRYTlRmG7G34SjfR7YQvT8oTXbGh9xfuRqM9J8K1zV+5DNT2PAl+O1D+YU2tJCi2Qb4rDHzBIZBmWV7XMMAusuo8oUFSk7hSd0RNpFUs+uw0tpa6FVkA1oKVOVI3x7YRbJuDw3IOUAHybubkRlxcXRo0mn1E4xfnTMSjDygm04y26qmaqkBRppJjvs3J10QjxGHi2UyDzZrqCHlm5OuiIUKXJjG0K08GuelctN+kZUuTHz3j7tysPzKmXVtPNhosrSoizRsGg3KHejE5qEbz6jM5qEbz6j6EpcmClyYq/EvZfC1Jl8JBDExkSh+lGnTm8Lg1fh6os8fdipqSqixkpKqPaXJgpcmClyYKXJjRoKXJgpcmClyYKXJgApcmI7siDxTO5vNneqYkVLkxHdkQeKZzN5s71TAgq2PHaSbYABqhvqJiQvSDa1VW2wpRzlSEE+0iI7seo+ZtZvIR1Ew1whiPKzDinXUEuKpaIdcSMgAGQGgyAR0hdrrNr8KvuiOtNB2dyGOClujb7IO5DHBS3Rt9kK/i2kuDV0zvbB8Wslwaumd7Y7dFvSwX9jOvsWPwMjghjgpbmN9keDB7I/cyx/lt9kLTsbSXBq6Z3tjE7HkmP3aumc7YnRb0sF/Ya+xY/A5RIy5/dSw+4jsjLucxwUtzEdkIjiJKj9hXSudseoxOlRnQrpF9sZeb3nh/wBE19ix+B53OY4KW5iOyPe57HBS/MR2QpTifK7iT0i4z70Zb0T0iompvPD5GtsWPwM+57HBS/MR2R53OY4KW5iOyFhxQlvRPSKjFWJ0ruoPSLhqbzw+RrbFj8DliUbQaoQyk0pVKUg09YEQ/ZVcBkXRkqGnK8ww6kcAsS67bSSlVkpqVqOQ0rkPqERzZI8xfzfROdUxzlSuh1++JtVppJZiMPFspkHmzXUEPKXJhHiMPFspm82a6gh5S5MZKFOTFGYWH/KHs3ly/q8hEXnTkxRuFf8A1D2by5f1eQiPNlPZM8+Vdkya46bFzU2lSmQhC8tUfsnk7xuzeqILgHHCcwGvaZhC5mTBpYV9KyPsKOcfZOiL3pyYVYfxZZnUWXEptUolY8odouiOycHessP4fIkrFwd6yw/h8jPAOMLE8yHpZaHWznp5ST6Kk50m4wypyYofDGKM5gaY+ESiyjLlIytuj0Vo3fVn3on+I2ymzhAhl0JlZ0Z2lHwXL2lHyuTn9cdLO1U9HU9h0s7ZT0dT2E5pyYKcmCnJgpyY7HUKcmI7siDxTOZvNneqYkVOTEd2RB4pnc3mzvVMALdjpPzNrN5COomGGFMXJh11S2555hBpRpKUlKaAA0Nd0iumODY5HzNrN5COoiGOFFYR21XwdMgWclguFy3mFa0yZ6x3sW09DS/NPck6U018Di70Jv6ymOYntg70Jv6ymOYntjO3hb0MGe13tgt4W9DBntd7Y9N603oYR5HGkdkvPmY96M39ZTHMT2wd6U19Yvn7g7Y2BeFd1ODva52xmFYS3UyHtX2xHOe2OEeQpHZLF8zmOK8wP494/dHvRgcXXx/GOH7v/wBR2Ez+6mS9qu2NSzPejKf3e9HNzntjhHkW7HY8XzNIwE9xtz2H3ozGBnuNL9ivfjBSp/cTJ+1XbDhm1ZFuxboLVM1qmWl1YxKcl/KwXIqjF7cXzFRwM9xpfsV78YKwE9xtz2H3od05MFOTGM7LhguRrNx44vmK8HYKdaXaXMKeTZIsKGSpplznNT8YRbJHmL+b6JzqGJjTkxDtkjzF/N9E51TGJScnVmkqKiJZiMPFkpm82a6gh5TkwjxGHiyUzebNdQQ8pyYyUObFG4V/9Q9y5f1eQiLy5sUXhk/8nf5THq8hMebKeyZ58q7Jl37byYNu5MLDNcmD4VyY1nDWcO94JWkpUEKSchBFQdEVjjvsUpdBcls48KwCbSTnqg5z+frif/CuTB8K5McrS7Pr69pytFGf52lX4q7Kr8goS+Ewp1keCiapVxAzfKgeWPtZ/XFxSc4h5tLjSm3G1C0haSCki4iIdjJiuzOpNoIS56Y3eUP9xW8sZ7ADxUx8pLk1cl1GraxvpP7CrxphC3cXdtMfvUSGUOLu2mP3qL/5sR3ZE/6mdzebO9Uxjibj7LYURVohDyR8rLryOI0ftJ+0PwhthvBQmpZ5hRCUutraJGcWkkV0Z49Z7CL7HjoEm1m8hHUREimcNNt+UpAuzn2CKpclsLSaEywYZNkBCZkOVbWkCgVYT4VaAZDG6T2LJqcNqcmHFJOWwk7WgfdTlMaqWpacvhVC/JKDp/1HTt4+zFYP7Fs7K5ZKcKwMzTwtp9QVnEcMxhTDKPklSzYVm23bSWz6gPC0QqKlrP4SQjOUD1mOZvGBpRoFI/L8xFYMYiYSm8r8yptJzpaAbHOPhGGaNhIJTabmn2XvSS6o1P2grIYVFSxPhYOazGhyYH2Yrl3FjDEnlbcYnEDcUNrXzk5DpjhcnMLzBsJYbltwlai4dCU0HtgKljPYVQnOUR6zhNCsxQYgUrsTzUzlm5l1Y3UBW1o5qI7HtiOZYFZOdcTT9058oj1C1lEQhOdvH2Y0PYSQjOUiK8mXcMS4sLlmnTmS6hwhHrUk5RojGU2P5+eNZp9SGznbb+TR6irylQBYjOE0LzFJiMbIrgMi/m+ic6pjkd2JZqWFZKcUmmXaXflG/UK5RCLDUrhVxtUs7LNpKxtaphK6oCTkJCc9abkAWviN/wBZKZvNmuoIec2F+L8jtEqy1k8BpDeXP4KQMvshhzYgDmxRGH10xkmCaAAsk72RtJi9+bFC4yprjFNepr/EI82V9jI8uWdjIlc7jca0aSmnpK3fUIxkcbFWqOhNk/tAUp6xvQvYkK70evSFN6PhZ21rWp8LO2tb1SXCcvTB8L9URKTwiWvBV5O4d79IYCfBzFPtj1RyiqPVHKKoe/C/VGmbKHUlKwlSb9y8HchG9hhKd0G4dsQzGLHlSjtTItrOQJTl9utI0rRzd2Kqyq0c3diqs0Y2SLMq6Hpd8suoNpC0Gikn1jP+Ri4Ni/GKYn5BLs0hKXLakJXSztqBSjlj9mpqNFYrfE3Yqdm1h+cOStoIPkjR+0YuqQkG5ZoJTZShIqSd4ZyY+lk9lKzjST+D6mT2UrONJP4OspH2Y95sV7hDZcSolEhLOzqgSnbSNrl6jJXbFZVD1CFwwfhfCBtuTSpZIypblwG0g7lXFZV/lHpPRUtPmx4UjeTFYJw1hiRyObRPoG44naXaXOJ8FR9cdR2W3CmynBs1t+6lSkBsX7bujREFSxubBzYrE4ZwzOeQJaSQfQQXnOevwRGPexhZj5RufmFrOVSXA26g/wAv9nRFBaHNjyyN5MVozshYQljSak25lIzrYUUr9e1L/wBGMpjZNm38knIbWDmcmVWfY0jwj7YCpZXNg5sVf3AwvN+G7OutUypQylDKAdzP4StMCcMYZkciyxPIG44janKf/ojwSfXAFnkcmPebEIwFspNvPIYmWHZF5Zst7ZZU0tXopdGSu9WJvzYgDmx4Uj7Me82DmwKHNg5sHNg5sAHNiisOj/kk1mzN/wCEReteTFD4xLpjFNG5v/EI82V9jI8uV9jImUi2KbkZTrYpuQtlp+g3IymZ+o3I+HeVD4l9XRZPDLuQsmptLSbSyAPzjmxhxnQzkyLXmCRly715jTi3iFM4VcDkxVtmtQitKj7XZG7DJJWzr1IthkkrZ16kLUTMxhJzapVJS3Whcpk0ekYtfEXYpakwFu0W6cpJykm8/wColeL2KzMk2EtpRUClaflDnmx92ysYWSpFH3rKxhZKkUYoSAKCyBuCEePrhTgucIIB+DO5Rn8gw+ryYj+yB/1U5m82d6hjqdRJsZ4NbVKNqKUGy22Eg5hVAOaJ0ByYh+xf5kjN5DXUETGvJig8UkEUNkjejmRgxpJqG2gd+yI6q8mCvJiA8H3Y95sFeTBXkwKa3pdKxRSW1C8AxhLySG/IS2n1AfnG+vJgryYEDmxpnF0bUaINEk0ObII3V5Mc+ET8i55PkK/KAINjLimmYYNsJUlQqaZCk5wpNMxEc+JWOrku6mRn1VJ8GTm1ZnQMzbh3HBv7v5zuWTVtPk5h+URPHDE9D7agUgoOUgZ0ncUk7hEUE65sHNitcSsdXJZ1MjPqqT4MnNqzOgZm3DuODf3fzsqvJgA5sHNgryYK8mIAryYoPGn/ANDN+pr/ABCL8ryY+ese59LGHJxxWYBr27UKR5sqTdjJI82VpuxkkMlTNgVJAA3Yjc9jG7Mr2mUSVqOQq3B6zueqMsFYDm8MOCgU1L1z5ioXbwvi6sUNj9iQQAlKCvfv/wBmPHk2QU1rTA8WTZBTWtMCHYibEIQQ/NG24cuXcuA3BFry0sltISgISkZgI215MFeTH1VoPrJUCvJgryYK8mCvJigK8mI/sgHxVOZvNneoYkFeTEf2QD4qnM3mzvUMALti8/MkZvIa6gjvwlh6cbdUluRLzYNEuB5CQoUBrQ5RlqNEL9jA/MkZvIa6ghhhHHuWYdU0vbraDRVllahmByKGQ5462Kblojex9mjE2ktLph7nN3zT/wBWq6duPRjLPfVqunbjz4ypTemP6dyPRskSu8//AE7kerNz7n9uZyvR3/15GQxjnfq9Q/nIjYnGCc4iR/NTGKdkGWO490K42Jx6lzuO9Ee2MOEu6/bmL0d/05GQw7N8TPPHZAcOTXEzzx2R4cd2N53oz2wN48S6lBIDtVEJHySqVJoN2+MXZd368y3lv+nIxVh+c3JEn+YnshzOqJYWTQHaySN42c0dFeTGqcTabUBZqUkDSI4Skn1KmPuzqk11uv38GmUPgJ8nMPyjaoV9GFjOFghISoEEChFkxn3bRvHmmMmiO44YnofbUCkFBykDOk7ikncI34X4lY6uSzqZGfVUnwZObVmdAzNuHccG/u/nMThpB3DzTEB2RZRtcq8qwLNhSk1FKKSkqBTuggwBa9eTBXkwmxNmi5g+VWpVpSpdoqJzk2BUk78Oa8mACt6YimHtjWSnJgzLjYMwQlJVaNk2cgJRWhVTJWJXW9MFb0wKcmDcFty6AlsISB7THXW9MFb0wVvTABW9MFb0wVvTBW9MAFb0wVvTBW9MFb0wAVvTEf2QD4qnMo82d6hiQVvTEf2QD4qnMo82d6hgQV7GR+ZIzeQ31BEmewwyhRSt6XQoZ0laQR6wTEU2OXCJJoAgVQ31Ew7mcVZV5ZW4ww4tRqpZTUk0plNbo3BRrrV8COtNB2d8MvxiW6RHbB3wy3GJbpE9scHeVJcWluZ+sHeTJcWluZ+sdaWO14LmZ6Th98Bh3el+MS3SI7YO7svw8t0iO2FxxLk+LS3MPbHnehKD+Gl+ae2JSx2vBcx0mxffAZd22OHluentj3u0xw0vz09scCcVJPcl2Oae2MxitK8Az7D2xmllteC5jX4ffA7e7LPDMc9PbB3YZ4Zjnp7Y4xi1LcC17Fe9GXe7L8E3/d70To+PlzGvw++Bk5Ny5/fMc9PbGHwmW4Zjnp7YO9yX4Fv+73o8OLMtwLXsV2w6Pj5cxr8PvgbWNpcNEOMrIFSEqBNN+gMRbZQlgmQcpT6N3qGJVJYHZYUVNNtNqIskgGtKg0ynfA9kRbZQmLUi8BQ0ac6hjEqV1TSrTSP8QT4rk83m7XVEP63phBiCfFcnlHm7XVEP63piGgtXp10wWr066YLV6ddMFq9OumAC1enXTBavTrpgtXp10wWr066YALV6ddMFq9OumC1enXTBavTrpgAtXp10wWr066YLV6ddMFq9OumAC1enXTEf2QD4qnMo82d6hiQWr066Yj+yAfFU5lHmzvUMCCfY48zazeQjqJhnhHExD7qnDMzaCo1KUPFKBkA8FO4MkLtjbzJrKPIR1EwywjIz6nVFmblm2ifAQpm0UigyFVcuWsd7FtPRKn38Mk0mtKqcvxft8bnv6gwfF+3xue/qDGXc3CfHZX+n/WDubhPjsr/T/rHpzk+9Xn/U43Y7j8uZ58X7fGp7pzHhxDQP4qd6cxtGDsJbs5K9BGYkMIbs1LH+VGXaT7xefIt2O4/LmcpxKQP4mb6UxknFNG7MTXSx0GRnd2ZYP8v9I0rkpzjDHM/SMOc99efIXY7r8uZkMVEcPMdJGXesnh3+fHMZWe3Jlgfy/wBIeIeNBUpJoKmmc7u7HOU5r/Kv38FUIv8AxoLDisnh3+fGCsVEbsxMD+ZDYvHfTrpjG1eNdMZz09prNx2C/B+BwwsqS68uqbNFrtDODWm/khBsin5k9m+ic6hiX2r066YiGyKfmT2b6JzqGMSk5OrNJJaESfEE+K5PKPN2uqIf2r066YQYgnxXJ5R5u11RD+1enXTGShavGumC1eNdMFq8a6YLV410wKFq8a6YLV410wWrxrpgtXjXTABavGumC1eNdMFq8a6YLV410wAWrxrpgtXjXTBavGumC1eNdMAFq8a6Yj+yAfFU5lHmzvUN8SC1eNdMR/ZAPiqcyjzZ3qG+BBVsbH5k1lHkI6ib4fzWM8s0socmGELTkUkqoQaVyit8RvY6mQmTaqR5COom+JBMYNlXFFa2ZZazlUpTaSTuZSc8dIXa61fAO9TVPO/GT41Lc79YO/GT41Lc79Yw7iyfF5TokQdxZPi8p0SI69D/ALeRnpOBn34SfGpbnfrHvfdKcZl+dGvuLJ8XlOiRB3Hk+AleiRE6Hj5DpOBmrGmVP8Qxzo1Kxilz+/Z9pgVgqU4CW6NMaVYOleCl+YmI81x8ia/Ay7uscM1+MHdtnhW/xjT8Bl+CY5o7YPgUvwbPNHbGej4+Q1+Bu7tscK3+MeHDzHDNfjGr4FL8GzzR2x58Al+CY5oh0fHyGvwOqWwo06SltxtagKkA5aZq/iIjWyKfmT2b6JzqGJBLNMtklCGkEihKUgGmelR6ojeyC+FST9CPonOoYxKldU0q00krxBPiuTyjzdrqi+H9q8a6YQYgnxXJ5R5u11RfD+1eNdMZNBavGumC1eNdMa9uN0G3G6IW6zZavGumC1eNdMa9uN0G3G6Aus2WrxrpgtXjXTGvbjdBtxugLrNlq8a6YLV410xr243QbcboC6zZavGumNU1LpdbU2uypC0lC076VChGfeMe7cboNuN0BdZVk7sZzstRElO1lx9GhxpKloG4m3XwgI5O8vC/GmuhR2xb23G6DbjdCpLrKh7ysL8aa6FHbB3lYX4010KO2Le243QbcboVF1lQ95WF+NNdCjtg7ysL8aa6FHbFvbcboNuN0Ki6yoe8rC/GmuhR2wd5WF+NNdCjti3tuN0G3G6FRdZUPeVhfjTXQo7YO8rC/GmuhR2xb23G6DbjdCousqHvKwvxproUdsHeVhfjTXQo7Yt7bjdBtxuhUXWVD3lYX4010KO2Nb2xzhKYG1zEyFMq+kShCUFQ3ioHNFxbcboNuN0Ki6zTgqUDLLbYKQEISgAZgAKAZ46rV410xr243QbcboFus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data:image/jpeg;base64,/9j/4AAQSkZJRgABAQAAAQABAAD/2wCEAAkGBhQQEBUUEhQQEBAWFBUQEBIYFBQXFRQVFxUVFBQWFhQXGyYeFxokGRQUHy8gJScpLCwsFR4xNTAqNSYrLSkBCQoKDgwOGg8PGiwiHSAqKSksNS8tKik1KSosNSksKSk1LSwsLC4qKSwsKSksLCktKSkpKSksLCktLCwpKSkpLP/AABEIAMwAzAMBIgACEQEDEQH/xAAcAAACAgMBAQAAAAAAAAAAAAAABQYHAgMEAQj/xABOEAABAgMCBgsKCwgDAQEAAAABAgMABBESYQUGITGB8AcTQVFTVHKSk7LRFRYiJTI0UnGR0hQXIyQzVWKCobHhQkNEg5Sis8EmNTbic//EABkBAQEBAQEBAAAAAAAAAAAAAAABAgMEBf/EADQRAAIBAQMICgICAwEAAAAAAAABAhEDEpEEEyEiUVJh0SMxM1OBobHB4fBxskHSQmLiFP/aAAwDAQACEQMRAD8Au6zcNdEFm4a6ILNw10QWbhrogULNw10QWbhrogs3DXRBZuGuiACzcNdEFm4a6ILNw10QWbhrogAs3DXRBZuGuiCzcNdEFm4a6IALNw10QWbhrogs3DXRCXHSdUxg6adbolxDDikK3iEmhGTcgDdOY0SjKyh2YlG1jOlTyAoesHNGjv1kONyXTtxA8Rtj6XmJZClttqJQhS1qSFrWtSQoklQviSfFRJ8G10aOyAHHfrIcbkunbg79ZDjcl07cJ/iok+Da6NHZB8VEnwbXRo7IAcd+shxuS6duDv1kONyXTtwn+KiT4Nro0dkHxUSfBtdGjsgBx36yHG5Lp24O/WQ43JdO3Cf4qJPg2ujR2QfFRJ8G10aOyAHHfrIcbkunbg79ZDjcl07cJ/iok+Da6NHZGD+xdJoSVFtqgBJ+TRuaIAkuD8YJaYUUsPyzywKlKHUKNN+gy0hjZuGuiKiwziPtQQ7LBMrMIO2MuoAFD6KwB4STmIiX4i48CeBZeSlifaHyzO4ocI3voP4QBLrNw10QWbhrogs3DXRBZuGuiACzcNdEFm4a6ILNw10QWbhrogAs3DXRBZuGuiCzcNdEFm4a6IFCzcNdEFm4a6ILNw10QWbhrogAs3DXRBZuGuiCzcNdEFm4a6IALNw10QWbhrogs3DXRBZuGuiACzcNdER3ZEHimcyDzZ3qm6JFZuGuiI7siDxTO5B5s71TdAhxbGQ+ZIyDyG/8YuhhhTD8w06pDcg8+gUo4laAlVQCaA5chNNEL9jIfMkZB5DX+NMMMKY8Sks6pp1RS4mloBtZGUBQyhNMxEdbKLlKijex9jE2ktLp94nJ31zX1ZMdI3HoxqmvqyY6RuPPjLkPTV0TnuwDZKkfTV0Tnux6s1Puf25nK/HvPQzGNEz9WzA++32RsTjJMfV7w++nsjWNkWSP7aujX2RsTj9JnMo9GrsjDs5d1+3MX4956GYxgf4i6PvD3Y9OH3+Iu84e7Hgx3lT+0eYY9OO0rvnmGMXJd36lvR3/AEMFYxTHEHj95PZDWbUVSyiUhBLdSk50kpqQcmcZoVKx7lBnUeYrshrNuhcspaaFKm7STcU1GSm9HO0i0lWNMfc6QafVKuHsa0ygW0AQkgga5or/ABvxPWFpeZUWZhs2mH050n0Vb6TuiLFlR4Ccicw1zQPywWkhQSQdd6ORsjuIuPAngWXkpYn2h8szuKHCN76D+ES6zcNdEVdjfieoLS8yraZhs2mH050n0VDdSd0RJMRseBPAsvJSxPtD5ZrcUOEb30H8IAltm4a6ILNw10QWbhrogs3DXRAoWbk66ILNyddEFm5OuiCzcnXRABZuTrogs3J10QWbk66ILNyddEAFm5OuiCzcnXRBZuTrogs3J10QAWbk66ILNyddEFm5OuiCzcnXRABZuTroiO7Ig8UzuQebO9UxIrNyddER3ZEHimdyDzZ3qmBDi2Mh8yRkHkNf40xLS2PRTroiIbGvmSM3kN/40w3n8bZRhwtuvMtuJpaSa1FQCMyd4iNRhKTpFVI5JdbG+1D0Ua6INqHoo10Qg7/JHjDH93uwd/kjxhj+73Y6f+e13XgzOdhtWI/2oeij2fpBtQ9FHs/SEHf3I8YY/u92PRjzJcYY/u92JmLXdeDGdhtWI+2keij2Dsg2keij2DshIMdZM/v2f7vdjIY4SnDNexfuxMzabrwYzkNqxHO0j0Uez9I04QRVpYAHkGns9ULhjZK8K3zV+7Hpxolj+8RzV+7EzU9jwLnI7Ub5SaRYTlRmG7G34SjfR7YQvT8oTXbGh9xfuRqM9J8K1zV+5DNT2PAl+O1D+YU2tJCi2Qb4rDHzBIZBmWV7XMMAusuo8oUFSk7hSd0RNpFUs+uw0tpa6FVkA1oKVOVI3x7YRbJuDw3IOUAHybubkRlxcXRo0mn1E4xfnTMSjDygm04y26qmaqkBRppJjvs3J10QjxGHi2UyDzZrqCHlm5OuiIUKXJjG0K08GuelctN+kZUuTHz3j7tysPzKmXVtPNhosrSoizRsGg3KHejE5qEbz6jM5qEbz6j6EpcmClyYq/EvZfC1Jl8JBDExkSh+lGnTm8Lg1fh6os8fdipqSqixkpKqPaXJgpcmClyYKXJjRoKXJgpcmClyYKXJgApcmI7siDxTO5vNneqYkVLkxHdkQeKZzN5s71TAgq2PHaSbYABqhvqJiQvSDa1VW2wpRzlSEE+0iI7seo+ZtZvIR1Ew1whiPKzDinXUEuKpaIdcSMgAGQGgyAR0hdrrNr8KvuiOtNB2dyGOClujb7IO5DHBS3Rt9kK/i2kuDV0zvbB8Wslwaumd7Y7dFvSwX9jOvsWPwMjghjgpbmN9keDB7I/cyx/lt9kLTsbSXBq6Z3tjE7HkmP3aumc7YnRb0sF/Ya+xY/A5RIy5/dSw+4jsjLucxwUtzEdkIjiJKj9hXSudseoxOlRnQrpF9sZeb3nh/wBE19ix+B53OY4KW5iOyPe57HBS/MR2QpTifK7iT0i4z70Zb0T0iompvPD5GtsWPwM+57HBS/MR2R53OY4KW5iOyFhxQlvRPSKjFWJ0ruoPSLhqbzw+RrbFj8DliUbQaoQyk0pVKUg09YEQ/ZVcBkXRkqGnK8ww6kcAsS67bSSlVkpqVqOQ0rkPqERzZI8xfzfROdUxzlSuh1++JtVppJZiMPFspkHmzXUEPKXJhHiMPFspm82a6gh5S5MZKFOTFGYWH/KHs3ly/q8hEXnTkxRuFf8A1D2by5f1eQiPNlPZM8+Vdkya46bFzU2lSmQhC8tUfsnk7xuzeqILgHHCcwGvaZhC5mTBpYV9KyPsKOcfZOiL3pyYVYfxZZnUWXEptUolY8odouiOycHessP4fIkrFwd6yw/h8jPAOMLE8yHpZaHWznp5ST6Kk50m4wypyYofDGKM5gaY+ESiyjLlIytuj0Vo3fVn3on+I2ymzhAhl0JlZ0Z2lHwXL2lHyuTn9cdLO1U9HU9h0s7ZT0dT2E5pyYKcmCnJgpyY7HUKcmI7siDxTOZvNneqYkVOTEd2RB4pnc3mzvVMALdjpPzNrN5COomGGFMXJh11S2555hBpRpKUlKaAA0Nd0iumODY5HzNrN5COoiGOFFYR21XwdMgWclguFy3mFa0yZ6x3sW09DS/NPck6U018Di70Jv6ymOYntg70Jv6ymOYntjO3hb0MGe13tgt4W9DBntd7Y9N603oYR5HGkdkvPmY96M39ZTHMT2wd6U19Yvn7g7Y2BeFd1ODva52xmFYS3UyHtX2xHOe2OEeQpHZLF8zmOK8wP494/dHvRgcXXx/GOH7v/wBR2Ez+6mS9qu2NSzPejKf3e9HNzntjhHkW7HY8XzNIwE9xtz2H3ozGBnuNL9ivfjBSp/cTJ+1XbDhm1ZFuxboLVM1qmWl1YxKcl/KwXIqjF7cXzFRwM9xpfsV78YKwE9xtz2H3od05MFOTGM7LhguRrNx44vmK8HYKdaXaXMKeTZIsKGSpplznNT8YRbJHmL+b6JzqGJjTkxDtkjzF/N9E51TGJScnVmkqKiJZiMPFkpm82a6gh5TkwjxGHiyUzebNdQQ8pyYyUObFG4V/9Q9y5f1eQiLy5sUXhk/8nf5THq8hMebKeyZ58q7Jl37byYNu5MLDNcmD4VyY1nDWcO94JWkpUEKSchBFQdEVjjvsUpdBcls48KwCbSTnqg5z+frif/CuTB8K5McrS7Pr69pytFGf52lX4q7Kr8goS+Ewp1keCiapVxAzfKgeWPtZ/XFxSc4h5tLjSm3G1C0haSCki4iIdjJiuzOpNoIS56Y3eUP9xW8sZ7ADxUx8pLk1cl1GraxvpP7CrxphC3cXdtMfvUSGUOLu2mP3qL/5sR3ZE/6mdzebO9Uxjibj7LYURVohDyR8rLryOI0ftJ+0PwhthvBQmpZ5hRCUutraJGcWkkV0Z49Z7CL7HjoEm1m8hHUREimcNNt+UpAuzn2CKpclsLSaEywYZNkBCZkOVbWkCgVYT4VaAZDG6T2LJqcNqcmHFJOWwk7WgfdTlMaqWpacvhVC/JKDp/1HTt4+zFYP7Fs7K5ZKcKwMzTwtp9QVnEcMxhTDKPklSzYVm23bSWz6gPC0QqKlrP4SQjOUD1mOZvGBpRoFI/L8xFYMYiYSm8r8yptJzpaAbHOPhGGaNhIJTabmn2XvSS6o1P2grIYVFSxPhYOazGhyYH2Yrl3FjDEnlbcYnEDcUNrXzk5DpjhcnMLzBsJYbltwlai4dCU0HtgKljPYVQnOUR6zhNCsxQYgUrsTzUzlm5l1Y3UBW1o5qI7HtiOZYFZOdcTT9058oj1C1lEQhOdvH2Y0PYSQjOUiK8mXcMS4sLlmnTmS6hwhHrUk5RojGU2P5+eNZp9SGznbb+TR6irylQBYjOE0LzFJiMbIrgMi/m+ic6pjkd2JZqWFZKcUmmXaXflG/UK5RCLDUrhVxtUs7LNpKxtaphK6oCTkJCc9abkAWviN/wBZKZvNmuoIec2F+L8jtEqy1k8BpDeXP4KQMvshhzYgDmxRGH10xkmCaAAsk72RtJi9+bFC4yprjFNepr/EI82V9jI8uWdjIlc7jca0aSmnpK3fUIxkcbFWqOhNk/tAUp6xvQvYkK70evSFN6PhZ21rWp8LO2tb1SXCcvTB8L9URKTwiWvBV5O4d79IYCfBzFPtj1RyiqPVHKKoe/C/VGmbKHUlKwlSb9y8HchG9hhKd0G4dsQzGLHlSjtTItrOQJTl9utI0rRzd2Kqyq0c3diqs0Y2SLMq6Hpd8suoNpC0Gikn1jP+Ri4Ni/GKYn5BLs0hKXLakJXSztqBSjlj9mpqNFYrfE3Yqdm1h+cOStoIPkjR+0YuqQkG5ZoJTZShIqSd4ZyY+lk9lKzjST+D6mT2UrONJP4OspH2Y95sV7hDZcSolEhLOzqgSnbSNrl6jJXbFZVD1CFwwfhfCBtuTSpZIypblwG0g7lXFZV/lHpPRUtPmx4UjeTFYJw1hiRyObRPoG44naXaXOJ8FR9cdR2W3CmynBs1t+6lSkBsX7bujREFSxubBzYrE4ZwzOeQJaSQfQQXnOevwRGPexhZj5RufmFrOVSXA26g/wAv9nRFBaHNjyyN5MVozshYQljSak25lIzrYUUr9e1L/wBGMpjZNm38knIbWDmcmVWfY0jwj7YCpZXNg5sVf3AwvN+G7OutUypQylDKAdzP4StMCcMYZkciyxPIG44janKf/ojwSfXAFnkcmPebEIwFspNvPIYmWHZF5Zst7ZZU0tXopdGSu9WJvzYgDmx4Uj7Me82DmwKHNg5sHNg5sAHNiisOj/kk1mzN/wCEReteTFD4xLpjFNG5v/EI82V9jI8uV9jImUi2KbkZTrYpuQtlp+g3IymZ+o3I+HeVD4l9XRZPDLuQsmptLSbSyAPzjmxhxnQzkyLXmCRly715jTi3iFM4VcDkxVtmtQitKj7XZG7DJJWzr1IthkkrZ16kLUTMxhJzapVJS3Whcpk0ekYtfEXYpakwFu0W6cpJykm8/wColeL2KzMk2EtpRUClaflDnmx92ysYWSpFH3rKxhZKkUYoSAKCyBuCEePrhTgucIIB+DO5Rn8gw+ryYj+yB/1U5m82d6hjqdRJsZ4NbVKNqKUGy22Eg5hVAOaJ0ByYh+xf5kjN5DXUETGvJig8UkEUNkjejmRgxpJqG2gd+yI6q8mCvJiA8H3Y95sFeTBXkwKa3pdKxRSW1C8AxhLySG/IS2n1AfnG+vJgryYEDmxpnF0bUaINEk0ObII3V5Mc+ET8i55PkK/KAINjLimmYYNsJUlQqaZCk5wpNMxEc+JWOrku6mRn1VJ8GTm1ZnQMzbh3HBv7v5zuWTVtPk5h+URPHDE9D7agUgoOUgZ0ncUk7hEUE65sHNitcSsdXJZ1MjPqqT4MnNqzOgZm3DuODf3fzsqvJgA5sHNgryYK8mIAryYoPGn/ANDN+pr/ABCL8ryY+ese59LGHJxxWYBr27UKR5sqTdjJI82VpuxkkMlTNgVJAA3Yjc9jG7Mr2mUSVqOQq3B6zueqMsFYDm8MOCgU1L1z5ioXbwvi6sUNj9iQQAlKCvfv/wBmPHk2QU1rTA8WTZBTWtMCHYibEIQQ/NG24cuXcuA3BFry0sltISgISkZgI215MFeTH1VoPrJUCvJgryYK8mCvJigK8mI/sgHxVOZvNneoYkFeTEf2QD4qnM3mzvUMALti8/MkZvIa6gjvwlh6cbdUluRLzYNEuB5CQoUBrQ5RlqNEL9jA/MkZvIa6ghhhHHuWYdU0vbraDRVllahmByKGQ5462Kblojex9mjE2ktLph7nN3zT/wBWq6duPRjLPfVqunbjz4ypTemP6dyPRskSu8//AE7kerNz7n9uZyvR3/15GQxjnfq9Q/nIjYnGCc4iR/NTGKdkGWO490K42Jx6lzuO9Ee2MOEu6/bmL0d/05GQw7N8TPPHZAcOTXEzzx2R4cd2N53oz2wN48S6lBIDtVEJHySqVJoN2+MXZd368y3lv+nIxVh+c3JEn+YnshzOqJYWTQHaySN42c0dFeTGqcTabUBZqUkDSI4Skn1KmPuzqk11uv38GmUPgJ8nMPyjaoV9GFjOFghISoEEChFkxn3bRvHmmMmiO44YnofbUCkFBykDOk7ikncI34X4lY6uSzqZGfVUnwZObVmdAzNuHccG/u/nMThpB3DzTEB2RZRtcq8qwLNhSk1FKKSkqBTuggwBa9eTBXkwmxNmi5g+VWpVpSpdoqJzk2BUk78Oa8mACt6YimHtjWSnJgzLjYMwQlJVaNk2cgJRWhVTJWJXW9MFb0wKcmDcFty6AlsISB7THXW9MFb0wVvTABW9MFb0wVvTBW9MAFb0wVvTBW9MFb0wAVvTEf2QD4qnMo82d6hiQVvTEf2QD4qnMo82d6hgQV7GR+ZIzeQ31BEmewwyhRSt6XQoZ0laQR6wTEU2OXCJJoAgVQ31Ew7mcVZV5ZW4ww4tRqpZTUk0plNbo3BRrrV8COtNB2d8MvxiW6RHbB3wy3GJbpE9scHeVJcWluZ+sHeTJcWluZ+sdaWO14LmZ6Th98Bh3el+MS3SI7YO7svw8t0iO2FxxLk+LS3MPbHnehKD+Gl+ae2JSx2vBcx0mxffAZd22OHluentj3u0xw0vz09scCcVJPcl2Oae2MxitK8Az7D2xmllteC5jX4ffA7e7LPDMc9PbB3YZ4Zjnp7Y4xi1LcC17Fe9GXe7L8E3/d70To+PlzGvw++Bk5Ny5/fMc9PbGHwmW4Zjnp7YO9yX4Fv+73o8OLMtwLXsV2w6Pj5cxr8PvgbWNpcNEOMrIFSEqBNN+gMRbZQlgmQcpT6N3qGJVJYHZYUVNNtNqIskgGtKg0ynfA9kRbZQmLUi8BQ0ac6hjEqV1TSrTSP8QT4rk83m7XVEP63phBiCfFcnlHm7XVEP63piGgtXp10wWr066YLV6ddMFq9OumAC1enXTBavTrpgtXp10wWr066YALV6ddMFq9OumC1enXTBavTrpgAtXp10wWr066YLV6ddMFq9OumAC1enXTEf2QD4qnMo82d6hiQWr066Yj+yAfFU5lHmzvUMCCfY48zazeQjqJhnhHExD7qnDMzaCo1KUPFKBkA8FO4MkLtjbzJrKPIR1EwywjIz6nVFmblm2ifAQpm0UigyFVcuWsd7FtPRKn38Mk0mtKqcvxft8bnv6gwfF+3xue/qDGXc3CfHZX+n/WDubhPjsr/T/rHpzk+9Xn/U43Y7j8uZ58X7fGp7pzHhxDQP4qd6cxtGDsJbs5K9BGYkMIbs1LH+VGXaT7xefIt2O4/LmcpxKQP4mb6UxknFNG7MTXSx0GRnd2ZYP8v9I0rkpzjDHM/SMOc99efIXY7r8uZkMVEcPMdJGXesnh3+fHMZWe3Jlgfy/wBIeIeNBUpJoKmmc7u7HOU5r/Kv38FUIv8AxoLDisnh3+fGCsVEbsxMD+ZDYvHfTrpjG1eNdMZz09prNx2C/B+BwwsqS68uqbNFrtDODWm/khBsin5k9m+ic6hiX2r066YiGyKfmT2b6JzqGMSk5OrNJJaESfEE+K5PKPN2uqIf2r066YQYgnxXJ5R5u11RD+1enXTGShavGumC1eNdMFq8a6YLV410wKFq8a6YLV410wWrxrpgtXjXTABavGumC1eNdMFq8a6YLV410wAWrxrpgtXjXTBavGumC1eNdMAFq8a6Yj+yAfFU5lHmzvUN8SC1eNdMR/ZAPiqcyjzZ3qG+BBVsbH5k1lHkI6ib4fzWM8s0socmGELTkUkqoQaVyit8RvY6mQmTaqR5COom+JBMYNlXFFa2ZZazlUpTaSTuZSc8dIXa61fAO9TVPO/GT41Lc79YO/GT41Lc79Yw7iyfF5TokQdxZPi8p0SI69D/ALeRnpOBn34SfGpbnfrHvfdKcZl+dGvuLJ8XlOiRB3Hk+AleiRE6Hj5DpOBmrGmVP8Qxzo1Kxilz+/Z9pgVgqU4CW6NMaVYOleCl+YmI81x8ia/Ay7uscM1+MHdtnhW/xjT8Bl+CY5o7YPgUvwbPNHbGej4+Q1+Bu7tscK3+MeHDzHDNfjGr4FL8GzzR2x58Al+CY5oh0fHyGvwOqWwo06SltxtagKkA5aZq/iIjWyKfmT2b6JzqGJBLNMtklCGkEihKUgGmelR6ojeyC+FST9CPonOoYxKldU0q00krxBPiuTyjzdrqi+H9q8a6YQYgnxXJ5R5u11RfD+1eNdMZNBavGumC1eNdMa9uN0G3G6IW6zZavGumC1eNdMa9uN0G3G6Aus2WrxrpgtXjXTGvbjdBtxugLrNlq8a6YLV410xr243QbcboC6zZavGumNU1LpdbU2uypC0lC076VChGfeMe7cboNuN0BdZVk7sZzstRElO1lx9GhxpKloG4m3XwgI5O8vC/GmuhR2xb23G6DbjdCpLrKh7ysL8aa6FHbB3lYX4010KO2Le243QbcboVF1lQ95WF+NNdCjtg7ysL8aa6FHbFvbcboNuN0Ki6yoe8rC/GmuhR2wd5WF+NNdCjti3tuN0G3G6FRdZUPeVhfjTXQo7YO8rC/GmuhR2xb23G6DbjdCousqHvKwvxproUdsHeVhfjTXQo7Yt7bjdBtxuhUXWVD3lYX4010KO2Nb2xzhKYG1zEyFMq+kShCUFQ3ioHNFxbcboNuN0Ki6zTgqUDLLbYKQEISgAZgAKAZ46rV410xr243QbcboFus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620000" y="457200"/>
            <a:ext cx="1046118" cy="1031051"/>
            <a:chOff x="5219700" y="4440428"/>
            <a:chExt cx="1046118" cy="1031051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4440428"/>
              <a:ext cx="381000" cy="31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5219700" y="4440428"/>
              <a:ext cx="1046118" cy="1031051"/>
              <a:chOff x="5219700" y="4440428"/>
              <a:chExt cx="1046118" cy="103105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219700" y="4440428"/>
                <a:ext cx="1046118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latin typeface="+mn-lt"/>
                  </a:rPr>
                  <a:t>1.</a:t>
                </a:r>
              </a:p>
              <a:p>
                <a:endParaRPr lang="en-US" sz="800" dirty="0" smtClean="0">
                  <a:latin typeface="+mn-lt"/>
                </a:endParaRPr>
              </a:p>
              <a:p>
                <a:r>
                  <a:rPr lang="en-US" sz="1500" dirty="0" smtClean="0">
                    <a:latin typeface="+mn-lt"/>
                  </a:rPr>
                  <a:t>2.</a:t>
                </a:r>
              </a:p>
              <a:p>
                <a:endParaRPr lang="en-US" sz="800" dirty="0" smtClean="0">
                  <a:latin typeface="+mn-lt"/>
                </a:endParaRPr>
              </a:p>
              <a:p>
                <a:r>
                  <a:rPr lang="en-US" sz="1500" dirty="0" smtClean="0">
                    <a:latin typeface="+mn-lt"/>
                  </a:rPr>
                  <a:t>3. …</a:t>
                </a:r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668" y="4772997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5029200" y="152400"/>
            <a:ext cx="999838" cy="863851"/>
            <a:chOff x="5562599" y="4317749"/>
            <a:chExt cx="999838" cy="86385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99" y="4440428"/>
              <a:ext cx="903709" cy="74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0" y="4317749"/>
              <a:ext cx="462377" cy="46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638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What if multiple actions are broken?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FlowFixer</a:t>
            </a:r>
            <a:r>
              <a:rPr lang="en-US" dirty="0" smtClean="0"/>
              <a:t> in an interactive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1902167" y="2581392"/>
            <a:ext cx="0" cy="3904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905000" y="3724392"/>
            <a:ext cx="0" cy="3904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905000" y="5095992"/>
            <a:ext cx="0" cy="3904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98822"/>
            <a:ext cx="756335" cy="44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98822"/>
            <a:ext cx="756335" cy="44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780094"/>
            <a:ext cx="756335" cy="44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 bwMode="auto">
          <a:xfrm>
            <a:off x="3829069" y="6019800"/>
            <a:ext cx="590531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934200" y="57912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Fixed!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9600" y="1828800"/>
            <a:ext cx="2478461" cy="745459"/>
            <a:chOff x="609600" y="1828800"/>
            <a:chExt cx="2478461" cy="745459"/>
          </a:xfrm>
        </p:grpSpPr>
        <p:grpSp>
          <p:nvGrpSpPr>
            <p:cNvPr id="52" name="Group 51"/>
            <p:cNvGrpSpPr/>
            <p:nvPr/>
          </p:nvGrpSpPr>
          <p:grpSpPr>
            <a:xfrm>
              <a:off x="609600" y="1828800"/>
              <a:ext cx="2436988" cy="523992"/>
              <a:chOff x="609600" y="1981200"/>
              <a:chExt cx="2436988" cy="523992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2055614"/>
                <a:ext cx="756335" cy="4495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7614" y="1981200"/>
                <a:ext cx="386974" cy="2804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2055614"/>
                <a:ext cx="756335" cy="4495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614" y="1981200"/>
                <a:ext cx="386974" cy="2804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2036886"/>
                <a:ext cx="756335" cy="4495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812" y="2352792"/>
              <a:ext cx="229824" cy="22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237" y="2321330"/>
              <a:ext cx="229824" cy="222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533400" y="2971800"/>
            <a:ext cx="3067069" cy="886263"/>
            <a:chOff x="533400" y="2971800"/>
            <a:chExt cx="3067069" cy="886263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2971800"/>
              <a:ext cx="3067069" cy="886263"/>
              <a:chOff x="5029200" y="76200"/>
              <a:chExt cx="3664695" cy="1461090"/>
            </a:xfrm>
          </p:grpSpPr>
          <p:sp>
            <p:nvSpPr>
              <p:cNvPr id="6" name="Right Arrow 5"/>
              <p:cNvSpPr/>
              <p:nvPr/>
            </p:nvSpPr>
            <p:spPr bwMode="auto">
              <a:xfrm>
                <a:off x="6347838" y="655646"/>
                <a:ext cx="952500" cy="260020"/>
              </a:xfrm>
              <a:prstGeom prst="rightArrow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2680" y="270748"/>
                <a:ext cx="1341120" cy="42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  <a:latin typeface="+mn-lt"/>
                  </a:rPr>
                  <a:t>FlowFixer</a:t>
                </a:r>
                <a:endParaRPr lang="en-US" sz="14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98644" y="76200"/>
                <a:ext cx="119525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cs typeface="Times New Roman" pitchFamily="18" charset="0"/>
                  </a:rPr>
                  <a:t>Fix action</a:t>
                </a:r>
                <a:endParaRPr lang="en-US" sz="1500" b="0" dirty="0" smtClean="0">
                  <a:cs typeface="Times New Roman" pitchFamily="18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00" y="457200"/>
                <a:ext cx="1046118" cy="1080090"/>
                <a:chOff x="5219700" y="4440428"/>
                <a:chExt cx="1046118" cy="1080090"/>
              </a:xfrm>
            </p:grpSpPr>
            <p:pic>
              <p:nvPicPr>
                <p:cNvPr id="13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600" y="4440428"/>
                  <a:ext cx="381000" cy="31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5219700" y="4440428"/>
                  <a:ext cx="1046118" cy="1080090"/>
                  <a:chOff x="5219700" y="4440428"/>
                  <a:chExt cx="1046118" cy="108009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219700" y="4440428"/>
                    <a:ext cx="1046118" cy="1080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>
                        <a:latin typeface="+mn-lt"/>
                      </a:rPr>
                      <a:t>1.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2.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3. …</a:t>
                    </a:r>
                  </a:p>
                </p:txBody>
              </p:sp>
              <p:pic>
                <p:nvPicPr>
                  <p:cNvPr id="1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6668" y="4772997"/>
                    <a:ext cx="381000" cy="3124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5029200" y="152400"/>
                <a:ext cx="999838" cy="863851"/>
                <a:chOff x="5562599" y="4317749"/>
                <a:chExt cx="999838" cy="863851"/>
              </a:xfrm>
            </p:grpSpPr>
            <p:pic>
              <p:nvPicPr>
                <p:cNvPr id="11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599" y="4440428"/>
                  <a:ext cx="903709" cy="741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 descr="http://cdn3.iconfinder.com/data/icons/ose/Warning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00060" y="4317749"/>
                  <a:ext cx="462377" cy="4623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12333"/>
              <a:ext cx="229824" cy="22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Group 60"/>
          <p:cNvGrpSpPr/>
          <p:nvPr/>
        </p:nvGrpSpPr>
        <p:grpSpPr>
          <a:xfrm>
            <a:off x="685800" y="4267200"/>
            <a:ext cx="2490702" cy="734444"/>
            <a:chOff x="685800" y="4267200"/>
            <a:chExt cx="2490702" cy="734444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351022"/>
              <a:ext cx="756335" cy="449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4351022"/>
              <a:ext cx="756335" cy="449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332294"/>
              <a:ext cx="756335" cy="449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226" y="4267200"/>
              <a:ext cx="386974" cy="280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678" y="4778646"/>
              <a:ext cx="229824" cy="222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609600" y="5514537"/>
            <a:ext cx="3067069" cy="886263"/>
            <a:chOff x="609600" y="5514537"/>
            <a:chExt cx="3067069" cy="886263"/>
          </a:xfrm>
        </p:grpSpPr>
        <p:grpSp>
          <p:nvGrpSpPr>
            <p:cNvPr id="24" name="Group 23"/>
            <p:cNvGrpSpPr/>
            <p:nvPr/>
          </p:nvGrpSpPr>
          <p:grpSpPr>
            <a:xfrm>
              <a:off x="609600" y="5514537"/>
              <a:ext cx="3067069" cy="886263"/>
              <a:chOff x="5029200" y="76200"/>
              <a:chExt cx="3664695" cy="1461090"/>
            </a:xfrm>
          </p:grpSpPr>
          <p:sp>
            <p:nvSpPr>
              <p:cNvPr id="25" name="Right Arrow 24"/>
              <p:cNvSpPr/>
              <p:nvPr/>
            </p:nvSpPr>
            <p:spPr bwMode="auto">
              <a:xfrm>
                <a:off x="6347838" y="655646"/>
                <a:ext cx="952500" cy="260020"/>
              </a:xfrm>
              <a:prstGeom prst="rightArrow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202680" y="270748"/>
                <a:ext cx="1341120" cy="42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  <a:latin typeface="+mn-lt"/>
                  </a:rPr>
                  <a:t>FlowFixer</a:t>
                </a:r>
                <a:endParaRPr lang="en-US" sz="14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498644" y="76200"/>
                <a:ext cx="119525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cs typeface="Times New Roman" pitchFamily="18" charset="0"/>
                  </a:rPr>
                  <a:t>Fix action</a:t>
                </a:r>
                <a:endParaRPr lang="en-US" sz="1500" b="0" dirty="0" smtClean="0">
                  <a:cs typeface="Times New Roman" pitchFamily="18" charset="0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620000" y="457200"/>
                <a:ext cx="1046118" cy="1080090"/>
                <a:chOff x="5219700" y="4440428"/>
                <a:chExt cx="1046118" cy="1080090"/>
              </a:xfrm>
            </p:grpSpPr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600" y="4440428"/>
                  <a:ext cx="381000" cy="31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33" name="Group 32"/>
                <p:cNvGrpSpPr/>
                <p:nvPr/>
              </p:nvGrpSpPr>
              <p:grpSpPr>
                <a:xfrm>
                  <a:off x="5219700" y="4440428"/>
                  <a:ext cx="1046118" cy="1080090"/>
                  <a:chOff x="5219700" y="4440428"/>
                  <a:chExt cx="1046118" cy="1080090"/>
                </a:xfrm>
              </p:grpSpPr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219700" y="4440428"/>
                    <a:ext cx="1046118" cy="1080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>
                        <a:latin typeface="+mn-lt"/>
                      </a:rPr>
                      <a:t>1.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2.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3. …</a:t>
                    </a:r>
                  </a:p>
                </p:txBody>
              </p:sp>
              <p:pic>
                <p:nvPicPr>
                  <p:cNvPr id="3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6668" y="4772997"/>
                    <a:ext cx="381000" cy="3124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5029200" y="152400"/>
                <a:ext cx="999838" cy="863851"/>
                <a:chOff x="5562599" y="4317749"/>
                <a:chExt cx="999838" cy="863851"/>
              </a:xfrm>
            </p:grpSpPr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599" y="4440428"/>
                  <a:ext cx="903709" cy="741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2" descr="http://cdn3.iconfinder.com/data/icons/ose/Warning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00060" y="4317749"/>
                  <a:ext cx="462377" cy="4623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825" y="6084750"/>
              <a:ext cx="229824" cy="222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3962400" y="4186535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cs typeface="Times New Roman" pitchFamily="18" charset="0"/>
              </a:rPr>
              <a:t>Might be a different broken action!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3319324" y="4407434"/>
            <a:ext cx="357345" cy="14023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6426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8796233" y="5316771"/>
            <a:ext cx="80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err="1" smtClean="0"/>
              <a:t>FlowFixer’s</a:t>
            </a:r>
            <a:r>
              <a:rPr lang="en-US" dirty="0" smtClean="0"/>
              <a:t> recommendation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4495800"/>
          </a:xfrm>
        </p:spPr>
        <p:txBody>
          <a:bodyPr/>
          <a:lstStyle/>
          <a:p>
            <a:r>
              <a:rPr lang="en-US" dirty="0" smtClean="0"/>
              <a:t>Recommends one replacement action for a broken 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dirty="0" smtClean="0"/>
              <a:t>Does not support recommending: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sequence</a:t>
            </a:r>
            <a:r>
              <a:rPr lang="en-US" dirty="0" smtClean="0"/>
              <a:t> of actions for </a:t>
            </a:r>
            <a:r>
              <a:rPr lang="en-US" b="1" dirty="0" smtClean="0"/>
              <a:t>one</a:t>
            </a:r>
            <a:r>
              <a:rPr lang="en-US" dirty="0" smtClean="0"/>
              <a:t> action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One</a:t>
            </a:r>
            <a:r>
              <a:rPr lang="en-US" dirty="0" smtClean="0"/>
              <a:t> action for a </a:t>
            </a:r>
            <a:r>
              <a:rPr lang="en-US" b="1" dirty="0" smtClean="0"/>
              <a:t>sequence</a:t>
            </a:r>
            <a:r>
              <a:rPr lang="en-US" dirty="0" smtClean="0"/>
              <a:t> of actions</a:t>
            </a:r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sequence</a:t>
            </a:r>
            <a:r>
              <a:rPr lang="en-US" dirty="0" smtClean="0"/>
              <a:t> of actions for a </a:t>
            </a:r>
            <a:r>
              <a:rPr lang="en-US" b="1" dirty="0" smtClean="0"/>
              <a:t>sequence</a:t>
            </a:r>
            <a:r>
              <a:rPr lang="en-US" dirty="0" smtClean="0"/>
              <a:t> of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371600"/>
            <a:ext cx="3067069" cy="886263"/>
            <a:chOff x="5029200" y="76200"/>
            <a:chExt cx="3664695" cy="1461090"/>
          </a:xfrm>
        </p:grpSpPr>
        <p:sp>
          <p:nvSpPr>
            <p:cNvPr id="5" name="Right Arrow 4"/>
            <p:cNvSpPr/>
            <p:nvPr/>
          </p:nvSpPr>
          <p:spPr bwMode="auto">
            <a:xfrm>
              <a:off x="6347838" y="655646"/>
              <a:ext cx="952500" cy="260020"/>
            </a:xfrm>
            <a:prstGeom prst="right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2680" y="270748"/>
              <a:ext cx="1341120" cy="42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FlowFixer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8644" y="76200"/>
              <a:ext cx="11952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cs typeface="Times New Roman" pitchFamily="18" charset="0"/>
                </a:rPr>
                <a:t>Fix action</a:t>
              </a:r>
              <a:endParaRPr lang="en-US" sz="1500" b="0" dirty="0" smtClean="0">
                <a:cs typeface="Times New Roman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620000" y="457200"/>
              <a:ext cx="1046118" cy="1080090"/>
              <a:chOff x="5219700" y="4440428"/>
              <a:chExt cx="1046118" cy="1080090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4440428"/>
                <a:ext cx="381000" cy="312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5219700" y="4440428"/>
                <a:ext cx="1046118" cy="1080090"/>
                <a:chOff x="5219700" y="4440428"/>
                <a:chExt cx="1046118" cy="108009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19700" y="4440428"/>
                  <a:ext cx="1046118" cy="1080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latin typeface="+mn-lt"/>
                    </a:rPr>
                    <a:t>1.</a:t>
                  </a:r>
                  <a:endParaRPr lang="en-US" sz="800" dirty="0" smtClean="0">
                    <a:latin typeface="+mn-lt"/>
                  </a:endParaRPr>
                </a:p>
                <a:p>
                  <a:r>
                    <a:rPr lang="en-US" sz="1500" dirty="0" smtClean="0">
                      <a:latin typeface="+mn-lt"/>
                    </a:rPr>
                    <a:t>2.</a:t>
                  </a:r>
                  <a:endParaRPr lang="en-US" sz="800" dirty="0" smtClean="0">
                    <a:latin typeface="+mn-lt"/>
                  </a:endParaRPr>
                </a:p>
                <a:p>
                  <a:r>
                    <a:rPr lang="en-US" sz="1500" dirty="0" smtClean="0">
                      <a:latin typeface="+mn-lt"/>
                    </a:rPr>
                    <a:t>3. …</a:t>
                  </a:r>
                </a:p>
              </p:txBody>
            </p:sp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6668" y="4772997"/>
                  <a:ext cx="381000" cy="31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3" name="Group 12"/>
            <p:cNvGrpSpPr/>
            <p:nvPr/>
          </p:nvGrpSpPr>
          <p:grpSpPr>
            <a:xfrm>
              <a:off x="5029200" y="152400"/>
              <a:ext cx="999838" cy="863851"/>
              <a:chOff x="5562599" y="4317749"/>
              <a:chExt cx="999838" cy="863851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599" y="4440428"/>
                <a:ext cx="903709" cy="741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 descr="http://cdn3.iconfinder.com/data/icons/ose/Warnin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0060" y="4317749"/>
                <a:ext cx="462377" cy="46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7" name="Group 86"/>
          <p:cNvGrpSpPr/>
          <p:nvPr/>
        </p:nvGrpSpPr>
        <p:grpSpPr>
          <a:xfrm>
            <a:off x="5334000" y="3684317"/>
            <a:ext cx="3596231" cy="963883"/>
            <a:chOff x="5334000" y="3684317"/>
            <a:chExt cx="3596231" cy="963883"/>
          </a:xfrm>
        </p:grpSpPr>
        <p:grpSp>
          <p:nvGrpSpPr>
            <p:cNvPr id="32" name="Group 31"/>
            <p:cNvGrpSpPr/>
            <p:nvPr/>
          </p:nvGrpSpPr>
          <p:grpSpPr>
            <a:xfrm>
              <a:off x="5334000" y="3684317"/>
              <a:ext cx="3596231" cy="963883"/>
              <a:chOff x="5166769" y="1446380"/>
              <a:chExt cx="3596231" cy="9638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894968" y="1446380"/>
                <a:ext cx="2868032" cy="963883"/>
                <a:chOff x="5267020" y="-51765"/>
                <a:chExt cx="3426875" cy="1589055"/>
              </a:xfrm>
            </p:grpSpPr>
            <p:sp>
              <p:nvSpPr>
                <p:cNvPr id="18" name="Right Arrow 17"/>
                <p:cNvSpPr/>
                <p:nvPr/>
              </p:nvSpPr>
              <p:spPr bwMode="auto">
                <a:xfrm>
                  <a:off x="6463012" y="655646"/>
                  <a:ext cx="952501" cy="260020"/>
                </a:xfrm>
                <a:prstGeom prst="rightArrow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317855" y="270748"/>
                  <a:ext cx="1341120" cy="423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rgbClr val="FF0000"/>
                      </a:solidFill>
                      <a:latin typeface="+mn-lt"/>
                    </a:rPr>
                    <a:t>FlowFixer</a:t>
                  </a:r>
                  <a:endParaRPr lang="en-US" sz="1400" dirty="0" smtClean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498643" y="-51765"/>
                  <a:ext cx="119525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cs typeface="Times New Roman" pitchFamily="18" charset="0"/>
                    </a:rPr>
                    <a:t>Fix action</a:t>
                  </a:r>
                  <a:endParaRPr lang="en-US" sz="1500" b="0" dirty="0" smtClean="0">
                    <a:cs typeface="Times New Roman" pitchFamily="18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7620000" y="457200"/>
                  <a:ext cx="1046118" cy="1080090"/>
                  <a:chOff x="5219700" y="4440428"/>
                  <a:chExt cx="1046118" cy="1080090"/>
                </a:xfrm>
              </p:grpSpPr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62600" y="4440428"/>
                    <a:ext cx="381000" cy="3124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219700" y="4440428"/>
                    <a:ext cx="1046118" cy="1080090"/>
                    <a:chOff x="5219700" y="4440428"/>
                    <a:chExt cx="1046118" cy="1080090"/>
                  </a:xfrm>
                </p:grpSpPr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219700" y="4440428"/>
                      <a:ext cx="1046118" cy="1080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500" dirty="0" smtClean="0">
                          <a:latin typeface="+mn-lt"/>
                        </a:rPr>
                        <a:t>1.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1500" dirty="0" smtClean="0">
                          <a:latin typeface="+mn-lt"/>
                        </a:rPr>
                        <a:t>2.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r>
                        <a:rPr lang="en-US" sz="1500" dirty="0" smtClean="0">
                          <a:latin typeface="+mn-lt"/>
                        </a:rPr>
                        <a:t>3. …</a:t>
                      </a:r>
                    </a:p>
                  </p:txBody>
                </p:sp>
                <p:pic>
                  <p:nvPicPr>
                    <p:cNvPr id="2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76668" y="4772997"/>
                      <a:ext cx="381000" cy="3124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267020" y="286142"/>
                  <a:ext cx="959788" cy="864618"/>
                  <a:chOff x="5800419" y="4451491"/>
                  <a:chExt cx="959788" cy="864618"/>
                </a:xfrm>
              </p:grpSpPr>
              <p:pic>
                <p:nvPicPr>
                  <p:cNvPr id="2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0419" y="4574936"/>
                    <a:ext cx="903709" cy="741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 descr="http://cdn3.iconfinder.com/data/icons/ose/Warning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7830" y="4451491"/>
                    <a:ext cx="462377" cy="4623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5166769" y="1605125"/>
                <a:ext cx="756335" cy="567982"/>
                <a:chOff x="5138633" y="1637601"/>
                <a:chExt cx="756335" cy="567982"/>
              </a:xfrm>
            </p:grpSpPr>
            <p:pic>
              <p:nvPicPr>
                <p:cNvPr id="29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8633" y="1756005"/>
                  <a:ext cx="756335" cy="4495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" name="Picture 2" descr="http://cdn3.iconfinder.com/data/icons/ose/Warnin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4475" y="1637601"/>
                  <a:ext cx="386974" cy="2804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3" name="TextBox 82"/>
            <p:cNvSpPr txBox="1"/>
            <p:nvPr/>
          </p:nvSpPr>
          <p:spPr>
            <a:xfrm>
              <a:off x="6758761" y="4080804"/>
              <a:ext cx="8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285368" y="2541317"/>
            <a:ext cx="3706232" cy="963883"/>
            <a:chOff x="5285368" y="2541317"/>
            <a:chExt cx="3706232" cy="963883"/>
          </a:xfrm>
        </p:grpSpPr>
        <p:grpSp>
          <p:nvGrpSpPr>
            <p:cNvPr id="34" name="Group 33"/>
            <p:cNvGrpSpPr/>
            <p:nvPr/>
          </p:nvGrpSpPr>
          <p:grpSpPr>
            <a:xfrm>
              <a:off x="5285368" y="2541317"/>
              <a:ext cx="2868032" cy="963883"/>
              <a:chOff x="5267020" y="-51765"/>
              <a:chExt cx="3426875" cy="1589055"/>
            </a:xfrm>
          </p:grpSpPr>
          <p:sp>
            <p:nvSpPr>
              <p:cNvPr id="38" name="Right Arrow 37"/>
              <p:cNvSpPr/>
              <p:nvPr/>
            </p:nvSpPr>
            <p:spPr bwMode="auto">
              <a:xfrm>
                <a:off x="6463012" y="655646"/>
                <a:ext cx="952501" cy="260020"/>
              </a:xfrm>
              <a:prstGeom prst="rightArrow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317855" y="270748"/>
                <a:ext cx="1341120" cy="42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  <a:latin typeface="+mn-lt"/>
                  </a:rPr>
                  <a:t>FlowFixer</a:t>
                </a:r>
                <a:endParaRPr lang="en-US" sz="14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98643" y="-51765"/>
                <a:ext cx="11952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cs typeface="Times New Roman" pitchFamily="18" charset="0"/>
                  </a:rPr>
                  <a:t>Fix action</a:t>
                </a:r>
                <a:endParaRPr lang="en-US" sz="1500" b="0" dirty="0" smtClean="0">
                  <a:cs typeface="Times New Roman" pitchFamily="18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620000" y="457200"/>
                <a:ext cx="1046118" cy="1080090"/>
                <a:chOff x="5219700" y="4440428"/>
                <a:chExt cx="1046118" cy="1080090"/>
              </a:xfrm>
            </p:grpSpPr>
            <p:pic>
              <p:nvPicPr>
                <p:cNvPr id="45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2600" y="4440428"/>
                  <a:ext cx="381000" cy="31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46" name="Group 45"/>
                <p:cNvGrpSpPr/>
                <p:nvPr/>
              </p:nvGrpSpPr>
              <p:grpSpPr>
                <a:xfrm>
                  <a:off x="5219700" y="4440428"/>
                  <a:ext cx="1046118" cy="1080090"/>
                  <a:chOff x="5219700" y="4440428"/>
                  <a:chExt cx="1046118" cy="1080090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219700" y="4440428"/>
                    <a:ext cx="1046118" cy="1080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>
                        <a:latin typeface="+mn-lt"/>
                      </a:rPr>
                      <a:t>1.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2.</a:t>
                    </a:r>
                    <a:endParaRPr lang="en-US" sz="800" dirty="0" smtClean="0">
                      <a:latin typeface="+mn-lt"/>
                    </a:endParaRPr>
                  </a:p>
                  <a:p>
                    <a:r>
                      <a:rPr lang="en-US" sz="1500" dirty="0" smtClean="0">
                        <a:latin typeface="+mn-lt"/>
                      </a:rPr>
                      <a:t>3. …</a:t>
                    </a:r>
                  </a:p>
                </p:txBody>
              </p:sp>
              <p:pic>
                <p:nvPicPr>
                  <p:cNvPr id="4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76668" y="4772997"/>
                    <a:ext cx="381000" cy="3124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5267020" y="286142"/>
                <a:ext cx="959788" cy="864618"/>
                <a:chOff x="5800419" y="4451491"/>
                <a:chExt cx="959788" cy="864618"/>
              </a:xfrm>
            </p:grpSpPr>
            <p:pic>
              <p:nvPicPr>
                <p:cNvPr id="43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0419" y="4574936"/>
                  <a:ext cx="903709" cy="741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2" descr="http://cdn3.iconfinder.com/data/icons/ose/Warnin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7830" y="4451491"/>
                  <a:ext cx="462377" cy="4623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732" y="3048000"/>
              <a:ext cx="318868" cy="18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804" y="2833468"/>
              <a:ext cx="318868" cy="18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8181536" y="2909668"/>
              <a:ext cx="8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86633" y="2667000"/>
              <a:ext cx="8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257800" y="5132117"/>
            <a:ext cx="3581400" cy="905104"/>
            <a:chOff x="5257800" y="5132117"/>
            <a:chExt cx="3581400" cy="905104"/>
          </a:xfrm>
        </p:grpSpPr>
        <p:grpSp>
          <p:nvGrpSpPr>
            <p:cNvPr id="88" name="Group 87"/>
            <p:cNvGrpSpPr/>
            <p:nvPr/>
          </p:nvGrpSpPr>
          <p:grpSpPr>
            <a:xfrm>
              <a:off x="5257800" y="5132117"/>
              <a:ext cx="3514936" cy="905104"/>
              <a:chOff x="5334000" y="3684317"/>
              <a:chExt cx="3514936" cy="905104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334000" y="3684317"/>
                <a:ext cx="3514936" cy="905104"/>
                <a:chOff x="5166769" y="1446380"/>
                <a:chExt cx="3514936" cy="905104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5894969" y="1446380"/>
                  <a:ext cx="2786736" cy="905104"/>
                  <a:chOff x="5267020" y="-51765"/>
                  <a:chExt cx="3329738" cy="1492152"/>
                </a:xfrm>
              </p:grpSpPr>
              <p:sp>
                <p:nvSpPr>
                  <p:cNvPr id="95" name="Right Arrow 94"/>
                  <p:cNvSpPr/>
                  <p:nvPr/>
                </p:nvSpPr>
                <p:spPr bwMode="auto">
                  <a:xfrm>
                    <a:off x="6463012" y="655646"/>
                    <a:ext cx="952501" cy="260020"/>
                  </a:xfrm>
                  <a:prstGeom prst="rightArrow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317855" y="270748"/>
                    <a:ext cx="1341120" cy="4235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 smtClean="0">
                        <a:solidFill>
                          <a:srgbClr val="FF0000"/>
                        </a:solidFill>
                        <a:latin typeface="+mn-lt"/>
                      </a:rPr>
                      <a:t>FlowFixer</a:t>
                    </a:r>
                    <a:endParaRPr lang="en-US" sz="1400" dirty="0" smtClean="0">
                      <a:solidFill>
                        <a:srgbClr val="FF0000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401506" y="-51765"/>
                    <a:ext cx="119525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 smtClean="0">
                        <a:cs typeface="Times New Roman" pitchFamily="18" charset="0"/>
                      </a:rPr>
                      <a:t>Fix action</a:t>
                    </a:r>
                    <a:endParaRPr lang="en-US" sz="1500" b="0" dirty="0" smtClean="0"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7475743" y="360297"/>
                    <a:ext cx="1046118" cy="1080090"/>
                    <a:chOff x="5075443" y="4343525"/>
                    <a:chExt cx="1046118" cy="1080090"/>
                  </a:xfrm>
                </p:grpSpPr>
                <p:pic>
                  <p:nvPicPr>
                    <p:cNvPr id="102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6444" y="4440428"/>
                      <a:ext cx="381000" cy="3124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5075443" y="4343525"/>
                      <a:ext cx="1046118" cy="1080090"/>
                      <a:chOff x="5075443" y="4343525"/>
                      <a:chExt cx="1046118" cy="1080090"/>
                    </a:xfrm>
                  </p:grpSpPr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075443" y="4343525"/>
                        <a:ext cx="1046118" cy="10800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 smtClean="0">
                            <a:latin typeface="+mn-lt"/>
                          </a:rPr>
                          <a:t>1.</a:t>
                        </a:r>
                        <a:endParaRPr lang="en-US" sz="800" dirty="0" smtClean="0">
                          <a:latin typeface="+mn-lt"/>
                        </a:endParaRPr>
                      </a:p>
                      <a:p>
                        <a:r>
                          <a:rPr lang="en-US" sz="1500" dirty="0" smtClean="0">
                            <a:latin typeface="+mn-lt"/>
                          </a:rPr>
                          <a:t>2.</a:t>
                        </a:r>
                        <a:endParaRPr lang="en-US" sz="800" dirty="0" smtClean="0">
                          <a:latin typeface="+mn-lt"/>
                        </a:endParaRPr>
                      </a:p>
                      <a:p>
                        <a:r>
                          <a:rPr lang="en-US" sz="1500" dirty="0" smtClean="0">
                            <a:latin typeface="+mn-lt"/>
                          </a:rPr>
                          <a:t>3. …</a:t>
                        </a:r>
                      </a:p>
                    </p:txBody>
                  </p:sp>
                  <p:pic>
                    <p:nvPicPr>
                      <p:cNvPr id="105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635" y="4877558"/>
                        <a:ext cx="381000" cy="31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grpSp>
              </p:grpSp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5267020" y="286142"/>
                    <a:ext cx="959788" cy="864618"/>
                    <a:chOff x="5800419" y="4451491"/>
                    <a:chExt cx="959788" cy="864618"/>
                  </a:xfrm>
                </p:grpSpPr>
                <p:pic>
                  <p:nvPicPr>
                    <p:cNvPr id="10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0419" y="4574936"/>
                      <a:ext cx="903709" cy="741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1" name="Picture 2" descr="http://cdn3.iconfinder.com/data/icons/ose/Warn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97830" y="4451491"/>
                      <a:ext cx="462377" cy="46237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166769" y="1605125"/>
                  <a:ext cx="756335" cy="567982"/>
                  <a:chOff x="5138633" y="1637601"/>
                  <a:chExt cx="756335" cy="567982"/>
                </a:xfrm>
              </p:grpSpPr>
              <p:pic>
                <p:nvPicPr>
                  <p:cNvPr id="9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38633" y="1756005"/>
                    <a:ext cx="756335" cy="4495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4" name="Picture 2" descr="http://cdn3.iconfinder.com/data/icons/ose/Warning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74475" y="1637601"/>
                    <a:ext cx="386974" cy="2804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90" name="TextBox 89"/>
              <p:cNvSpPr txBox="1"/>
              <p:nvPr/>
            </p:nvSpPr>
            <p:spPr>
              <a:xfrm>
                <a:off x="6758761" y="4080804"/>
                <a:ext cx="8049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>
                    <a:latin typeface="+mn-lt"/>
                  </a:rPr>
                  <a:t>…</a:t>
                </a:r>
              </a:p>
            </p:txBody>
          </p:sp>
        </p:grpSp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264" y="5691928"/>
              <a:ext cx="318868" cy="18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332" y="5441454"/>
              <a:ext cx="318868" cy="18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TextBox 107"/>
          <p:cNvSpPr txBox="1"/>
          <p:nvPr/>
        </p:nvSpPr>
        <p:spPr>
          <a:xfrm>
            <a:off x="8805204" y="5543490"/>
            <a:ext cx="80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pic>
        <p:nvPicPr>
          <p:cNvPr id="1026" name="Picture 2" descr="http://cdn1.iconfinder.com/data/icons/softicons/PNG/Dele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464669" cy="4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http://cdn1.iconfinder.com/data/icons/softicons/PNG/Dele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97730"/>
            <a:ext cx="464669" cy="4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http://cdn1.iconfinder.com/data/icons/softicons/PNG/Dele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45530"/>
            <a:ext cx="464669" cy="4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64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71263" y="5037578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first</a:t>
            </a:r>
            <a:r>
              <a:rPr lang="en-US" sz="2000" dirty="0" smtClean="0">
                <a:cs typeface="Times New Roman" pitchFamily="18" charset="0"/>
              </a:rPr>
              <a:t> action in creating a puzzle is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broken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63782" y="4958253"/>
            <a:ext cx="707077" cy="521960"/>
            <a:chOff x="5562599" y="4317749"/>
            <a:chExt cx="999838" cy="863851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99" y="4440428"/>
              <a:ext cx="903709" cy="74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 descr="http://cdn3.iconfinder.com/data/icons/ose/Warn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0" y="4317749"/>
              <a:ext cx="462377" cy="462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Goal: repair a broken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495800"/>
          </a:xfrm>
        </p:spPr>
        <p:txBody>
          <a:bodyPr/>
          <a:lstStyle/>
          <a:p>
            <a:r>
              <a:rPr lang="en-US" dirty="0" smtClean="0"/>
              <a:t>Suggest a “</a:t>
            </a:r>
            <a:r>
              <a:rPr lang="en-US" b="1" dirty="0" smtClean="0">
                <a:solidFill>
                  <a:srgbClr val="FF0000"/>
                </a:solidFill>
              </a:rPr>
              <a:t>replacement action</a:t>
            </a:r>
            <a:r>
              <a:rPr lang="en-US" dirty="0" smtClean="0"/>
              <a:t>” for a broken action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change to the code</a:t>
            </a:r>
          </a:p>
          <a:p>
            <a:pPr lvl="1"/>
            <a:r>
              <a:rPr lang="en-US" dirty="0" smtClean="0"/>
              <a:t>Help users perform the </a:t>
            </a:r>
            <a:r>
              <a:rPr lang="en-US" b="1" dirty="0" smtClean="0"/>
              <a:t>same</a:t>
            </a:r>
            <a:r>
              <a:rPr lang="en-US" dirty="0" smtClean="0"/>
              <a:t> task, but </a:t>
            </a:r>
            <a:r>
              <a:rPr lang="en-US" b="1" dirty="0" smtClean="0"/>
              <a:t>adapt</a:t>
            </a:r>
            <a:r>
              <a:rPr lang="en-US" dirty="0" smtClean="0"/>
              <a:t> to the new GUI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" y="3200400"/>
            <a:ext cx="8395335" cy="15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1000" y="5030278"/>
            <a:ext cx="838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+mn-lt"/>
              </a:rPr>
              <a:t>Version 0.35</a:t>
            </a:r>
            <a:r>
              <a:rPr lang="en-US" sz="1700" b="0" dirty="0" smtClean="0">
                <a:latin typeface="+mn-lt"/>
              </a:rPr>
              <a:t> </a:t>
            </a:r>
            <a:endParaRPr lang="en-US" sz="17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404812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8" y="3162300"/>
            <a:ext cx="83629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H="1" flipV="1">
            <a:off x="2343150" y="4054243"/>
            <a:ext cx="1143000" cy="158455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621802"/>
            <a:ext cx="481677" cy="3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019550" y="566775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Click “</a:t>
            </a:r>
            <a:r>
              <a:rPr lang="en-US" sz="2000" dirty="0" smtClean="0">
                <a:latin typeface="+mn-lt"/>
              </a:rPr>
              <a:t>New Crossword</a:t>
            </a:r>
            <a:r>
              <a:rPr lang="en-US" sz="2000" b="0" dirty="0" smtClean="0">
                <a:latin typeface="+mn-lt"/>
              </a:rPr>
              <a:t>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00400" y="6073914"/>
            <a:ext cx="602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cs typeface="Times New Roman" pitchFamily="18" charset="0"/>
              </a:rPr>
              <a:t>(Suggested by our technique: </a:t>
            </a:r>
            <a:r>
              <a:rPr lang="en-US" sz="2000" dirty="0" err="1" smtClean="0">
                <a:cs typeface="Times New Roman" pitchFamily="18" charset="0"/>
              </a:rPr>
              <a:t>FlowFixer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b="0" dirty="0" smtClean="0">
                <a:cs typeface="Times New Roman" pitchFamily="18" charset="0"/>
              </a:rPr>
              <a:t>since both invoke method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showCrosswordBuilder</a:t>
            </a:r>
            <a:r>
              <a:rPr lang="en-US" sz="2000" b="0" dirty="0" smtClean="0">
                <a:cs typeface="Times New Roman" pitchFamily="18" charset="0"/>
              </a:rPr>
              <a:t>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838" y="5238690"/>
            <a:ext cx="349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Replacement action</a:t>
            </a:r>
            <a:r>
              <a:rPr lang="en-US" sz="2000" b="0" dirty="0" smtClean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5179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/>
      <p:bldP spid="22" grpId="0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 smtClean="0"/>
              <a:t>Why does this simple random testing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Identify </a:t>
            </a:r>
            <a:r>
              <a:rPr lang="en-US" b="1" dirty="0" smtClean="0"/>
              <a:t>“signature” method </a:t>
            </a:r>
            <a:r>
              <a:rPr lang="en-US" dirty="0" smtClean="0"/>
              <a:t>for each UI action</a:t>
            </a:r>
          </a:p>
          <a:p>
            <a:pPr lvl="1"/>
            <a:r>
              <a:rPr lang="en-US" dirty="0" smtClean="0"/>
              <a:t>NOT achieve good coverage</a:t>
            </a:r>
          </a:p>
          <a:p>
            <a:endParaRPr lang="en-US" sz="1000" dirty="0"/>
          </a:p>
          <a:p>
            <a:r>
              <a:rPr lang="en-US" dirty="0" smtClean="0"/>
              <a:t>The “signature” method is often easy to reach: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Symbolic, model-based techniques might achieve better results, but are </a:t>
            </a:r>
            <a:r>
              <a:rPr lang="en-US" smtClean="0"/>
              <a:t>more expensive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3733800" cy="124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0800" y="412200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showCrosswordBuilder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50852" y="3504343"/>
            <a:ext cx="990600" cy="234553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65381"/>
            <a:ext cx="381000" cy="3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>
            <a:off x="2241452" y="3821282"/>
            <a:ext cx="425548" cy="3697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715000" y="3821282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cs typeface="Times New Roman" pitchFamily="18" charset="0"/>
              </a:rPr>
              <a:t>Event handler, shared by many actions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233446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cs typeface="Times New Roman" pitchFamily="18" charset="0"/>
              </a:rPr>
              <a:t> A “</a:t>
            </a:r>
            <a:r>
              <a:rPr lang="en-US" sz="1600" dirty="0" smtClean="0">
                <a:cs typeface="Times New Roman" pitchFamily="18" charset="0"/>
              </a:rPr>
              <a:t>signature</a:t>
            </a:r>
            <a:r>
              <a:rPr lang="en-US" sz="1600" b="0" dirty="0" smtClean="0">
                <a:cs typeface="Times New Roman" pitchFamily="18" charset="0"/>
              </a:rPr>
              <a:t>” method, only invoked by “Clicking New Crossword”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48430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cs typeface="Times New Roman" pitchFamily="18" charset="0"/>
              </a:rPr>
              <a:t>Other methods. Requires certain states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5257800" y="4052499"/>
            <a:ext cx="304800" cy="13850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257800" y="4883497"/>
            <a:ext cx="304800" cy="6950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6" idx="1"/>
          </p:cNvCxnSpPr>
          <p:nvPr/>
        </p:nvCxnSpPr>
        <p:spPr bwMode="auto">
          <a:xfrm flipH="1">
            <a:off x="5372100" y="4525834"/>
            <a:ext cx="3429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02302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730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66824"/>
            <a:ext cx="4114800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4114800" y="2290834"/>
            <a:ext cx="533400" cy="376165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92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9237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938867" y="2071687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4" descr="http://www.add-in-express.com/creating-addins-blog/wp-upload/office-live-add-in-on-word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3180132" cy="23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6499"/>
            <a:ext cx="3352800" cy="23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 bwMode="auto">
          <a:xfrm>
            <a:off x="4142935" y="4416499"/>
            <a:ext cx="533400" cy="376165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79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dd-in-express.com/creating-addins-blog/wp-upload/office-live-add-in-on-wor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1289"/>
            <a:ext cx="1732332" cy="12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9237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599"/>
            <a:ext cx="1785001" cy="1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938867" y="2071687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575778" y="1927578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6" descr="https://developer.mozilla.org/presentations/xtech2006/layout/slides/images/screenshot-cnn-narro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3" y="3429000"/>
            <a:ext cx="3098800" cy="27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 bwMode="auto">
          <a:xfrm>
            <a:off x="4142935" y="4416499"/>
            <a:ext cx="533400" cy="376165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6" descr="http://netdna.webdesignerdepot.com/uploads/cnn/main-scree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61" y="3393831"/>
            <a:ext cx="3386633" cy="27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5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dd-in-express.com/creating-addins-blog/wp-upload/office-live-add-in-on-wor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1289"/>
            <a:ext cx="1732332" cy="12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mozilla.org/presentations/xtech2006/layout/slides/images/screenshot-cnn-n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3505200"/>
            <a:ext cx="1346200" cy="11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9237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tdna.webdesignerdepot.com/uploads/cnn/main-scree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73" y="3494378"/>
            <a:ext cx="1512927" cy="12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599"/>
            <a:ext cx="1785001" cy="1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938867" y="2071687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575778" y="1927578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874173" y="3971755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143000"/>
          </a:xfrm>
        </p:spPr>
        <p:txBody>
          <a:bodyPr/>
          <a:lstStyle/>
          <a:p>
            <a:r>
              <a:rPr lang="en-US" dirty="0"/>
              <a:t>GUIs keep evolving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://fc00.deviantart.net/fs45/i/2009/066/0/5/Windows_7_System_Tray_for_XP_by_DopeySneez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dd-in-express.com/creating-addins-blog/wp-upload/office-live-add-in-on-wor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1289"/>
            <a:ext cx="1732332" cy="12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mozilla.org/presentations/xtech2006/layout/slides/images/screenshot-cnn-narr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3505200"/>
            <a:ext cx="1346200" cy="11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1.pcadvisor.co.uk/cmsdata/reviews/3413225/Fake_Windows_8_Star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9237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tdna.webdesignerdepot.com/uploads/cnn/main-scree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73" y="3494378"/>
            <a:ext cx="1512927" cy="12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aycongroup.com/word2007/images/01_Word2007Scree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599"/>
            <a:ext cx="1785001" cy="1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938867" y="2071687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575778" y="1927578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874173" y="3971755"/>
            <a:ext cx="392072" cy="13335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8" descr="http://www.360bin.com/blog/wp-content/uploads/2012/08/Screenshot_2012-07-31-15-55-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3" y="3291484"/>
            <a:ext cx="3598333" cy="22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4.bp.blogspot.com/-kDpSR53bY5U/UBnXmDiySfI/AAAAAAAAAlo/PwjJaZhdAFA/s1600/2-hotmai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581400" cy="23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 bwMode="auto">
          <a:xfrm>
            <a:off x="4457700" y="4228416"/>
            <a:ext cx="533400" cy="376165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4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88032</TotalTime>
  <Words>1985</Words>
  <Application>Microsoft Office PowerPoint</Application>
  <PresentationFormat>On-screen Show (4:3)</PresentationFormat>
  <Paragraphs>600</Paragraphs>
  <Slides>40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dan_design_template</vt:lpstr>
      <vt:lpstr>Automatically Repairing Broken Workflows for Evolving GUI Applications</vt:lpstr>
      <vt:lpstr>End-user’s workflow</vt:lpstr>
      <vt:lpstr>GUI evolution can break workflows</vt:lpstr>
      <vt:lpstr>Goal: repair a broken workflow</vt:lpstr>
      <vt:lpstr>GUIs keep evolving all the time</vt:lpstr>
      <vt:lpstr>GUIs keep evolving all the time</vt:lpstr>
      <vt:lpstr>GUIs keep evolving all the time</vt:lpstr>
      <vt:lpstr>GUIs keep evolving all the time</vt:lpstr>
      <vt:lpstr>GUIs keep evolving all the time</vt:lpstr>
      <vt:lpstr>GUIs keep evolving all the time</vt:lpstr>
      <vt:lpstr>Broken workflows in practice</vt:lpstr>
      <vt:lpstr>The “action semantics” challenge</vt:lpstr>
      <vt:lpstr>Outline</vt:lpstr>
      <vt:lpstr>Key insights of FlowFixer</vt:lpstr>
      <vt:lpstr>An overview of the FlowFixer technique</vt:lpstr>
      <vt:lpstr>The FlowFixer technique</vt:lpstr>
      <vt:lpstr>The FlowFixer technique</vt:lpstr>
      <vt:lpstr>The FlowFixer technique</vt:lpstr>
      <vt:lpstr>The FlowFixer technique</vt:lpstr>
      <vt:lpstr>Outline</vt:lpstr>
      <vt:lpstr>Research questions</vt:lpstr>
      <vt:lpstr>Subject programs and broken workflows</vt:lpstr>
      <vt:lpstr>FlowFixer’s accuracy</vt:lpstr>
      <vt:lpstr>FlowFixer’s efficiency</vt:lpstr>
      <vt:lpstr>An example repair</vt:lpstr>
      <vt:lpstr>An example repair</vt:lpstr>
      <vt:lpstr>Comparison with an existing technique</vt:lpstr>
      <vt:lpstr>Comparison with an existing technique</vt:lpstr>
      <vt:lpstr>REST vs. FlowFixer</vt:lpstr>
      <vt:lpstr>Why REST did not work well?</vt:lpstr>
      <vt:lpstr>Experimental conclusions</vt:lpstr>
      <vt:lpstr>Outline</vt:lpstr>
      <vt:lpstr>Related work</vt:lpstr>
      <vt:lpstr>Outline</vt:lpstr>
      <vt:lpstr>Future directions</vt:lpstr>
      <vt:lpstr>Contributions</vt:lpstr>
      <vt:lpstr>[Backup Slides]</vt:lpstr>
      <vt:lpstr>What if multiple actions are broken?</vt:lpstr>
      <vt:lpstr>FlowFixer’s recommendation limitation</vt:lpstr>
      <vt:lpstr>Why does this simple random testing work?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7726</cp:revision>
  <cp:lastPrinted>2010-10-15T19:17:56Z</cp:lastPrinted>
  <dcterms:created xsi:type="dcterms:W3CDTF">2009-03-13T20:43:19Z</dcterms:created>
  <dcterms:modified xsi:type="dcterms:W3CDTF">2013-10-15T17:53:48Z</dcterms:modified>
</cp:coreProperties>
</file>