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96" r:id="rId4"/>
    <p:sldId id="261" r:id="rId5"/>
    <p:sldId id="260" r:id="rId6"/>
    <p:sldId id="305" r:id="rId7"/>
    <p:sldId id="259" r:id="rId8"/>
    <p:sldId id="333" r:id="rId9"/>
    <p:sldId id="308" r:id="rId10"/>
    <p:sldId id="313" r:id="rId11"/>
    <p:sldId id="314" r:id="rId12"/>
    <p:sldId id="280" r:id="rId13"/>
    <p:sldId id="318" r:id="rId14"/>
    <p:sldId id="302" r:id="rId15"/>
    <p:sldId id="319" r:id="rId16"/>
    <p:sldId id="300" r:id="rId17"/>
    <p:sldId id="320" r:id="rId18"/>
    <p:sldId id="315" r:id="rId19"/>
    <p:sldId id="324" r:id="rId20"/>
    <p:sldId id="325" r:id="rId21"/>
    <p:sldId id="326" r:id="rId22"/>
    <p:sldId id="330" r:id="rId23"/>
    <p:sldId id="334" r:id="rId24"/>
    <p:sldId id="309" r:id="rId25"/>
    <p:sldId id="322" r:id="rId26"/>
    <p:sldId id="323" r:id="rId27"/>
    <p:sldId id="291" r:id="rId28"/>
    <p:sldId id="290" r:id="rId29"/>
    <p:sldId id="329" r:id="rId30"/>
    <p:sldId id="312" r:id="rId31"/>
    <p:sldId id="288" r:id="rId32"/>
    <p:sldId id="275" r:id="rId33"/>
    <p:sldId id="289" r:id="rId34"/>
    <p:sldId id="310" r:id="rId35"/>
    <p:sldId id="269" r:id="rId36"/>
    <p:sldId id="284" r:id="rId37"/>
    <p:sldId id="270" r:id="rId38"/>
    <p:sldId id="272" r:id="rId39"/>
    <p:sldId id="273" r:id="rId40"/>
    <p:sldId id="276" r:id="rId41"/>
    <p:sldId id="317" r:id="rId42"/>
    <p:sldId id="335" r:id="rId43"/>
    <p:sldId id="338" r:id="rId44"/>
    <p:sldId id="331" r:id="rId45"/>
    <p:sldId id="262" r:id="rId46"/>
    <p:sldId id="332" r:id="rId47"/>
    <p:sldId id="339" r:id="rId48"/>
    <p:sldId id="342" r:id="rId49"/>
    <p:sldId id="341" r:id="rId50"/>
    <p:sldId id="343" r:id="rId51"/>
    <p:sldId id="344" r:id="rId5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19F33"/>
    <a:srgbClr val="03D7ED"/>
    <a:srgbClr val="FFFFCC"/>
    <a:srgbClr val="FFFF99"/>
    <a:srgbClr val="CCCC00"/>
    <a:srgbClr val="B08600"/>
    <a:srgbClr val="DEE1EE"/>
    <a:srgbClr val="FFFF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5" autoAdjust="0"/>
    <p:restoredTop sz="89165" autoAdjust="0"/>
  </p:normalViewPr>
  <p:slideViewPr>
    <p:cSldViewPr>
      <p:cViewPr>
        <p:scale>
          <a:sx n="64" d="100"/>
          <a:sy n="64" d="100"/>
        </p:scale>
        <p:origin x="-235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cost (seconds)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Reversal</c:v>
                </c:pt>
                <c:pt idx="1">
                  <c:v>Randomized</c:v>
                </c:pt>
                <c:pt idx="2">
                  <c:v>k-bounded</c:v>
                </c:pt>
                <c:pt idx="3">
                  <c:v>Dependence-Aware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33500</c:v>
                </c:pt>
                <c:pt idx="2">
                  <c:v>2400000</c:v>
                </c:pt>
                <c:pt idx="3">
                  <c:v>140000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192832"/>
        <c:axId val="138652480"/>
      </c:barChart>
      <c:catAx>
        <c:axId val="139192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8652480"/>
        <c:crosses val="autoZero"/>
        <c:auto val="1"/>
        <c:lblAlgn val="ctr"/>
        <c:lblOffset val="100"/>
        <c:noMultiLvlLbl val="0"/>
      </c:catAx>
      <c:valAx>
        <c:axId val="138652480"/>
        <c:scaling>
          <c:logBase val="10"/>
          <c:orientation val="minMax"/>
          <c:max val="10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919283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 dependent tests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Reversal</c:v>
                </c:pt>
                <c:pt idx="1">
                  <c:v>Randomized</c:v>
                </c:pt>
                <c:pt idx="2">
                  <c:v>k-bounded</c:v>
                </c:pt>
                <c:pt idx="3">
                  <c:v>Dependence-Aware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237</c:v>
                </c:pt>
                <c:pt idx="1">
                  <c:v>374</c:v>
                </c:pt>
                <c:pt idx="2">
                  <c:v>210</c:v>
                </c:pt>
                <c:pt idx="3">
                  <c:v>210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193344"/>
        <c:axId val="138654208"/>
      </c:barChart>
      <c:catAx>
        <c:axId val="139193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8654208"/>
        <c:crosses val="autoZero"/>
        <c:auto val="1"/>
        <c:lblAlgn val="ctr"/>
        <c:lblOffset val="100"/>
        <c:noMultiLvlLbl val="0"/>
      </c:catAx>
      <c:valAx>
        <c:axId val="1386542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9193344"/>
        <c:crosses val="autoZero"/>
        <c:crossBetween val="between"/>
      </c:valAx>
      <c:spPr>
        <a:noFill/>
        <a:ln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cost (seconds)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Reversal</c:v>
                </c:pt>
                <c:pt idx="1">
                  <c:v>Randomized</c:v>
                </c:pt>
                <c:pt idx="2">
                  <c:v>k-bounded</c:v>
                </c:pt>
                <c:pt idx="3">
                  <c:v>Dependence-Aware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33500</c:v>
                </c:pt>
                <c:pt idx="2">
                  <c:v>2400000</c:v>
                </c:pt>
                <c:pt idx="3">
                  <c:v>140000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21472"/>
        <c:axId val="137666560"/>
      </c:barChart>
      <c:catAx>
        <c:axId val="138921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7666560"/>
        <c:crosses val="autoZero"/>
        <c:auto val="1"/>
        <c:lblAlgn val="ctr"/>
        <c:lblOffset val="100"/>
        <c:noMultiLvlLbl val="0"/>
      </c:catAx>
      <c:valAx>
        <c:axId val="137666560"/>
        <c:scaling>
          <c:logBase val="10"/>
          <c:orientation val="minMax"/>
          <c:max val="10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892147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 dependent tests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Reversal</c:v>
                </c:pt>
                <c:pt idx="1">
                  <c:v>Randomized</c:v>
                </c:pt>
                <c:pt idx="2">
                  <c:v>k-bounded</c:v>
                </c:pt>
                <c:pt idx="3">
                  <c:v>Dependence-Aware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237</c:v>
                </c:pt>
                <c:pt idx="1">
                  <c:v>374</c:v>
                </c:pt>
                <c:pt idx="2">
                  <c:v>210</c:v>
                </c:pt>
                <c:pt idx="3">
                  <c:v>210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019776"/>
        <c:axId val="137668288"/>
      </c:barChart>
      <c:catAx>
        <c:axId val="139019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7668288"/>
        <c:crosses val="autoZero"/>
        <c:auto val="1"/>
        <c:lblAlgn val="ctr"/>
        <c:lblOffset val="100"/>
        <c:noMultiLvlLbl val="0"/>
      </c:catAx>
      <c:valAx>
        <c:axId val="13766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9019776"/>
        <c:crosses val="autoZero"/>
        <c:crossBetween val="between"/>
      </c:valAx>
      <c:spPr>
        <a:noFill/>
        <a:ln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8:00 minutes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same title. Move the pie</a:t>
            </a:r>
            <a:r>
              <a:rPr lang="en-US" baseline="0" dirty="0" smtClean="0"/>
              <a:t> 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5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10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8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US" sz="200" b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rPr>
              <a:t>Intuition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:  need to execute all test permutations</a:t>
            </a:r>
          </a:p>
          <a:p>
            <a:pPr>
              <a:buClr>
                <a:schemeClr val="tx1"/>
              </a:buClr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     </a:t>
            </a:r>
            <a:r>
              <a:rPr lang="en-US" sz="800" kern="12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rPr>
              <a:t>Complexity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: </a:t>
            </a:r>
            <a:r>
              <a:rPr lang="en-US" sz="1200" b="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O(n!)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 </a:t>
            </a:r>
            <a:r>
              <a:rPr lang="en-US" sz="1200" b="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is the suite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3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r>
              <a:rPr lang="en-US" baseline="0" dirty="0" smtClean="0"/>
              <a:t> real tests rather than contrived ones.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6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order of every pair may expose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 mentioned before,</a:t>
            </a:r>
            <a:r>
              <a:rPr lang="en-US" baseline="0" dirty="0" smtClean="0"/>
              <a:t> we have found xxx dependent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2-bounded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2-bounded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2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9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outline</a:t>
            </a:r>
            <a:r>
              <a:rPr lang="en-US" baseline="0" dirty="0" smtClean="0"/>
              <a:t> to 27.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“is test</a:t>
            </a:r>
            <a:r>
              <a:rPr lang="en-US" baseline="0" dirty="0" smtClean="0"/>
              <a:t> independence assumption valid</a:t>
            </a:r>
            <a:r>
              <a:rPr lang="en-US" dirty="0" smtClean="0"/>
              <a:t>”</a:t>
            </a:r>
            <a:r>
              <a:rPr lang="en-US" baseline="0" dirty="0" smtClean="0"/>
              <a:t> in the second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key contributions of this paper: we revisit this assumption by comprehensive empirical study,  theoretical analysis, and designing new testing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“is test</a:t>
            </a:r>
            <a:r>
              <a:rPr lang="en-US" baseline="0" dirty="0" smtClean="0"/>
              <a:t> independence assumption valid</a:t>
            </a:r>
            <a:r>
              <a:rPr lang="en-US" dirty="0" smtClean="0"/>
              <a:t>”</a:t>
            </a:r>
            <a:r>
              <a:rPr lang="en-US" baseline="0" dirty="0" smtClean="0"/>
              <a:t> in the second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key contributions of this paper: we revisit this assumption by comprehensive empirical study,  theoretical analysis, and designing new testing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the longer,</a:t>
            </a:r>
            <a:r>
              <a:rPr lang="en-US" baseline="0" dirty="0" smtClean="0"/>
              <a:t> the more complex  (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jpeg"/><Relationship Id="rId7" Type="http://schemas.openxmlformats.org/officeDocument/2006/relationships/image" Target="../media/image2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676400"/>
          </a:xfrm>
        </p:spPr>
        <p:txBody>
          <a:bodyPr/>
          <a:lstStyle/>
          <a:p>
            <a:pPr algn="ctr"/>
            <a:r>
              <a:rPr lang="en-US" sz="4000" b="1" i="0" dirty="0" smtClean="0"/>
              <a:t>Empirically Revisiting the </a:t>
            </a:r>
            <a:br>
              <a:rPr lang="en-US" sz="4000" b="1" i="0" dirty="0" smtClean="0"/>
            </a:br>
            <a:r>
              <a:rPr lang="en-US" sz="4000" b="1" i="0" dirty="0" smtClean="0"/>
              <a:t>Test Independence Assumption</a:t>
            </a:r>
            <a:endParaRPr lang="en-US" sz="40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400" b="1" dirty="0" err="1" smtClean="0">
                <a:latin typeface="+mj-lt"/>
              </a:rPr>
              <a:t>Sai</a:t>
            </a:r>
            <a:r>
              <a:rPr lang="en-US" sz="2400" b="1" dirty="0" smtClean="0">
                <a:latin typeface="+mj-lt"/>
              </a:rPr>
              <a:t> Zhang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/>
              <a:t>Darioush</a:t>
            </a:r>
            <a:r>
              <a:rPr lang="en-US" sz="2400" dirty="0"/>
              <a:t> </a:t>
            </a:r>
            <a:r>
              <a:rPr lang="en-US" sz="2400" dirty="0" err="1" smtClean="0"/>
              <a:t>Jalali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+mj-lt"/>
              </a:rPr>
              <a:t>Jochen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Wuttke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/>
              <a:t>Kıvanç</a:t>
            </a:r>
            <a:r>
              <a:rPr lang="en-US" sz="2400" dirty="0"/>
              <a:t> </a:t>
            </a:r>
            <a:r>
              <a:rPr lang="en-US" sz="2400" dirty="0" err="1"/>
              <a:t>Muşlu</a:t>
            </a:r>
            <a:r>
              <a:rPr lang="en-US" sz="2400" dirty="0" smtClean="0">
                <a:latin typeface="+mj-lt"/>
              </a:rPr>
              <a:t>, Wing Lam, Michael D. Ernst, David </a:t>
            </a:r>
            <a:r>
              <a:rPr lang="en-US" sz="2400" dirty="0" err="1" smtClean="0">
                <a:latin typeface="+mj-lt"/>
              </a:rPr>
              <a:t>Notkin</a:t>
            </a:r>
            <a:endParaRPr lang="en-US" sz="2400" dirty="0" smtClean="0">
              <a:latin typeface="+mj-lt"/>
            </a:endParaRPr>
          </a:p>
          <a:p>
            <a:endParaRPr lang="en-US" sz="11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University of Washington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1026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43600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uwcne.org/images/uw-icon-20x2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2000" y="1352490"/>
            <a:ext cx="3348994" cy="4133910"/>
            <a:chOff x="762000" y="1352490"/>
            <a:chExt cx="3348994" cy="413391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762000" y="1905000"/>
              <a:ext cx="2895600" cy="358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1352490"/>
              <a:ext cx="3348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Reported dependent tests</a:t>
              </a:r>
            </a:p>
          </p:txBody>
        </p:sp>
        <p:pic>
          <p:nvPicPr>
            <p:cNvPr id="10" name="Picture 2" descr="http://www.hpcwire.com/wp-content/uploads/2011/01/apach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244693"/>
              <a:ext cx="984435" cy="520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t3.gstatic.com/images?q=tbn:ANd9GcQvtIuxeRGOaZCbNkM_4xwiw05w8PUzy0cdrIo5sjvvEMXCRg1L6Q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209800"/>
              <a:ext cx="1258601" cy="67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http://img.blog.csdn.net/2014011509054660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01" y="2889445"/>
              <a:ext cx="994934" cy="61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://www.tutorialspoint.com/images/hibernate-mini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97" y="2889445"/>
              <a:ext cx="887814" cy="73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621892"/>
              <a:ext cx="1447800" cy="629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76990" y="4724400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5 issue tracking systems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80606" y="1371600"/>
            <a:ext cx="2967994" cy="4114800"/>
            <a:chOff x="4880606" y="1371600"/>
            <a:chExt cx="2967994" cy="4114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953000" y="1905000"/>
              <a:ext cx="2895600" cy="358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0606" y="1371600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New dependent tests</a:t>
              </a: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44693"/>
              <a:ext cx="1370819" cy="40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3576922"/>
              <a:ext cx="1186764" cy="42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4089006"/>
              <a:ext cx="2133600" cy="47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89445"/>
              <a:ext cx="1572718" cy="45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102106" y="476729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4 real-world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27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905000"/>
            <a:ext cx="2895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352490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Reported dependent tests</a:t>
            </a:r>
          </a:p>
        </p:txBody>
      </p:sp>
      <p:pic>
        <p:nvPicPr>
          <p:cNvPr id="10" name="Picture 2" descr="http://www.hpcwire.com/wp-content/uploads/2011/01/apach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4693"/>
            <a:ext cx="984435" cy="52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t3.gstatic.com/images?q=tbn:ANd9GcQvtIuxeRGOaZCbNkM_4xwiw05w8PUzy0cdrIo5sjvvEMXCRg1L6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1258601" cy="6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img.blog.csdn.net/201401150905466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1" y="2889445"/>
            <a:ext cx="994934" cy="6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tutorialspoint.com/images/hibernate-mini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7" y="2889445"/>
            <a:ext cx="887814" cy="7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21892"/>
            <a:ext cx="1447800" cy="6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6990" y="4724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 issue tracking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1101" y="2057400"/>
            <a:ext cx="54216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Search for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2000" b="0" dirty="0" smtClean="0">
                <a:latin typeface="+mn-lt"/>
              </a:rPr>
              <a:t> key phrases:</a:t>
            </a:r>
          </a:p>
          <a:p>
            <a:pPr lvl="1"/>
            <a:r>
              <a:rPr lang="en-US" sz="2000" b="0" dirty="0" smtClean="0"/>
              <a:t>(“</a:t>
            </a:r>
            <a:r>
              <a:rPr lang="en-US" sz="2000" b="0" dirty="0"/>
              <a:t>dependent test”, “test dependence”, </a:t>
            </a:r>
            <a:endParaRPr lang="en-US" sz="2000" b="0" dirty="0" smtClean="0"/>
          </a:p>
          <a:p>
            <a:r>
              <a:rPr lang="en-US" sz="2000" b="0" dirty="0" smtClean="0"/>
              <a:t>     “</a:t>
            </a:r>
            <a:r>
              <a:rPr lang="en-US" sz="2000" b="0" dirty="0"/>
              <a:t>test execution order”, “diﬀerent test </a:t>
            </a:r>
            <a:r>
              <a:rPr lang="en-US" sz="2000" b="0" dirty="0" smtClean="0"/>
              <a:t>outcome”)</a:t>
            </a:r>
          </a:p>
          <a:p>
            <a:endParaRPr lang="en-US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Manually inspect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450</a:t>
            </a:r>
            <a:r>
              <a:rPr lang="en-US" sz="2000" b="0" dirty="0" smtClean="0">
                <a:latin typeface="+mn-lt"/>
              </a:rPr>
              <a:t> matched bug reports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Identify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96</a:t>
            </a:r>
            <a:r>
              <a:rPr lang="en-US" sz="2000" b="0" dirty="0" smtClean="0">
                <a:latin typeface="+mn-lt"/>
              </a:rPr>
              <a:t> distinct dependent tests</a:t>
            </a:r>
            <a:endParaRPr lang="en-US" sz="2000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0994" y="4909066"/>
            <a:ext cx="2796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Characteristics</a:t>
            </a:r>
            <a:r>
              <a:rPr lang="en-US" sz="2000" b="0" dirty="0" smtClean="0">
                <a:latin typeface="+mn-lt"/>
              </a:rPr>
              <a:t>:</a:t>
            </a:r>
          </a:p>
          <a:p>
            <a:pPr marL="342900" indent="-342900">
              <a:buFont typeface="Arial" pitchFamily="34" charset="0"/>
              <a:buChar char="‒"/>
            </a:pP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Manifestation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‒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Root cause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‒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Developers’ action</a:t>
            </a:r>
          </a:p>
        </p:txBody>
      </p:sp>
    </p:spTree>
    <p:extLst>
      <p:ext uri="{BB962C8B-B14F-4D97-AF65-F5344CB8AC3E}">
        <p14:creationId xmlns:p14="http://schemas.microsoft.com/office/powerpoint/2010/main" val="127908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Manifestation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AutoShape 6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data:image/jpeg;base64,/9j/4AAQSkZJRgABAQAAAQABAAD/2wCEAAkGBwgHBgkIBxMVFgkXGCEaGBgYGCEfHhwiIRwcIiAgHyEgJCosJyIlIx0cJTYtJyorLjo6Hh80QDQyNygtMSsBCgoKDg0OGxAQGzQkICU0NTczODIsLzQ4NzcsNCwsLCw0LzQwLCw1NywsNCwsLDcsLCw0NDQsLy8sLCwvODQ0L//AABEIAEUATAMBEQACEQEDEQH/xAAbAAADAQEBAQEAAAAAAAAAAAAABgcFBAMCAf/EAEAQAAECBQAGBgUHDQAAAAAAAAECBAADBQYREiExQVFhBxMyccHRIjaBobEUI3KCo7PSFRY1QkNUYnORkpOywv/EABoBAAMBAQEBAAAAAAAAAAAAAAAEBQMGAQL/xAAxEQABBAEBBgIJBQEAAAAAAAABAAIDBBExBRIhUYGxM0ETFSIyNGFxkfAUI1Kh0cH/2gAMAwEAAhEDEQA/ALjAhECEQIXLU6g1pbNbt6rRlD38hzj4kkaxu85fEkjY27ztFJa/eVRqVRlz2qlSpMs5QkHfsyrjkasbNZG8xFmtPe4EcMaLn570kjwWnAGifLQu6RXJYbucJfAaxuVzHlFKtaEvA6qtUuNmGDwcmiG06iBCIEIgQiBCIELOrtZZ0NkXT08kpG1R4CMppmxNy5YzzshbvOUfrtbf3I+052qWOygbEjz5xFkkksP/AOLn5ZZbT8fYJutWxELbKcVkH0h6KNhGd6ufARShpMa3D+JKrQbPYxhD+JKWrktx9bTxM6USW+comDdyPAxPnrvhdkac1Ls1X13bw08inOzL1RUtBjVCEvNiVbl+SvjD1W2H+y/VUqd4Sew/XunWH1SRAhECEQIWNc1xNLfadZP1zz2EDafIc4wnsNiHHVLWbLIG5OqkVRf1C46l1zjKlnUlI2JG4JERyZLD1CJltSfnBUWzrOl0xCHdQALraE7k9/FUV4K7Yh81drVWwN4apxhhMrydNpLtutu5SFSlDBBjxzQ4YK8c0OGCpJd9ouKJNU6aZUxzkEbUd/nEazVMR3m6dlAt0jEd5vu9lvWZfAX1dPrJ9LYmYd/JXnDFW5n2JPumqd/OGSa81QgcjIikqyIEJcu6629Ak9WjC3yh6KOHNXL4wrZtCIYHEpO3cbAMauUhqL9zUna3T1RVOO/wHKIr3ued52q56SR0jt5x4px6LZkhVTnSpksGdo5SveMYyPbnvils9+ctwq+y35BbjRU8kAZOyKSrLMm3HRZKyiY5lBY2jTEYmxEOBcPusDZhBwXD7rtaPGz2X1jRaVo4pII90aNe1wy05WrXteMtOVz1+f8AJaI+caKVaMtR0VbDgbDyj5mduxudyC+J37kbncgoRPmJmzlzEpCUk50U5wOQzmOeccnRcq45OcYTrZt7rZGWwqxy22JXvT38ofrXN32X6c1Up3932JNOap8taZiErlkFJ2ERWVtYT+z6O/dzHM9J61Ws+lGDq0TjkhLuqwuOS3il28bTpVLt108aJInJ0cZPFaQfcYWtV42RFzRx4d0ndrRMgLmtweHcLJ6Lf09M/ln4pjLZ3vOWOytXLnvO6nFYeTGjNRDBJIAH6/M8uUY2bLpXbrdO6wt23TO3Ge73XBTLUqtSb9e2lnq9x1AHuyRHraMhGdF6zZsrhk8F4ql1e1qilXpS5/uV4ERiWyV38isC2aq/ke6ov5dl16x6k4xicJSgscDon4xTMwlrud8irBnE1VzhyKnNrsJVSrTZpPz1ajg47ifCEKbGvkw4KXQjbJLhwzwVK/MCjfx/1ip+kh/irP6OD+K2qZSZdNaJbNlr6obMnOI2YwMGBomGMDBut0WjH0vpLfSL6nv/AKn3iIVu+CencJLaPw7uncKd2dMVJNTWjtfJ1/8AMIVDhrz8lNonDJCOS8LOp8qpVuRIca5eQSOI4e2PKLQZOPkvNmsDpcnyVuSlKEhKRhI2CLS6BLHSM0kuLZnzZuOsRhSTvznZ7YUutBiJPkktoMDoCT5Kf2tPVLYVmUOyqQv/AFJ8IQrn9qQfJTKh/ZlHyXxYnrOx+l4GCh4vRGzPG6K1xaXQIgQiBCW+kX1PffU+8RCt3wT07hJbR+Hd07hI/RtIQ5qzlvM7CpS0nuOiIToDO8DySOzGh2+DyWRh5a1wkLHzstXsUNxHIiFhvV5fokwX1Zvp2Vct64WVdaGc2yJie0k7R5iLMMzZW7wXQQWGzN3mqe3xd6K0gMaeCGgOSo6iojZq4RMtWhKN1uij3bomG4zRfNsUuYKBW6hMBCBJWgcyRr/tAA7yRujWKIsrPcdSExBAY6r3O1IKzrF9Z2P0vAxjQ8XoltmeN0Vsi0ugRAhECEt9Ivqe++p94iFbvgnp3CS2j8O7p3Cm9n1yRQakp05SpSdEjCcZ14490TatgQkkjVSaVpsBJcM5X3edwyrifyJrZBTLSnHpAZJJ5btmPbHlqcTOBA0XzcsidwIGMJ66Nad8lo63Su1MOruHmcn2xVrR7kYCuVIvRxAJAvBh+SrmdSwPmyrTT3K1/HIiTYZ6OY/dQ7bPRTnH1W/NvWnG2F0iRJWlZlFAxjRyRjO3OMw1Jea9hbg8QnJtpMfGWgHiFhWP6zsPp+BjGh4vRY7M8borZFpX0QIRAhcFdpcus0qewnEpSrGsbsEEe8RnLGJGFpWU0QlYWO0KST0aI/ePsz+OFPV8fM/1/iS9Vxcz+dF+J6N0pUCHH2Z/HHo2fGDnJ/Oi9GzIgc5Kf2LVDJnJbSuwkACHlRS9eNrya6qRP09CanVnRzkH2j4wtNWZKQSlbFRk5Bd5JYPR8B+3H+M/jjH1fHzP9f4l/VcXM/nRd9vWaKfWGzrrgrROcBBGdR36R48I1hqMidvAlbQUo4XbzSVQIaTiIEL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wgHBgkIBwgKChUWGRwbFxgYDSMgIRwgHCEhIiQdJR8gKDQsISYqICMgIj0tLyksMDA6KiQ/OD8sNyowLi8BCgoKDgwOGxAQGjclICY3LTU3NDc3NywsNS44Ny0sMjc3NS84LDQrNy8sNywsNywsLC8sNyw3LCwsLzcsLywsN//AABEIACIAswMBEQACEQEDEQH/xAAcAAABBQEBAQAAAAAAAAAAAAAEAAMFBgcBAgj/xAA/EAABAwMBBAcHAAYLAQAAAAABAgMEAAURBgcSITETFUFRVZTRFCJhcYGRsRYXIzJyoTZSYmN0gpKisvDxNP/EABkBAQADAQEAAAAAAAAAAAAAAAACAwQFAf/EACgRAAIBAgYCAgIDAQAAAAAAAAABAwITBBEVUVKREjEhQXGhBWHRsf/aAAwDAQACEQMRAD8A3CgKVdp0zVNzcstmcUyyg/t3gf8Aakj/AL9BWGSuqeq3R6XtnNlkrxNdqP4pXtgkq+agsCY9jVHRIdKgll5R91aOzPH97kOP8+2FU00WUeWb+n/RXVPPBlFlm/p7r/S16XuT13scabIQlClZyB8DitcEjkoVTN+GlcsaqYXPuUG3N9JcJkeMO9bgT+auLzxb7tbbkCbdPiyv4HQr8GgHZs2JAZL06SzHT3rWAPuaAHt18tNzUU225w5RHMIfSr8GgJCgIqXf7Q045EN1hJdwcI9oTvZx3ZzQGD7L9XaiuWvoEOfeZkhslWUqdyDgHsoD6Keeajtl19xDaRzJVgfc0BHRNR2Oa/0EO8QH1/1UyUk/YGgBdeTpNs0beJ0F0suNtKUhQA4EdvGgO6QuS5ekbLNuUlJccYbUpSiBkqSCT96AnEqCkhSSCPnQDbkmO1kOvtI+awKA9tuIcTvNrSsfA5oDu+ne3d4Z7s0AlKSgZUoJ+ZoDuRjOaAZEqMpW6mQ0T3b4oB6gM71prBp2UqywZXs6c4eeAJx3pSB9ia5uJxSbt0vLdnIxmNTqtUvJfbD7NqvSdntzUSHKUlKf7k5J7zwqyPE4eOnxpZbDi8LFQqaX+gi66k0pdYZYlz0EcwQCFJI5KB7COdSkngkpybJy4nDS05VVA0XUsW06IuMuOtMgxkLIOMBw8cHlwySM92anhq06cl9FmDkpqo8U88v2YXpWy3Xajqt5NwuSgd0rccUM7ozjCU57zjFaTWaPYtkE7TGsbTdLbc0y2kKy5vJ3FAYPcSFDl3UBmsqfctp+vWI78lbSXnCltJ4htAyeXaQkce80AXtI0Q7s6uFskW65uuhzeKF7u6pKkYzyPcofzoC46l2jXKRshtkpp0tSJClMuLScH9nnKh3FQweGMZOKAq2z/Za7q+ySLxKuRhoBUEYa3iop5k8RjjwoADY4nd2j2xPPBV+DQBe1vVUrUGs5dtelLYjMOdEEjJA3ThSyB+8c5Pyx86AgdURdKRGYrmk7rcJK8/tA61u47lJIAxx7OPzoDWrFqCVqHYRenJ61OrZQ40VHmrdCVAn/ACqA+lAFaO2ZWa96Utc7UUibcVLYQUAvlKWklIwlCU9wwOOc4oAnYw7JgztTaZckOPtxHQGio5ISoqGPskH6mgA9ZWzZhBvs2XqqY7KfcVlSOnWSjhyCW8YHzyaAitn9ztkDag3bdIvzfYn2iS24FYSsAnKQvjjhz+J+FAWa4LX+vW1o3lY9mXwzw5KoAzbktSNnM9SFFJ32uIP9sUBGbU51yhbNLYuA480hQZD60H3ggpHb2ZPCgAbXpTZXfYzbVmm9E6R7q0zVJdBPbhRxn4YoDWILBiQmIxcU7uJCd48zgYyaApWobdAg6tsKYsZtrpHSpQCeBPAVz5qKKZqMl7Zy546KJ4/Fe2F3OZcZ+o3LLYfZYobSFOOKZBPHsAI+IqddVdcluP4y+yySuSua1FksvbyJWxSZZmSbbdm45cbCVBaE4Ckqzg47DkEYq6KqrydFftF8NdXk6K/a/wCEMiyC86c1TaODZddeAJHIq4pP3wa8w6y8vyyOFWXn+WYVpK+XTZhqt43G3LyUltxCuGRkHKT28QDntrQazSLNtel6n1jabVa7f7KyteHCr3lEYPDhwA+NAZpIg3HZjr5iRIjLcSy4VNqPAOIORwOMZ3T9DQBm0vXC9oc+2MWy2yGw0FBKf3lKUvdzwT/CMfWgLTq7QNxt+yC0tdCVvMLU68kcSA5nI4c90boPyNAV/QG1F/S+nnrKbZ7ZkqLZC8YKuYIx38aAjtjit7aPbCe0q/BoAva1pa4ad1lLunsheYecLqFFGU5Ud5SFd3vZ4do+tAG/p9oj2HP6AQ+lxy4bmfnzx9KAuFmli4bEdRSUWuLbt7psIaaKRySAcHmccM/CgNB2e/0F0/8A4Zr/AICgKfsyQv8ATzX+AU5cbwcfF2gK7oDUFg0bc78xrFpUaYX1qDqo5UVIOMAEAkDOT8cjuoAq331vUm2uz3CJClsNBhaUKcaKd8AL94A9mTj6GgJHX00aV2n2TU09p0xi2pta0ozukgjj9waAitq2vrVqXSEu32BibNG8grdEdQQjCgQCSOZPCgL5dtTRdMaYsz1yhPyWnEIQsob3t0bmckdo7KAzbXMrZvebK4jSsFDkxW70KY8NSCDkcwEhOMfM0BsulmZkbTdrYuilKeS0gOEqyd4JGePbxoCD1QG16y04hxaW8FaiSeHujP5GKxT5Oahfk5+JyeIjT/sZlJVL2hxV2h/A6MF9SHMghJIAPZ3V5UvLELwf18kak6sWnQ/r5JPT1yVJv98hPt+82sYV3pP7o+lWwyZyV0v6LoJfKWul+0/0A3i6P6ds9wnRENLUZJHvHIwf/KrkkcNFVS3K5pnBHVXTuU2br2VPSEzrVbJH8bOfyayajJsjBqsuyPMHXL9v/wDhtFrj/wALOPwaajJshqsuyHJm0CZOa6KbbbdIT3KaJ/JpqMmyGqy7IHgazVbl78Cy2mOe9LGD9801GTZDVZdkHnabdyMGLD/0n1pqMmyGqy7Ij2NYmPJMlix2htf9YR8GmoybIarLsh5nXchhwOs2i1NqHIhjB+4pqMmyGqy7IId2k3N5tTb0KC4DzBQSD9CaajJshqsuyI5OrG0u9KNP2YK7/ZqajJshqsuyJH9ZNz6PovYoO7yxuHGPlmmoybIarLsjqdpl2SkJTFhgDl7p9aajJshqsuyOJ2k3RClKRDgpJ54QeP8AOmoybIarLshmRr+XJWHJFrtjpHIqZyfuTTUZNkNVl2Q9+si574X7FByOAO4fWmoybIarLsjj20e5SGy2/BgOJPMKbJH2JpqMmyGqy7I8N7QprTPQtW22oTz3Q1gfbNNRk2Q1WXZDp2l3VSCgxIRHLG6fWmoybIarLshhjX8uOvpGLXbGj3pZwfuDTUZNkNVl2Re9O6ilXOzx5j7bSVK3s4BxwUR3/Ct0M9VdCqZ0sPiapI1UwXaWy05bYq3GkKIXgEp+BqGOSdKK/wCRpToTe53Zuwy1bpK22m0EqGSEgZwKYJJUtj+OpSobSLKqHF6d532ZneVjePRjJxjme2tXhTnnkbfCnNvI4uDEXEDC4rCkZzulsYz34p4UtZZfAcdDpya+AbqW1eGQvLp9Khaj4ro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BkeJGYZS2zHZbA5AIAH2FTVNKWSRZTRTSskj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2469" y="2105203"/>
            <a:ext cx="4975622" cy="685800"/>
            <a:chOff x="1182469" y="3352800"/>
            <a:chExt cx="4975622" cy="685800"/>
          </a:xfrm>
        </p:grpSpPr>
        <p:pic>
          <p:nvPicPr>
            <p:cNvPr id="18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75" y="33528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38600" y="3464867"/>
              <a:ext cx="211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(default order)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2469" y="339226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87469" y="339226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81800" y="3410783"/>
            <a:ext cx="190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#Tests =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33600" y="3248203"/>
            <a:ext cx="4282574" cy="685800"/>
            <a:chOff x="2133600" y="4495800"/>
            <a:chExt cx="4282574" cy="685800"/>
          </a:xfrm>
        </p:grpSpPr>
        <p:pic>
          <p:nvPicPr>
            <p:cNvPr id="20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4958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38600" y="4643735"/>
              <a:ext cx="2377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(run in isolation)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29314" y="4288817"/>
            <a:ext cx="4975400" cy="695746"/>
            <a:chOff x="1729314" y="5536414"/>
            <a:chExt cx="4975400" cy="695746"/>
          </a:xfrm>
        </p:grpSpPr>
        <p:pic>
          <p:nvPicPr>
            <p:cNvPr id="26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594" y="554636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314" y="553641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038600" y="5634335"/>
              <a:ext cx="2666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(run after another)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81800" y="4315003"/>
            <a:ext cx="190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#Tests = 2</a:t>
            </a: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2629708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0" y="3736966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7" y="4787526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30764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tests involved to yield a different result</a:t>
            </a:r>
          </a:p>
        </p:txBody>
      </p:sp>
    </p:spTree>
    <p:extLst>
      <p:ext uri="{BB962C8B-B14F-4D97-AF65-F5344CB8AC3E}">
        <p14:creationId xmlns:p14="http://schemas.microsoft.com/office/powerpoint/2010/main" val="484663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Manifestation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9103"/>
            <a:ext cx="3804574" cy="381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3500735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96</a:t>
            </a:r>
            <a:r>
              <a:rPr lang="en-US" dirty="0" smtClean="0">
                <a:latin typeface="+mn-lt"/>
              </a:rPr>
              <a:t> dependent tests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30764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tests involved to yield a different result</a:t>
            </a:r>
          </a:p>
        </p:txBody>
      </p:sp>
    </p:spTree>
    <p:extLst>
      <p:ext uri="{BB962C8B-B14F-4D97-AF65-F5344CB8AC3E}">
        <p14:creationId xmlns:p14="http://schemas.microsoft.com/office/powerpoint/2010/main" val="386507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Manifestation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AutoShape 6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data:image/jpeg;base64,/9j/4AAQSkZJRgABAQAAAQABAAD/2wCEAAkGBwgHBgkIBxMVFgkXGCEaGBgYGCEfHhwiIRwcIiAgHyEgJCosJyIlIx0cJTYtJyorLjo6Hh80QDQyNygtMSsBCgoKDg0OGxAQGzQkICU0NTczODIsLzQ4NzcsNCwsLCw0LzQwLCw1NywsNCwsLDcsLCw0NDQsLy8sLCwvODQ0L//AABEIAEUATAMBEQACEQEDEQH/xAAbAAADAQEBAQEAAAAAAAAAAAAABgcFBAMCAf/EAEAQAAECBQAGBgUHDQAAAAAAAAECBAADBQYREiExQVFhBxMyccHRIjaBobEUI3KCo7PSFRY1QkNUYnORkpOywv/EABoBAAMBAQEBAAAAAAAAAAAAAAAEBQMGAQL/xAAxEQABBAEBBgIJBQEAAAAAAAABAAIDBBExBRIhUYGxM0ETFSIyNGFxkfAUI1Kh0cH/2gAMAwEAAhEDEQA/ALjAhECEQIXLU6g1pbNbt6rRlD38hzj4kkaxu85fEkjY27ztFJa/eVRqVRlz2qlSpMs5QkHfsyrjkasbNZG8xFmtPe4EcMaLn570kjwWnAGifLQu6RXJYbucJfAaxuVzHlFKtaEvA6qtUuNmGDwcmiG06iBCIEIgQiBCIELOrtZZ0NkXT08kpG1R4CMppmxNy5YzzshbvOUfrtbf3I+052qWOygbEjz5xFkkksP/AOLn5ZZbT8fYJutWxELbKcVkH0h6KNhGd6ufARShpMa3D+JKrQbPYxhD+JKWrktx9bTxM6USW+comDdyPAxPnrvhdkac1Ls1X13bw08inOzL1RUtBjVCEvNiVbl+SvjD1W2H+y/VUqd4Sew/XunWH1SRAhECEQIWNc1xNLfadZP1zz2EDafIc4wnsNiHHVLWbLIG5OqkVRf1C46l1zjKlnUlI2JG4JERyZLD1CJltSfnBUWzrOl0xCHdQALraE7k9/FUV4K7Yh81drVWwN4apxhhMrydNpLtutu5SFSlDBBjxzQ4YK8c0OGCpJd9ouKJNU6aZUxzkEbUd/nEazVMR3m6dlAt0jEd5vu9lvWZfAX1dPrJ9LYmYd/JXnDFW5n2JPumqd/OGSa81QgcjIikqyIEJcu6629Ak9WjC3yh6KOHNXL4wrZtCIYHEpO3cbAMauUhqL9zUna3T1RVOO/wHKIr3ued52q56SR0jt5x4px6LZkhVTnSpksGdo5SveMYyPbnvils9+ctwq+y35BbjRU8kAZOyKSrLMm3HRZKyiY5lBY2jTEYmxEOBcPusDZhBwXD7rtaPGz2X1jRaVo4pII90aNe1wy05WrXteMtOVz1+f8AJaI+caKVaMtR0VbDgbDyj5mduxudyC+J37kbncgoRPmJmzlzEpCUk50U5wOQzmOeccnRcq45OcYTrZt7rZGWwqxy22JXvT38ofrXN32X6c1Up3932JNOap8taZiErlkFJ2ERWVtYT+z6O/dzHM9J61Ws+lGDq0TjkhLuqwuOS3il28bTpVLt108aJInJ0cZPFaQfcYWtV42RFzRx4d0ndrRMgLmtweHcLJ6Lf09M/ln4pjLZ3vOWOytXLnvO6nFYeTGjNRDBJIAH6/M8uUY2bLpXbrdO6wt23TO3Ge73XBTLUqtSb9e2lnq9x1AHuyRHraMhGdF6zZsrhk8F4ql1e1qilXpS5/uV4ERiWyV38isC2aq/ke6ov5dl16x6k4xicJSgscDon4xTMwlrud8irBnE1VzhyKnNrsJVSrTZpPz1ajg47ifCEKbGvkw4KXQjbJLhwzwVK/MCjfx/1ip+kh/irP6OD+K2qZSZdNaJbNlr6obMnOI2YwMGBomGMDBut0WjH0vpLfSL6nv/AKn3iIVu+CencJLaPw7uncKd2dMVJNTWjtfJ1/8AMIVDhrz8lNonDJCOS8LOp8qpVuRIca5eQSOI4e2PKLQZOPkvNmsDpcnyVuSlKEhKRhI2CLS6BLHSM0kuLZnzZuOsRhSTvznZ7YUutBiJPkktoMDoCT5Kf2tPVLYVmUOyqQv/AFJ8IQrn9qQfJTKh/ZlHyXxYnrOx+l4GCh4vRGzPG6K1xaXQIgQiBCW+kX1PffU+8RCt3wT07hJbR+Hd07hI/RtIQ5qzlvM7CpS0nuOiIToDO8DySOzGh2+DyWRh5a1wkLHzstXsUNxHIiFhvV5fokwX1Zvp2Vct64WVdaGc2yJie0k7R5iLMMzZW7wXQQWGzN3mqe3xd6K0gMaeCGgOSo6iojZq4RMtWhKN1uij3bomG4zRfNsUuYKBW6hMBCBJWgcyRr/tAA7yRujWKIsrPcdSExBAY6r3O1IKzrF9Z2P0vAxjQ8XoltmeN0Vsi0ugRAhECEt9Ivqe++p94iFbvgnp3CS2j8O7p3Cm9n1yRQakp05SpSdEjCcZ14490TatgQkkjVSaVpsBJcM5X3edwyrifyJrZBTLSnHpAZJJ5btmPbHlqcTOBA0XzcsidwIGMJ66Nad8lo63Su1MOruHmcn2xVrR7kYCuVIvRxAJAvBh+SrmdSwPmyrTT3K1/HIiTYZ6OY/dQ7bPRTnH1W/NvWnG2F0iRJWlZlFAxjRyRjO3OMw1Jea9hbg8QnJtpMfGWgHiFhWP6zsPp+BjGh4vRY7M8borZFpX0QIRAhcFdpcus0qewnEpSrGsbsEEe8RnLGJGFpWU0QlYWO0KST0aI/ePsz+OFPV8fM/1/iS9Vxcz+dF+J6N0pUCHH2Z/HHo2fGDnJ/Oi9GzIgc5Kf2LVDJnJbSuwkACHlRS9eNrya6qRP09CanVnRzkH2j4wtNWZKQSlbFRk5Bd5JYPR8B+3H+M/jjH1fHzP9f4l/VcXM/nRd9vWaKfWGzrrgrROcBBGdR36R48I1hqMidvAlbQUo4XbzSVQIaTiIEL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wgHBgkIBwgKChUWGRwbFxgYDSMgIRwgHCEhIiQdJR8gKDQsISYqICMgIj0tLyksMDA6KiQ/OD8sNyowLi8BCgoKDgwOGxAQGjclICY3LTU3NDc3NywsNS44Ny0sMjc3NS84LDQrNy8sNywsNywsLC8sNyw3LCwsLzcsLywsN//AABEIACIAswMBEQACEQEDEQH/xAAcAAABBQEBAQAAAAAAAAAAAAAEAAMFBgcBAgj/xAA/EAABAwMBBAcHAAYLAQAAAAABAgMEAAURBgcSITETFUFRVZTRFCJhcYGRsRYXIzJyoTZSYmN0gpKisvDxNP/EABkBAQADAQEAAAAAAAAAAAAAAAACAwQFAf/EACgRAAIBAgYCAgIDAQAAAAAAAAABAwITBBEVUVKREjEhQXGhBWHRsf/aAAwDAQACEQMRAD8A3CgKVdp0zVNzcstmcUyyg/t3gf8Aakj/AL9BWGSuqeq3R6XtnNlkrxNdqP4pXtgkq+agsCY9jVHRIdKgll5R91aOzPH97kOP8+2FU00WUeWb+n/RXVPPBlFlm/p7r/S16XuT13scabIQlClZyB8DitcEjkoVTN+GlcsaqYXPuUG3N9JcJkeMO9bgT+auLzxb7tbbkCbdPiyv4HQr8GgHZs2JAZL06SzHT3rWAPuaAHt18tNzUU225w5RHMIfSr8GgJCgIqXf7Q045EN1hJdwcI9oTvZx3ZzQGD7L9XaiuWvoEOfeZkhslWUqdyDgHsoD6Keeajtl19xDaRzJVgfc0BHRNR2Oa/0EO8QH1/1UyUk/YGgBdeTpNs0beJ0F0suNtKUhQA4EdvGgO6QuS5ekbLNuUlJccYbUpSiBkqSCT96AnEqCkhSSCPnQDbkmO1kOvtI+awKA9tuIcTvNrSsfA5oDu+ne3d4Z7s0AlKSgZUoJ+ZoDuRjOaAZEqMpW6mQ0T3b4oB6gM71prBp2UqywZXs6c4eeAJx3pSB9ia5uJxSbt0vLdnIxmNTqtUvJfbD7NqvSdntzUSHKUlKf7k5J7zwqyPE4eOnxpZbDi8LFQqaX+gi66k0pdYZYlz0EcwQCFJI5KB7COdSkngkpybJy4nDS05VVA0XUsW06IuMuOtMgxkLIOMBw8cHlwySM92anhq06cl9FmDkpqo8U88v2YXpWy3Xajqt5NwuSgd0rccUM7ozjCU57zjFaTWaPYtkE7TGsbTdLbc0y2kKy5vJ3FAYPcSFDl3UBmsqfctp+vWI78lbSXnCltJ4htAyeXaQkce80AXtI0Q7s6uFskW65uuhzeKF7u6pKkYzyPcofzoC46l2jXKRshtkpp0tSJClMuLScH9nnKh3FQweGMZOKAq2z/Za7q+ySLxKuRhoBUEYa3iop5k8RjjwoADY4nd2j2xPPBV+DQBe1vVUrUGs5dtelLYjMOdEEjJA3ThSyB+8c5Pyx86AgdURdKRGYrmk7rcJK8/tA61u47lJIAxx7OPzoDWrFqCVqHYRenJ61OrZQ40VHmrdCVAn/ACqA+lAFaO2ZWa96Utc7UUibcVLYQUAvlKWklIwlCU9wwOOc4oAnYw7JgztTaZckOPtxHQGio5ISoqGPskH6mgA9ZWzZhBvs2XqqY7KfcVlSOnWSjhyCW8YHzyaAitn9ztkDag3bdIvzfYn2iS24FYSsAnKQvjjhz+J+FAWa4LX+vW1o3lY9mXwzw5KoAzbktSNnM9SFFJ32uIP9sUBGbU51yhbNLYuA480hQZD60H3ggpHb2ZPCgAbXpTZXfYzbVmm9E6R7q0zVJdBPbhRxn4YoDWILBiQmIxcU7uJCd48zgYyaApWobdAg6tsKYsZtrpHSpQCeBPAVz5qKKZqMl7Zy546KJ4/Fe2F3OZcZ+o3LLYfZYobSFOOKZBPHsAI+IqddVdcluP4y+yySuSua1FksvbyJWxSZZmSbbdm45cbCVBaE4Ckqzg47DkEYq6KqrydFftF8NdXk6K/a/wCEMiyC86c1TaODZddeAJHIq4pP3wa8w6y8vyyOFWXn+WYVpK+XTZhqt43G3LyUltxCuGRkHKT28QDntrQazSLNtel6n1jabVa7f7KyteHCr3lEYPDhwA+NAZpIg3HZjr5iRIjLcSy4VNqPAOIORwOMZ3T9DQBm0vXC9oc+2MWy2yGw0FBKf3lKUvdzwT/CMfWgLTq7QNxt+yC0tdCVvMLU68kcSA5nI4c90boPyNAV/QG1F/S+nnrKbZ7ZkqLZC8YKuYIx38aAjtjit7aPbCe0q/BoAva1pa4ad1lLunsheYecLqFFGU5Ud5SFd3vZ4do+tAG/p9oj2HP6AQ+lxy4bmfnzx9KAuFmli4bEdRSUWuLbt7psIaaKRySAcHmccM/CgNB2e/0F0/8A4Zr/AICgKfsyQv8ATzX+AU5cbwcfF2gK7oDUFg0bc78xrFpUaYX1qDqo5UVIOMAEAkDOT8cjuoAq331vUm2uz3CJClsNBhaUKcaKd8AL94A9mTj6GgJHX00aV2n2TU09p0xi2pta0ozukgjj9waAitq2vrVqXSEu32BibNG8grdEdQQjCgQCSOZPCgL5dtTRdMaYsz1yhPyWnEIQsob3t0bmckdo7KAzbXMrZvebK4jSsFDkxW70KY8NSCDkcwEhOMfM0BsulmZkbTdrYuilKeS0gOEqyd4JGePbxoCD1QG16y04hxaW8FaiSeHujP5GKxT5Oahfk5+JyeIjT/sZlJVL2hxV2h/A6MF9SHMghJIAPZ3V5UvLELwf18kak6sWnQ/r5JPT1yVJv98hPt+82sYV3pP7o+lWwyZyV0v6LoJfKWul+0/0A3i6P6ds9wnRENLUZJHvHIwf/KrkkcNFVS3K5pnBHVXTuU2br2VPSEzrVbJH8bOfyayajJsjBqsuyPMHXL9v/wDhtFrj/wALOPwaajJshqsuyHJm0CZOa6KbbbdIT3KaJ/JpqMmyGqy7IHgazVbl78Cy2mOe9LGD9801GTZDVZdkHnabdyMGLD/0n1pqMmyGqy7Ij2NYmPJMlix2htf9YR8GmoybIarLsh5nXchhwOs2i1NqHIhjB+4pqMmyGqy7IId2k3N5tTb0KC4DzBQSD9CaajJshqsuyI5OrG0u9KNP2YK7/ZqajJshqsuyJH9ZNz6PovYoO7yxuHGPlmmoybIarLsjqdpl2SkJTFhgDl7p9aajJshqsuyOJ2k3RClKRDgpJ54QeP8AOmoybIarLshmRr+XJWHJFrtjpHIqZyfuTTUZNkNVl2Q9+si574X7FByOAO4fWmoybIarLsjj20e5SGy2/BgOJPMKbJH2JpqMmyGqy7I8N7QprTPQtW22oTz3Q1gfbNNRk2Q1WXZDp2l3VSCgxIRHLG6fWmoybIarLshhjX8uOvpGLXbGj3pZwfuDTUZNkNVl2Re9O6ilXOzx5j7bSVK3s4BxwUR3/Ct0M9VdCqZ0sPiapI1UwXaWy05bYq3GkKIXgEp+BqGOSdKK/wCRpToTe53Zuwy1bpK22m0EqGSEgZwKYJJUtj+OpSobSLKqHF6d532ZneVjePRjJxjme2tXhTnnkbfCnNvI4uDEXEDC4rCkZzulsYz34p4UtZZfAcdDpya+AbqW1eGQvLp9Khaj4ro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BkeJGYZS2zHZbA5AIAH2FTVNKWSRZTRTSskj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data:image/jpeg;base64,/9j/4AAQSkZJRgABAQAAAQABAAD/2wCEAAkGBwgHBgkIBwgKChUWGRwbFxgYDSMgIRwgHCEhIiQdJR8gKDQsISYqICMgIj0tLyksMDA6KiQ/OD8sNyowLi8BCgoKDgwOGxAQGjclICY3LTU3NDc3NywsNS44Ny0sMjc3NS84LDQrNy8sNywsNywsLC8sNyw3LCwsLzcsLywsN//AABEIACIAswMBEQACEQEDEQH/xAAcAAABBQEBAQAAAAAAAAAAAAAEAAMFBgcBAgj/xAA/EAABAwMBBAcHAAYLAQAAAAABAgMEAAURBgcSITETFUFRVZTRFCJhcYGRsRYXIzJyoTZSYmN0gpKisvDxNP/EABkBAQADAQEAAAAAAAAAAAAAAAACAwQFAf/EACgRAAIBAgYCAgIDAQAAAAAAAAABAwITBBEVUVKREjEhQXGhBWHRsf/aAAwDAQACEQMRAD8A3CgKVdp0zVNzcstmcUyyg/t3gf8Aakj/AL9BWGSuqeq3R6XtnNlkrxNdqP4pXtgkq+agsCY9jVHRIdKgll5R91aOzPH97kOP8+2FU00WUeWb+n/RXVPPBlFlm/p7r/S16XuT13scabIQlClZyB8DitcEjkoVTN+GlcsaqYXPuUG3N9JcJkeMO9bgT+auLzxb7tbbkCbdPiyv4HQr8GgHZs2JAZL06SzHT3rWAPuaAHt18tNzUU225w5RHMIfSr8GgJCgIqXf7Q045EN1hJdwcI9oTvZx3ZzQGD7L9XaiuWvoEOfeZkhslWUqdyDgHsoD6Keeajtl19xDaRzJVgfc0BHRNR2Oa/0EO8QH1/1UyUk/YGgBdeTpNs0beJ0F0suNtKUhQA4EdvGgO6QuS5ekbLNuUlJccYbUpSiBkqSCT96AnEqCkhSSCPnQDbkmO1kOvtI+awKA9tuIcTvNrSsfA5oDu+ne3d4Z7s0AlKSgZUoJ+ZoDuRjOaAZEqMpW6mQ0T3b4oB6gM71prBp2UqywZXs6c4eeAJx3pSB9ia5uJxSbt0vLdnIxmNTqtUvJfbD7NqvSdntzUSHKUlKf7k5J7zwqyPE4eOnxpZbDi8LFQqaX+gi66k0pdYZYlz0EcwQCFJI5KB7COdSkngkpybJy4nDS05VVA0XUsW06IuMuOtMgxkLIOMBw8cHlwySM92anhq06cl9FmDkpqo8U88v2YXpWy3Xajqt5NwuSgd0rccUM7ozjCU57zjFaTWaPYtkE7TGsbTdLbc0y2kKy5vJ3FAYPcSFDl3UBmsqfctp+vWI78lbSXnCltJ4htAyeXaQkce80AXtI0Q7s6uFskW65uuhzeKF7u6pKkYzyPcofzoC46l2jXKRshtkpp0tSJClMuLScH9nnKh3FQweGMZOKAq2z/Za7q+ySLxKuRhoBUEYa3iop5k8RjjwoADY4nd2j2xPPBV+DQBe1vVUrUGs5dtelLYjMOdEEjJA3ThSyB+8c5Pyx86AgdURdKRGYrmk7rcJK8/tA61u47lJIAxx7OPzoDWrFqCVqHYRenJ61OrZQ40VHmrdCVAn/ACqA+lAFaO2ZWa96Utc7UUibcVLYQUAvlKWklIwlCU9wwOOc4oAnYw7JgztTaZckOPtxHQGio5ISoqGPskH6mgA9ZWzZhBvs2XqqY7KfcVlSOnWSjhyCW8YHzyaAitn9ztkDag3bdIvzfYn2iS24FYSsAnKQvjjhz+J+FAWa4LX+vW1o3lY9mXwzw5KoAzbktSNnM9SFFJ32uIP9sUBGbU51yhbNLYuA480hQZD60H3ggpHb2ZPCgAbXpTZXfYzbVmm9E6R7q0zVJdBPbhRxn4YoDWILBiQmIxcU7uJCd48zgYyaApWobdAg6tsKYsZtrpHSpQCeBPAVz5qKKZqMl7Zy546KJ4/Fe2F3OZcZ+o3LLYfZYobSFOOKZBPHsAI+IqddVdcluP4y+yySuSua1FksvbyJWxSZZmSbbdm45cbCVBaE4Ckqzg47DkEYq6KqrydFftF8NdXk6K/a/wCEMiyC86c1TaODZddeAJHIq4pP3wa8w6y8vyyOFWXn+WYVpK+XTZhqt43G3LyUltxCuGRkHKT28QDntrQazSLNtel6n1jabVa7f7KyteHCr3lEYPDhwA+NAZpIg3HZjr5iRIjLcSy4VNqPAOIORwOMZ3T9DQBm0vXC9oc+2MWy2yGw0FBKf3lKUvdzwT/CMfWgLTq7QNxt+yC0tdCVvMLU68kcSA5nI4c90boPyNAV/QG1F/S+nnrKbZ7ZkqLZC8YKuYIx38aAjtjit7aPbCe0q/BoAva1pa4ad1lLunsheYecLqFFGU5Ud5SFd3vZ4do+tAG/p9oj2HP6AQ+lxy4bmfnzx9KAuFmli4bEdRSUWuLbt7psIaaKRySAcHmccM/CgNB2e/0F0/8A4Zr/AICgKfsyQv8ATzX+AU5cbwcfF2gK7oDUFg0bc78xrFpUaYX1qDqo5UVIOMAEAkDOT8cjuoAq331vUm2uz3CJClsNBhaUKcaKd8AL94A9mTj6GgJHX00aV2n2TU09p0xi2pta0ozukgjj9waAitq2vrVqXSEu32BibNG8grdEdQQjCgQCSOZPCgL5dtTRdMaYsz1yhPyWnEIQsob3t0bmckdo7KAzbXMrZvebK4jSsFDkxW70KY8NSCDkcwEhOMfM0BsulmZkbTdrYuilKeS0gOEqyd4JGePbxoCD1QG16y04hxaW8FaiSeHujP5GKxT5Oahfk5+JyeIjT/sZlJVL2hxV2h/A6MF9SHMghJIAPZ3V5UvLELwf18kak6sWnQ/r5JPT1yVJv98hPt+82sYV3pP7o+lWwyZyV0v6LoJfKWul+0/0A3i6P6ds9wnRENLUZJHvHIwf/KrkkcNFVS3K5pnBHVXTuU2br2VPSEzrVbJH8bOfyayajJsjBqsuyPMHXL9v/wDhtFrj/wALOPwaajJshqsuyHJm0CZOa6KbbbdIT3KaJ/JpqMmyGqy7IHgazVbl78Cy2mOe9LGD9801GTZDVZdkHnabdyMGLD/0n1pqMmyGqy7Ij2NYmPJMlix2htf9YR8GmoybIarLsh5nXchhwOs2i1NqHIhjB+4pqMmyGqy7IId2k3N5tTb0KC4DzBQSD9CaajJshqsuyI5OrG0u9KNP2YK7/ZqajJshqsuyJH9ZNz6PovYoO7yxuHGPlmmoybIarLsjqdpl2SkJTFhgDl7p9aajJshqsuyOJ2k3RClKRDgpJ54QeP8AOmoybIarLshmRr+XJWHJFrtjpHIqZyfuTTUZNkNVl2Q9+si574X7FByOAO4fWmoybIarLsjj20e5SGy2/BgOJPMKbJH2JpqMmyGqy7I8N7QprTPQtW22oTz3Q1gfbNNRk2Q1WXZDp2l3VSCgxIRHLG6fWmoybIarLshhjX8uOvpGLXbGj3pZwfuDTUZNkNVl2Re9O6ilXOzx5j7bSVK3s4BxwUR3/Ct0M9VdCqZ0sPiapI1UwXaWy05bYq3GkKIXgEp+BqGOSdKK/wCRpToTe53Zuwy1bpK22m0EqGSEgZwKYJJUtj+OpSobSLKqHF6d532ZneVjePRjJxjme2tXhTnnkbfCnNvI4uDEXEDC4rCkZzulsYz34p4UtZZfAcdDpya+AbqW1eGQvLp9Khaj4ro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BkeJGYZS2zHZbA5AIAH2FTVNKWSRZTRTSskj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19" y="2016057"/>
            <a:ext cx="3962400" cy="369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4819" y="42480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73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4819" y="251482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9685" y="28302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6085" y="23147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819" y="4876800"/>
            <a:ext cx="141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#Tests =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34419" y="1752600"/>
            <a:ext cx="141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#Tests =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2876490"/>
            <a:ext cx="141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#Tests =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2768" y="198120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Unknown</a:t>
            </a:r>
          </a:p>
        </p:txBody>
      </p:sp>
      <p:cxnSp>
        <p:nvCxnSpPr>
          <p:cNvPr id="14" name="Curved Connector 13"/>
          <p:cNvCxnSpPr>
            <a:stCxn id="12" idx="1"/>
          </p:cNvCxnSpPr>
          <p:nvPr/>
        </p:nvCxnSpPr>
        <p:spPr bwMode="auto">
          <a:xfrm rot="10800000">
            <a:off x="5115419" y="4648215"/>
            <a:ext cx="533400" cy="42864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/>
          <p:nvPr/>
        </p:nvCxnSpPr>
        <p:spPr bwMode="auto">
          <a:xfrm rot="10800000" flipV="1">
            <a:off x="4353419" y="1952655"/>
            <a:ext cx="381000" cy="22860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/>
          <p:nvPr/>
        </p:nvCxnSpPr>
        <p:spPr bwMode="auto">
          <a:xfrm>
            <a:off x="2677019" y="2314770"/>
            <a:ext cx="507800" cy="40011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urved Connector 42"/>
          <p:cNvCxnSpPr/>
          <p:nvPr/>
        </p:nvCxnSpPr>
        <p:spPr bwMode="auto">
          <a:xfrm flipV="1">
            <a:off x="1838819" y="3030325"/>
            <a:ext cx="510866" cy="20005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548659" y="2438400"/>
            <a:ext cx="3214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82% </a:t>
            </a:r>
            <a:r>
              <a:rPr lang="en-US" sz="2200" b="0" dirty="0" smtClean="0">
                <a:latin typeface="+mn-lt"/>
              </a:rPr>
              <a:t>can be revealed by</a:t>
            </a:r>
          </a:p>
          <a:p>
            <a:r>
              <a:rPr lang="en-US" sz="2200" b="0" dirty="0" smtClean="0">
                <a:latin typeface="+mn-lt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+mn-lt"/>
              </a:rPr>
              <a:t>no more </a:t>
            </a:r>
            <a:r>
              <a:rPr lang="en-US" sz="2200" b="0" dirty="0" smtClean="0">
                <a:latin typeface="+mn-lt"/>
              </a:rPr>
              <a:t>than 2 tests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30764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tests involved to yield a different result</a:t>
            </a:r>
          </a:p>
        </p:txBody>
      </p:sp>
    </p:spTree>
    <p:extLst>
      <p:ext uri="{BB962C8B-B14F-4D97-AF65-F5344CB8AC3E}">
        <p14:creationId xmlns:p14="http://schemas.microsoft.com/office/powerpoint/2010/main" val="1286150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12" grpId="0"/>
      <p:bldP spid="34" grpId="0"/>
      <p:bldP spid="35" grpId="0"/>
      <p:bldP spid="36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Root cause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9103"/>
            <a:ext cx="3804574" cy="381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3576935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96</a:t>
            </a:r>
            <a:r>
              <a:rPr lang="en-US" dirty="0" smtClean="0">
                <a:latin typeface="+mn-lt"/>
              </a:rPr>
              <a:t> dependent tests</a:t>
            </a:r>
          </a:p>
        </p:txBody>
      </p:sp>
    </p:spTree>
    <p:extLst>
      <p:ext uri="{BB962C8B-B14F-4D97-AF65-F5344CB8AC3E}">
        <p14:creationId xmlns:p14="http://schemas.microsoft.com/office/powerpoint/2010/main" val="86244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Root cause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AutoShape 6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ISERUQEBQVFhQRFhUXFhcRFhUVFhIXFhIWGBQSGxYYHSghGBwmHBQUJDEiJSkrLi4uFx8zODQsNygtLisBCgoKDg0OGhAQGiwkHyYvLCwvLCwsLCwsLC0sLCwsLCwtLCwsLSwsLCwsLCwsLCwuLCwsLCwsLCwsLCwsLCwsLP/AABEIALEBHQMBEQACEQEDEQH/xAAcAAEAAgMBAQEAAAAAAAAAAAAABQYBBAcDAgj/xABDEAACAQICBgYECgoCAwAAAAABAgADEQQSBQYhMVFhBxNBcYGRIlKhsRcjMmJyk7LB0dIUMzRCU1RzkqKzFkMVguH/xAAbAQEAAgMBAQAAAAAAAAAAAAAAAQUCAwQGB//EADkRAQABAwEFBAcGBgMBAAAAAAABAgMRBAUSITFRQZGx0QYTFCJxocEVMlJhgZIWMzRTcvAjQmLx/9oADAMBAAIRAxEAPwDuMBAQEBAQEBAQEBAQEBAQEBAQEBAQEBAQEBAQEBAQEBAQEBAQEBAQEBAQEBAQEBAQEBAQEBAQEBAQEBAQEBAQEBAQEBAQEBAQEBAQEBAQEDBMCn6Y1+pUnKUUNUrsLZgqX4A2JPlaWNnZ1dcb1U4U+o2xbt1btEb3g99A67UcQ4pOppO2xbkMrH1Q2yx7xML+grtRvRxj59zZpdq271W7VG7PyWmcK0CYHI9Pay1sRUYq7JSBORUJXZ2E23k79stbVimiOMcWmqqctzVHWWtTrJSqOz0qjBbOSxQsbKwJ2jaRcbrTC/YpmmZjmU1cXUZWtxAQEBAQEBAQEBAQEBAQEBAQEBAQEBAQEBAQMXgZgROtdZkwddkvcUztG8X2E+AJm/TUxVepierl1tU02K5jnhxaeoeJAbbRsI7RvHOJ4picTwd20bVZ6NN2+UyIT3lQT7Z5KuIiqYh7u1MzRTM88Q2GF9kxbHGtPaFqYWoyupyX9B7eiy9m3cDxEt7V2munm0TTiW5qhoOpXro+UilTZXZiLA5TcKD2kkDduEwv3aaaZjtlNNOZdalW3EBAQEBAQEBAQEBAQEBAQEBAQEBAQEBAQBgVXTOsrBilC3o7C523PbYffO6zpImN6tS6rac01TTa7O1oYbWWupuxDjtBAHkVGybqtJRMcODlt7Tv0z73GFwwGMWsgqJuPYd4PaDK6uiaKt2V/ZvU3qIrpeuIoq6sji6uCrA9oIsRMYmaZiYZ1UxVE0zyct0xqPiabnqV62nfYQQGA4Mptt5i/hL6ztG3VHv8JeX1Gyb1FX/HGY+bY1f1GrPUDYpclNSCVJBap82w3Djfb75r1G0aIpxb4y2aTZNya4quxiOnbLpoEpHpmYGLQFoGYCAgICAgICAgICAgICAgICAgICAgICAgIHliycjZd+Vrd9tkmnnDC5ncnHSXMhLx40ki26kk5KnDMLd+Xb90rdb96F9sjO5V8VlnGtyAtAQEBAQEBAQEBAQEBAQEBAQEBAQEBAQEBAQEBAQEDBgVLTOrb5i9AAq23LcArxtfYRLCzqoxivvUWr2bVvTVa4xPY0MNq/iHNimUdpciw8BtM3Vaq3THCcuW3s+/VOJjHxXLRuBWjTFNezaT6xO8ysuXJrq3peh09imzRFFLbmDcQEDwx2KWlTeq98tNWZrC5soudg37BImcRmWdu3VcriinnPCFX+EbR/r1Pqn/AAmn2i31W32Brfwx+6PM+EbR/r1Pqn/CPaLaPsDW/hj90eZ8I2j/AF6n1T/hHtFs+wNb+GP3R5nwjaP9ep9U/wCEe0Wz7A1v4Y/dHmz8I2j/AF6n1T/hHtFtP2Drfwx+6PN6UOkLR7Gxqsv06dQDzyyY1Fue1jVsPW0xncz8JifqsGA0lRrrmoVEqDijBrcjbdNtNUVclbesXLM7tymYn821JaiAgICAgICAgICAgICAgR76aoip1RL59uzqqpvYgEghbEXI27tojI+hpeh1LYjrB1SZszbbLkJDbLX2EQNxHBAI3EAjuO6B9QEBAQEDFoGYCAgIETrb+w4n+hV/1mYXPuS6tB/VW/8AKPFwKVT6UQggIC8BA2MBjalCoKtFyjruK+4jtHIzKmqaZ4NV6xbvUblyMx/vLo7nqnpn9MwyV7WY3VwNwdTZrcjvHIiWduvfpiXz3X6SdLfm32c4+EpiZuMgICAgICAgICAgICAgRtWgxxlOpb0FoVlJ7AzVaBUeSN5SBXToav1Zoin8XVQ1XFx+upqyqm/94ig3D4tuMjCVuwakU0B2EKoPIhReZIe0DV0jjlopmbuAG9jwnPqdRTYo3qv/AKiZwrVbWCsT6JCjgAD7TKKval+qeHD9GG9LZwGsTAgVgCPWAsRzI7Zv0+1as4u8usJivqsqsCLjaDwl7TMTGYZsyQgICAgROtv7Dif6FX/WZhc+5Lq0H9Vb/wAo8XApVPpRCCB0Top0fRqriOupU6mVqdusRXtdWvbMNk7NLTExOYeX9Ib923Xb3KpjMTymY8F9/wDAYT+WofU0/wAs6tyno877ZqP7lX7p83POk/V6hhxSr0EWn1jFGRBZT6JYMFGwbiNnETk1NFMYmHpdga69eqqtXJziMxM8+n1UGcj0rrPRCjDCVSdzV2y+FOmD7RO/Sx7jxfpHMe1Ux2xTHjK543GU6KGpVYIg3lj7OZ5TpUCm4/pHpKbUKTP8526sHmBYnztJwjLTp9JT39LDrblUIPtWMIysWhNcsNiSEuadQ7lqWGY8FYbD3bDykJyscJQ2nNZ8NhfRqMS+/IgzN3nsXxIgVav0lG/xeH2cXqbfIL98nCMvmn0lNf0sOtvm1CPesYMrBoXXTDYhhTuadQ7AtSwDHgGBse42MhKyQK5prXPC4clLmo42FaViFPAsTYd20xhGVeq9JTX9HDi3zqhJ9iycIy+qHSUb+nh9nFKm3yK7fOMGVp0HrPh8V6NNiH35Kmxu8djeBMjCcpmEkBAQKlrRVJrBexVFvHaT7vKec2rXM3op6R4tdfNDysYkC4at1S1AX/dJA7t4989NsyuarEZ7ODZTySssGRAQEBAidbf2HE/0Kv8ArMwufcl1aD+qt/5R4uBSqfSiEECwaq611MCKgp00frSpOckWyggWt3zdaverzwVe0Nl062aZqqmMdIT3wpV/5el/e/4Tb7VPRX/w1a/uT3R5qxrFrFXxrhqxACXyIgIVb7ztJJOwbT7JouXZr5rfQ7Ps6OmYt855zLx0Dod8XWFGmyqTvZyBYdpC3u55D2b5FujfnDLW6yjS25uVxM9Ij/eDuOjMFSweGWmvo06Kkknldnc8ybkyzppimMQ+e6nUV6i7Vdr5y5LrJp18XVLtcIt+rTsUcT849p8NwmbnR+DwlSq4p0lLudwXf38hzMCTx+q2Mop1lSicoFyVZXy8yFJNue6DCGki+6t64MMLWSqc1WhTLU2bbnGxQDxIJXvHdeQlRa1VmYu5JZiSSdpJO8mEJnVrVmpjMxVlRUsCzXJuewAb4Ib+nNRq2HpNWWotRUF2ABVgBvaxJuB3wnCp3hC+vrPUOic2Y9aan6OXvttlzZr8clhfjthKhyULPq9qZVxVIVusWmjEhbgsxykgm1xYXB7eyQYeGsmqdXBqKhZXpk5cyggqTuup7Nm+8ZEFQrMjB0JVlIKkbwRuMkdw0Jjuvw9Kt21EBNuxtzDzBmLJvQEBArutGBJtWUXsLNbsHY3tPslLtXTTOLtP6sKo7VclG1vqmhYhVFydgA3mTTTNU4jmleNFYTqqSod+8952mes0ln1NqKO1tiMQ250pIHniK6opd2CqouzMQqqBvJJ2ASJmI5pppmqd2mMyjv8Ak2B/m8N9fS/NMfWU9YdPsOp/tVftnybOA0rQr3FCtSq5bZuqqI+W97Xyk23HymUVRPKWq5Yu2v5lMx8YmGrrb+w4n+hV/wBZmNz7ktug/qrf+UeLgUqn0ohBAntWdVquODmkyL1RUHrM23MDa1geE227M3M4lW6/advRzTFdMznom/gwxX8Wh5v+WbfZauqv/iSx+Cr5IXT+qGKwa9ZVCtTvbPSJYLfdmBAIv3WmquzVRGZWGj2tp9VVuUTMVdJ7fggBx4buXOall2YXWjrdUq6OqYaqxNUNTUOflVKZJJvxIyWJ7Qw5yw093fjE84eJ27s+nTVxctximrs6T5K5OpQOm9GOAVcO1e3pVXIvwVNlv7s3skSmFzIkJcU1pwIoYutSUWUNdRwDqGC9wzW8JLGUbRQswVd7EKOz5Rtb2yRiohUlWBBUkEHYQQbEESBvaH0zXwrFqDWzWzKRdWtuuPv3wLVh+kZiMtfDqwIs2RrAgjaMrA37rxhOUno3WXRlUhWpJSJ/i0qYX+4XA8bSDLZ140MHwR/R0UdW4q5aagZgFKsbDecpv4QS5TMmKY0HrLiMIMtJgUJvkcZlv2kbiPAyMJystPpCRxlxOGDDtysGH9jj74wnKZ0RpnRuIYItOmjnctWkikngDYgnle8gWijSVAFQBVG4KAAPAQl9wEBAwRAjq+hKDG+S30SQPIbJxXNn2K5zNPcjdhsYPR9Kl8hQDx3nzM22dNatfcgxENqdCSAgQuui3wGKt/BqHyUk+6a7sZol27NnGrtT/wCo8XBpVvozoPQ9VArYhTvZKZHMKzhvtr5zr0k8Zea9JaZmi3PZmfp5LvrpWC4DEknfRdRzLLlUeJInVdnFEvPbNpmrV24j8UODyqfRiAgdM6HfkYn6VL7Lzt0nKXkvSX+Zb+E+Lo863mUFrxWRcBiOsIs1J1F+12FkA55iJruzEUTl3bMoqq1dvd6xP6Rz+ThMq30VsYJSWNhuW55DMov5kec6dLPv/oofSOM6SJ/9R4S2pYvEOrdGuIDYLIN9Oo4P/scwP+XskSmFrkJcb14xAfHViNoUqniiKG/yBkwxlHaGpFsRRUdtWn9sXMDrGmtXMJijmqAB/XpsFbx7G8QZCVXxfRwd9CuDwFRbf5Lf3ScmFe0tqpisOpeogKDe1M5gOZG8DnaMowhJKHR+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/wA5SIqmJzDK5aou0zTciJjpLc0np/FYlQuIrM6g3CkKovxIUC575lVcqqjEy0afQabT1b1qiIn9Z8UbMHWlqGjT+g1cUw2GrTpIePymqEctijwM2RR7k1OGvUxOrosx0mqfp9ZRM1u5vaN0xiMOGGHqtTz2zZbbbXtvB4mZ011U/dlzX9HY1ExN2iJx/vZLd/5dj/5qp/h+WZevr6uf7J0X9uPn5o/SGk69cg16r1Lbs7Egdw3DwmFVdVXOXVY0tmxn1VER8GpMW90To61X62hXrVhZcQhpU7jbluGNQcsypb6E7dLRjNUvJekWsprqixTPLjPx6fp9VVx+CejUalVFnQ2PA8GHEEbROx5du6vaeq4OoXp2KtYOjbmA3bewi5secESsekOkaoyFaNEU2I+Uz58vMDKNvf5RhOVIZiTc7SdpJ3k8YQndC6s1MRh61cA2Rfix/EYEFgOIyhh3nkYylAZRwEliuepet6Yan+j1wcgJKsgvlzbSpHC9zccZDKJS+n9e8OaL06AZ2qKy7VKquYWJObad+60YMubSWKSo6FqPhHxdjkpuq7t4sc7dwJQeJ4SEozKOEkdE1Z15pJRSjiQymmoUOozKyqLLcDaDa3ZIwmJauuWuFHEUTh6AZg5Us7DKAFYMAAdt7gQZUaSxdZ6OsC1LBhmFjWc1LH1SAq+YW/jMWULRCSAgfFaoFUsdwF5ru3KbdE11co4ppiapxCrYzFtUa7buwdgnhdZrLmpr3qp4dkdkLi1Zptxw5teceG1u6OxxpsAT6B3jhzEs9nbQr01cRVPuTzjp8HPfsRcjMc1mE9vCpZgIFZ1u1QpY0Br9XWUWVwL3HqsP3h7RNV2zFfxWeztqXdHOI409PrDneO6P8fTPo01qjjSdfc+UzjnT1w9Ra27o6496Zp+MeWWqmpekCbfozDvakB9qR6ivo3TtjRRGfWfKfJYNC9GdVmDYt1RO1KRzO3Itay+F5to0s/8AaVZqvSKiIxYjM9Z5d3atet2rbVsEuEwgRRTdCoYlVCqGvtAO3bN923vUbtKm2dr4s6qb96ZnMTntnMqN8GuO40PrH/JOX2av8nof4h0nSrujzPg1x3Gh9Y/5I9mr/I/iHSdKu6PM+DXHcaH1j/kj2av8j+IdJ0q7o83rR6McYT6dSgo5M7HyyD3yY0tXVhX6R6aI92mqe6PrPgsehejWhTIfEOaxH7tslPxW5LeJtym6jTUxxniq9V6Q37kbtqNyO+V4RABYCwGwAbAB2CdKgmZmcyiNYtXKOMX0/RdRZai/KHI+sOXlaBQMfqFjKZPVhaq9hRgp8Ve1vAmSxw06ep+OJt1DDvamB9qDCxaE6PDcNi3Fv4dInbyZ9lvDzjKcL9QoqihEAVVFgFFgANwAkJVDWPURKzGrh2FN2uSrD4tjx2bV8LjlJyjCpYjUrHIf1QYcUdCPaQfZCMPOnqfjibdQR9JqYH2oMJ7Q/R25IbFOAvqUrknkWOweF4ynC/0cHTWmKKqophcuW3o5bWIt2yEqNpvo8uS+EcAH/rq3sPouL+RHjJyjCuVtTccpt1BPNXpkfahGGaGpmOY26nLzd0A99/ZBhaNA9HyowfFsHI29Wl8l/nMdrDlYeMZTheQLSEswEBA0dM/qWty+0JW7Xz7JVj8vFv0382FZnh1uQEkW7B36tL78q+4T6Do8+z28892PBSXPvz8XtOhgQEBaAgYtAzAWgLQEBAQEBAQEBAQEBAQEBAQEBAQEBAQED4rUwylTuItNd23FyiaKuU8E01TTOYVXF4VqbZW8D2HnPB6vSXNNXuV/pPVc2rtNyMw8Jytjb0fgjUb5o3n7u+WOztDVqbkT/wBI5z9Gi/ei3H5rQBPcRERGIVDMkYvAzAQEBAQEBAQEBAQEBAQEBAQEBAQEBAQEBAQEBAQED4qUwwswBHAi8wrt03I3aozCYmY5NcaNpb8g9vunHGzNJE59XDb6+51bKqALDYOU7YpimMRwhpnjzKlQKCzGwAJJPYBvMmZiIzKYiZnEKLpjWapUJWkSlPstsZuZPZ3Ced1W0q7k4tziPF6DS7NoojNyMz8oQnXve+Zr8cxv5yv9ZXnOZ71h6ujGMRj4JvQ2s1SmwWsS9M9p2svO/b3GWGl2lXRMRc4x84V+q2dRXGbfCflK9U3DAEG4IuCO0HcZ6KJiYzDz8xMTiX1JQjtNaaoYVOsruFG4DezngqjaZjXXFMZl0abSXdTXuWqcz8o+MqPi+lTb8ThiRxq1Mp/tUH3zmnVdIegtejUzH/Jc7oz44bGjOlGkxAxFFqYP71M9Yo5kWDW7gZNOqp7Yar/o5dpjNquKvynhP1hesJi0qotSkyuji4ZTcGdMTExmHn7luq3VNNcYmOx7yWBAQEBAQEBAQEBAQEBAQEBAQEBAQEBAQEBAgdc65XD5R/2OqnusWP2ZXbUrmmxiO2YhYbMoiq/meyJlQp5p6QgIF+1NxBbDAH/rZlHdsI+1bwnpdmVzVYiJ7ODzW0qIpvzjt4pfGYlaaNUc2WmpZjwCi590sJnEZcduiq5XFFPOeHe4Fp7TFTF12r1SdvyV7KaX2IPv4m8q7lc1zl9G0Wko0tqLdP6z1lHzB1EC2dHesDYfErRY/E12CkHcjnYjjhc2B7xwnRp7m7VieSk23oIv2Zu0x71PH4x2x9Ydnlg8OQEBAQEBAQEBAQEBAQEBAQEBAQEBAQEBAQIXW7CGphiV30yH8BcN7CfKcG0rU3LE45xxd2zrsW78Z7eDn08w9MQEkdC1Twhp4Zc2wuS/de1vYBPT7OtTbsRnnPF5jaF2Ll+ZjlHBrdITEaOxGXtVQe41FDewmdN/+XLZsiInW289fo4dKx9CICAzEbV3jaLcRtHtkxzRMRMYnk/SKy3jk+WvqAgICAgICAgICAgICAgICAgICAgICAgICBi0CpaY1UJYvh7WO0odlvon7jKXVbLmZ3rXcudNtPdjdu96F/4/ir26pvNbed5XewajONzw81h7fp8Z3vHyTehtVCCHxFjbaEG3+4/cJY6XZeJiq73K7VbT3qZptd/ktgEulO1dLYJa9GpQfdVRlJ4XFr+G/wAJFVO9GG2xemzdpuRziYl+fsdg3o1Go1RZ6ZKsOY7RyO8cjKmqmaZxL6TZvU3rcXKJ4S8JDaQJ7UrQzYrFotvi6RFSoewKpuF72ItbhfhN1miaqlbtbVxptNV1q4R9e7yd0tLJ8+ZgICAgICAgICAgICAgICAgICAgICAgICAgICAgICAgV3WnVKjjRmb0Kqiy1FFzb1WH7w93YRNVy1Fax2ftO7o593jT2x5dJc+xfRxjlNk6uoOwq+U+IYC3mZyTpq3prfpBpao97MT8M+HlD30b0Z4p2+PdKS9uU9Y55ACwHffwmVOlqmeLVf8ASKxTH/FTNU/nwh0rQehaOEp9VQWw3sTtZz6zHtPunXRRTTGIeV1Wru6m5v3Jz9ElM3OQEBAQEBAQEBAQEBAQEBAQEBAQEBAQEBAQEBAQEBAQEBAQEBAQEBAQEBAQEBAQEBAQEBA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data:image/jpeg;base64,/9j/4AAQSkZJRgABAQAAAQABAAD/2wCEAAkGBwgHBgkIBxMVFgkXGCEaGBgYGCEfHhwiIRwcIiAgHyEgJCosJyIlIx0cJTYtJyorLjo6Hh80QDQyNygtMSsBCgoKDg0OGxAQGzQkICU0NTczODIsLzQ4NzcsNCwsLCw0LzQwLCw1NywsNCwsLDcsLCw0NDQsLy8sLCwvODQ0L//AABEIAEUATAMBEQACEQEDEQH/xAAbAAADAQEBAQEAAAAAAAAAAAAABgcFBAMCAf/EAEAQAAECBQAGBgUHDQAAAAAAAAECBAADBQYREiExQVFhBxMyccHRIjaBobEUI3KCo7PSFRY1QkNUYnORkpOywv/EABoBAAMBAQEBAAAAAAAAAAAAAAAEBQMGAQL/xAAxEQABBAEBBgIJBQEAAAAAAAABAAIDBBExBRIhUYGxM0ETFSIyNGFxkfAUI1Kh0cH/2gAMAwEAAhEDEQA/ALjAhECEQIXLU6g1pbNbt6rRlD38hzj4kkaxu85fEkjY27ztFJa/eVRqVRlz2qlSpMs5QkHfsyrjkasbNZG8xFmtPe4EcMaLn570kjwWnAGifLQu6RXJYbucJfAaxuVzHlFKtaEvA6qtUuNmGDwcmiG06iBCIEIgQiBCIELOrtZZ0NkXT08kpG1R4CMppmxNy5YzzshbvOUfrtbf3I+052qWOygbEjz5xFkkksP/AOLn5ZZbT8fYJutWxELbKcVkH0h6KNhGd6ufARShpMa3D+JKrQbPYxhD+JKWrktx9bTxM6USW+comDdyPAxPnrvhdkac1Ls1X13bw08inOzL1RUtBjVCEvNiVbl+SvjD1W2H+y/VUqd4Sew/XunWH1SRAhECEQIWNc1xNLfadZP1zz2EDafIc4wnsNiHHVLWbLIG5OqkVRf1C46l1zjKlnUlI2JG4JERyZLD1CJltSfnBUWzrOl0xCHdQALraE7k9/FUV4K7Yh81drVWwN4apxhhMrydNpLtutu5SFSlDBBjxzQ4YK8c0OGCpJd9ouKJNU6aZUxzkEbUd/nEazVMR3m6dlAt0jEd5vu9lvWZfAX1dPrJ9LYmYd/JXnDFW5n2JPumqd/OGSa81QgcjIikqyIEJcu6629Ak9WjC3yh6KOHNXL4wrZtCIYHEpO3cbAMauUhqL9zUna3T1RVOO/wHKIr3ued52q56SR0jt5x4px6LZkhVTnSpksGdo5SveMYyPbnvils9+ctwq+y35BbjRU8kAZOyKSrLMm3HRZKyiY5lBY2jTEYmxEOBcPusDZhBwXD7rtaPGz2X1jRaVo4pII90aNe1wy05WrXteMtOVz1+f8AJaI+caKVaMtR0VbDgbDyj5mduxudyC+J37kbncgoRPmJmzlzEpCUk50U5wOQzmOeccnRcq45OcYTrZt7rZGWwqxy22JXvT38ofrXN32X6c1Up3932JNOap8taZiErlkFJ2ERWVtYT+z6O/dzHM9J61Ws+lGDq0TjkhLuqwuOS3il28bTpVLt108aJInJ0cZPFaQfcYWtV42RFzRx4d0ndrRMgLmtweHcLJ6Lf09M/ln4pjLZ3vOWOytXLnvO6nFYeTGjNRDBJIAH6/M8uUY2bLpXbrdO6wt23TO3Ge73XBTLUqtSb9e2lnq9x1AHuyRHraMhGdF6zZsrhk8F4ql1e1qilXpS5/uV4ERiWyV38isC2aq/ke6ov5dl16x6k4xicJSgscDon4xTMwlrud8irBnE1VzhyKnNrsJVSrTZpPz1ajg47ifCEKbGvkw4KXQjbJLhwzwVK/MCjfx/1ip+kh/irP6OD+K2qZSZdNaJbNlr6obMnOI2YwMGBomGMDBut0WjH0vpLfSL6nv/AKn3iIVu+CencJLaPw7uncKd2dMVJNTWjtfJ1/8AMIVDhrz8lNonDJCOS8LOp8qpVuRIca5eQSOI4e2PKLQZOPkvNmsDpcnyVuSlKEhKRhI2CLS6BLHSM0kuLZnzZuOsRhSTvznZ7YUutBiJPkktoMDoCT5Kf2tPVLYVmUOyqQv/AFJ8IQrn9qQfJTKh/ZlHyXxYnrOx+l4GCh4vRGzPG6K1xaXQIgQiBCW+kX1PffU+8RCt3wT07hJbR+Hd07hI/RtIQ5qzlvM7CpS0nuOiIToDO8DySOzGh2+DyWRh5a1wkLHzstXsUNxHIiFhvV5fokwX1Zvp2Vct64WVdaGc2yJie0k7R5iLMMzZW7wXQQWGzN3mqe3xd6K0gMaeCGgOSo6iojZq4RMtWhKN1uij3bomG4zRfNsUuYKBW6hMBCBJWgcyRr/tAA7yRujWKIsrPcdSExBAY6r3O1IKzrF9Z2P0vAxjQ8XoltmeN0Vsi0ugRAhECEt9Ivqe++p94iFbvgnp3CS2j8O7p3Cm9n1yRQakp05SpSdEjCcZ14490TatgQkkjVSaVpsBJcM5X3edwyrifyJrZBTLSnHpAZJJ5btmPbHlqcTOBA0XzcsidwIGMJ66Nad8lo63Su1MOruHmcn2xVrR7kYCuVIvRxAJAvBh+SrmdSwPmyrTT3K1/HIiTYZ6OY/dQ7bPRTnH1W/NvWnG2F0iRJWlZlFAxjRyRjO3OMw1Jea9hbg8QnJtpMfGWgHiFhWP6zsPp+BjGh4vRY7M8borZFpX0QIRAhcFdpcus0qewnEpSrGsbsEEe8RnLGJGFpWU0QlYWO0KST0aI/ePsz+OFPV8fM/1/iS9Vxcz+dF+J6N0pUCHH2Z/HHo2fGDnJ/Oi9GzIgc5Kf2LVDJnJbSuwkACHlRS9eNrya6qRP09CanVnRzkH2j4wtNWZKQSlbFRk5Bd5JYPR8B+3H+M/jjH1fHzP9f4l/VcXM/nRd9vWaKfWGzrrgrROcBBGdR36R48I1hqMidvAlbQUo4XbzSVQIaTiIEL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wgHBgkIBwgKChUWGRwbFxgYDSMgIRwgHCEhIiQdJR8gKDQsISYqICMgIj0tLyksMDA6KiQ/OD8sNyowLi8BCgoKDgwOGxAQGjclICY3LTU3NDc3NywsNS44Ny0sMjc3NS84LDQrNy8sNywsNywsLC8sNyw3LCwsLzcsLywsN//AABEIACIAswMBEQACEQEDEQH/xAAcAAABBQEBAQAAAAAAAAAAAAAEAAMFBgcBAgj/xAA/EAABAwMBBAcHAAYLAQAAAAABAgMEAAURBgcSITETFUFRVZTRFCJhcYGRsRYXIzJyoTZSYmN0gpKisvDxNP/EABkBAQADAQEAAAAAAAAAAAAAAAACAwQFAf/EACgRAAIBAgYCAgIDAQAAAAAAAAABAwITBBEVUVKREjEhQXGhBWHRsf/aAAwDAQACEQMRAD8A3CgKVdp0zVNzcstmcUyyg/t3gf8Aakj/AL9BWGSuqeq3R6XtnNlkrxNdqP4pXtgkq+agsCY9jVHRIdKgll5R91aOzPH97kOP8+2FU00WUeWb+n/RXVPPBlFlm/p7r/S16XuT13scabIQlClZyB8DitcEjkoVTN+GlcsaqYXPuUG3N9JcJkeMO9bgT+auLzxb7tbbkCbdPiyv4HQr8GgHZs2JAZL06SzHT3rWAPuaAHt18tNzUU225w5RHMIfSr8GgJCgIqXf7Q045EN1hJdwcI9oTvZx3ZzQGD7L9XaiuWvoEOfeZkhslWUqdyDgHsoD6Keeajtl19xDaRzJVgfc0BHRNR2Oa/0EO8QH1/1UyUk/YGgBdeTpNs0beJ0F0suNtKUhQA4EdvGgO6QuS5ekbLNuUlJccYbUpSiBkqSCT96AnEqCkhSSCPnQDbkmO1kOvtI+awKA9tuIcTvNrSsfA5oDu+ne3d4Z7s0AlKSgZUoJ+ZoDuRjOaAZEqMpW6mQ0T3b4oB6gM71prBp2UqywZXs6c4eeAJx3pSB9ia5uJxSbt0vLdnIxmNTqtUvJfbD7NqvSdntzUSHKUlKf7k5J7zwqyPE4eOnxpZbDi8LFQqaX+gi66k0pdYZYlz0EcwQCFJI5KB7COdSkngkpybJy4nDS05VVA0XUsW06IuMuOtMgxkLIOMBw8cHlwySM92anhq06cl9FmDkpqo8U88v2YXpWy3Xajqt5NwuSgd0rccUM7ozjCU57zjFaTWaPYtkE7TGsbTdLbc0y2kKy5vJ3FAYPcSFDl3UBmsqfctp+vWI78lbSXnCltJ4htAyeXaQkce80AXtI0Q7s6uFskW65uuhzeKF7u6pKkYzyPcofzoC46l2jXKRshtkpp0tSJClMuLScH9nnKh3FQweGMZOKAq2z/Za7q+ySLxKuRhoBUEYa3iop5k8RjjwoADY4nd2j2xPPBV+DQBe1vVUrUGs5dtelLYjMOdEEjJA3ThSyB+8c5Pyx86AgdURdKRGYrmk7rcJK8/tA61u47lJIAxx7OPzoDWrFqCVqHYRenJ61OrZQ40VHmrdCVAn/ACqA+lAFaO2ZWa96Utc7UUibcVLYQUAvlKWklIwlCU9wwOOc4oAnYw7JgztTaZckOPtxHQGio5ISoqGPskH6mgA9ZWzZhBvs2XqqY7KfcVlSOnWSjhyCW8YHzyaAitn9ztkDag3bdIvzfYn2iS24FYSsAnKQvjjhz+J+FAWa4LX+vW1o3lY9mXwzw5KoAzbktSNnM9SFFJ32uIP9sUBGbU51yhbNLYuA480hQZD60H3ggpHb2ZPCgAbXpTZXfYzbVmm9E6R7q0zVJdBPbhRxn4YoDWILBiQmIxcU7uJCd48zgYyaApWobdAg6tsKYsZtrpHSpQCeBPAVz5qKKZqMl7Zy546KJ4/Fe2F3OZcZ+o3LLYfZYobSFOOKZBPHsAI+IqddVdcluP4y+yySuSua1FksvbyJWxSZZmSbbdm45cbCVBaE4Ckqzg47DkEYq6KqrydFftF8NdXk6K/a/wCEMiyC86c1TaODZddeAJHIq4pP3wa8w6y8vyyOFWXn+WYVpK+XTZhqt43G3LyUltxCuGRkHKT28QDntrQazSLNtel6n1jabVa7f7KyteHCr3lEYPDhwA+NAZpIg3HZjr5iRIjLcSy4VNqPAOIORwOMZ3T9DQBm0vXC9oc+2MWy2yGw0FBKf3lKUvdzwT/CMfWgLTq7QNxt+yC0tdCVvMLU68kcSA5nI4c90boPyNAV/QG1F/S+nnrKbZ7ZkqLZC8YKuYIx38aAjtjit7aPbCe0q/BoAva1pa4ad1lLunsheYecLqFFGU5Ud5SFd3vZ4do+tAG/p9oj2HP6AQ+lxy4bmfnzx9KAuFmli4bEdRSUWuLbt7psIaaKRySAcHmccM/CgNB2e/0F0/8A4Zr/AICgKfsyQv8ATzX+AU5cbwcfF2gK7oDUFg0bc78xrFpUaYX1qDqo5UVIOMAEAkDOT8cjuoAq331vUm2uz3CJClsNBhaUKcaKd8AL94A9mTj6GgJHX00aV2n2TU09p0xi2pta0ozukgjj9waAitq2vrVqXSEu32BibNG8grdEdQQjCgQCSOZPCgL5dtTRdMaYsz1yhPyWnEIQsob3t0bmckdo7KAzbXMrZvebK4jSsFDkxW70KY8NSCDkcwEhOMfM0BsulmZkbTdrYuilKeS0gOEqyd4JGePbxoCD1QG16y04hxaW8FaiSeHujP5GKxT5Oahfk5+JyeIjT/sZlJVL2hxV2h/A6MF9SHMghJIAPZ3V5UvLELwf18kak6sWnQ/r5JPT1yVJv98hPt+82sYV3pP7o+lWwyZyV0v6LoJfKWul+0/0A3i6P6ds9wnRENLUZJHvHIwf/KrkkcNFVS3K5pnBHVXTuU2br2VPSEzrVbJH8bOfyayajJsjBqsuyPMHXL9v/wDhtFrj/wALOPwaajJshqsuyHJm0CZOa6KbbbdIT3KaJ/JpqMmyGqy7IHgazVbl78Cy2mOe9LGD9801GTZDVZdkHnabdyMGLD/0n1pqMmyGqy7Ij2NYmPJMlix2htf9YR8GmoybIarLsh5nXchhwOs2i1NqHIhjB+4pqMmyGqy7IId2k3N5tTb0KC4DzBQSD9CaajJshqsuyI5OrG0u9KNP2YK7/ZqajJshqsuyJH9ZNz6PovYoO7yxuHGPlmmoybIarLsjqdpl2SkJTFhgDl7p9aajJshqsuyOJ2k3RClKRDgpJ54QeP8AOmoybIarLshmRr+XJWHJFrtjpHIqZyfuTTUZNkNVl2Q9+si574X7FByOAO4fWmoybIarLsjj20e5SGy2/BgOJPMKbJH2JpqMmyGqy7I8N7QprTPQtW22oTz3Q1gfbNNRk2Q1WXZDp2l3VSCgxIRHLG6fWmoybIarLshhjX8uOvpGLXbGj3pZwfuDTUZNkNVl2Re9O6ilXOzx5j7bSVK3s4BxwUR3/Ct0M9VdCqZ0sPiapI1UwXaWy05bYq3GkKIXgEp+BqGOSdKK/wCRpToTe53Zuwy1bpK22m0EqGSEgZwKYJJUtj+OpSobSLKqHF6d532ZneVjePRjJxjme2tXhTnnkbfCnNvI4uDEXEDC4rCkZzulsYz34p4UtZZfAcdDpya+AbqW1eGQvLp9Khaj4ro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BkeJGYZS2zHZbA5AIAH2FTVNKWSRZTRTSskj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data:image/jpeg;base64,/9j/4AAQSkZJRgABAQAAAQABAAD/2wCEAAkGBwgHBgkIBwgKChUWGRwbFxgYDSMgIRwgHCEhIiQdJR8gKDQsISYqICMgIj0tLyksMDA6KiQ/OD8sNyowLi8BCgoKDgwOGxAQGjclICY3LTU3NDc3NywsNS44Ny0sMjc3NS84LDQrNy8sNywsNywsLC8sNyw3LCwsLzcsLywsN//AABEIACIAswMBEQACEQEDEQH/xAAcAAABBQEBAQAAAAAAAAAAAAAEAAMFBgcBAgj/xAA/EAABAwMBBAcHAAYLAQAAAAABAgMEAAURBgcSITETFUFRVZTRFCJhcYGRsRYXIzJyoTZSYmN0gpKisvDxNP/EABkBAQADAQEAAAAAAAAAAAAAAAACAwQFAf/EACgRAAIBAgYCAgIDAQAAAAAAAAABAwITBBEVUVKREjEhQXGhBWHRsf/aAAwDAQACEQMRAD8A3CgKVdp0zVNzcstmcUyyg/t3gf8Aakj/AL9BWGSuqeq3R6XtnNlkrxNdqP4pXtgkq+agsCY9jVHRIdKgll5R91aOzPH97kOP8+2FU00WUeWb+n/RXVPPBlFlm/p7r/S16XuT13scabIQlClZyB8DitcEjkoVTN+GlcsaqYXPuUG3N9JcJkeMO9bgT+auLzxb7tbbkCbdPiyv4HQr8GgHZs2JAZL06SzHT3rWAPuaAHt18tNzUU225w5RHMIfSr8GgJCgIqXf7Q045EN1hJdwcI9oTvZx3ZzQGD7L9XaiuWvoEOfeZkhslWUqdyDgHsoD6Keeajtl19xDaRzJVgfc0BHRNR2Oa/0EO8QH1/1UyUk/YGgBdeTpNs0beJ0F0suNtKUhQA4EdvGgO6QuS5ekbLNuUlJccYbUpSiBkqSCT96AnEqCkhSSCPnQDbkmO1kOvtI+awKA9tuIcTvNrSsfA5oDu+ne3d4Z7s0AlKSgZUoJ+ZoDuRjOaAZEqMpW6mQ0T3b4oB6gM71prBp2UqywZXs6c4eeAJx3pSB9ia5uJxSbt0vLdnIxmNTqtUvJfbD7NqvSdntzUSHKUlKf7k5J7zwqyPE4eOnxpZbDi8LFQqaX+gi66k0pdYZYlz0EcwQCFJI5KB7COdSkngkpybJy4nDS05VVA0XUsW06IuMuOtMgxkLIOMBw8cHlwySM92anhq06cl9FmDkpqo8U88v2YXpWy3Xajqt5NwuSgd0rccUM7ozjCU57zjFaTWaPYtkE7TGsbTdLbc0y2kKy5vJ3FAYPcSFDl3UBmsqfctp+vWI78lbSXnCltJ4htAyeXaQkce80AXtI0Q7s6uFskW65uuhzeKF7u6pKkYzyPcofzoC46l2jXKRshtkpp0tSJClMuLScH9nnKh3FQweGMZOKAq2z/Za7q+ySLxKuRhoBUEYa3iop5k8RjjwoADY4nd2j2xPPBV+DQBe1vVUrUGs5dtelLYjMOdEEjJA3ThSyB+8c5Pyx86AgdURdKRGYrmk7rcJK8/tA61u47lJIAxx7OPzoDWrFqCVqHYRenJ61OrZQ40VHmrdCVAn/ACqA+lAFaO2ZWa96Utc7UUibcVLYQUAvlKWklIwlCU9wwOOc4oAnYw7JgztTaZckOPtxHQGio5ISoqGPskH6mgA9ZWzZhBvs2XqqY7KfcVlSOnWSjhyCW8YHzyaAitn9ztkDag3bdIvzfYn2iS24FYSsAnKQvjjhz+J+FAWa4LX+vW1o3lY9mXwzw5KoAzbktSNnM9SFFJ32uIP9sUBGbU51yhbNLYuA480hQZD60H3ggpHb2ZPCgAbXpTZXfYzbVmm9E6R7q0zVJdBPbhRxn4YoDWILBiQmIxcU7uJCd48zgYyaApWobdAg6tsKYsZtrpHSpQCeBPAVz5qKKZqMl7Zy546KJ4/Fe2F3OZcZ+o3LLYfZYobSFOOKZBPHsAI+IqddVdcluP4y+yySuSua1FksvbyJWxSZZmSbbdm45cbCVBaE4Ckqzg47DkEYq6KqrydFftF8NdXk6K/a/wCEMiyC86c1TaODZddeAJHIq4pP3wa8w6y8vyyOFWXn+WYVpK+XTZhqt43G3LyUltxCuGRkHKT28QDntrQazSLNtel6n1jabVa7f7KyteHCr3lEYPDhwA+NAZpIg3HZjr5iRIjLcSy4VNqPAOIORwOMZ3T9DQBm0vXC9oc+2MWy2yGw0FBKf3lKUvdzwT/CMfWgLTq7QNxt+yC0tdCVvMLU68kcSA5nI4c90boPyNAV/QG1F/S+nnrKbZ7ZkqLZC8YKuYIx38aAjtjit7aPbCe0q/BoAva1pa4ad1lLunsheYecLqFFGU5Ud5SFd3vZ4do+tAG/p9oj2HP6AQ+lxy4bmfnzx9KAuFmli4bEdRSUWuLbt7psIaaKRySAcHmccM/CgNB2e/0F0/8A4Zr/AICgKfsyQv8ATzX+AU5cbwcfF2gK7oDUFg0bc78xrFpUaYX1qDqo5UVIOMAEAkDOT8cjuoAq331vUm2uz3CJClsNBhaUKcaKd8AL94A9mTj6GgJHX00aV2n2TU09p0xi2pta0ozukgjj9waAitq2vrVqXSEu32BibNG8grdEdQQjCgQCSOZPCgL5dtTRdMaYsz1yhPyWnEIQsob3t0bmckdo7KAzbXMrZvebK4jSsFDkxW70KY8NSCDkcwEhOMfM0BsulmZkbTdrYuilKeS0gOEqyd4JGePbxoCD1QG16y04hxaW8FaiSeHujP5GKxT5Oahfk5+JyeIjT/sZlJVL2hxV2h/A6MF9SHMghJIAPZ3V5UvLELwf18kak6sWnQ/r5JPT1yVJv98hPt+82sYV3pP7o+lWwyZyV0v6LoJfKWul+0/0A3i6P6ds9wnRENLUZJHvHIwf/KrkkcNFVS3K5pnBHVXTuU2br2VPSEzrVbJH8bOfyayajJsjBqsuyPMHXL9v/wDhtFrj/wALOPwaajJshqsuyHJm0CZOa6KbbbdIT3KaJ/JpqMmyGqy7IHgazVbl78Cy2mOe9LGD9801GTZDVZdkHnabdyMGLD/0n1pqMmyGqy7Ij2NYmPJMlix2htf9YR8GmoybIarLsh5nXchhwOs2i1NqHIhjB+4pqMmyGqy7IId2k3N5tTb0KC4DzBQSD9CaajJshqsuyI5OrG0u9KNP2YK7/ZqajJshqsuyJH9ZNz6PovYoO7yxuHGPlmmoybIarLsjqdpl2SkJTFhgDl7p9aajJshqsuyOJ2k3RClKRDgpJ54QeP8AOmoybIarLshmRr+XJWHJFrtjpHIqZyfuTTUZNkNVl2Q9+si574X7FByOAO4fWmoybIarLsjj20e5SGy2/BgOJPMKbJH2JpqMmyGqy7I8N7QprTPQtW22oTz3Q1gfbNNRk2Q1WXZDp2l3VSCgxIRHLG6fWmoybIarLshhjX8uOvpGLXbGj3pZwfuDTUZNkNVl2Re9O6ilXOzx5j7bSVK3s4BxwUR3/Ct0M9VdCqZ0sPiapI1UwXaWy05bYq3GkKIXgEp+BqGOSdKK/wCRpToTe53Zuwy1bpK22m0EqGSEgZwKYJJUtj+OpSobSLKqHF6d532ZneVjePRjJxjme2tXhTnnkbfCnNvI4uDEXEDC4rCkZzulsYz34p4UtZZfAcdDpya+AbqW1eGQvLp9Khaj4ro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C6ltXhkLy6fSlqPiuhYi4roXUtq8MheXT6UtR8V0LEXFdBkeJGYZS2zHZbA5AIAH2FTVNKWSRZTRTSskj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4038600" cy="375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98900" y="37819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5</a:t>
            </a:r>
            <a:r>
              <a:rPr lang="en-US" sz="2000" dirty="0" smtClean="0">
                <a:latin typeface="+mn-lt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28549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395992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8400" y="45405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4503059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tatic variable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439" y="5258785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file 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417864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database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168" y="242604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Unknown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5105400" y="4360038"/>
            <a:ext cx="457200" cy="18049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>
            <a:off x="2133600" y="2826154"/>
            <a:ext cx="387400" cy="22882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flipV="1">
            <a:off x="1905000" y="4182057"/>
            <a:ext cx="381000" cy="1779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/>
          <p:nvPr/>
        </p:nvCxnSpPr>
        <p:spPr bwMode="auto">
          <a:xfrm flipV="1">
            <a:off x="2095500" y="4940644"/>
            <a:ext cx="506567" cy="31814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638800" y="2730844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at least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61%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are due to 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side-eﬀecting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>
                <a:latin typeface="+mn-lt"/>
              </a:rPr>
              <a:t>access </a:t>
            </a:r>
            <a:r>
              <a:rPr lang="en-US" b="0" dirty="0" smtClean="0">
                <a:latin typeface="+mn-lt"/>
              </a:rPr>
              <a:t>to 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static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variables</a:t>
            </a:r>
            <a:r>
              <a:rPr lang="en-US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17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Developers’ action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970" y="1371600"/>
            <a:ext cx="8706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98% </a:t>
            </a:r>
            <a:r>
              <a:rPr lang="en-US" b="0" dirty="0" smtClean="0">
                <a:latin typeface="+mn-lt"/>
              </a:rPr>
              <a:t>of the reported tests are marked as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major</a:t>
            </a:r>
            <a:r>
              <a:rPr lang="en-US" b="0" dirty="0" smtClean="0">
                <a:latin typeface="+mn-lt"/>
              </a:rPr>
              <a:t> or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minor</a:t>
            </a:r>
            <a:r>
              <a:rPr lang="en-US" b="0" dirty="0" smtClean="0">
                <a:latin typeface="+mn-lt"/>
              </a:rPr>
              <a:t> issues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91% </a:t>
            </a:r>
            <a:r>
              <a:rPr lang="en-US" b="0" dirty="0" smtClean="0">
                <a:latin typeface="+mn-lt"/>
              </a:rPr>
              <a:t>of the dependence has been fixed</a:t>
            </a:r>
          </a:p>
          <a:p>
            <a:pPr marL="342900" indent="-342900">
              <a:buFont typeface="Arial" pitchFamily="34" charset="0"/>
              <a:buChar char="‒"/>
            </a:pPr>
            <a:r>
              <a:rPr lang="en-US" b="0" dirty="0" smtClean="0">
                <a:latin typeface="+mn-lt"/>
              </a:rPr>
              <a:t>Improving documents</a:t>
            </a:r>
          </a:p>
          <a:p>
            <a:pPr marL="342900" indent="-342900">
              <a:buFont typeface="Arial" pitchFamily="34" charset="0"/>
              <a:buChar char="‒"/>
            </a:pPr>
            <a:r>
              <a:rPr lang="en-US" b="0" dirty="0" smtClean="0">
                <a:latin typeface="+mn-lt"/>
              </a:rPr>
              <a:t>Fixing test code or source code</a:t>
            </a:r>
          </a:p>
          <a:p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9829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880606" y="1371600"/>
            <a:ext cx="2967994" cy="4114800"/>
            <a:chOff x="4880606" y="1371600"/>
            <a:chExt cx="2967994" cy="4114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953000" y="1905000"/>
              <a:ext cx="2895600" cy="358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0606" y="1371600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New dependent tests</a:t>
              </a: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44693"/>
              <a:ext cx="1370819" cy="40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3576922"/>
              <a:ext cx="1186764" cy="42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4089006"/>
              <a:ext cx="2133600" cy="47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89445"/>
              <a:ext cx="1572718" cy="45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102106" y="476729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4 real-world projects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228600" y="1882914"/>
            <a:ext cx="49808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latin typeface="+mn-lt"/>
              </a:rPr>
              <a:t>Human-written test </a:t>
            </a:r>
            <a:r>
              <a:rPr lang="en-US" sz="2000" b="0" dirty="0" smtClean="0">
                <a:latin typeface="+mn-lt"/>
              </a:rPr>
              <a:t>suites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b="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4176</a:t>
            </a:r>
            <a:r>
              <a:rPr lang="en-US" sz="2000" b="0" dirty="0" smtClean="0">
                <a:latin typeface="+mn-lt"/>
              </a:rPr>
              <a:t> tests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b="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latin typeface="+mn-lt"/>
              </a:rPr>
              <a:t>Automatically-generated </a:t>
            </a:r>
            <a:r>
              <a:rPr lang="en-US" sz="2000" b="0" dirty="0" smtClean="0">
                <a:latin typeface="+mn-lt"/>
              </a:rPr>
              <a:t>test suites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b="0" dirty="0">
                <a:latin typeface="+mn-lt"/>
              </a:rPr>
              <a:t>use </a:t>
            </a:r>
            <a:r>
              <a:rPr lang="en-US" sz="2000" b="0" dirty="0" err="1">
                <a:latin typeface="+mn-lt"/>
              </a:rPr>
              <a:t>Randoop</a:t>
            </a:r>
            <a:r>
              <a:rPr lang="en-US" sz="2000" b="0" dirty="0">
                <a:latin typeface="+mn-lt"/>
              </a:rPr>
              <a:t> [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Pacheco’07</a:t>
            </a:r>
            <a:r>
              <a:rPr lang="en-US" sz="2000" b="0" dirty="0">
                <a:latin typeface="+mn-lt"/>
              </a:rPr>
              <a:t>]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dirty="0">
                <a:latin typeface="+mn-lt"/>
              </a:rPr>
              <a:t>6330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tests</a:t>
            </a:r>
          </a:p>
          <a:p>
            <a:pPr marL="1257300" lvl="2" indent="-342900">
              <a:buFont typeface="Arial" pitchFamily="34" charset="0"/>
              <a:buChar char="‒"/>
            </a:pPr>
            <a:endParaRPr lang="en-US" sz="2000" b="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‒"/>
            </a:pPr>
            <a:endParaRPr lang="en-US" sz="2000" b="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Ran dependent test detection</a:t>
            </a:r>
          </a:p>
          <a:p>
            <a:pPr lvl="1"/>
            <a:r>
              <a:rPr lang="en-US" sz="2000" b="0" dirty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    algorithms (</a:t>
            </a:r>
            <a:r>
              <a:rPr lang="en-US" sz="2000" b="0" i="1" dirty="0" smtClean="0">
                <a:latin typeface="+mn-lt"/>
              </a:rPr>
              <a:t>details later</a:t>
            </a:r>
            <a:r>
              <a:rPr lang="en-US" sz="2000" b="0" dirty="0" smtClean="0">
                <a:latin typeface="+mn-lt"/>
              </a:rPr>
              <a:t>)</a:t>
            </a:r>
            <a:endParaRPr lang="en-US" sz="2000" b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202" y="254171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29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dependent tests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403860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354 </a:t>
            </a:r>
            <a:r>
              <a:rPr lang="en-US" sz="2000" dirty="0" smtClean="0">
                <a:latin typeface="+mn-lt"/>
              </a:rPr>
              <a:t>dependent tests</a:t>
            </a:r>
          </a:p>
        </p:txBody>
      </p:sp>
    </p:spTree>
    <p:extLst>
      <p:ext uri="{BB962C8B-B14F-4D97-AF65-F5344CB8AC3E}">
        <p14:creationId xmlns:p14="http://schemas.microsoft.com/office/powerpoint/2010/main" val="143878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Manifestation</a:t>
            </a:r>
            <a:r>
              <a:rPr lang="en-US" dirty="0"/>
              <a:t>: number of tests to yield a different result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1828800"/>
            <a:ext cx="3210375" cy="3276601"/>
            <a:chOff x="4501227" y="2619082"/>
            <a:chExt cx="3086730" cy="309591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7" y="2619082"/>
              <a:ext cx="3086730" cy="309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2334" y="3705859"/>
              <a:ext cx="2446295" cy="78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29 </a:t>
              </a:r>
              <a:r>
                <a:rPr lang="en-US" dirty="0" smtClean="0">
                  <a:latin typeface="+mn-lt"/>
                </a:rPr>
                <a:t>manual </a:t>
              </a:r>
            </a:p>
            <a:p>
              <a:pPr algn="ctr"/>
              <a:r>
                <a:rPr lang="en-US" dirty="0" smtClean="0">
                  <a:latin typeface="+mn-lt"/>
                </a:rPr>
                <a:t>dependent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4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2" descr="data:image/jpeg;base64,/9j/4AAQSkZJRgABAQAAAQABAAD/2wCEAAkGBhISEBUQERMSFBMUGRcXFhQVEBoUFhUVFxwWFhUSFRIXJzIhGBonGRcUHy8gJCcpLCwsFR4xNTAqNSYrLCkBCQoKDgwOGg8PGi4lHCQvLzA1KTUtLDQsLyksLDU0LCovLy0pKi0pLywqLCwtLCw1LCwvKSksLCwsLywsLCk0LP/AABEIAFAAyAMBIgACEQEDEQH/xAAcAAEAAgMBAQEAAAAAAAAAAAAABgcBBAUCCAP/xAA+EAABAwIBBwcJBwUBAAAAAAABAAIDBBEhBQYHEjFxsRMyM0FRcoEXIiNCYZGTodE1UlNigpLBFCQlQ3M0/8QAGwEAAQUBAQAAAAAAAAAAAAAAAAECAwQFBgf/xAAuEQACAQIEBAQFBQAAAAAAAAAAAQIDEQQFEjEhQVFxExWR0WGBobHBFCIyM/H/2gAMAwEAAhEDEQA/ALxREQAREQARFEs+86JqPkuS1PPvfWbfZ2YpG7EVatGjBzlsiWoqn8p1Z2Q/sP1Tym1nZD8M/VJqRneb4f4+hbCKp/KbWdkPwz9U8p1Z2Q/DP1RqQeb4f4+hbCKAZp581FTUthk5LVIPNaQcPFT9KncvYfEQxEdUNgiIlLAREQAREQAREQAREQAREQAREQAREQAREQAWvV5PilsJI2Pts1mg23XWwiBGk1ZnLmzcpdU+gi2H1AqUqmgSOA2Bx4q/Juadx4KhK3pH948So5HO5zCMVCytufgVaWYWRKd9Ex74o3Ode7i25PvVWlWvmbMWZKD24EBxG9JHcr5NBTr2a5EipcjwRnWjijae0MAPvW4qWGkevufTN2kdG3tWfKLX/it+E1N8eJ6Mshrx4Jx+vsXQipfyjV/4zfhtXfzJzzqqiqEUsjXNN8Axo+YSqtFuwyrk9elBzbVl39iyUXJzoyg+ClkljIDmjAkX+RVWeUeu/Gb8NqdOooOzIMJl1XFRcoNWXX/C6UVL+UWv/Fb8Jqx5R67D0zdo/wBbUzx4lvyPEdY/X2LpRc/INa6WnZI7nOGK6CmTuYs4uMnF8giIlGhERABERABERABFo1OXKeN2rJNE13Y54B9y9UuWIJDaOaNx7GvBQM8SF7XVzcREQPPE3NO48FQlb0j+8eJV9zc07jwVCVvSP7x4lMmc9ne0PmfgVb+jwf4+PxVQFXBo7+z4/FNjuVsm/ufY7s9KzUcNVuw+qOxfP9WLSPA+87iV9Cz81248F891nSv7zuJUWI5HqGQtvX8vyTbRPC10kxc0Ei1ri9tys5sLQbhoB3BVpok6SbwVnKSj/Az83b/VS+X2MOaCLEXHtWvJRxhhAYy1jhqhbK8S807ipjLTaKMpKdv9fqWGrr7No2q8I6dth5rdg9UKk6P7S/WeKvCPYNwVehzN7Om70+xkBZRFYOfCLVylBI+JzYpOTedj9W9vArxkilljiDJpeVeNr9XVv4BJzH6Vp1X49OffobqLF1lKMCIiAChGkXOR8TRBES0v5zhgQPylTdRnPjNo1UOtHjKzFouAD2gpJbFTGxqSoyVPcqElAbYjb1L1LE5ri1wLXDaCLEeBUjzIyPTzS3qHtAba0bjbX8VFucZSpSqVFBblhZlVMklFG6UkuxxO23Uu6vMbQAA2wHVbZZJJQ0XcQAOsmw95UqO6px0QUW9lufnVyBsbieoHgqFqXXe49rjxVjZ756xiM09O4Oe7Bz2nBvjsKrVMkzms3rwqTUIu9jCuHR8wigjBFtqgua+ZM1Q5r5GlkO3WODnd0FW1T07WNDGiwGACIrmWMow04t1ZKysZn5rtx4L57rOlf3ncSvoZzbgjtVIZ55CNLVOFjyb8WE9Z2lRYhcEz0PIqkVOcHu/wSLRJ0k3grOVJ5k5yCkqLv6J/PNrkdlgrjospRTNDopGPB+64H5J1FrTYr5zRmq7nbg7cTZXiXmncV6JtiVFs6c+oKdjmRuEkxFg1puB7XO2BSykkrsy6NGdaajBXZW9F9pfrPFWXnXna6kYGsie55sA4t9Hj+brUAzFyJJUVglLTyTSS92zE4gDtUz0lD+3Z3hxVaF1BtHR43w54ulSlxsuJ12T10sYLGwwkgG8hL3fsbh81xqzOSto542VYhkikNg+JpaQfaCVLqLo2d1vAKIaSThB3/wCQpp3SvcycK41K3hSirO/f13JBnBlCaKAywNjcQLkPcW2w2iwxWnmhlWaejEryHyEnA2aN2C3Mu/8Ajf3P4XM0cD+xbvdxS8dYxRj+lcrK6kuPqc3JWUq1+UJ4y2Aujt5peQ1gOzVIFzdS+idUXPLNhA6uTe5x8dYBRjII/wAxWn2R8FM0Q2DGySkkopftj9kERFIZ4REsgDmZXzbpqkemjBP3h5rh+oKKVmilhxinc32PaHW8RYqfWSyRpMq1cJRq8Zx4layaOKxuDKlpHfe23hdeDo2rHYPnZq+173fIqzbJZJpRB5ZQ+Pqyu6bRPj6Sow7GR2PvJ/hSTJOY1JBYhnKPHryecfAbB7lILJZLpRLTwNCm7xj+fuYCylkslLgWplLJcVRGY5mB7T1EcD1LbslkCxk4u63K9yholYTeCYt9j26w3Aiy450X1rT5j4t4kcw/IK2rJZROjFmpDN8VFWbv3RVLNGtecHSsA/7vd8l2sl6KIWkGeR0n5WjUad/Wfep5ZLIVGKEqZriZqyduyPwo6KOJgjia1jBsa0WC5+VM14Kg3m5Rw6m8q4NG5oXXsllI0nwM+NWcZaot36mnQZLbCNVjpCNgDpC4DdfYtHKGaUE5BmMr9U3AMzrA+wLtWSyNK2FjWqRlqTd+pyZs243t1HvnczZqmd1iOxe8mZvxU+EJka0epyriz9pXTslkaUDrVGtOp26HIqc1oHzf1A145jtfHIWl3eGwrdpMntjx1pHHte8uPhdbVkRZCSqzkrN8AiIlI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526" y="4724400"/>
            <a:ext cx="687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n-lt"/>
              </a:rPr>
              <a:t>Executing them in a </a:t>
            </a:r>
            <a:r>
              <a:rPr lang="en-US" sz="2800" dirty="0" smtClean="0">
                <a:latin typeface="+mn-lt"/>
              </a:rPr>
              <a:t>different</a:t>
            </a:r>
            <a:r>
              <a:rPr lang="en-US" sz="2800" b="0" dirty="0" smtClean="0">
                <a:latin typeface="+mn-lt"/>
              </a:rPr>
              <a:t> order: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1400" y="68580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Order dependence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0" y="1143000"/>
            <a:ext cx="1511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Dependent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est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6705600" y="1548817"/>
            <a:ext cx="42597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81" y="35814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5" y="358151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81" y="485923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5" y="483993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81" y="1219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9037" y="1219200"/>
            <a:ext cx="218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Two tests:</a:t>
            </a:r>
          </a:p>
        </p:txBody>
      </p:sp>
      <p:cxnSp>
        <p:nvCxnSpPr>
          <p:cNvPr id="3" name="Curved Connector 2"/>
          <p:cNvCxnSpPr>
            <a:stCxn id="29" idx="0"/>
            <a:endCxn id="30" idx="0"/>
          </p:cNvCxnSpPr>
          <p:nvPr/>
        </p:nvCxnSpPr>
        <p:spPr bwMode="auto">
          <a:xfrm rot="16200000" flipV="1">
            <a:off x="4813941" y="-253360"/>
            <a:ext cx="12700" cy="2945119"/>
          </a:xfrm>
          <a:prstGeom prst="curvedConnector3">
            <a:avLst>
              <a:gd name="adj1" fmla="val 640328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828800" y="2209800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190690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9308" y="401949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(the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intended </a:t>
            </a:r>
            <a:r>
              <a:rPr lang="en-US" sz="2000" b="0" dirty="0" smtClean="0">
                <a:latin typeface="+mn-lt"/>
              </a:rPr>
              <a:t>test results)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526" y="3505200"/>
            <a:ext cx="687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n-lt"/>
              </a:rPr>
              <a:t>Executing them in </a:t>
            </a:r>
            <a:r>
              <a:rPr lang="en-US" sz="2800" dirty="0" smtClean="0">
                <a:latin typeface="+mn-lt"/>
              </a:rPr>
              <a:t>default </a:t>
            </a:r>
            <a:r>
              <a:rPr lang="en-US" sz="2800" b="0" dirty="0" smtClean="0">
                <a:latin typeface="+mn-lt"/>
              </a:rPr>
              <a:t>order: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43" y="3977795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23610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43" y="5121898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96" y="5247620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41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3" grpId="0"/>
      <p:bldP spid="2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458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Manifestation</a:t>
            </a:r>
            <a:r>
              <a:rPr lang="en-US" dirty="0" smtClean="0"/>
              <a:t>: number of tests to yield a different result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1814543"/>
            <a:ext cx="3210375" cy="3276601"/>
            <a:chOff x="4501227" y="2619082"/>
            <a:chExt cx="3086730" cy="309591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7" y="2619082"/>
              <a:ext cx="3086730" cy="309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2334" y="3705859"/>
              <a:ext cx="2446295" cy="78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29 </a:t>
              </a:r>
              <a:r>
                <a:rPr lang="en-US" dirty="0" smtClean="0">
                  <a:latin typeface="+mn-lt"/>
                </a:rPr>
                <a:t>manual </a:t>
              </a:r>
            </a:p>
            <a:p>
              <a:pPr algn="ctr"/>
              <a:r>
                <a:rPr lang="en-US" dirty="0" smtClean="0">
                  <a:latin typeface="+mn-lt"/>
                </a:rPr>
                <a:t>dependent tests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5" y="1800255"/>
            <a:ext cx="3352545" cy="329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727" y="402434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9405" y="26527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1910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</a:t>
            </a:r>
            <a:endParaRPr lang="en-US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399" y="4479231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#Tests= 1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>
            <a:off x="3581400" y="4251789"/>
            <a:ext cx="457201" cy="22744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876800" y="1738344"/>
            <a:ext cx="3210375" cy="3276601"/>
            <a:chOff x="4501227" y="2619082"/>
            <a:chExt cx="3086730" cy="3095917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7" y="2619082"/>
              <a:ext cx="3086730" cy="309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639621" y="3705859"/>
              <a:ext cx="2891721" cy="78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354 </a:t>
              </a:r>
              <a:r>
                <a:rPr lang="en-US" dirty="0" smtClean="0">
                  <a:latin typeface="+mn-lt"/>
                </a:rPr>
                <a:t>auto-generated</a:t>
              </a:r>
            </a:p>
            <a:p>
              <a:pPr algn="ctr"/>
              <a:r>
                <a:rPr lang="en-US" dirty="0" smtClean="0">
                  <a:latin typeface="+mn-lt"/>
                </a:rPr>
                <a:t>dependent tests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61210" y="213360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6010" y="162731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3</a:t>
            </a:r>
          </a:p>
        </p:txBody>
      </p:sp>
      <p:cxnSp>
        <p:nvCxnSpPr>
          <p:cNvPr id="27" name="Curved Connector 26"/>
          <p:cNvCxnSpPr/>
          <p:nvPr/>
        </p:nvCxnSpPr>
        <p:spPr bwMode="auto">
          <a:xfrm>
            <a:off x="1467499" y="2000310"/>
            <a:ext cx="513701" cy="1332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/>
          <p:nvPr/>
        </p:nvCxnSpPr>
        <p:spPr bwMode="auto">
          <a:xfrm>
            <a:off x="914399" y="2533710"/>
            <a:ext cx="375008" cy="18992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086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9154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Manifestation</a:t>
            </a:r>
            <a:r>
              <a:rPr lang="en-US" dirty="0" smtClean="0"/>
              <a:t>: </a:t>
            </a:r>
            <a:r>
              <a:rPr lang="en-US" dirty="0"/>
              <a:t>number of tests to yield a different result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66" y="1843090"/>
            <a:ext cx="358013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1843088"/>
            <a:ext cx="3210375" cy="3276601"/>
            <a:chOff x="4501227" y="2619082"/>
            <a:chExt cx="3086730" cy="309591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7" y="2619082"/>
              <a:ext cx="3086730" cy="309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2334" y="3705859"/>
              <a:ext cx="2446295" cy="78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29 </a:t>
              </a:r>
              <a:r>
                <a:rPr lang="en-US" dirty="0" smtClean="0">
                  <a:latin typeface="+mn-lt"/>
                </a:rPr>
                <a:t>manual </a:t>
              </a:r>
            </a:p>
            <a:p>
              <a:pPr algn="ctr"/>
              <a:r>
                <a:rPr lang="en-US" dirty="0" smtClean="0">
                  <a:latin typeface="+mn-lt"/>
                </a:rPr>
                <a:t>dependent tests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5" y="1813810"/>
            <a:ext cx="3352545" cy="329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727" y="40528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9405" y="26812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2196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</a:t>
            </a:r>
            <a:endParaRPr lang="en-US" dirty="0" smtClean="0">
              <a:latin typeface="+mn-lt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>
            <a:off x="3581400" y="4280334"/>
            <a:ext cx="457201" cy="22744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89629" y="311645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186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6469" y="381866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168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70448" y="4769546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1</a:t>
            </a: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4876800" y="2262121"/>
            <a:ext cx="533400" cy="407313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038601" y="1828800"/>
            <a:ext cx="1350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</a:t>
            </a:r>
            <a:r>
              <a:rPr lang="en-US" sz="2000" b="0" dirty="0" smtClean="0"/>
              <a:t>≥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0800000">
            <a:off x="7315200" y="4394057"/>
            <a:ext cx="381000" cy="31377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581399" y="4479231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61210" y="213360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6010" y="162731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3</a:t>
            </a:r>
          </a:p>
        </p:txBody>
      </p:sp>
      <p:cxnSp>
        <p:nvCxnSpPr>
          <p:cNvPr id="30" name="Curved Connector 29"/>
          <p:cNvCxnSpPr/>
          <p:nvPr/>
        </p:nvCxnSpPr>
        <p:spPr bwMode="auto">
          <a:xfrm>
            <a:off x="1467499" y="2000310"/>
            <a:ext cx="513701" cy="1332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>
            <a:off x="914399" y="2533710"/>
            <a:ext cx="375008" cy="18992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0441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839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Manifestation</a:t>
            </a:r>
            <a:r>
              <a:rPr lang="en-US" dirty="0"/>
              <a:t>: number of tests to yield a different result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Root cause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because of </a:t>
            </a:r>
            <a:r>
              <a:rPr lang="en-US" b="1" dirty="0" smtClean="0">
                <a:solidFill>
                  <a:srgbClr val="FF0000"/>
                </a:solidFill>
              </a:rPr>
              <a:t>side-effecting</a:t>
            </a:r>
            <a:r>
              <a:rPr lang="en-US" dirty="0" smtClean="0"/>
              <a:t> access of </a:t>
            </a:r>
            <a:r>
              <a:rPr lang="en-US" b="1" dirty="0" smtClean="0">
                <a:solidFill>
                  <a:srgbClr val="FF0000"/>
                </a:solidFill>
              </a:rPr>
              <a:t>static variables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66" y="1844525"/>
            <a:ext cx="358013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1844523"/>
            <a:ext cx="3210375" cy="3276601"/>
            <a:chOff x="4501227" y="2619082"/>
            <a:chExt cx="3086730" cy="309591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7" y="2619082"/>
              <a:ext cx="3086730" cy="309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2334" y="3705859"/>
              <a:ext cx="2446295" cy="78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29 </a:t>
              </a:r>
              <a:r>
                <a:rPr lang="en-US" dirty="0" smtClean="0">
                  <a:latin typeface="+mn-lt"/>
                </a:rPr>
                <a:t>manual </a:t>
              </a:r>
            </a:p>
            <a:p>
              <a:pPr algn="ctr"/>
              <a:r>
                <a:rPr lang="en-US" dirty="0" smtClean="0">
                  <a:latin typeface="+mn-lt"/>
                </a:rPr>
                <a:t>dependent tests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5" y="1830235"/>
            <a:ext cx="3352545" cy="329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727" y="405432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9405" y="26827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2210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</a:t>
            </a:r>
            <a:endParaRPr lang="en-US" dirty="0" smtClean="0">
              <a:latin typeface="+mn-lt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>
            <a:off x="3581400" y="4281769"/>
            <a:ext cx="457201" cy="22744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89629" y="311789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186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6469" y="382010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168</a:t>
            </a: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4876800" y="2263556"/>
            <a:ext cx="533400" cy="407313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10800000">
            <a:off x="7315200" y="4395492"/>
            <a:ext cx="381000" cy="31377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70448" y="4769546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8601" y="1828800"/>
            <a:ext cx="1350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</a:t>
            </a:r>
            <a:r>
              <a:rPr lang="en-US" sz="2000" b="0" dirty="0" smtClean="0"/>
              <a:t>≥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1399" y="4479231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1210" y="213360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6010" y="1627310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#Tests = 3</a:t>
            </a:r>
          </a:p>
        </p:txBody>
      </p:sp>
      <p:cxnSp>
        <p:nvCxnSpPr>
          <p:cNvPr id="36" name="Curved Connector 35"/>
          <p:cNvCxnSpPr/>
          <p:nvPr/>
        </p:nvCxnSpPr>
        <p:spPr bwMode="auto">
          <a:xfrm>
            <a:off x="1467499" y="2000310"/>
            <a:ext cx="513701" cy="1332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urved Connector 36"/>
          <p:cNvCxnSpPr/>
          <p:nvPr/>
        </p:nvCxnSpPr>
        <p:spPr bwMode="auto">
          <a:xfrm>
            <a:off x="914399" y="2533710"/>
            <a:ext cx="375008" cy="18992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57724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Confirm </a:t>
            </a:r>
            <a:r>
              <a:rPr lang="en-US" dirty="0"/>
              <a:t>all </a:t>
            </a:r>
            <a:r>
              <a:rPr lang="en-US" dirty="0" smtClean="0"/>
              <a:t>manual dependent tests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Developers’ actions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1050" dirty="0"/>
          </a:p>
          <a:p>
            <a:pPr lvl="1"/>
            <a:endParaRPr lang="en-US" i="1" dirty="0" smtClean="0"/>
          </a:p>
          <a:p>
            <a:pPr lvl="1"/>
            <a:r>
              <a:rPr lang="en-US" b="0" dirty="0" smtClean="0"/>
              <a:t>tests </a:t>
            </a:r>
            <a:r>
              <a:rPr lang="en-US" b="0" dirty="0"/>
              <a:t>should always “stand alone</a:t>
            </a:r>
            <a:r>
              <a:rPr lang="en-US" b="0" dirty="0" smtClean="0"/>
              <a:t>”, that is “test engineering 101”</a:t>
            </a:r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b="0" dirty="0" smtClean="0"/>
              <a:t>Merged two tests to remove the dependence</a:t>
            </a:r>
          </a:p>
          <a:p>
            <a:pPr lvl="1"/>
            <a:endParaRPr lang="en-US" sz="800" b="0" dirty="0" smtClean="0"/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Opened a bug report to fix the dependent test</a:t>
            </a:r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>
              <a:buFont typeface="Arial" pitchFamily="34" charset="0"/>
              <a:buChar char="‒"/>
            </a:pPr>
            <a:r>
              <a:rPr lang="en-US" b="0" dirty="0" smtClean="0"/>
              <a:t>Wont </a:t>
            </a:r>
            <a:r>
              <a:rPr lang="en-US" b="0" dirty="0"/>
              <a:t>fix the dependence, since </a:t>
            </a:r>
            <a:r>
              <a:rPr lang="en-US" b="0" dirty="0" smtClean="0"/>
              <a:t>it is due to the library design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73825"/>
            <a:ext cx="1370819" cy="40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7349"/>
            <a:ext cx="1186764" cy="42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49915"/>
            <a:ext cx="2133600" cy="4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664122" cy="47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36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76200" y="2743200"/>
            <a:ext cx="9448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dirty="0"/>
              <a:t>Is the test independence assumption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601200" cy="4495800"/>
          </a:xfrm>
        </p:spPr>
        <p:txBody>
          <a:bodyPr/>
          <a:lstStyle/>
          <a:p>
            <a:r>
              <a:rPr lang="en-US" sz="3000" dirty="0" smtClean="0"/>
              <a:t>Does test dependence arise in practice?</a:t>
            </a:r>
          </a:p>
          <a:p>
            <a:endParaRPr lang="en-US" sz="3000" dirty="0"/>
          </a:p>
          <a:p>
            <a:endParaRPr lang="en-US" sz="1000" dirty="0" smtClean="0"/>
          </a:p>
          <a:p>
            <a:r>
              <a:rPr lang="en-US" sz="3000" dirty="0" smtClean="0"/>
              <a:t>What repercussion does test dependence have ?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How to detect test dependence?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8119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Yes, in both human-written and automatically-generated suites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70897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Affecting downstream testing techniques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16" y="3124200"/>
            <a:ext cx="766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Inconsistent results: missed alarms and false alarms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66382"/>
            <a:ext cx="813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The general problem is NP-complete</a:t>
            </a:r>
          </a:p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Approximate algorithms based on heuristics work well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4293750"/>
            <a:ext cx="9829800" cy="1954650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76200" y="1371600"/>
            <a:ext cx="9829800" cy="1371600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34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dependent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905000"/>
            <a:ext cx="2895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  <p:pic>
        <p:nvPicPr>
          <p:cNvPr id="10" name="Picture 2" descr="http://www.hpcwire.com/wp-content/uploads/2011/01/apach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4693"/>
            <a:ext cx="984435" cy="52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t3.gstatic.com/images?q=tbn:ANd9GcQvtIuxeRGOaZCbNkM_4xwiw05w8PUzy0cdrIo5sjvvEMXCRg1L6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1258601" cy="6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img.blog.csdn.net/201401150905466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1" y="2889445"/>
            <a:ext cx="994934" cy="6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tutorialspoint.com/images/hibernate-mini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7" y="2889445"/>
            <a:ext cx="887814" cy="7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21892"/>
            <a:ext cx="1447800" cy="6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6990" y="4724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 issue tracking systems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01226" y="1752600"/>
            <a:ext cx="3956974" cy="4038600"/>
            <a:chOff x="4501226" y="1899103"/>
            <a:chExt cx="3804574" cy="3815897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6" y="1899103"/>
              <a:ext cx="3804574" cy="3815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187026" y="3348335"/>
              <a:ext cx="2972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96</a:t>
              </a:r>
              <a:r>
                <a:rPr lang="en-US" dirty="0" smtClean="0">
                  <a:latin typeface="+mn-lt"/>
                </a:rPr>
                <a:t> dependent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752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dependent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905000"/>
            <a:ext cx="2895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  <p:pic>
        <p:nvPicPr>
          <p:cNvPr id="10" name="Picture 2" descr="http://www.hpcwire.com/wp-content/uploads/2011/01/apach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4693"/>
            <a:ext cx="984435" cy="52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t3.gstatic.com/images?q=tbn:ANd9GcQvtIuxeRGOaZCbNkM_4xwiw05w8PUzy0cdrIo5sjvvEMXCRg1L6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1258601" cy="6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img.blog.csdn.net/201401150905466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1" y="2889445"/>
            <a:ext cx="994934" cy="6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tutorialspoint.com/images/hibernate-mini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7" y="2889445"/>
            <a:ext cx="887814" cy="7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21892"/>
            <a:ext cx="1447800" cy="6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6990" y="4724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 issue tracking systems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01226" y="1899103"/>
            <a:ext cx="3804574" cy="3815897"/>
            <a:chOff x="4501226" y="1899103"/>
            <a:chExt cx="3804574" cy="3815897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26" y="1899103"/>
              <a:ext cx="3804574" cy="3815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187026" y="3348335"/>
              <a:ext cx="2972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96</a:t>
              </a:r>
              <a:r>
                <a:rPr lang="en-US" dirty="0" smtClean="0">
                  <a:latin typeface="+mn-lt"/>
                </a:rPr>
                <a:t> dependent tests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42767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427738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94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4580" y="198308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371600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Missed alarms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216" y="5915025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9641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false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648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//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…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//dispose the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http://t3.gstatic.com/images?q=tbn:ANd9GcQvtIuxeRGOaZCbNkM_4xwiw05w8PUzy0cdrIo5sjvvEMXCRg1L6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3353"/>
            <a:ext cx="1752600" cy="9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81600" y="13716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testShell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FontTx/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//create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0" indent="0">
              <a:buFontTx/>
              <a:buNone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    …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1143000" y="3581400"/>
            <a:ext cx="6324600" cy="6096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 Eclipse,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only one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 is allowed.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777" y="4648200"/>
            <a:ext cx="752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In default order:   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testDisplay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testShell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334000"/>
            <a:ext cx="840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In a non-default order: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testShell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testDisplay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730" y="5988570"/>
            <a:ext cx="8215498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sz="2200" dirty="0" smtClean="0"/>
              <a:t>Led to </a:t>
            </a:r>
            <a:r>
              <a:rPr lang="en-US" sz="2200" dirty="0"/>
              <a:t>a </a:t>
            </a:r>
            <a:r>
              <a:rPr lang="en-US" sz="2200" dirty="0">
                <a:solidFill>
                  <a:srgbClr val="FF0000"/>
                </a:solidFill>
              </a:rPr>
              <a:t>false bug report </a:t>
            </a:r>
            <a:r>
              <a:rPr lang="en-US" sz="2200" dirty="0"/>
              <a:t>that </a:t>
            </a:r>
            <a:r>
              <a:rPr lang="en-US" sz="2200" dirty="0" smtClean="0"/>
              <a:t>took developers </a:t>
            </a:r>
            <a:r>
              <a:rPr lang="en-US" sz="2200" dirty="0">
                <a:solidFill>
                  <a:srgbClr val="FF0000"/>
                </a:solidFill>
              </a:rPr>
              <a:t>3 months </a:t>
            </a:r>
            <a:r>
              <a:rPr lang="en-US" sz="2200" dirty="0"/>
              <a:t>to resolve.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44" y="4872773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28" y="5530818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45" y="4840752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54" y="5499255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060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 animBg="1"/>
      <p:bldP spid="10" grpId="0"/>
      <p:bldP spid="13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final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OptionBuilder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static 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static void reset()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2118610"/>
            <a:ext cx="3124200" cy="1234190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missed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46" y="6058711"/>
            <a:ext cx="4378154" cy="5706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20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sz="3200" dirty="0" smtClean="0"/>
              <a:t> Hid </a:t>
            </a:r>
            <a:r>
              <a:rPr lang="en-US" sz="3200" dirty="0"/>
              <a:t>a bug for </a:t>
            </a:r>
            <a:r>
              <a:rPr lang="en-US" sz="3200" dirty="0">
                <a:solidFill>
                  <a:srgbClr val="FF0000"/>
                </a:solidFill>
              </a:rPr>
              <a:t>3 years</a:t>
            </a:r>
            <a:r>
              <a:rPr lang="en-US" sz="3200" dirty="0"/>
              <a:t>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67400" y="1143000"/>
            <a:ext cx="2895600" cy="2514600"/>
          </a:xfrm>
          <a:prstGeom prst="wedgeRoundRectCallout">
            <a:avLst>
              <a:gd name="adj1" fmla="val -65739"/>
              <a:gd name="adj2" fmla="val -19757"/>
              <a:gd name="adj3" fmla="val 16667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Need to be set to “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 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before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 client calls any method in the class.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6736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BugTest.test13666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cs typeface="Times New Roman" pitchFamily="18" charset="0"/>
              </a:rPr>
              <a:t>validates correct behavior.</a:t>
            </a:r>
          </a:p>
          <a:p>
            <a:r>
              <a:rPr lang="en-US" b="0" dirty="0" smtClean="0">
                <a:cs typeface="Times New Roman" pitchFamily="18" charset="0"/>
              </a:rPr>
              <a:t>    This test should </a:t>
            </a:r>
            <a:r>
              <a:rPr lang="en-US" b="0" dirty="0" smtClean="0">
                <a:solidFill>
                  <a:srgbClr val="FF0000"/>
                </a:solidFill>
                <a:cs typeface="Times New Roman" pitchFamily="18" charset="0"/>
              </a:rPr>
              <a:t>fail</a:t>
            </a:r>
            <a:r>
              <a:rPr lang="en-US" b="0" dirty="0" smtClean="0">
                <a:cs typeface="Times New Roman" pitchFamily="18" charset="0"/>
              </a:rPr>
              <a:t>,</a:t>
            </a:r>
          </a:p>
          <a:p>
            <a:r>
              <a:rPr lang="en-US" b="0" dirty="0" smtClean="0">
                <a:cs typeface="Times New Roman" pitchFamily="18" charset="0"/>
              </a:rPr>
              <a:t>    but </a:t>
            </a:r>
            <a:r>
              <a:rPr lang="en-US" b="0" dirty="0" smtClean="0">
                <a:solidFill>
                  <a:srgbClr val="119F33"/>
                </a:solidFill>
                <a:cs typeface="Times New Roman" pitchFamily="18" charset="0"/>
              </a:rPr>
              <a:t>passes</a:t>
            </a:r>
            <a:r>
              <a:rPr lang="en-US" b="0" dirty="0" smtClean="0">
                <a:cs typeface="Times New Roman" pitchFamily="18" charset="0"/>
              </a:rPr>
              <a:t> when running in the </a:t>
            </a:r>
            <a:r>
              <a:rPr lang="en-US" dirty="0" smtClean="0">
                <a:cs typeface="Times New Roman" pitchFamily="18" charset="0"/>
              </a:rPr>
              <a:t>default</a:t>
            </a:r>
            <a:r>
              <a:rPr lang="en-US" b="0" dirty="0" smtClean="0">
                <a:cs typeface="Times New Roman" pitchFamily="18" charset="0"/>
              </a:rPr>
              <a:t> order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0" dirty="0" smtClean="0">
                <a:cs typeface="Times New Roman" pitchFamily="18" charset="0"/>
              </a:rPr>
              <a:t>Another test calls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b="0" dirty="0" smtClean="0">
                <a:cs typeface="Times New Roman" pitchFamily="18" charset="0"/>
              </a:rPr>
              <a:t>before this test</a:t>
            </a:r>
          </a:p>
        </p:txBody>
      </p:sp>
      <p:pic>
        <p:nvPicPr>
          <p:cNvPr id="8194" name="Picture 2" descr="Commons 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3123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420387"/>
            <a:ext cx="1476375" cy="6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856220" y="5365229"/>
            <a:ext cx="1081790" cy="395431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47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5400" y="2118610"/>
            <a:ext cx="3124200" cy="1234190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final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OptionBuilder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static 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static void reset()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missed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46" y="6058711"/>
            <a:ext cx="4378154" cy="5706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20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sz="3200" dirty="0" smtClean="0"/>
              <a:t> Hid </a:t>
            </a:r>
            <a:r>
              <a:rPr lang="en-US" sz="3200" dirty="0"/>
              <a:t>a bug for </a:t>
            </a:r>
            <a:r>
              <a:rPr lang="en-US" sz="3200" dirty="0">
                <a:solidFill>
                  <a:srgbClr val="FF0000"/>
                </a:solidFill>
              </a:rPr>
              <a:t>3 years</a:t>
            </a:r>
            <a:r>
              <a:rPr lang="en-US" sz="3200" dirty="0"/>
              <a:t>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67400" y="1143000"/>
            <a:ext cx="2895600" cy="2514600"/>
          </a:xfrm>
          <a:prstGeom prst="wedgeRoundRectCallout">
            <a:avLst>
              <a:gd name="adj1" fmla="val -65739"/>
              <a:gd name="adj2" fmla="val -19757"/>
              <a:gd name="adj3" fmla="val 16667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Need to be set to “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 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before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 client calls any method in the class.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6736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BugTest.test13666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cs typeface="Times New Roman" pitchFamily="18" charset="0"/>
              </a:rPr>
              <a:t>validates correct behavior.</a:t>
            </a:r>
          </a:p>
          <a:p>
            <a:r>
              <a:rPr lang="en-US" b="0" dirty="0" smtClean="0">
                <a:cs typeface="Times New Roman" pitchFamily="18" charset="0"/>
              </a:rPr>
              <a:t>    This test should </a:t>
            </a:r>
            <a:r>
              <a:rPr lang="en-US" b="0" dirty="0" smtClean="0">
                <a:solidFill>
                  <a:srgbClr val="FF0000"/>
                </a:solidFill>
                <a:cs typeface="Times New Roman" pitchFamily="18" charset="0"/>
              </a:rPr>
              <a:t>fail</a:t>
            </a:r>
            <a:r>
              <a:rPr lang="en-US" b="0" dirty="0" smtClean="0">
                <a:cs typeface="Times New Roman" pitchFamily="18" charset="0"/>
              </a:rPr>
              <a:t>,</a:t>
            </a:r>
          </a:p>
          <a:p>
            <a:r>
              <a:rPr lang="en-US" b="0" dirty="0" smtClean="0">
                <a:cs typeface="Times New Roman" pitchFamily="18" charset="0"/>
              </a:rPr>
              <a:t>    but </a:t>
            </a:r>
            <a:r>
              <a:rPr lang="en-US" b="0" dirty="0" smtClean="0">
                <a:solidFill>
                  <a:srgbClr val="119F33"/>
                </a:solidFill>
                <a:cs typeface="Times New Roman" pitchFamily="18" charset="0"/>
              </a:rPr>
              <a:t>passes</a:t>
            </a:r>
            <a:r>
              <a:rPr lang="en-US" b="0" dirty="0" smtClean="0">
                <a:cs typeface="Times New Roman" pitchFamily="18" charset="0"/>
              </a:rPr>
              <a:t> when running in the </a:t>
            </a:r>
            <a:r>
              <a:rPr lang="en-US" dirty="0" smtClean="0">
                <a:cs typeface="Times New Roman" pitchFamily="18" charset="0"/>
              </a:rPr>
              <a:t>default</a:t>
            </a:r>
            <a:r>
              <a:rPr lang="en-US" b="0" dirty="0" smtClean="0">
                <a:cs typeface="Times New Roman" pitchFamily="18" charset="0"/>
              </a:rPr>
              <a:t> order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0" dirty="0" smtClean="0">
                <a:cs typeface="Times New Roman" pitchFamily="18" charset="0"/>
              </a:rPr>
              <a:t>Another test calls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b="0" dirty="0" smtClean="0">
                <a:cs typeface="Times New Roman" pitchFamily="18" charset="0"/>
              </a:rPr>
              <a:t>before this test</a:t>
            </a:r>
          </a:p>
        </p:txBody>
      </p:sp>
      <p:pic>
        <p:nvPicPr>
          <p:cNvPr id="8194" name="Picture 2" descr="Commons 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3123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420387"/>
            <a:ext cx="1476375" cy="6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856220" y="5365229"/>
            <a:ext cx="1081790" cy="395431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85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4624E-6 L -0.00503 0.09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AutoShape 2" descr="data:image/jpeg;base64,/9j/4AAQSkZJRgABAQAAAQABAAD/2wCEAAkGBhISEBUQERMSFBMUGRcXFhQVEBoUFhUVFxwWFhUSFRIXJzIhGBonGRcUHy8gJCcpLCwsFR4xNTAqNSYrLCkBCQoKDgwOGg8PGi4lHCQvLzA1KTUtLDQsLyksLDU0LCovLy0pKi0pLywqLCwtLCw1LCwvKSksLCwsLywsLCk0LP/AABEIAFAAyAMBIgACEQEDEQH/xAAcAAEAAgMBAQEAAAAAAAAAAAAABgcBBAUCCAP/xAA+EAABAwIBBwcJBwUBAAAAAAABAAIDBBEhBQYHEjFxsRMyM0FRcoEXIiNCYZGTodE1UlNigpLBFCQlQ3M0/8QAGwEAAQUBAQAAAAAAAAAAAAAAAAECAwQFBgf/xAAuEQACAQIEBAQFBQAAAAAAAAAAAQIDEQQFEjEhQVFxExWR0WGBobHBFCIyM/H/2gAMAwEAAhEDEQA/ALxREQAREQARFEs+86JqPkuS1PPvfWbfZ2YpG7EVatGjBzlsiWoqn8p1Z2Q/sP1Tym1nZD8M/VJqRneb4f4+hbCKp/KbWdkPwz9U8p1Z2Q/DP1RqQeb4f4+hbCKAZp581FTUthk5LVIPNaQcPFT9KncvYfEQxEdUNgiIlLAREQAREQAREQAREQAREQAREQAREQAREQAWvV5PilsJI2Pts1mg23XWwiBGk1ZnLmzcpdU+gi2H1AqUqmgSOA2Bx4q/Juadx4KhK3pH948So5HO5zCMVCytufgVaWYWRKd9Ex74o3Ode7i25PvVWlWvmbMWZKD24EBxG9JHcr5NBTr2a5EipcjwRnWjijae0MAPvW4qWGkevufTN2kdG3tWfKLX/it+E1N8eJ6Mshrx4Jx+vsXQipfyjV/4zfhtXfzJzzqqiqEUsjXNN8Axo+YSqtFuwyrk9elBzbVl39iyUXJzoyg+ClkljIDmjAkX+RVWeUeu/Gb8NqdOooOzIMJl1XFRcoNWXX/C6UVL+UWv/Fb8Jqx5R67D0zdo/wBbUzx4lvyPEdY/X2LpRc/INa6WnZI7nOGK6CmTuYs4uMnF8giIlGhERABERABERABFo1OXKeN2rJNE13Y54B9y9UuWIJDaOaNx7GvBQM8SF7XVzcREQPPE3NO48FQlb0j+8eJV9zc07jwVCVvSP7x4lMmc9ne0PmfgVb+jwf4+PxVQFXBo7+z4/FNjuVsm/ufY7s9KzUcNVuw+qOxfP9WLSPA+87iV9Cz81248F891nSv7zuJUWI5HqGQtvX8vyTbRPC10kxc0Ei1ri9tys5sLQbhoB3BVpok6SbwVnKSj/Az83b/VS+X2MOaCLEXHtWvJRxhhAYy1jhqhbK8S807ipjLTaKMpKdv9fqWGrr7No2q8I6dth5rdg9UKk6P7S/WeKvCPYNwVehzN7Om70+xkBZRFYOfCLVylBI+JzYpOTedj9W9vArxkilljiDJpeVeNr9XVv4BJzH6Vp1X49OffobqLF1lKMCIiAChGkXOR8TRBES0v5zhgQPylTdRnPjNo1UOtHjKzFouAD2gpJbFTGxqSoyVPcqElAbYjb1L1LE5ri1wLXDaCLEeBUjzIyPTzS3qHtAba0bjbX8VFucZSpSqVFBblhZlVMklFG6UkuxxO23Uu6vMbQAA2wHVbZZJJQ0XcQAOsmw95UqO6px0QUW9lufnVyBsbieoHgqFqXXe49rjxVjZ756xiM09O4Oe7Bz2nBvjsKrVMkzms3rwqTUIu9jCuHR8wigjBFtqgua+ZM1Q5r5GlkO3WODnd0FW1T07WNDGiwGACIrmWMow04t1ZKysZn5rtx4L57rOlf3ncSvoZzbgjtVIZ55CNLVOFjyb8WE9Z2lRYhcEz0PIqkVOcHu/wSLRJ0k3grOVJ5k5yCkqLv6J/PNrkdlgrjospRTNDopGPB+64H5J1FrTYr5zRmq7nbg7cTZXiXmncV6JtiVFs6c+oKdjmRuEkxFg1puB7XO2BSykkrsy6NGdaajBXZW9F9pfrPFWXnXna6kYGsie55sA4t9Hj+brUAzFyJJUVglLTyTSS92zE4gDtUz0lD+3Z3hxVaF1BtHR43w54ulSlxsuJ12T10sYLGwwkgG8hL3fsbh81xqzOSto542VYhkikNg+JpaQfaCVLqLo2d1vAKIaSThB3/wCQpp3SvcycK41K3hSirO/f13JBnBlCaKAywNjcQLkPcW2w2iwxWnmhlWaejEryHyEnA2aN2C3Mu/8Ajf3P4XM0cD+xbvdxS8dYxRj+lcrK6kuPqc3JWUq1+UJ4y2Aujt5peQ1gOzVIFzdS+idUXPLNhA6uTe5x8dYBRjII/wAxWn2R8FM0Q2DGySkkopftj9kERFIZ4REsgDmZXzbpqkemjBP3h5rh+oKKVmilhxinc32PaHW8RYqfWSyRpMq1cJRq8Zx4layaOKxuDKlpHfe23hdeDo2rHYPnZq+173fIqzbJZJpRB5ZQ+Pqyu6bRPj6Sow7GR2PvJ/hSTJOY1JBYhnKPHryecfAbB7lILJZLpRLTwNCm7xj+fuYCylkslLgWplLJcVRGY5mB7T1EcD1LbslkCxk4u63K9yholYTeCYt9j26w3Aiy450X1rT5j4t4kcw/IK2rJZROjFmpDN8VFWbv3RVLNGtecHSsA/7vd8l2sl6KIWkGeR0n5WjUad/Wfep5ZLIVGKEqZriZqyduyPwo6KOJgjia1jBsa0WC5+VM14Kg3m5Rw6m8q4NG5oXXsllI0nwM+NWcZaot36mnQZLbCNVjpCNgDpC4DdfYtHKGaUE5BmMr9U3AMzrA+wLtWSyNK2FjWqRlqTd+pyZs243t1HvnczZqmd1iOxe8mZvxU+EJka0epyriz9pXTslkaUDrVGtOp26HIqc1oHzf1A145jtfHIWl3eGwrdpMntjx1pHHte8uPhdbVkRZCSqzkrN8AiIlI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526" y="4724400"/>
            <a:ext cx="687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n-lt"/>
              </a:rPr>
              <a:t>Executing them in </a:t>
            </a:r>
            <a:r>
              <a:rPr lang="en-US" sz="2800" dirty="0" smtClean="0">
                <a:latin typeface="+mn-lt"/>
              </a:rPr>
              <a:t>different</a:t>
            </a:r>
            <a:r>
              <a:rPr lang="en-US" sz="2800" b="0" dirty="0" smtClean="0">
                <a:latin typeface="+mn-lt"/>
              </a:rPr>
              <a:t> orders: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81" y="3778178"/>
            <a:ext cx="375326" cy="4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23" y="5014612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0" y="1143000"/>
            <a:ext cx="1511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Dependent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est</a:t>
            </a:r>
          </a:p>
        </p:txBody>
      </p:sp>
      <p:pic>
        <p:nvPicPr>
          <p:cNvPr id="25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5" y="358151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5" y="483993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057400" y="2209800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74610" y="2190690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9308" y="4019490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(test results by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design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526" y="3505200"/>
            <a:ext cx="687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n-lt"/>
              </a:rPr>
              <a:t>Executing them in </a:t>
            </a:r>
            <a:r>
              <a:rPr lang="en-US" sz="2800" dirty="0" smtClean="0">
                <a:latin typeface="+mn-lt"/>
              </a:rPr>
              <a:t>default </a:t>
            </a:r>
            <a:r>
              <a:rPr lang="en-US" sz="2800" b="0" dirty="0" smtClean="0">
                <a:latin typeface="+mn-lt"/>
              </a:rPr>
              <a:t>order: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55576" y="1928039"/>
            <a:ext cx="7769224" cy="4015561"/>
          </a:xfrm>
          <a:prstGeom prst="wedgeRoundRectCallout">
            <a:avLst>
              <a:gd name="adj1" fmla="val 39362"/>
              <a:gd name="adj2" fmla="val -57900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/>
              <a:t>A test that yields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/>
              <a:t>a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different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test result </a:t>
            </a:r>
            <a:r>
              <a:rPr lang="en-US" sz="4800" dirty="0" smtClean="0"/>
              <a:t>than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FF0000"/>
                </a:solidFill>
              </a:rPr>
              <a:t>default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FF0000"/>
                </a:solidFill>
              </a:rPr>
              <a:t>result</a:t>
            </a:r>
            <a:r>
              <a:rPr lang="en-US" sz="4800" dirty="0" smtClean="0"/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/>
              <a:t>in a reordered </a:t>
            </a:r>
            <a:r>
              <a:rPr lang="en-US" sz="4800" dirty="0"/>
              <a:t>subsequence </a:t>
            </a:r>
            <a:endParaRPr lang="en-US" sz="4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/>
              <a:t>of </a:t>
            </a:r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original test suite</a:t>
            </a:r>
            <a:r>
              <a:rPr lang="en-US" sz="4800" dirty="0"/>
              <a:t>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805" y="687315"/>
            <a:ext cx="4522033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Visible test result rather than internal program state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1673556" y="1902156"/>
            <a:ext cx="1605888" cy="8382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74610" y="272082"/>
            <a:ext cx="401699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Use the default execution </a:t>
            </a:r>
          </a:p>
          <a:p>
            <a:r>
              <a:rPr lang="en-US" i="1" dirty="0">
                <a:latin typeface="+mn-lt"/>
              </a:rPr>
              <a:t>o</a:t>
            </a:r>
            <a:r>
              <a:rPr lang="en-US" i="1" dirty="0" smtClean="0">
                <a:latin typeface="+mn-lt"/>
              </a:rPr>
              <a:t>rder as baseline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5400000">
            <a:off x="3964664" y="1521737"/>
            <a:ext cx="2635179" cy="18777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81000" y="6248400"/>
            <a:ext cx="6987973" cy="46166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Execute real tests rather than contrived ones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 rot="5400000" flipH="1" flipV="1">
            <a:off x="3429803" y="5758376"/>
            <a:ext cx="572738" cy="485986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6666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missed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ublic final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OptionBuilder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static 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reset()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argName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67400" y="1143000"/>
            <a:ext cx="2895600" cy="2514600"/>
          </a:xfrm>
          <a:prstGeom prst="wedgeRoundRectCallout">
            <a:avLst>
              <a:gd name="adj1" fmla="val -65739"/>
              <a:gd name="adj2" fmla="val -19757"/>
              <a:gd name="adj3" fmla="val 16667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Need to be set to “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 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before a client calls any method in the class.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6736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BugTest.test13666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cs typeface="Times New Roman" pitchFamily="18" charset="0"/>
              </a:rPr>
              <a:t>validates correct behavior.</a:t>
            </a:r>
          </a:p>
          <a:p>
            <a:r>
              <a:rPr lang="en-US" b="0" dirty="0" smtClean="0">
                <a:cs typeface="Times New Roman" pitchFamily="18" charset="0"/>
              </a:rPr>
              <a:t>    This test should </a:t>
            </a:r>
            <a:r>
              <a:rPr lang="en-US" b="0" dirty="0" smtClean="0">
                <a:solidFill>
                  <a:srgbClr val="FF0000"/>
                </a:solidFill>
                <a:cs typeface="Times New Roman" pitchFamily="18" charset="0"/>
              </a:rPr>
              <a:t>fail</a:t>
            </a:r>
            <a:r>
              <a:rPr lang="en-US" b="0" dirty="0" smtClean="0">
                <a:cs typeface="Times New Roman" pitchFamily="18" charset="0"/>
              </a:rPr>
              <a:t>,</a:t>
            </a:r>
          </a:p>
          <a:p>
            <a:r>
              <a:rPr lang="en-US" b="0" dirty="0" smtClean="0">
                <a:cs typeface="Times New Roman" pitchFamily="18" charset="0"/>
              </a:rPr>
              <a:t>    but </a:t>
            </a:r>
            <a:r>
              <a:rPr lang="en-US" b="0" dirty="0" smtClean="0">
                <a:solidFill>
                  <a:srgbClr val="119F33"/>
                </a:solidFill>
                <a:cs typeface="Times New Roman" pitchFamily="18" charset="0"/>
              </a:rPr>
              <a:t>passes</a:t>
            </a:r>
            <a:r>
              <a:rPr lang="en-US" b="0" dirty="0" smtClean="0">
                <a:cs typeface="Times New Roman" pitchFamily="18" charset="0"/>
              </a:rPr>
              <a:t> when running in the </a:t>
            </a:r>
            <a:r>
              <a:rPr lang="en-US" dirty="0" smtClean="0">
                <a:cs typeface="Times New Roman" pitchFamily="18" charset="0"/>
              </a:rPr>
              <a:t>default</a:t>
            </a:r>
            <a:r>
              <a:rPr lang="en-US" b="0" dirty="0" smtClean="0">
                <a:cs typeface="Times New Roman" pitchFamily="18" charset="0"/>
              </a:rPr>
              <a:t> order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0" dirty="0" smtClean="0">
                <a:cs typeface="Times New Roman" pitchFamily="18" charset="0"/>
              </a:rPr>
              <a:t>Another test calls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b="0" dirty="0" smtClean="0">
                <a:cs typeface="Times New Roman" pitchFamily="18" charset="0"/>
              </a:rPr>
              <a:t>before this test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52400" y="2971800"/>
            <a:ext cx="914400" cy="990600"/>
          </a:xfrm>
          <a:prstGeom prst="wedgeRoundRectCallout">
            <a:avLst>
              <a:gd name="adj1" fmla="val 70118"/>
              <a:gd name="adj2" fmla="val -28294"/>
              <a:gd name="adj3" fmla="val 16667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Bug fix</a:t>
            </a:r>
            <a:endParaRPr lang="en-US" sz="2800" dirty="0"/>
          </a:p>
        </p:txBody>
      </p:sp>
      <p:pic>
        <p:nvPicPr>
          <p:cNvPr id="11" name="Picture 2" descr="Commons 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3123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420387"/>
            <a:ext cx="1476375" cy="6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46446" y="6058711"/>
            <a:ext cx="4378154" cy="5706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220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sz="3200" dirty="0" smtClean="0"/>
              <a:t> Hid </a:t>
            </a:r>
            <a:r>
              <a:rPr lang="en-US" sz="3200" dirty="0"/>
              <a:t>a bug for </a:t>
            </a:r>
            <a:r>
              <a:rPr lang="en-US" sz="3200" dirty="0">
                <a:solidFill>
                  <a:srgbClr val="FF0000"/>
                </a:solidFill>
              </a:rPr>
              <a:t>3 years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37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1595905"/>
            <a:ext cx="3496202" cy="1147295"/>
            <a:chOff x="725229" y="1900705"/>
            <a:chExt cx="3654902" cy="114729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39351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90070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90070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33800" y="193935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229" y="2647890"/>
              <a:ext cx="3011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 test execution order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200" y="1614816"/>
            <a:ext cx="3496202" cy="1132679"/>
            <a:chOff x="725229" y="1915321"/>
            <a:chExt cx="3654902" cy="1132679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39351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11" y="191532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342" y="191532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733800" y="193935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229" y="2647890"/>
              <a:ext cx="360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 new test execution order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>
            <a:off x="3810000" y="2079636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10200" y="2870537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Achieve coverage faster</a:t>
            </a:r>
          </a:p>
          <a:p>
            <a:r>
              <a:rPr lang="en-US" sz="2000" b="0" dirty="0" smtClean="0">
                <a:latin typeface="+mn-lt"/>
              </a:rPr>
              <a:t>Improve fault detection rate</a:t>
            </a:r>
          </a:p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4766681"/>
            <a:ext cx="681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Each test should yield the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same</a:t>
            </a:r>
            <a:r>
              <a:rPr lang="en-US" sz="2800" dirty="0" smtClean="0">
                <a:latin typeface="+mn-lt"/>
              </a:rPr>
              <a:t> result.</a:t>
            </a:r>
          </a:p>
        </p:txBody>
      </p:sp>
      <p:sp>
        <p:nvSpPr>
          <p:cNvPr id="22" name="Right Arrow 21"/>
          <p:cNvSpPr/>
          <p:nvPr/>
        </p:nvSpPr>
        <p:spPr bwMode="auto">
          <a:xfrm rot="18825497">
            <a:off x="4713324" y="4105650"/>
            <a:ext cx="685800" cy="457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3810552">
            <a:off x="3093811" y="4067355"/>
            <a:ext cx="685800" cy="457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Five test prioritization techniques </a:t>
            </a:r>
            <a:br>
              <a:rPr lang="en-US" dirty="0" smtClean="0"/>
            </a:br>
            <a:r>
              <a:rPr lang="en-US" sz="2800" dirty="0" smtClean="0"/>
              <a:t>[</a:t>
            </a:r>
            <a:r>
              <a:rPr lang="en-US" sz="2400" dirty="0" err="1" smtClean="0">
                <a:solidFill>
                  <a:schemeClr val="accent2"/>
                </a:solidFill>
              </a:rPr>
              <a:t>Elbaum</a:t>
            </a:r>
            <a:r>
              <a:rPr lang="en-US" sz="2400" dirty="0" smtClean="0">
                <a:solidFill>
                  <a:schemeClr val="accent2"/>
                </a:solidFill>
              </a:rPr>
              <a:t> et al. ISSTA 2000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81549"/>
              </p:ext>
            </p:extLst>
          </p:nvPr>
        </p:nvGraphicFramePr>
        <p:xfrm>
          <a:off x="533400" y="1828800"/>
          <a:ext cx="5486400" cy="2494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864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 prioritization technique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Randomized ordering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of statements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statements not yet covered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of methods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of methods not yet covered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405735"/>
            <a:ext cx="755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Record the number of tests yielding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different</a:t>
            </a:r>
            <a:r>
              <a:rPr lang="en-US" b="0" dirty="0" smtClean="0">
                <a:latin typeface="+mn-lt"/>
              </a:rPr>
              <a:t> results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24600" y="990600"/>
            <a:ext cx="2590800" cy="3429000"/>
            <a:chOff x="5029200" y="1828800"/>
            <a:chExt cx="2590800" cy="35814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5029200" y="1828800"/>
              <a:ext cx="2590800" cy="358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endParaRPr lang="en-US" dirty="0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44693"/>
              <a:ext cx="1370819" cy="40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3576922"/>
              <a:ext cx="1186764" cy="42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4089006"/>
              <a:ext cx="2133600" cy="47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89445"/>
              <a:ext cx="1572718" cy="45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102106" y="476729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4 real-world projects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03204" y="4495800"/>
            <a:ext cx="3140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Total: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4176</a:t>
            </a:r>
            <a:r>
              <a:rPr lang="en-US" sz="2000" dirty="0" smtClean="0">
                <a:latin typeface="+mn-lt"/>
              </a:rPr>
              <a:t> manual tests</a:t>
            </a:r>
          </a:p>
        </p:txBody>
      </p:sp>
    </p:spTree>
    <p:extLst>
      <p:ext uri="{BB962C8B-B14F-4D97-AF65-F5344CB8AC3E}">
        <p14:creationId xmlns:p14="http://schemas.microsoft.com/office/powerpoint/2010/main" val="699987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test prioritization techniques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96772"/>
              </p:ext>
            </p:extLst>
          </p:nvPr>
        </p:nvGraphicFramePr>
        <p:xfrm>
          <a:off x="533400" y="1828800"/>
          <a:ext cx="8229600" cy="2494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86400"/>
                <a:gridCol w="27432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 prioritization technique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 tests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that yield different results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Randomized ordering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of statements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statements not yet covered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of methods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Prioritize on coverage </a:t>
                      </a: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methods not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yet covered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094" y="4681716"/>
            <a:ext cx="83199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Implication:</a:t>
            </a:r>
          </a:p>
          <a:p>
            <a:pPr marL="800100" lvl="1" indent="-342900">
              <a:buFont typeface="Arial" pitchFamily="34" charset="0"/>
              <a:buChar char="‒"/>
            </a:pPr>
            <a:r>
              <a:rPr lang="en-US" b="0" dirty="0" smtClean="0">
                <a:latin typeface="+mn-lt"/>
              </a:rPr>
              <a:t>Existing techniques are not aware of test dependence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3204" y="4495800"/>
            <a:ext cx="3140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Total: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4176</a:t>
            </a:r>
            <a:r>
              <a:rPr lang="en-US" sz="2000" dirty="0" smtClean="0">
                <a:latin typeface="+mn-lt"/>
              </a:rPr>
              <a:t> manual tests</a:t>
            </a:r>
          </a:p>
        </p:txBody>
      </p:sp>
    </p:spTree>
    <p:extLst>
      <p:ext uri="{BB962C8B-B14F-4D97-AF65-F5344CB8AC3E}">
        <p14:creationId xmlns:p14="http://schemas.microsoft.com/office/powerpoint/2010/main" val="9559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76200" y="4343400"/>
            <a:ext cx="9448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dirty="0"/>
              <a:t>Is the test independence assumption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601200" cy="4495800"/>
          </a:xfrm>
        </p:spPr>
        <p:txBody>
          <a:bodyPr/>
          <a:lstStyle/>
          <a:p>
            <a:r>
              <a:rPr lang="en-US" sz="3000" dirty="0" smtClean="0"/>
              <a:t>Does test dependence arise in practice?</a:t>
            </a:r>
          </a:p>
          <a:p>
            <a:endParaRPr lang="en-US" sz="3000" dirty="0"/>
          </a:p>
          <a:p>
            <a:endParaRPr lang="en-US" sz="1000" dirty="0" smtClean="0"/>
          </a:p>
          <a:p>
            <a:r>
              <a:rPr lang="en-US" sz="3000" dirty="0" smtClean="0"/>
              <a:t>What repercussion does test dependence have ?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How to detect test dependence?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8119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Yes, in both human-written and automatically-generated suites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70897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Affecting downstream testing techniques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16" y="3124200"/>
            <a:ext cx="766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Inconsistent results: missed alarms and false alarms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66382"/>
            <a:ext cx="813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The general problem is NP-complete</a:t>
            </a:r>
          </a:p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Approximate algorithms based on heuristics work well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76200" y="1371600"/>
            <a:ext cx="9829800" cy="2971800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86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49148" cy="1143000"/>
          </a:xfrm>
        </p:spPr>
        <p:txBody>
          <a:bodyPr/>
          <a:lstStyle/>
          <a:p>
            <a:r>
              <a:rPr lang="en-US" dirty="0" smtClean="0"/>
              <a:t>General problem of test dependence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AutoShape 2" descr="data:image/jpeg;base64,/9j/4AAQSkZJRgABAQAAAQABAAD/2wCEAAkGBwgTDxQSERMWEwkUGBYbFxUYDRYaFBoaIB0gHSAdHx8iIzQiIxomGx4fJTIjMTU3MDEvHSU4RDY4NygvOisBCgoKDg0OGxAQGzImHiMuNS80Mi43LC8sLTE3LDcsMiswLDIsNywuNTQsLyw0LCwsLSwsLCwsLCwsNDQsLCwsLP/AABEIAEUARQMBEQACEQEDEQH/xAAbAAACAgMBAAAAAAAAAAAAAAAABgUHAgQIA//EADoQAAECAwQFCQcDBQAAAAAAAAECAwAEEQUGEjEHExchUUFUYYOTlMLR4zVScXORobIiMsEUFiMzYv/EABoBAAIDAQEAAAAAAAAAAAAAAAAEAwUGAgH/xAAqEQABAwEGBQQDAAAAAAAAAAAAAQIDBBESFTFB4QUUYWKhITNRcRMisf/aAAwDAQACEQMRAD8AXbVtKbmHlOvKKnVEneokAVyHBI4Rp442sbdaZ173PdecakdnAQAEABAAQAEABABYGje8k82260TrGE4CgKUf01xVA6DQbsvrFdWwNcqOyUfpJnNRUzQTbEsqYmX0sNkB5VaYjQbhWHpZEjbeUUjjWR11Bp2XW97zXaHyhPEYuozyEnQNl1ve812h8oMRi6hyEnQNl1ve812h8oMRi6hyEnQXrfu/OSjyWXSkuqAIwq3bzSGYZ2ytvNF5YXRuuqNEportRQqt5tB4BKleUKO4kxMkUabQPXNT2f0Tz4FUTDalcC2ofeseJxJurT1eHu0cJVs2PPSruqfRhczBzSocQeUQ9FK2Rt5qickbo1scTFyM3ur8UQ1WhLT6kJZFpzMs8l5ogPprSqajeKZRPJG2Rt12RDHIrHXkGTaVeT30dimFeQh+BnnZS3buTbz0mw65vecaQpVBQVKQTFNM1GyOamilrE5XMRV1QqFOkq8lB+tHYpi6w+H4KrnZSBt6252bcDj5BcAoKJA3QxFC2JLGi8srpFtcScxfu8awBrylIywoCYhSjhTQlWrlXUYbg30tdc2hh9etYcqKkDEDyGvCF6ukjSNXNSxUJ6Wqer0a71tJbTKy2ZZldP8AIFkA8tCIh4aq31ToTcQRLiKJdyM3ur8UPVWglT6ixDQsEAHQ1zfZsp8hr8RGbqfed9qaCD22/SHO6Mh8BGlUz5lHgE7dm6s/O49SUgNlIViNP3V8ognqWw2XtSeGB0tt3Qsm6Fx5eRUZh9wLmUg0IBCEDlPEmKuorFmS41PQsYKVIlvOX1EnSNehE28ltqv9G1WhIoVK5TThD1FTrE21c1E6uf8AI6xMkNa5Gb3V+KO6rQ4p9RYhoWCADoa5vs2U+Q1+IjN1PvO+1NBB7bfpDndGQ+AjSqZ8yjwCau7ei0pILDBRRzDixN1yrSm/piCanZNZe0JoZ3RW3dR6uppJedfQzMoSMZoFp3UPSOEIVFAjWq5i5D0FarnXXIZaWLvSupE22kJfSoBdBTEDynpEecPnde/GuR7XQpdvpmKFyM3ur8UO1WgnT6ixDQsEAHQ1zfZsp8hr8RGbqfed9qaCD22/SHO6Mh8BGlUz5lHgBABP3HseZmJ1rAk6lCgpaqbkgb8+PRC9VK2ONbc1GKaNXyJZoWZpYm20WcUH97i0gD4bzFXw9qrLb8FjXOsis+Su7kZvdX4osqrQr6fUWIaFggAtOwNI9ksyjDK23S422hJISmlQAN2/KKmWgke9XIqeqlpHWsaxGqi+iFVpG4RblWbNnOtofaWv/UlaFKoN9AoE/aOHoqtVE+DpiojkVS3/AO9rmOb1hOP/ALkyT9cMU3KVLcv6W3NU65/wxmdI922UUYClkZJQzgT96CBtBM5f2Ba2JqfqVlee8c5Ovax2iUJ3IQMkj+T0xawQNhbYhWzTOlW1TfuRm91fiiOq0O6fUWIaFggAIACAAgAIACAAgAZ7kZvdX4oVqtBmn1HO2NFkq48pxl8stqJOAsYwCeBxCg6IRj4i5rbHNtHZKBrnWothpbIlc9HcvUiTE+zzscYd3eNw2RK56O5epBifZ52DDu7xuGyJXPR3L1IMT7POwYd3eNw2RK56O5epBifZ52DDu7xuGyJXPR3L1IMT7POwYd3eNw2RK56O5epBifZ52DDu7xuGyJXPR3L1IMT7POwYd3eNxvuldGSkm1JB1r6yCtakgVpWgA5AKnjnnCVRVOmW3JEGoKdsSWZ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wgTDxQSERMWEwkUGBYbFxUYDRYaFBoaIB0gHSAdHx8iIzQiIxomGx4fJTIjMTU3MDEvHSU4RDY4NygvOisBCgoKDg0OGxAQGzImHiMuNS80Mi43LC8sLTE3LDcsMiswLDIsNywuNTQsLyw0LCwsLSwsLCwsLCwsNDQsLCwsLP/AABEIAEUARQMBEQACEQEDEQH/xAAbAAACAgMBAAAAAAAAAAAAAAAABgUHAgQIA//EADoQAAECAwQFCQcDBQAAAAAAAAECAwAEEQUGEjEHExchUUFUYYOTlMLR4zVScXORobIiMsEUFiMzYv/EABoBAAIDAQEAAAAAAAAAAAAAAAAEAwUGAgH/xAAqEQABAwEGBQQDAAAAAAAAAAAAAQIDBBESFTFB4QUUYWKhITNRcRMisf/aAAwDAQACEQMRAD8AXbVtKbmHlOvKKnVEneokAVyHBI4Rp442sbdaZ173PdecakdnAQAEABAAQAEABABYGje8k82260TrGE4CgKUf01xVA6DQbsvrFdWwNcqOyUfpJnNRUzQTbEsqYmX0sNkB5VaYjQbhWHpZEjbeUUjjWR11Bp2XW97zXaHyhPEYuozyEnQNl1ve812h8oMRi6hyEnQNl1ve812h8oMRi6hyEnQXrfu/OSjyWXSkuqAIwq3bzSGYZ2ytvNF5YXRuuqNEportRQqt5tB4BKleUKO4kxMkUabQPXNT2f0Tz4FUTDalcC2ofeseJxJurT1eHu0cJVs2PPSruqfRhczBzSocQeUQ9FK2Rt5qickbo1scTFyM3ur8UQ1WhLT6kJZFpzMs8l5ogPprSqajeKZRPJG2Rt12RDHIrHXkGTaVeT30dimFeQh+BnnZS3buTbz0mw65vecaQpVBQVKQTFNM1GyOamilrE5XMRV1QqFOkq8lB+tHYpi6w+H4KrnZSBt6252bcDj5BcAoKJA3QxFC2JLGi8srpFtcScxfu8awBrylIywoCYhSjhTQlWrlXUYbg30tdc2hh9etYcqKkDEDyGvCF6ukjSNXNSxUJ6Wqer0a71tJbTKy2ZZldP8AIFkA8tCIh4aq31ToTcQRLiKJdyM3ur8UPVWglT6ixDQsEAHQ1zfZsp8hr8RGbqfed9qaCD22/SHO6Mh8BGlUz5lHgE7dm6s/O49SUgNlIViNP3V8ognqWw2XtSeGB0tt3Qsm6Fx5eRUZh9wLmUg0IBCEDlPEmKuorFmS41PQsYKVIlvOX1EnSNehE28ltqv9G1WhIoVK5TThD1FTrE21c1E6uf8AI6xMkNa5Gb3V+KO6rQ4p9RYhoWCADoa5vs2U+Q1+IjN1PvO+1NBB7bfpDndGQ+AjSqZ8yjwCau7ei0pILDBRRzDixN1yrSm/piCanZNZe0JoZ3RW3dR6uppJedfQzMoSMZoFp3UPSOEIVFAjWq5i5D0FarnXXIZaWLvSupE22kJfSoBdBTEDynpEecPnde/GuR7XQpdvpmKFyM3ur8UO1WgnT6ixDQsEAHQ1zfZsp8hr8RGbqfed9qaCD22/SHO6Mh8BGlUz5lHgBABP3HseZmJ1rAk6lCgpaqbkgb8+PRC9VK2ONbc1GKaNXyJZoWZpYm20WcUH97i0gD4bzFXw9qrLb8FjXOsis+Su7kZvdX4osqrQr6fUWIaFggAtOwNI9ksyjDK23S422hJISmlQAN2/KKmWgke9XIqeqlpHWsaxGqi+iFVpG4RblWbNnOtofaWv/UlaFKoN9AoE/aOHoqtVE+DpiojkVS3/AO9rmOb1hOP/ALkyT9cMU3KVLcv6W3NU65/wxmdI922UUYClkZJQzgT96CBtBM5f2Ba2JqfqVlee8c5Ovax2iUJ3IQMkj+T0xawQNhbYhWzTOlW1TfuRm91fiiOq0O6fUWIaFggAIACAAgAIACAAgAZ7kZvdX4oVqtBmn1HO2NFkq48pxl8stqJOAsYwCeBxCg6IRj4i5rbHNtHZKBrnWothpbIlc9HcvUiTE+zzscYd3eNw2RK56O5epBifZ52DDu7xuGyJXPR3L1IMT7POwYd3eNw2RK56O5epBifZ52DDu7xuGyJXPR3L1IMT7POwYd3eNw2RK56O5epBifZ52DDu7xuGyJXPR3L1IMT7POwYd3eNxvuldGSkm1JB1r6yCtakgVpWgA5AKnjnnCVRVOmW3JEGoKdsSWZ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4114800"/>
            <a:ext cx="764183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NP-Complete</a:t>
            </a:r>
          </a:p>
          <a:p>
            <a:endParaRPr lang="en-US" sz="800" b="0" dirty="0" smtClean="0">
              <a:latin typeface="+mn-lt"/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accent2"/>
                </a:solidFill>
                <a:latin typeface="+mn-lt"/>
              </a:rPr>
              <a:t>Proof</a:t>
            </a:r>
            <a:r>
              <a:rPr lang="en-US" sz="2800" b="0" dirty="0" smtClean="0">
                <a:latin typeface="+mn-lt"/>
              </a:rPr>
              <a:t>: reducing the Exact Cover problem to</a:t>
            </a:r>
          </a:p>
          <a:p>
            <a:pPr>
              <a:buClr>
                <a:schemeClr val="tx1"/>
              </a:buClr>
            </a:pPr>
            <a:r>
              <a:rPr lang="en-US" sz="2800" b="0" dirty="0">
                <a:latin typeface="+mn-lt"/>
              </a:rPr>
              <a:t> </a:t>
            </a:r>
            <a:r>
              <a:rPr lang="en-US" sz="2800" b="0" dirty="0" smtClean="0">
                <a:latin typeface="+mn-lt"/>
              </a:rPr>
              <a:t>              the dependent test detection problem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8594" y="1828800"/>
            <a:ext cx="8733792" cy="1752600"/>
            <a:chOff x="138594" y="3657600"/>
            <a:chExt cx="8733792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138594" y="3657600"/>
              <a:ext cx="4662006" cy="1676400"/>
              <a:chOff x="152400" y="1447800"/>
              <a:chExt cx="4873625" cy="1676400"/>
            </a:xfrm>
          </p:grpSpPr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939351"/>
                <a:ext cx="657225" cy="657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2" descr="http://www.perthairport.com.au/Libraries/content_images/icon_t2.sflb.ashx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00705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www.perthairport.com.au/Libraries/content_images/icon_t1.sflb.ash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1900705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733800" y="1939351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n-lt"/>
                  </a:rPr>
                  <a:t>…</a:t>
                </a: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152400" y="1447800"/>
                <a:ext cx="4873625" cy="1676400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21238" y="2667000"/>
                <a:ext cx="15553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A test suite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38800" y="3733800"/>
              <a:ext cx="3233586" cy="1676400"/>
              <a:chOff x="5638800" y="3810000"/>
              <a:chExt cx="3233586" cy="1676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638800" y="3810000"/>
                <a:ext cx="3233586" cy="1676400"/>
                <a:chOff x="152400" y="1447800"/>
                <a:chExt cx="7411313" cy="1676400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5034296" y="1905000"/>
                  <a:ext cx="6463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latin typeface="+mn-lt"/>
                    </a:rPr>
                    <a:t>…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152400" y="1447800"/>
                  <a:ext cx="7411313" cy="1676400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38308" y="2514600"/>
                  <a:ext cx="5842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n-lt"/>
                    </a:rPr>
                    <a:t>All dependent tests</a:t>
                  </a:r>
                </a:p>
              </p:txBody>
            </p:sp>
          </p:grpSp>
          <p:pic>
            <p:nvPicPr>
              <p:cNvPr id="23" name="Picture 2" descr="http://www.perthairport.com.au/Libraries/content_images/icon_t2.sflb.ashx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4191000"/>
                <a:ext cx="656022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ight Arrow 20"/>
            <p:cNvSpPr/>
            <p:nvPr/>
          </p:nvSpPr>
          <p:spPr bwMode="auto">
            <a:xfrm>
              <a:off x="4997970" y="4344650"/>
              <a:ext cx="457200" cy="34207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008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6551" y="3886200"/>
            <a:ext cx="7772400" cy="4495800"/>
          </a:xfrm>
        </p:spPr>
        <p:txBody>
          <a:bodyPr/>
          <a:lstStyle/>
          <a:p>
            <a:r>
              <a:rPr lang="en-US" b="1" dirty="0" smtClean="0"/>
              <a:t>Approximate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Reversal algorithm</a:t>
            </a:r>
          </a:p>
          <a:p>
            <a:pPr lvl="1"/>
            <a:r>
              <a:rPr lang="en-US" dirty="0" smtClean="0"/>
              <a:t>Randomized execution</a:t>
            </a:r>
          </a:p>
          <a:p>
            <a:pPr lvl="1"/>
            <a:r>
              <a:rPr lang="en-US" dirty="0" smtClean="0"/>
              <a:t>Exhaustive bounded algorithm</a:t>
            </a:r>
          </a:p>
          <a:p>
            <a:pPr lvl="1"/>
            <a:r>
              <a:rPr lang="en-US" dirty="0" smtClean="0"/>
              <a:t>Dependence-aware bounded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Detecting dependent tests in a 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594" y="1828800"/>
            <a:ext cx="8733792" cy="1752600"/>
            <a:chOff x="138594" y="3657600"/>
            <a:chExt cx="8733792" cy="1752600"/>
          </a:xfrm>
        </p:grpSpPr>
        <p:grpSp>
          <p:nvGrpSpPr>
            <p:cNvPr id="5" name="Group 4"/>
            <p:cNvGrpSpPr/>
            <p:nvPr/>
          </p:nvGrpSpPr>
          <p:grpSpPr>
            <a:xfrm>
              <a:off x="138594" y="3657600"/>
              <a:ext cx="4662006" cy="1676400"/>
              <a:chOff x="152400" y="1447800"/>
              <a:chExt cx="4873625" cy="16764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939351"/>
                <a:ext cx="657225" cy="657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 descr="http://www.perthairport.com.au/Libraries/content_images/icon_t2.sflb.ashx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00705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http://www.perthairport.com.au/Libraries/content_images/icon_t1.sflb.ash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1900705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733800" y="1939351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n-lt"/>
                  </a:rPr>
                  <a:t>…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2400" y="1447800"/>
                <a:ext cx="4873625" cy="1676400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21238" y="2667000"/>
                <a:ext cx="15553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A test suite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638800" y="3733800"/>
              <a:ext cx="3233586" cy="1676400"/>
              <a:chOff x="5638800" y="3810000"/>
              <a:chExt cx="3233586" cy="1676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638800" y="3810000"/>
                <a:ext cx="3233586" cy="1676400"/>
                <a:chOff x="152400" y="1447800"/>
                <a:chExt cx="7411313" cy="1676400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5034296" y="1905000"/>
                  <a:ext cx="6463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latin typeface="+mn-lt"/>
                    </a:rPr>
                    <a:t>…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152400" y="1447800"/>
                  <a:ext cx="7411313" cy="1676400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38308" y="2514600"/>
                  <a:ext cx="5842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n-lt"/>
                    </a:rPr>
                    <a:t>All dependent tests</a:t>
                  </a:r>
                </a:p>
              </p:txBody>
            </p:sp>
          </p:grpSp>
          <p:pic>
            <p:nvPicPr>
              <p:cNvPr id="20" name="Picture 2" descr="http://www.perthairport.com.au/Libraries/content_images/icon_t2.sflb.ashx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4191000"/>
                <a:ext cx="656022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ight Arrow 2"/>
            <p:cNvSpPr/>
            <p:nvPr/>
          </p:nvSpPr>
          <p:spPr bwMode="auto">
            <a:xfrm>
              <a:off x="4997970" y="4344650"/>
              <a:ext cx="457200" cy="34207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73318" y="6015335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All algorithms are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sound</a:t>
            </a:r>
            <a:r>
              <a:rPr lang="en-US" dirty="0" smtClean="0">
                <a:latin typeface="+mn-lt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865829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62000" y="1219200"/>
            <a:ext cx="3048000" cy="4953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495800"/>
          </a:xfrm>
        </p:spPr>
        <p:txBody>
          <a:bodyPr/>
          <a:lstStyle/>
          <a:p>
            <a:r>
              <a:rPr lang="en-US" dirty="0" smtClean="0"/>
              <a:t>Reversal algorithm</a:t>
            </a:r>
          </a:p>
          <a:p>
            <a:r>
              <a:rPr lang="en-US" dirty="0" smtClean="0"/>
              <a:t>Randomized execution</a:t>
            </a:r>
          </a:p>
          <a:p>
            <a:r>
              <a:rPr lang="en-US" dirty="0" smtClean="0"/>
              <a:t>Exhaustive bounded algorithm</a:t>
            </a:r>
          </a:p>
          <a:p>
            <a:r>
              <a:rPr lang="en-US" dirty="0" smtClean="0"/>
              <a:t>Dependence-aware bounded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Approximate algorithms by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90612" y="3687580"/>
            <a:ext cx="7332300" cy="703445"/>
            <a:chOff x="1090612" y="3687580"/>
            <a:chExt cx="7332300" cy="70344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2" y="373380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412" y="369515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12" y="369515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726226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68758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112" y="368758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 bwMode="auto">
            <a:xfrm>
              <a:off x="4191000" y="3938588"/>
              <a:ext cx="1066800" cy="17621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90600" y="4953000"/>
            <a:ext cx="754725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Intuition</a:t>
            </a:r>
            <a:r>
              <a:rPr lang="en-US" sz="2000" b="0" dirty="0" smtClean="0">
                <a:latin typeface="+mn-lt"/>
              </a:rPr>
              <a:t>: changing order of </a:t>
            </a:r>
            <a:r>
              <a:rPr lang="en-US" sz="2000" dirty="0" smtClean="0">
                <a:latin typeface="+mn-lt"/>
              </a:rPr>
              <a:t>each</a:t>
            </a:r>
            <a:r>
              <a:rPr lang="en-US" sz="2000" b="0" dirty="0" smtClean="0">
                <a:latin typeface="+mn-lt"/>
              </a:rPr>
              <a:t> pair may expose dependences</a:t>
            </a:r>
          </a:p>
        </p:txBody>
      </p:sp>
    </p:spTree>
    <p:extLst>
      <p:ext uri="{BB962C8B-B14F-4D97-AF65-F5344CB8AC3E}">
        <p14:creationId xmlns:p14="http://schemas.microsoft.com/office/powerpoint/2010/main" val="3217672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762000" y="1638300"/>
            <a:ext cx="3176588" cy="4953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Approximate algorithms by heuristics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495800"/>
          </a:xfrm>
        </p:spPr>
        <p:txBody>
          <a:bodyPr/>
          <a:lstStyle/>
          <a:p>
            <a:r>
              <a:rPr lang="en-US" dirty="0" smtClean="0"/>
              <a:t>Reversal algorithm</a:t>
            </a:r>
          </a:p>
          <a:p>
            <a:r>
              <a:rPr lang="en-US" dirty="0" smtClean="0"/>
              <a:t>Randomized execution</a:t>
            </a:r>
          </a:p>
          <a:p>
            <a:r>
              <a:rPr lang="en-US" dirty="0" smtClean="0"/>
              <a:t>Exhaustive bounded algorithm</a:t>
            </a:r>
          </a:p>
          <a:p>
            <a:r>
              <a:rPr lang="en-US" dirty="0" smtClean="0"/>
              <a:t>Dependence-aware bounded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95775"/>
            <a:ext cx="657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571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571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85" y="3598105"/>
            <a:ext cx="657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981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602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4167188" y="4500563"/>
            <a:ext cx="1066800" cy="17621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4658192"/>
            <a:ext cx="657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460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0" y="4648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54864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5334000"/>
            <a:ext cx="500829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Shuffle the execution order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05107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20066" y="5029200"/>
            <a:ext cx="5452134" cy="132343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M</a:t>
            </a:r>
            <a:r>
              <a:rPr lang="en-US" sz="2000" b="0" dirty="0" smtClean="0">
                <a:latin typeface="+mn-lt"/>
              </a:rPr>
              <a:t>ost </a:t>
            </a:r>
            <a:r>
              <a:rPr lang="en-US" sz="2000" b="0" dirty="0">
                <a:latin typeface="+mn-lt"/>
              </a:rPr>
              <a:t>dependent tests can be found by </a:t>
            </a:r>
            <a:r>
              <a:rPr lang="en-US" sz="2000" b="0" dirty="0" smtClean="0">
                <a:latin typeface="+mn-lt"/>
              </a:rPr>
              <a:t>running</a:t>
            </a:r>
          </a:p>
          <a:p>
            <a:r>
              <a:rPr lang="en-US" sz="2000" dirty="0" smtClean="0">
                <a:latin typeface="+mn-lt"/>
              </a:rPr>
              <a:t>short test subsequences</a:t>
            </a:r>
          </a:p>
          <a:p>
            <a:r>
              <a:rPr lang="en-US" sz="2000" b="0" dirty="0" smtClean="0">
                <a:latin typeface="+mn-lt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82%</a:t>
            </a:r>
            <a:r>
              <a:rPr lang="en-US" sz="2000" b="0" dirty="0" smtClean="0">
                <a:latin typeface="+mn-lt"/>
              </a:rPr>
              <a:t> of the dependent tests are revealed by</a:t>
            </a:r>
          </a:p>
          <a:p>
            <a:r>
              <a:rPr lang="en-US" sz="2000" b="0" dirty="0" smtClean="0"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 more than 2 tests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2095500"/>
            <a:ext cx="4243388" cy="4953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495800"/>
          </a:xfrm>
        </p:spPr>
        <p:txBody>
          <a:bodyPr/>
          <a:lstStyle/>
          <a:p>
            <a:r>
              <a:rPr lang="en-US" dirty="0" smtClean="0"/>
              <a:t>Reversal algorithm</a:t>
            </a:r>
          </a:p>
          <a:p>
            <a:r>
              <a:rPr lang="en-US" dirty="0" smtClean="0"/>
              <a:t>Randomized execution</a:t>
            </a:r>
          </a:p>
          <a:p>
            <a:r>
              <a:rPr lang="en-US" dirty="0" smtClean="0"/>
              <a:t>Exhaustive bounded algorithm</a:t>
            </a:r>
          </a:p>
          <a:p>
            <a:r>
              <a:rPr lang="en-US" dirty="0" smtClean="0"/>
              <a:t>Dependence-aware bounded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Approximate algorithms by heuristics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5000" y="3952329"/>
            <a:ext cx="2409825" cy="695871"/>
            <a:chOff x="1905000" y="3952329"/>
            <a:chExt cx="2409825" cy="695871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990975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75" y="395232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95232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ight Arrow 12"/>
          <p:cNvSpPr/>
          <p:nvPr/>
        </p:nvSpPr>
        <p:spPr bwMode="auto">
          <a:xfrm>
            <a:off x="4700588" y="4267200"/>
            <a:ext cx="1066800" cy="17621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79089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k</a:t>
            </a:r>
            <a:r>
              <a:rPr lang="en-US" sz="2000" b="0" dirty="0" smtClean="0">
                <a:latin typeface="+mn-lt"/>
              </a:rPr>
              <a:t>=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83180" y="1600200"/>
            <a:ext cx="1494255" cy="5153025"/>
            <a:chOff x="6583180" y="1600200"/>
            <a:chExt cx="1494255" cy="5153025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467" y="4336453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270" y="160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160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855" y="252764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981" y="606742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25126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43414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34270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635" y="342105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482" y="609600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180" y="519659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10" y="519659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1447800" y="3102114"/>
            <a:ext cx="337464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Executes </a:t>
            </a:r>
            <a:r>
              <a:rPr lang="en-US" sz="2000" b="0" dirty="0">
                <a:latin typeface="+mn-lt"/>
              </a:rPr>
              <a:t>all </a:t>
            </a:r>
            <a:r>
              <a:rPr lang="en-US" sz="2000" b="0" dirty="0" smtClean="0">
                <a:latin typeface="+mn-lt"/>
              </a:rPr>
              <a:t>k-permutations </a:t>
            </a:r>
          </a:p>
          <a:p>
            <a:r>
              <a:rPr lang="en-US" sz="2000" b="0" dirty="0" smtClean="0">
                <a:latin typeface="+mn-lt"/>
              </a:rPr>
              <a:t>for </a:t>
            </a:r>
            <a:r>
              <a:rPr lang="en-US" sz="2000" b="0" dirty="0">
                <a:latin typeface="+mn-lt"/>
              </a:rPr>
              <a:t>a bounding parameter </a:t>
            </a:r>
            <a:r>
              <a:rPr lang="en-US" sz="2000" dirty="0">
                <a:latin typeface="+mn-lt"/>
              </a:rPr>
              <a:t>k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595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677400" cy="1143000"/>
          </a:xfrm>
        </p:spPr>
        <p:txBody>
          <a:bodyPr/>
          <a:lstStyle/>
          <a:p>
            <a:r>
              <a:rPr lang="en-US" dirty="0" smtClean="0"/>
              <a:t>Why should we care about test dependence?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r>
              <a:rPr lang="en-US" dirty="0" smtClean="0"/>
              <a:t>Makes test behaviors </a:t>
            </a:r>
            <a:r>
              <a:rPr lang="en-US" dirty="0" smtClean="0">
                <a:solidFill>
                  <a:srgbClr val="FF0000"/>
                </a:solidFill>
              </a:rPr>
              <a:t>inconsistent</a:t>
            </a: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8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17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Affects </a:t>
            </a:r>
            <a:r>
              <a:rPr lang="en-US" dirty="0" smtClean="0"/>
              <a:t>downstream testing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4102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79204" y="2971800"/>
            <a:ext cx="2057400" cy="685800"/>
            <a:chOff x="1219200" y="3962400"/>
            <a:chExt cx="2057400" cy="685800"/>
          </a:xfrm>
        </p:grpSpPr>
        <p:pic>
          <p:nvPicPr>
            <p:cNvPr id="3074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9624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9624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5638800" y="3505200"/>
            <a:ext cx="2550254" cy="2043670"/>
            <a:chOff x="5638800" y="4495800"/>
            <a:chExt cx="2550254" cy="2043670"/>
          </a:xfrm>
        </p:grpSpPr>
        <p:pic>
          <p:nvPicPr>
            <p:cNvPr id="18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254" y="49530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254" y="585367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 bwMode="auto">
            <a:xfrm>
              <a:off x="5638800" y="4859321"/>
              <a:ext cx="914400" cy="5508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756405" y="6027293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CPU 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0025" y="5147846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CPU 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67400" y="4495800"/>
              <a:ext cx="2185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cs typeface="Times New Roman" pitchFamily="18" charset="0"/>
                </a:rPr>
                <a:t>Test parallelization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5800" y="3409890"/>
            <a:ext cx="2242850" cy="1695510"/>
            <a:chOff x="685800" y="4400490"/>
            <a:chExt cx="2242850" cy="1695510"/>
          </a:xfrm>
        </p:grpSpPr>
        <p:pic>
          <p:nvPicPr>
            <p:cNvPr id="11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41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850" y="541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 bwMode="auto">
            <a:xfrm flipH="1">
              <a:off x="1899313" y="4648199"/>
              <a:ext cx="1029337" cy="6477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85800" y="4400490"/>
              <a:ext cx="204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cs typeface="Times New Roman" pitchFamily="18" charset="0"/>
                </a:rPr>
                <a:t>Test </a:t>
              </a:r>
              <a:r>
                <a:rPr lang="en-US" sz="2000" i="1" dirty="0" smtClean="0">
                  <a:cs typeface="Times New Roman" pitchFamily="18" charset="0"/>
                </a:rPr>
                <a:t>prioritization</a:t>
              </a:r>
              <a:endParaRPr lang="en-US" sz="2000" i="1" dirty="0">
                <a:cs typeface="Times New Roman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27399" y="3657600"/>
            <a:ext cx="2125601" cy="1905000"/>
            <a:chOff x="2827399" y="4648200"/>
            <a:chExt cx="2125601" cy="1905000"/>
          </a:xfrm>
        </p:grpSpPr>
        <p:pic>
          <p:nvPicPr>
            <p:cNvPr id="16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58674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/>
            <p:cNvCxnSpPr/>
            <p:nvPr/>
          </p:nvCxnSpPr>
          <p:spPr bwMode="auto">
            <a:xfrm>
              <a:off x="4495800" y="4648200"/>
              <a:ext cx="0" cy="11023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27399" y="4953000"/>
              <a:ext cx="1589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cs typeface="Times New Roman" pitchFamily="18" charset="0"/>
                </a:rPr>
                <a:t>Test </a:t>
              </a:r>
              <a:r>
                <a:rPr lang="en-US" sz="2000" i="1" dirty="0" smtClean="0">
                  <a:cs typeface="Times New Roman" pitchFamily="18" charset="0"/>
                </a:rPr>
                <a:t>selection</a:t>
              </a:r>
              <a:endParaRPr lang="en-US" sz="2000" i="1" dirty="0">
                <a:cs typeface="Times New Roman" pitchFamily="18" charset="0"/>
              </a:endParaRPr>
            </a:p>
          </p:txBody>
        </p:sp>
      </p:grpSp>
      <p:pic>
        <p:nvPicPr>
          <p:cNvPr id="51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04" y="5365917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24" y="4437736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www.iconshock.com/img_jpg/BETA/general/jpg/256/cross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90" y="5036693"/>
            <a:ext cx="394074" cy="3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38" y="3477135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04" y="3505866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29" y="5039066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2" y="5328108"/>
            <a:ext cx="467818" cy="4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566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583180" y="1600200"/>
            <a:ext cx="1494255" cy="5153025"/>
            <a:chOff x="6583180" y="1600200"/>
            <a:chExt cx="1494255" cy="5153025"/>
          </a:xfrm>
        </p:grpSpPr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467" y="4336453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270" y="160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160020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855" y="252764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981" y="606742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25126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43414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perthairport.com.au/Libraries/content_images/icon_t2.sflb.ash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06" y="34270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635" y="342105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482" y="609600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180" y="5196590"/>
              <a:ext cx="6572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" descr="http://www.perthairport.com.au/Libraries/content_images/icon_t1.sflb.ash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10" y="519659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24"/>
          <p:cNvSpPr/>
          <p:nvPr/>
        </p:nvSpPr>
        <p:spPr bwMode="auto">
          <a:xfrm>
            <a:off x="785812" y="2552700"/>
            <a:ext cx="5310188" cy="4953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495800"/>
          </a:xfrm>
        </p:spPr>
        <p:txBody>
          <a:bodyPr/>
          <a:lstStyle/>
          <a:p>
            <a:r>
              <a:rPr lang="en-US" dirty="0" smtClean="0"/>
              <a:t>Reversal algorithm</a:t>
            </a:r>
          </a:p>
          <a:p>
            <a:r>
              <a:rPr lang="en-US" dirty="0" smtClean="0"/>
              <a:t>Randomized execution</a:t>
            </a:r>
          </a:p>
          <a:p>
            <a:r>
              <a:rPr lang="en-US" dirty="0" smtClean="0"/>
              <a:t>Exhaustive bounded algorithm</a:t>
            </a:r>
          </a:p>
          <a:p>
            <a:r>
              <a:rPr lang="en-US" dirty="0" smtClean="0"/>
              <a:t>Dependence-aware bounded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Approximate algorithms by heuristics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90975"/>
            <a:ext cx="657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perthairport.com.au/Libraries/content_images/icon_t2.sflb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523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erthairport.com.au/Libraries/content_images/icon_t1.sflb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4700588" y="4267200"/>
            <a:ext cx="1066800" cy="17621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79089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k</a:t>
            </a:r>
            <a:r>
              <a:rPr lang="en-US" sz="2000" b="0" dirty="0" smtClean="0">
                <a:latin typeface="+mn-lt"/>
              </a:rPr>
              <a:t>= 2</a:t>
            </a:r>
          </a:p>
        </p:txBody>
      </p:sp>
      <p:sp>
        <p:nvSpPr>
          <p:cNvPr id="28" name="Multiply 27"/>
          <p:cNvSpPr/>
          <p:nvPr/>
        </p:nvSpPr>
        <p:spPr bwMode="auto">
          <a:xfrm>
            <a:off x="6030341" y="4419600"/>
            <a:ext cx="2514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Multiply 30"/>
          <p:cNvSpPr/>
          <p:nvPr/>
        </p:nvSpPr>
        <p:spPr bwMode="auto">
          <a:xfrm>
            <a:off x="6030341" y="5334000"/>
            <a:ext cx="2514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Multiply 31"/>
          <p:cNvSpPr/>
          <p:nvPr/>
        </p:nvSpPr>
        <p:spPr bwMode="auto">
          <a:xfrm>
            <a:off x="6030341" y="2590800"/>
            <a:ext cx="2514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Multiply 32"/>
          <p:cNvSpPr/>
          <p:nvPr/>
        </p:nvSpPr>
        <p:spPr bwMode="auto">
          <a:xfrm>
            <a:off x="6035650" y="6143625"/>
            <a:ext cx="2514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5388114"/>
            <a:ext cx="416973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Record read/write info for each test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7800" y="5924490"/>
            <a:ext cx="450155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Filter away unnecessary permutations</a:t>
            </a:r>
            <a:endParaRPr lang="en-US" sz="2000" dirty="0" smtClean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4600" y="3048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4990" y="3048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y</a:t>
            </a:r>
          </a:p>
        </p:txBody>
      </p:sp>
      <p:cxnSp>
        <p:nvCxnSpPr>
          <p:cNvPr id="23" name="Straight Arrow Connector 22"/>
          <p:cNvCxnSpPr>
            <a:stCxn id="8" idx="0"/>
          </p:cNvCxnSpPr>
          <p:nvPr/>
        </p:nvCxnSpPr>
        <p:spPr bwMode="auto">
          <a:xfrm flipV="1">
            <a:off x="2247900" y="3384734"/>
            <a:ext cx="342900" cy="5776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6" idx="0"/>
            <a:endCxn id="37" idx="2"/>
          </p:cNvCxnSpPr>
          <p:nvPr/>
        </p:nvCxnSpPr>
        <p:spPr bwMode="auto">
          <a:xfrm flipV="1">
            <a:off x="3986213" y="3448110"/>
            <a:ext cx="2444" cy="542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7" idx="0"/>
          </p:cNvCxnSpPr>
          <p:nvPr/>
        </p:nvCxnSpPr>
        <p:spPr bwMode="auto">
          <a:xfrm flipH="1" flipV="1">
            <a:off x="2841934" y="3384734"/>
            <a:ext cx="272741" cy="567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739523" y="34589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read</a:t>
            </a:r>
            <a:endParaRPr lang="en-US" sz="2000" dirty="0" smtClean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344811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write</a:t>
            </a:r>
            <a:endParaRPr lang="en-US" sz="2000" dirty="0" smtClean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7390" y="344112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write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43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47" grpId="0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approximate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880606" y="1371600"/>
            <a:ext cx="3746538" cy="4114800"/>
            <a:chOff x="4880606" y="1371600"/>
            <a:chExt cx="3746538" cy="4114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953000" y="1905000"/>
              <a:ext cx="2895600" cy="358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0606" y="1371600"/>
              <a:ext cx="3746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Finding New dependent tests</a:t>
              </a: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244693"/>
              <a:ext cx="1370819" cy="40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3576922"/>
              <a:ext cx="1186764" cy="42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66" y="4089006"/>
              <a:ext cx="2133600" cy="47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89445"/>
              <a:ext cx="1572718" cy="45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102106" y="476729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4 real-world projects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228600" y="1882914"/>
            <a:ext cx="49808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latin typeface="+mn-lt"/>
              </a:rPr>
              <a:t>Human-written test </a:t>
            </a:r>
            <a:r>
              <a:rPr lang="en-US" sz="2000" b="0" dirty="0" smtClean="0">
                <a:latin typeface="+mn-lt"/>
              </a:rPr>
              <a:t>suites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b="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4176</a:t>
            </a:r>
            <a:r>
              <a:rPr lang="en-US" sz="2000" b="0" dirty="0" smtClean="0">
                <a:latin typeface="+mn-lt"/>
              </a:rPr>
              <a:t> tests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b="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latin typeface="+mn-lt"/>
              </a:rPr>
              <a:t>Automatically-generated </a:t>
            </a:r>
            <a:r>
              <a:rPr lang="en-US" sz="2000" b="0" dirty="0" smtClean="0">
                <a:latin typeface="+mn-lt"/>
              </a:rPr>
              <a:t>test suites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b="0" dirty="0">
                <a:latin typeface="+mn-lt"/>
              </a:rPr>
              <a:t>use </a:t>
            </a:r>
            <a:r>
              <a:rPr lang="en-US" sz="2000" b="0" dirty="0" err="1">
                <a:latin typeface="+mn-lt"/>
              </a:rPr>
              <a:t>Randoop</a:t>
            </a:r>
            <a:r>
              <a:rPr lang="en-US" sz="2000" b="0" dirty="0">
                <a:latin typeface="+mn-lt"/>
              </a:rPr>
              <a:t> [Pacheco’07]</a:t>
            </a:r>
          </a:p>
          <a:p>
            <a:pPr marL="1257300" lvl="2" indent="-342900">
              <a:buFont typeface="Arial" pitchFamily="34" charset="0"/>
              <a:buChar char="‒"/>
            </a:pPr>
            <a:r>
              <a:rPr lang="en-US" sz="2000" dirty="0">
                <a:latin typeface="+mn-lt"/>
              </a:rPr>
              <a:t>6330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tests</a:t>
            </a:r>
          </a:p>
          <a:p>
            <a:pPr marL="1257300" lvl="2" indent="-342900">
              <a:buFont typeface="Arial" pitchFamily="34" charset="0"/>
              <a:buChar char="‒"/>
            </a:pPr>
            <a:endParaRPr lang="en-US" sz="2000" b="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‒"/>
            </a:pPr>
            <a:endParaRPr lang="en-US" sz="2000" b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202" y="254171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29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dependent tests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403860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354 </a:t>
            </a:r>
            <a:r>
              <a:rPr lang="en-US" sz="2000" dirty="0" smtClean="0">
                <a:latin typeface="+mn-lt"/>
              </a:rPr>
              <a:t>dependent tests</a:t>
            </a:r>
          </a:p>
        </p:txBody>
      </p:sp>
    </p:spTree>
    <p:extLst>
      <p:ext uri="{BB962C8B-B14F-4D97-AF65-F5344CB8AC3E}">
        <p14:creationId xmlns:p14="http://schemas.microsoft.com/office/powerpoint/2010/main" val="326638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20" y="1798820"/>
            <a:ext cx="4000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80" y="2211674"/>
            <a:ext cx="314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12546567"/>
              </p:ext>
            </p:extLst>
          </p:nvPr>
        </p:nvGraphicFramePr>
        <p:xfrm>
          <a:off x="44196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947046"/>
              </p:ext>
            </p:extLst>
          </p:nvPr>
        </p:nvGraphicFramePr>
        <p:xfrm>
          <a:off x="457200" y="1295400"/>
          <a:ext cx="388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approximate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55049" y="545264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Shuffle 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1000</a:t>
            </a:r>
            <a:r>
              <a:rPr lang="en-US" sz="1600" b="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times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8066" y="58674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 = 2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990600" y="5105400"/>
            <a:ext cx="304800" cy="3472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981200" y="5452646"/>
            <a:ext cx="95367" cy="41475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057400" y="5651903"/>
            <a:ext cx="266466" cy="2454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600" y="6138446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(did not finish for some programs)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2430" y="2434626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Actual cost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4800" y="1167825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Estimated</a:t>
            </a:r>
          </a:p>
          <a:p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cost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7086600" y="2594574"/>
            <a:ext cx="3510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7837670" y="1741384"/>
            <a:ext cx="194559" cy="2398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8319541" y="1798820"/>
            <a:ext cx="0" cy="34477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3763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31" grpId="0"/>
      <p:bldP spid="32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18838702">
            <a:off x="619388" y="4247451"/>
            <a:ext cx="113229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 rot="18838702">
            <a:off x="1152218" y="4327917"/>
            <a:ext cx="133222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8838702">
            <a:off x="5807788" y="4469474"/>
            <a:ext cx="133222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 rot="18838702">
            <a:off x="6706371" y="4398790"/>
            <a:ext cx="11710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8838702">
            <a:off x="2064373" y="4322589"/>
            <a:ext cx="11710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rot="18838702">
            <a:off x="2100245" y="4630037"/>
            <a:ext cx="203168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 rot="18838702">
            <a:off x="6669209" y="4782437"/>
            <a:ext cx="203168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 rot="18838702">
            <a:off x="5303134" y="4353631"/>
            <a:ext cx="113229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" y="5924490"/>
            <a:ext cx="549381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Cheap and detects half of the dependent tests!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0" y="5943600"/>
            <a:ext cx="413927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Detects the most dependent tests.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600" y="5943600"/>
            <a:ext cx="811151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Find all dependences within a bound, but computationally infeasible.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20" y="1798820"/>
            <a:ext cx="4000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80" y="2211674"/>
            <a:ext cx="314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89274130"/>
              </p:ext>
            </p:extLst>
          </p:nvPr>
        </p:nvGraphicFramePr>
        <p:xfrm>
          <a:off x="44196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364541"/>
              </p:ext>
            </p:extLst>
          </p:nvPr>
        </p:nvGraphicFramePr>
        <p:xfrm>
          <a:off x="457200" y="1295400"/>
          <a:ext cx="388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approximate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21" grpId="0" animBg="1"/>
      <p:bldP spid="23" grpId="0" animBg="1"/>
      <p:bldP spid="24" grpId="0" animBg="1"/>
      <p:bldP spid="24" grpId="1" animBg="1"/>
      <p:bldP spid="24" grpId="2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dirty="0" smtClean="0"/>
              <a:t>Existing definitions of test dependence</a:t>
            </a:r>
          </a:p>
          <a:p>
            <a:pPr lvl="1"/>
            <a:r>
              <a:rPr lang="en-US" dirty="0" smtClean="0"/>
              <a:t>Based on program state change [</a:t>
            </a:r>
            <a:r>
              <a:rPr lang="en-US" dirty="0" smtClean="0">
                <a:solidFill>
                  <a:schemeClr val="accent2"/>
                </a:solidFill>
              </a:rPr>
              <a:t>Kapfhammer’03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Informal definitions </a:t>
            </a:r>
            <a:r>
              <a:rPr lang="en-US" dirty="0"/>
              <a:t>[</a:t>
            </a:r>
            <a:r>
              <a:rPr lang="en-US" dirty="0" smtClean="0">
                <a:solidFill>
                  <a:schemeClr val="accent2"/>
                </a:solidFill>
              </a:rPr>
              <a:t>Bergelson’06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Our definition </a:t>
            </a:r>
            <a:r>
              <a:rPr lang="en-US" i="1" dirty="0" smtClean="0">
                <a:solidFill>
                  <a:srgbClr val="FF0000"/>
                </a:solidFill>
              </a:rPr>
              <a:t>focuses </a:t>
            </a:r>
            <a:r>
              <a:rPr lang="en-US" i="1" dirty="0">
                <a:solidFill>
                  <a:srgbClr val="FF0000"/>
                </a:solidFill>
              </a:rPr>
              <a:t>on the concrete test execution </a:t>
            </a:r>
            <a:r>
              <a:rPr lang="en-US" i="1" dirty="0" smtClean="0">
                <a:solidFill>
                  <a:srgbClr val="FF0000"/>
                </a:solidFill>
              </a:rPr>
              <a:t>result.</a:t>
            </a:r>
          </a:p>
          <a:p>
            <a:pPr marL="457200" lvl="1" indent="0">
              <a:buNone/>
            </a:pPr>
            <a:endParaRPr lang="en-US" sz="7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Program state change may not affect test execution result.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dirty="0" smtClean="0"/>
              <a:t>Flaky tests [</a:t>
            </a:r>
            <a:r>
              <a:rPr lang="en-US" sz="2000" dirty="0" err="1">
                <a:solidFill>
                  <a:schemeClr val="accent2"/>
                </a:solidFill>
              </a:rPr>
              <a:t>Luo</a:t>
            </a:r>
            <a:r>
              <a:rPr lang="en-US" sz="2000" dirty="0">
                <a:solidFill>
                  <a:schemeClr val="accent2"/>
                </a:solidFill>
              </a:rPr>
              <a:t> et </a:t>
            </a:r>
            <a:r>
              <a:rPr lang="en-US" sz="2000" dirty="0" smtClean="0">
                <a:solidFill>
                  <a:schemeClr val="accent2"/>
                </a:solidFill>
              </a:rPr>
              <a:t>al’14, Google testing blog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Tests revealing inconsistent results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Dependent test is a special type of flaky test.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sz="800" dirty="0" smtClean="0"/>
          </a:p>
          <a:p>
            <a:r>
              <a:rPr lang="en-US" dirty="0" smtClean="0"/>
              <a:t>Tools supporting to execute tests in different orders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4.1: executing </a:t>
            </a:r>
            <a:r>
              <a:rPr lang="en-US" dirty="0"/>
              <a:t>tests in </a:t>
            </a:r>
            <a:r>
              <a:rPr lang="en-US" dirty="0" smtClean="0"/>
              <a:t>alphabetical order by name</a:t>
            </a:r>
          </a:p>
          <a:p>
            <a:pPr lvl="1"/>
            <a:r>
              <a:rPr lang="en-US" dirty="0" err="1" smtClean="0"/>
              <a:t>DepUnit</a:t>
            </a:r>
            <a:r>
              <a:rPr lang="en-US" dirty="0" smtClean="0"/>
              <a:t>, </a:t>
            </a:r>
            <a:r>
              <a:rPr lang="en-US" dirty="0" err="1" smtClean="0"/>
              <a:t>TestNg</a:t>
            </a:r>
            <a:r>
              <a:rPr lang="en-US" dirty="0" smtClean="0"/>
              <a:t>: supporting specifying test execution order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Do not support detecting test dependence.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3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9372600" cy="4495800"/>
          </a:xfrm>
        </p:spPr>
        <p:txBody>
          <a:bodyPr/>
          <a:lstStyle/>
          <a:p>
            <a:r>
              <a:rPr lang="en-US" sz="2800" dirty="0" smtClean="0"/>
              <a:t>Revisiting the test independence assumption</a:t>
            </a:r>
          </a:p>
          <a:p>
            <a:pPr lvl="1"/>
            <a:r>
              <a:rPr lang="en-US" sz="2100" dirty="0" smtClean="0"/>
              <a:t>Test dependence </a:t>
            </a:r>
            <a:r>
              <a:rPr lang="en-US" sz="2100" dirty="0" smtClean="0">
                <a:solidFill>
                  <a:srgbClr val="FF0000"/>
                </a:solidFill>
              </a:rPr>
              <a:t>arises</a:t>
            </a:r>
            <a:r>
              <a:rPr lang="en-US" sz="2100" dirty="0" smtClean="0"/>
              <a:t> in practice</a:t>
            </a:r>
          </a:p>
          <a:p>
            <a:pPr lvl="1"/>
            <a:r>
              <a:rPr lang="en-US" sz="2100" dirty="0" smtClean="0"/>
              <a:t>Test dependence has </a:t>
            </a:r>
            <a:r>
              <a:rPr lang="en-US" sz="2100" dirty="0" smtClean="0">
                <a:solidFill>
                  <a:srgbClr val="FF0000"/>
                </a:solidFill>
              </a:rPr>
              <a:t>non-trivial repercussions</a:t>
            </a:r>
          </a:p>
          <a:p>
            <a:pPr lvl="1"/>
            <a:r>
              <a:rPr lang="en-US" sz="2100" dirty="0" smtClean="0"/>
              <a:t>Test dependence detection is</a:t>
            </a:r>
            <a:r>
              <a:rPr lang="en-US" sz="2100" dirty="0" smtClean="0">
                <a:solidFill>
                  <a:srgbClr val="FF0000"/>
                </a:solidFill>
              </a:rPr>
              <a:t> NP-complete</a:t>
            </a:r>
          </a:p>
          <a:p>
            <a:pPr lvl="1">
              <a:buClr>
                <a:schemeClr val="tx1"/>
              </a:buClr>
            </a:pPr>
            <a:r>
              <a:rPr lang="en-US" sz="2100" dirty="0" smtClean="0">
                <a:solidFill>
                  <a:srgbClr val="FF0000"/>
                </a:solidFill>
              </a:rPr>
              <a:t>Heuristic algorithms </a:t>
            </a:r>
            <a:r>
              <a:rPr lang="en-US" sz="2100" dirty="0" smtClean="0"/>
              <a:t>are </a:t>
            </a:r>
            <a:r>
              <a:rPr lang="en-US" sz="2100" dirty="0" smtClean="0">
                <a:solidFill>
                  <a:srgbClr val="FF0000"/>
                </a:solidFill>
              </a:rPr>
              <a:t>effective</a:t>
            </a:r>
            <a:r>
              <a:rPr lang="en-US" sz="2100" dirty="0" smtClean="0"/>
              <a:t> in practice</a:t>
            </a:r>
            <a:endParaRPr lang="en-US" sz="21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sz="2800" dirty="0" smtClean="0"/>
              <a:t>Our tool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     </a:t>
            </a:r>
            <a:r>
              <a:rPr lang="en-US" sz="2000" i="1" u="sng" dirty="0" smtClean="0">
                <a:solidFill>
                  <a:schemeClr val="accent6"/>
                </a:solidFill>
              </a:rPr>
              <a:t>http://testisolation.googlecode.com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1381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657600"/>
            <a:ext cx="78486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Test independence should no longer be assumed!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25" y="4419600"/>
            <a:ext cx="1977950" cy="139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" y="1839765"/>
            <a:ext cx="320598" cy="3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" y="2673038"/>
            <a:ext cx="320598" cy="3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" y="2289262"/>
            <a:ext cx="320598" cy="3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2" y="3057714"/>
            <a:ext cx="320598" cy="3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793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run each test in a separate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JCrasher</a:t>
            </a:r>
            <a:endParaRPr lang="en-US" dirty="0" smtClean="0"/>
          </a:p>
          <a:p>
            <a:r>
              <a:rPr lang="en-US" dirty="0" smtClean="0"/>
              <a:t>Supported in Ant + </a:t>
            </a:r>
            <a:r>
              <a:rPr lang="en-US" dirty="0" err="1" smtClean="0"/>
              <a:t>JUnit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Unacceptably high overhead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10 – 138 X</a:t>
            </a:r>
            <a:r>
              <a:rPr lang="en-US" dirty="0" smtClean="0"/>
              <a:t> slowdown</a:t>
            </a:r>
          </a:p>
          <a:p>
            <a:endParaRPr lang="en-US" dirty="0"/>
          </a:p>
          <a:p>
            <a:r>
              <a:rPr lang="en-US" dirty="0" smtClean="0"/>
              <a:t>Recent work merges tests running in separate processes into a single one [</a:t>
            </a:r>
            <a:r>
              <a:rPr lang="en-US" dirty="0" smtClean="0">
                <a:solidFill>
                  <a:schemeClr val="accent2"/>
                </a:solidFill>
              </a:rPr>
              <a:t>Bell &amp; Kaiser, ICSE 2014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more dependent tests in automatically-generated test suites?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Manual</a:t>
            </a:r>
            <a:r>
              <a:rPr lang="en-US" dirty="0" smtClean="0"/>
              <a:t> test suites:</a:t>
            </a:r>
          </a:p>
          <a:p>
            <a:pPr lvl="1"/>
            <a:r>
              <a:rPr lang="en-US" dirty="0" smtClean="0"/>
              <a:t>Developer’s understanding of the code and their testing goals help build well-structured tests</a:t>
            </a:r>
          </a:p>
          <a:p>
            <a:pPr lvl="1"/>
            <a:r>
              <a:rPr lang="en-US" dirty="0" smtClean="0"/>
              <a:t>Developers often try to initialize and destroy the shared objects each unit test may use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Auto</a:t>
            </a:r>
            <a:r>
              <a:rPr lang="en-US" dirty="0" smtClean="0"/>
              <a:t> test suites:</a:t>
            </a:r>
          </a:p>
          <a:p>
            <a:pPr lvl="1"/>
            <a:r>
              <a:rPr lang="en-US" dirty="0" smtClean="0"/>
              <a:t>Most tools are </a:t>
            </a:r>
            <a:r>
              <a:rPr lang="en-US" b="1" dirty="0" smtClean="0"/>
              <a:t>not</a:t>
            </a:r>
            <a:r>
              <a:rPr lang="en-US" dirty="0" smtClean="0"/>
              <a:t> “state-aware”</a:t>
            </a:r>
          </a:p>
          <a:p>
            <a:pPr lvl="1"/>
            <a:r>
              <a:rPr lang="en-US" dirty="0" smtClean="0"/>
              <a:t>The generated tests often “</a:t>
            </a:r>
            <a:r>
              <a:rPr lang="en-US" b="1" dirty="0" smtClean="0"/>
              <a:t>misuse</a:t>
            </a:r>
            <a:r>
              <a:rPr lang="en-US" dirty="0" smtClean="0"/>
              <a:t>” APIs, e.g., setting up the environment incorrectly</a:t>
            </a:r>
          </a:p>
          <a:p>
            <a:pPr lvl="1"/>
            <a:r>
              <a:rPr lang="en-US" dirty="0" smtClean="0"/>
              <a:t>Most tools can </a:t>
            </a:r>
            <a:r>
              <a:rPr lang="en-US" b="1" dirty="0" smtClean="0"/>
              <a:t>not</a:t>
            </a:r>
            <a:r>
              <a:rPr lang="en-US" dirty="0" smtClean="0"/>
              <a:t> generate environment setup / destroy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default test execution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intended execution order as designed</a:t>
            </a:r>
          </a:p>
          <a:p>
            <a:pPr lvl="1"/>
            <a:r>
              <a:rPr lang="en-US" dirty="0" smtClean="0"/>
              <a:t>Specified by developers</a:t>
            </a:r>
          </a:p>
          <a:p>
            <a:pPr lvl="1"/>
            <a:r>
              <a:rPr lang="en-US" dirty="0" smtClean="0"/>
              <a:t>Such as, in make file, ant file, 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TestAll.java</a:t>
            </a:r>
          </a:p>
          <a:p>
            <a:pPr lvl="1"/>
            <a:r>
              <a:rPr lang="en-US" dirty="0" smtClean="0"/>
              <a:t>Lead to the intended results as developers want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52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89220" y="2256020"/>
            <a:ext cx="2209800" cy="381000"/>
          </a:xfrm>
          <a:prstGeom prst="rect">
            <a:avLst/>
          </a:prstGeom>
          <a:solidFill>
            <a:srgbClr val="FFFF00">
              <a:alpha val="6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Test independence is </a:t>
            </a:r>
            <a:r>
              <a:rPr lang="en-US" dirty="0" smtClean="0">
                <a:solidFill>
                  <a:srgbClr val="FF0000"/>
                </a:solidFill>
              </a:rPr>
              <a:t>assumed</a:t>
            </a:r>
            <a:r>
              <a:rPr lang="en-US" dirty="0" smtClean="0"/>
              <a:t> by: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selection</a:t>
            </a:r>
          </a:p>
          <a:p>
            <a:pPr lvl="1"/>
            <a:r>
              <a:rPr lang="en-US" dirty="0" smtClean="0"/>
              <a:t>Test prioritization</a:t>
            </a:r>
          </a:p>
          <a:p>
            <a:pPr lvl="1"/>
            <a:r>
              <a:rPr lang="en-US" dirty="0" smtClean="0"/>
              <a:t>Test parallel execution</a:t>
            </a:r>
          </a:p>
          <a:p>
            <a:pPr lvl="1"/>
            <a:r>
              <a:rPr lang="en-US" dirty="0" smtClean="0"/>
              <a:t>Test factoring</a:t>
            </a:r>
          </a:p>
          <a:p>
            <a:pPr lvl="1"/>
            <a:r>
              <a:rPr lang="en-US" dirty="0" smtClean="0"/>
              <a:t>Test generation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Conventional wisdom: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test dependence is not a significant issue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19600" y="2524594"/>
            <a:ext cx="4267200" cy="3952406"/>
            <a:chOff x="4419600" y="2524594"/>
            <a:chExt cx="4267200" cy="395240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524594"/>
              <a:ext cx="4267200" cy="395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22756" y="3657600"/>
              <a:ext cx="35592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31 papers </a:t>
              </a:r>
              <a:r>
                <a:rPr lang="en-US" b="0" dirty="0" smtClean="0">
                  <a:latin typeface="+mn-lt"/>
                </a:rPr>
                <a:t>in</a:t>
              </a:r>
            </a:p>
            <a:p>
              <a:pPr algn="ctr"/>
              <a:r>
                <a:rPr lang="en-US" b="0" dirty="0" smtClean="0">
                  <a:latin typeface="+mn-lt"/>
                </a:rPr>
                <a:t>ICSE, FSE, ISSTA, ASE,</a:t>
              </a:r>
            </a:p>
            <a:p>
              <a:pPr algn="ctr"/>
              <a:r>
                <a:rPr lang="en-US" b="0" dirty="0" smtClean="0">
                  <a:latin typeface="+mn-lt"/>
                </a:rPr>
                <a:t>ICST, TSE, and TOSEM</a:t>
              </a:r>
            </a:p>
            <a:p>
              <a:pPr algn="ctr"/>
              <a:r>
                <a:rPr lang="en-US" b="0" dirty="0" smtClean="0">
                  <a:latin typeface="+mn-lt"/>
                </a:rPr>
                <a:t>(2000 – 2013)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43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en-US" dirty="0" smtClean="0"/>
              <a:t>Dependent tests vs. Nondeterministic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Nondeterminism</a:t>
            </a:r>
            <a:r>
              <a:rPr lang="en-US" dirty="0" smtClean="0"/>
              <a:t>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imply dependence</a:t>
            </a:r>
          </a:p>
          <a:p>
            <a:pPr lvl="1"/>
            <a:r>
              <a:rPr lang="en-US" dirty="0" smtClean="0"/>
              <a:t>A program may execute non-deterministically, but its tests may deterministically succeed.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dependence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imply </a:t>
            </a:r>
            <a:r>
              <a:rPr lang="en-US" dirty="0" err="1" smtClean="0"/>
              <a:t>nondeterminism</a:t>
            </a:r>
            <a:endParaRPr lang="en-US" dirty="0" smtClean="0"/>
          </a:p>
          <a:p>
            <a:pPr lvl="1"/>
            <a:r>
              <a:rPr lang="en-US" dirty="0" smtClean="0"/>
              <a:t>A program may have no sources of </a:t>
            </a:r>
            <a:r>
              <a:rPr lang="en-US" dirty="0" err="1" smtClean="0"/>
              <a:t>nondeterminism</a:t>
            </a:r>
            <a:r>
              <a:rPr lang="en-US" dirty="0" smtClean="0"/>
              <a:t>, but its tests can still be dependent on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2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Controlled Regression Testing Assumption (CRTA) [</a:t>
            </a:r>
            <a:r>
              <a:rPr lang="en-US" sz="2800" dirty="0" err="1" smtClean="0">
                <a:solidFill>
                  <a:schemeClr val="accent2"/>
                </a:solidFill>
              </a:rPr>
              <a:t>Rothermel</a:t>
            </a:r>
            <a:r>
              <a:rPr lang="en-US" sz="2800" dirty="0" smtClean="0">
                <a:solidFill>
                  <a:schemeClr val="accent2"/>
                </a:solidFill>
              </a:rPr>
              <a:t> et al., TSE 1996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stronger assumption than determinism, forbidding:</a:t>
            </a:r>
          </a:p>
          <a:p>
            <a:pPr lvl="1"/>
            <a:r>
              <a:rPr lang="en-US" dirty="0" smtClean="0"/>
              <a:t>Porting to another system</a:t>
            </a:r>
          </a:p>
          <a:p>
            <a:pPr lvl="1"/>
            <a:r>
              <a:rPr lang="en-US" dirty="0" err="1" smtClean="0"/>
              <a:t>Nondeterminism</a:t>
            </a:r>
            <a:endParaRPr lang="en-US" dirty="0" smtClean="0"/>
          </a:p>
          <a:p>
            <a:pPr lvl="1"/>
            <a:r>
              <a:rPr lang="en-US" dirty="0" smtClean="0"/>
              <a:t>Time-dependencies</a:t>
            </a:r>
          </a:p>
          <a:p>
            <a:pPr lvl="1"/>
            <a:r>
              <a:rPr lang="en-US" dirty="0" smtClean="0"/>
              <a:t>Interaction with the external environment</a:t>
            </a:r>
          </a:p>
          <a:p>
            <a:pPr lvl="1"/>
            <a:r>
              <a:rPr lang="en-US" dirty="0" smtClean="0"/>
              <a:t>(implicitly) test dependence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authors commented “CRTA is not necessarily impossible” to employ.</a:t>
            </a:r>
          </a:p>
          <a:p>
            <a:endParaRPr lang="en-US" dirty="0" smtClean="0"/>
          </a:p>
          <a:p>
            <a:r>
              <a:rPr lang="en-US" dirty="0" smtClean="0"/>
              <a:t>Our paper has a more practical focus on the overlooked issue of test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219200" y="2271010"/>
            <a:ext cx="2209800" cy="381000"/>
          </a:xfrm>
          <a:prstGeom prst="rect">
            <a:avLst/>
          </a:prstGeom>
          <a:solidFill>
            <a:srgbClr val="FFFF00">
              <a:alpha val="6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72400" cy="4495800"/>
          </a:xfrm>
        </p:spPr>
        <p:txBody>
          <a:bodyPr/>
          <a:lstStyle/>
          <a:p>
            <a:r>
              <a:rPr lang="en-US" dirty="0"/>
              <a:t>Test independence is </a:t>
            </a:r>
            <a:r>
              <a:rPr lang="en-US" dirty="0">
                <a:solidFill>
                  <a:srgbClr val="FF0000"/>
                </a:solidFill>
              </a:rPr>
              <a:t>assumed</a:t>
            </a:r>
            <a:r>
              <a:rPr lang="en-US" dirty="0"/>
              <a:t> by:</a:t>
            </a:r>
          </a:p>
          <a:p>
            <a:pPr lvl="1"/>
            <a:r>
              <a:rPr lang="en-US" dirty="0" smtClean="0"/>
              <a:t>Test selection</a:t>
            </a:r>
          </a:p>
          <a:p>
            <a:pPr lvl="1"/>
            <a:r>
              <a:rPr lang="en-US" dirty="0" smtClean="0"/>
              <a:t>Test prioritization</a:t>
            </a:r>
          </a:p>
          <a:p>
            <a:pPr lvl="1"/>
            <a:r>
              <a:rPr lang="en-US" dirty="0" smtClean="0"/>
              <a:t>Test parallel execution</a:t>
            </a:r>
          </a:p>
          <a:p>
            <a:pPr lvl="1"/>
            <a:r>
              <a:rPr lang="en-US" dirty="0" smtClean="0"/>
              <a:t>Test factoring</a:t>
            </a:r>
          </a:p>
          <a:p>
            <a:pPr lvl="1"/>
            <a:r>
              <a:rPr lang="en-US" dirty="0" smtClean="0"/>
              <a:t>Test generation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/>
              <a:t>Conventional wisdom: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test dependence is not a significant issue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24594"/>
            <a:ext cx="4267200" cy="395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2756" y="3657600"/>
            <a:ext cx="3559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n-lt"/>
              </a:rPr>
              <a:t>31 papers </a:t>
            </a:r>
            <a:r>
              <a:rPr lang="en-US" b="0" dirty="0" smtClean="0">
                <a:latin typeface="+mn-lt"/>
              </a:rPr>
              <a:t>in</a:t>
            </a:r>
          </a:p>
          <a:p>
            <a:pPr algn="ctr"/>
            <a:r>
              <a:rPr lang="en-US" b="0" dirty="0" smtClean="0">
                <a:latin typeface="+mn-lt"/>
              </a:rPr>
              <a:t>ICSE, FSE, ISSTA, ASE,</a:t>
            </a:r>
          </a:p>
          <a:p>
            <a:pPr algn="ctr"/>
            <a:r>
              <a:rPr lang="en-US" b="0" dirty="0" smtClean="0">
                <a:latin typeface="+mn-lt"/>
              </a:rPr>
              <a:t>ICST, TSE, and TOSEM</a:t>
            </a:r>
          </a:p>
          <a:p>
            <a:pPr algn="ctr"/>
            <a:r>
              <a:rPr lang="en-US" b="0" dirty="0" smtClean="0">
                <a:latin typeface="+mn-lt"/>
              </a:rPr>
              <a:t>(2000 – 2013)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52" y="2590800"/>
            <a:ext cx="4499548" cy="386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4419600"/>
            <a:ext cx="52770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043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80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4648200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Assume</a:t>
            </a:r>
            <a:r>
              <a:rPr lang="en-US" sz="2000" dirty="0" smtClean="0">
                <a:latin typeface="+mn-lt"/>
              </a:rPr>
              <a:t> test independence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without</a:t>
            </a:r>
            <a:r>
              <a:rPr lang="en-US" sz="2000" dirty="0" smtClean="0">
                <a:latin typeface="+mn-lt"/>
              </a:rPr>
              <a:t> justification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34011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As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 threat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to validity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4419600" y="4650432"/>
            <a:ext cx="838200" cy="427911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174333" y="1425714"/>
            <a:ext cx="18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Consider</a:t>
            </a:r>
            <a:r>
              <a:rPr lang="en-US" sz="2000" dirty="0" smtClean="0">
                <a:latin typeface="+mn-lt"/>
              </a:rPr>
              <a:t> test </a:t>
            </a:r>
          </a:p>
          <a:p>
            <a:r>
              <a:rPr lang="en-US" sz="2000" dirty="0" smtClean="0">
                <a:latin typeface="+mn-lt"/>
              </a:rPr>
              <a:t>dependence</a:t>
            </a:r>
            <a:endParaRPr lang="en-US" sz="20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Curved Connector 16"/>
          <p:cNvCxnSpPr>
            <a:stCxn id="15" idx="1"/>
          </p:cNvCxnSpPr>
          <p:nvPr/>
        </p:nvCxnSpPr>
        <p:spPr bwMode="auto">
          <a:xfrm rot="10800000" flipV="1">
            <a:off x="6832309" y="1779656"/>
            <a:ext cx="342024" cy="81903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>
            <a:off x="7493294" y="2875074"/>
            <a:ext cx="381000" cy="329612"/>
          </a:xfrm>
          <a:prstGeom prst="curvedConnector3">
            <a:avLst>
              <a:gd name="adj1" fmla="val 672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257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dirty="0" smtClean="0"/>
              <a:t>Is the test independence assumption valid?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601200" cy="4495800"/>
          </a:xfrm>
        </p:spPr>
        <p:txBody>
          <a:bodyPr/>
          <a:lstStyle/>
          <a:p>
            <a:r>
              <a:rPr lang="en-US" sz="3000" dirty="0" smtClean="0"/>
              <a:t>Does test dependence arise in practice?</a:t>
            </a:r>
          </a:p>
          <a:p>
            <a:endParaRPr lang="en-US" sz="3000" dirty="0"/>
          </a:p>
          <a:p>
            <a:endParaRPr lang="en-US" sz="1000" dirty="0" smtClean="0"/>
          </a:p>
          <a:p>
            <a:r>
              <a:rPr lang="en-US" sz="3000" dirty="0" smtClean="0"/>
              <a:t>What repercussions does test dependence have?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How to detect test dependence?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13359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Yes, in both human-written and automatically-generated suites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86137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Affecting downstream testing techniques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16" y="3276600"/>
            <a:ext cx="766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Inconsistent results: missed alarms and false alarms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18782"/>
            <a:ext cx="813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Proof: the general problem is NP-complete</a:t>
            </a:r>
          </a:p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Approximate algorithms based on heuristics work well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35114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775821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dirty="0" smtClean="0"/>
              <a:t>Is the test independence assumption valid?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601200" cy="4495800"/>
          </a:xfrm>
        </p:spPr>
        <p:txBody>
          <a:bodyPr/>
          <a:lstStyle/>
          <a:p>
            <a:r>
              <a:rPr lang="en-US" sz="3000" dirty="0" smtClean="0"/>
              <a:t>Does test dependence arise in practice?</a:t>
            </a:r>
          </a:p>
          <a:p>
            <a:endParaRPr lang="en-US" sz="3000" dirty="0"/>
          </a:p>
          <a:p>
            <a:endParaRPr lang="en-US" sz="1000" dirty="0" smtClean="0"/>
          </a:p>
          <a:p>
            <a:r>
              <a:rPr lang="en-US" sz="3000" dirty="0" smtClean="0"/>
              <a:t>What repercussions does test dependence have?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How to detect test dependence?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13359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Yes, in both human-written and automatically-generated suites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86137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Affecting downstream testing techniques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16" y="3276600"/>
            <a:ext cx="766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Inconsistent results: missed alarms and false alarms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18782"/>
            <a:ext cx="813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Proof: the general problem is NP-complete</a:t>
            </a:r>
          </a:p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Approximate algorithms based on heuristics work well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35114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No!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3650" y="228600"/>
            <a:ext cx="8945380" cy="6019800"/>
          </a:xfrm>
          <a:prstGeom prst="rect">
            <a:avLst/>
          </a:prstGeom>
          <a:solidFill>
            <a:schemeClr val="bg2">
              <a:lumMod val="60000"/>
              <a:lumOff val="40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Implications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 independence should no longer be assumed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800" dirty="0" smtClean="0"/>
              <a:t>New challenges in designing testing techniques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90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76200" y="1447800"/>
            <a:ext cx="9448800" cy="111817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dirty="0"/>
              <a:t>Is the test independence assumption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601200" cy="4495800"/>
          </a:xfrm>
        </p:spPr>
        <p:txBody>
          <a:bodyPr/>
          <a:lstStyle/>
          <a:p>
            <a:r>
              <a:rPr lang="en-US" sz="3000" dirty="0" smtClean="0"/>
              <a:t>Does test dependence arise in practice?</a:t>
            </a:r>
          </a:p>
          <a:p>
            <a:endParaRPr lang="en-US" sz="3000" dirty="0"/>
          </a:p>
          <a:p>
            <a:endParaRPr lang="en-US" sz="1000" dirty="0" smtClean="0"/>
          </a:p>
          <a:p>
            <a:r>
              <a:rPr lang="en-US" sz="3000" dirty="0" smtClean="0"/>
              <a:t>What repercussion does test dependence have ?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How to detect test dependence?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8119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Yes, in both human-written and automatically-generated suites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70897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Affecting downstream testing techniques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16" y="3124200"/>
            <a:ext cx="766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Inconsistent results: missed alarms and false alarms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66382"/>
            <a:ext cx="813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The general problem is NP-complete</a:t>
            </a:r>
          </a:p>
          <a:p>
            <a:pPr marL="457200" indent="-457200">
              <a:buFont typeface="Arial" pitchFamily="34" charset="0"/>
              <a:buChar char="‒"/>
            </a:pPr>
            <a:r>
              <a:rPr lang="en-US" sz="3200" b="0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Approximate algorithms based on heuristics work well</a:t>
            </a:r>
            <a:endParaRPr lang="en-US" sz="2800" b="0" i="1" dirty="0" smtClean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2565974"/>
            <a:ext cx="9829800" cy="3682426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12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103315</TotalTime>
  <Words>2465</Words>
  <Application>Microsoft Office PowerPoint</Application>
  <PresentationFormat>On-screen Show (4:3)</PresentationFormat>
  <Paragraphs>676</Paragraphs>
  <Slides>51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dan_design_template</vt:lpstr>
      <vt:lpstr>Empirically Revisiting the  Test Independence Assumption</vt:lpstr>
      <vt:lpstr>PowerPoint Presentation</vt:lpstr>
      <vt:lpstr>PowerPoint Presentation</vt:lpstr>
      <vt:lpstr>Why should we care about test dependence? </vt:lpstr>
      <vt:lpstr>Conventional wisdom:  test dependence is not a significant issue</vt:lpstr>
      <vt:lpstr>Conventional wisdom:  test dependence is not a significant issue</vt:lpstr>
      <vt:lpstr>Is the test independence assumption valid?</vt:lpstr>
      <vt:lpstr>Is the test independence assumption valid?</vt:lpstr>
      <vt:lpstr>Is the test independence assumption valid?</vt:lpstr>
      <vt:lpstr>Methodology</vt:lpstr>
      <vt:lpstr>Methodology</vt:lpstr>
      <vt:lpstr>Manifestation</vt:lpstr>
      <vt:lpstr>Manifestation</vt:lpstr>
      <vt:lpstr>Manifestation</vt:lpstr>
      <vt:lpstr>Root cause</vt:lpstr>
      <vt:lpstr>Root cause</vt:lpstr>
      <vt:lpstr>Developers’ action</vt:lpstr>
      <vt:lpstr>Methodology</vt:lpstr>
      <vt:lpstr>Characteristics</vt:lpstr>
      <vt:lpstr>Characteristics</vt:lpstr>
      <vt:lpstr>Characteristics</vt:lpstr>
      <vt:lpstr>Characteristics</vt:lpstr>
      <vt:lpstr>Developers’ actions</vt:lpstr>
      <vt:lpstr>Is the test independence assumption valid?</vt:lpstr>
      <vt:lpstr>Reported dependent tests</vt:lpstr>
      <vt:lpstr>Reported dependent tests</vt:lpstr>
      <vt:lpstr>Example false alarm</vt:lpstr>
      <vt:lpstr>Example missed alarm</vt:lpstr>
      <vt:lpstr>Example missed alarm</vt:lpstr>
      <vt:lpstr>Example missed alarm</vt:lpstr>
      <vt:lpstr>Test prioritization</vt:lpstr>
      <vt:lpstr>Five test prioritization techniques  [Elbaum et al. ISSTA 2000]</vt:lpstr>
      <vt:lpstr>Evaluating test prioritization techniques</vt:lpstr>
      <vt:lpstr>Is the test independence assumption valid?</vt:lpstr>
      <vt:lpstr>General problem of test dependence detection</vt:lpstr>
      <vt:lpstr>Detecting dependent tests in a test suite</vt:lpstr>
      <vt:lpstr>Approximate algorithms by heuristics</vt:lpstr>
      <vt:lpstr>Approximate algorithms by heuristics</vt:lpstr>
      <vt:lpstr>Approximate algorithms by heuristics</vt:lpstr>
      <vt:lpstr>Approximate algorithms by heuristics</vt:lpstr>
      <vt:lpstr>Evaluating approximate algorithms</vt:lpstr>
      <vt:lpstr>Evaluating approximate algorithms</vt:lpstr>
      <vt:lpstr>Evaluating approximate algorithms</vt:lpstr>
      <vt:lpstr>Related work</vt:lpstr>
      <vt:lpstr>Contributions</vt:lpstr>
      <vt:lpstr>[Backup slides]</vt:lpstr>
      <vt:lpstr>Why not run each test in a separate process?</vt:lpstr>
      <vt:lpstr>Why more dependent tests in automatically-generated test suites?</vt:lpstr>
      <vt:lpstr>What is the default test execution order?</vt:lpstr>
      <vt:lpstr>Dependent tests vs. Nondeterministic tests</vt:lpstr>
      <vt:lpstr>Controlled Regression Testing Assumption (CRTA) [Rothermel et al., TSE 1996]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8715</cp:revision>
  <cp:lastPrinted>2010-10-15T19:17:56Z</cp:lastPrinted>
  <dcterms:created xsi:type="dcterms:W3CDTF">2009-03-13T20:43:19Z</dcterms:created>
  <dcterms:modified xsi:type="dcterms:W3CDTF">2014-07-30T01:17:37Z</dcterms:modified>
</cp:coreProperties>
</file>