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0" r:id="rId4"/>
    <p:sldId id="272" r:id="rId5"/>
    <p:sldId id="271" r:id="rId6"/>
    <p:sldId id="267" r:id="rId7"/>
    <p:sldId id="274" r:id="rId8"/>
    <p:sldId id="275" r:id="rId9"/>
    <p:sldId id="276" r:id="rId10"/>
    <p:sldId id="277" r:id="rId11"/>
    <p:sldId id="278" r:id="rId12"/>
    <p:sldId id="279" r:id="rId13"/>
    <p:sldId id="280" r:id="rId14"/>
    <p:sldId id="281" r:id="rId15"/>
    <p:sldId id="282" r:id="rId16"/>
    <p:sldId id="284" r:id="rId17"/>
    <p:sldId id="283" r:id="rId18"/>
    <p:sldId id="269" r:id="rId19"/>
    <p:sldId id="285" r:id="rId20"/>
    <p:sldId id="266" r:id="rId21"/>
  </p:sldIdLst>
  <p:sldSz cx="9144000" cy="6858000" type="screen4x3"/>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274BAF"/>
    <a:srgbClr val="010539"/>
    <a:srgbClr val="010425"/>
    <a:srgbClr val="01084B"/>
    <a:srgbClr val="12235A"/>
    <a:srgbClr val="1B35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94686" autoAdjust="0"/>
  </p:normalViewPr>
  <p:slideViewPr>
    <p:cSldViewPr>
      <p:cViewPr varScale="1">
        <p:scale>
          <a:sx n="85" d="100"/>
          <a:sy n="85" d="100"/>
        </p:scale>
        <p:origin x="1349" y="4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150C16-CD64-4424-8294-E85A4CEC246E}" type="doc">
      <dgm:prSet loTypeId="urn:microsoft.com/office/officeart/2011/layout/CircleProcess#1" loCatId="process" qsTypeId="urn:microsoft.com/office/officeart/2005/8/quickstyle/simple1" qsCatId="simple" csTypeId="urn:microsoft.com/office/officeart/2005/8/colors/accent1_2" csCatId="accent1" phldr="1"/>
      <dgm:spPr/>
      <dgm:t>
        <a:bodyPr/>
        <a:lstStyle/>
        <a:p>
          <a:endParaRPr lang="es-PA"/>
        </a:p>
      </dgm:t>
    </dgm:pt>
    <dgm:pt modelId="{D47FF841-8ED1-4EAE-B942-FA07B873A5B3}">
      <dgm:prSet phldrT="[Texto]" custT="1"/>
      <dgm:spPr/>
      <dgm:t>
        <a:bodyPr/>
        <a:lstStyle/>
        <a:p>
          <a:r>
            <a:rPr lang="es-PA" sz="1600" b="1" dirty="0" smtClean="0">
              <a:solidFill>
                <a:schemeClr val="bg1"/>
              </a:solidFill>
            </a:rPr>
            <a:t>APPS Web y Móviles</a:t>
          </a:r>
          <a:endParaRPr lang="es-PA" sz="1600" b="1" dirty="0">
            <a:solidFill>
              <a:schemeClr val="bg1"/>
            </a:solidFill>
          </a:endParaRPr>
        </a:p>
      </dgm:t>
    </dgm:pt>
    <dgm:pt modelId="{57B8B116-0602-409A-A406-E0466D5E1E6A}" type="parTrans" cxnId="{2C30B92B-27F8-48C1-BA2A-2CD235403EB8}">
      <dgm:prSet/>
      <dgm:spPr/>
      <dgm:t>
        <a:bodyPr/>
        <a:lstStyle/>
        <a:p>
          <a:endParaRPr lang="es-PA"/>
        </a:p>
      </dgm:t>
    </dgm:pt>
    <dgm:pt modelId="{F49B70D1-BF4A-4926-AD72-55723315C386}" type="sibTrans" cxnId="{2C30B92B-27F8-48C1-BA2A-2CD235403EB8}">
      <dgm:prSet/>
      <dgm:spPr/>
      <dgm:t>
        <a:bodyPr/>
        <a:lstStyle/>
        <a:p>
          <a:endParaRPr lang="es-PA"/>
        </a:p>
      </dgm:t>
    </dgm:pt>
    <dgm:pt modelId="{F73FAEAF-6969-4188-A22E-E09457FB4697}">
      <dgm:prSet phldrT="[Texto]" custT="1"/>
      <dgm:spPr/>
      <dgm:t>
        <a:bodyPr/>
        <a:lstStyle/>
        <a:p>
          <a:r>
            <a:rPr lang="es-PA" sz="1600" b="1" dirty="0" smtClean="0">
              <a:solidFill>
                <a:schemeClr val="bg1"/>
              </a:solidFill>
            </a:rPr>
            <a:t>Seguridad y Auditoria</a:t>
          </a:r>
          <a:endParaRPr lang="es-PA" sz="1600" b="1" dirty="0">
            <a:solidFill>
              <a:schemeClr val="bg1"/>
            </a:solidFill>
          </a:endParaRPr>
        </a:p>
      </dgm:t>
    </dgm:pt>
    <dgm:pt modelId="{89F5E185-841E-4163-9921-A2600BA0EB88}" type="parTrans" cxnId="{51DEF2E0-073E-40F2-BFB3-E0A7BB598895}">
      <dgm:prSet/>
      <dgm:spPr/>
      <dgm:t>
        <a:bodyPr/>
        <a:lstStyle/>
        <a:p>
          <a:endParaRPr lang="es-PA"/>
        </a:p>
      </dgm:t>
    </dgm:pt>
    <dgm:pt modelId="{60373AB3-47E3-43CD-BC86-E03E19F44F83}" type="sibTrans" cxnId="{51DEF2E0-073E-40F2-BFB3-E0A7BB598895}">
      <dgm:prSet/>
      <dgm:spPr/>
      <dgm:t>
        <a:bodyPr/>
        <a:lstStyle/>
        <a:p>
          <a:endParaRPr lang="es-PA"/>
        </a:p>
      </dgm:t>
    </dgm:pt>
    <dgm:pt modelId="{1620126E-27F0-4BAB-8E6B-0858F50E0F8B}">
      <dgm:prSet phldrT="[Texto]" custT="1"/>
      <dgm:spPr/>
      <dgm:t>
        <a:bodyPr/>
        <a:lstStyle/>
        <a:p>
          <a:r>
            <a:rPr lang="es-PA" sz="1400" b="1" dirty="0" smtClean="0">
              <a:solidFill>
                <a:schemeClr val="bg1"/>
              </a:solidFill>
            </a:rPr>
            <a:t>Optimización de Recursos TI. </a:t>
          </a:r>
          <a:endParaRPr lang="es-PA" sz="1400" b="1" dirty="0">
            <a:solidFill>
              <a:schemeClr val="bg1"/>
            </a:solidFill>
          </a:endParaRPr>
        </a:p>
      </dgm:t>
    </dgm:pt>
    <dgm:pt modelId="{70E6BEAA-B504-459C-A647-487F243C3B2D}" type="parTrans" cxnId="{77620E01-5D00-488D-ABF3-CC5F10D7D419}">
      <dgm:prSet/>
      <dgm:spPr/>
      <dgm:t>
        <a:bodyPr/>
        <a:lstStyle/>
        <a:p>
          <a:endParaRPr lang="es-PA"/>
        </a:p>
      </dgm:t>
    </dgm:pt>
    <dgm:pt modelId="{7A3CF535-5CC2-4ABC-9BE3-FAC2C2BEA876}" type="sibTrans" cxnId="{77620E01-5D00-488D-ABF3-CC5F10D7D419}">
      <dgm:prSet/>
      <dgm:spPr/>
      <dgm:t>
        <a:bodyPr/>
        <a:lstStyle/>
        <a:p>
          <a:endParaRPr lang="es-PA"/>
        </a:p>
      </dgm:t>
    </dgm:pt>
    <dgm:pt modelId="{19620C1D-E8F3-4387-BEDC-0AB3110064E7}">
      <dgm:prSet phldrT="[Texto]" custT="1"/>
      <dgm:spPr/>
      <dgm:t>
        <a:bodyPr/>
        <a:lstStyle/>
        <a:p>
          <a:r>
            <a:rPr lang="es-PA" sz="1600" b="1" dirty="0" smtClean="0">
              <a:solidFill>
                <a:schemeClr val="bg1"/>
              </a:solidFill>
            </a:rPr>
            <a:t>Adm. De Infraestructura</a:t>
          </a:r>
          <a:endParaRPr lang="es-PA" sz="1600" b="1" dirty="0">
            <a:solidFill>
              <a:schemeClr val="bg1"/>
            </a:solidFill>
          </a:endParaRPr>
        </a:p>
      </dgm:t>
    </dgm:pt>
    <dgm:pt modelId="{BB148A89-4BB0-4384-8D77-65754EC1457C}" type="parTrans" cxnId="{0C173A04-3E46-4ABD-A125-4E2EC9408375}">
      <dgm:prSet/>
      <dgm:spPr/>
      <dgm:t>
        <a:bodyPr/>
        <a:lstStyle/>
        <a:p>
          <a:endParaRPr lang="es-PA"/>
        </a:p>
      </dgm:t>
    </dgm:pt>
    <dgm:pt modelId="{4CA2CE9B-2E49-4276-8184-1C507BEB5C95}" type="sibTrans" cxnId="{0C173A04-3E46-4ABD-A125-4E2EC9408375}">
      <dgm:prSet/>
      <dgm:spPr/>
      <dgm:t>
        <a:bodyPr/>
        <a:lstStyle/>
        <a:p>
          <a:endParaRPr lang="es-PA"/>
        </a:p>
      </dgm:t>
    </dgm:pt>
    <dgm:pt modelId="{E7B07CD6-3E86-444B-BA0C-4D2AF9AC9112}">
      <dgm:prSet/>
      <dgm:spPr/>
      <dgm:t>
        <a:bodyPr/>
        <a:lstStyle/>
        <a:p>
          <a:endParaRPr lang="es-PA" dirty="0"/>
        </a:p>
      </dgm:t>
    </dgm:pt>
    <dgm:pt modelId="{5981934C-09BB-49FA-8824-AB7F2842A93F}" type="parTrans" cxnId="{71999D5A-AABA-4BD1-B574-7504D831B282}">
      <dgm:prSet/>
      <dgm:spPr/>
      <dgm:t>
        <a:bodyPr/>
        <a:lstStyle/>
        <a:p>
          <a:endParaRPr lang="es-PA"/>
        </a:p>
      </dgm:t>
    </dgm:pt>
    <dgm:pt modelId="{92E7C9DE-2519-4FCC-BDE5-6EA27A37E9E1}" type="sibTrans" cxnId="{71999D5A-AABA-4BD1-B574-7504D831B282}">
      <dgm:prSet/>
      <dgm:spPr/>
      <dgm:t>
        <a:bodyPr/>
        <a:lstStyle/>
        <a:p>
          <a:endParaRPr lang="es-PA"/>
        </a:p>
      </dgm:t>
    </dgm:pt>
    <dgm:pt modelId="{A13FD03B-ACDC-4219-8DE4-799627548E58}" type="pres">
      <dgm:prSet presAssocID="{FE150C16-CD64-4424-8294-E85A4CEC246E}" presName="Name0" presStyleCnt="0">
        <dgm:presLayoutVars>
          <dgm:chMax val="11"/>
          <dgm:chPref val="11"/>
          <dgm:dir/>
          <dgm:resizeHandles/>
        </dgm:presLayoutVars>
      </dgm:prSet>
      <dgm:spPr/>
      <dgm:t>
        <a:bodyPr/>
        <a:lstStyle/>
        <a:p>
          <a:endParaRPr lang="es-PA"/>
        </a:p>
      </dgm:t>
    </dgm:pt>
    <dgm:pt modelId="{6FA241E0-6F44-4BD8-9B3A-75E79D178E83}" type="pres">
      <dgm:prSet presAssocID="{1620126E-27F0-4BAB-8E6B-0858F50E0F8B}" presName="Accent5" presStyleCnt="0"/>
      <dgm:spPr/>
    </dgm:pt>
    <dgm:pt modelId="{64607D44-535F-4CED-8F30-EE3D7F59EA64}" type="pres">
      <dgm:prSet presAssocID="{1620126E-27F0-4BAB-8E6B-0858F50E0F8B}" presName="Accent" presStyleLbl="node1" presStyleIdx="0" presStyleCnt="5"/>
      <dgm:spPr/>
    </dgm:pt>
    <dgm:pt modelId="{E9465C6E-2B3B-4126-BE8E-F559DC70B659}" type="pres">
      <dgm:prSet presAssocID="{1620126E-27F0-4BAB-8E6B-0858F50E0F8B}" presName="ParentBackground5" presStyleCnt="0"/>
      <dgm:spPr/>
    </dgm:pt>
    <dgm:pt modelId="{78677D97-1F07-47A8-9FF9-ADC8F6A2151B}" type="pres">
      <dgm:prSet presAssocID="{1620126E-27F0-4BAB-8E6B-0858F50E0F8B}" presName="ParentBackground" presStyleLbl="fgAcc1" presStyleIdx="0" presStyleCnt="5" custLinFactNeighborX="-396"/>
      <dgm:spPr/>
      <dgm:t>
        <a:bodyPr/>
        <a:lstStyle/>
        <a:p>
          <a:endParaRPr lang="es-PA"/>
        </a:p>
      </dgm:t>
    </dgm:pt>
    <dgm:pt modelId="{0C8766B0-2F99-432A-B383-3D788B539CF5}" type="pres">
      <dgm:prSet presAssocID="{1620126E-27F0-4BAB-8E6B-0858F50E0F8B}" presName="Parent5" presStyleLbl="revTx" presStyleIdx="0" presStyleCnt="0">
        <dgm:presLayoutVars>
          <dgm:chMax val="1"/>
          <dgm:chPref val="1"/>
          <dgm:bulletEnabled val="1"/>
        </dgm:presLayoutVars>
      </dgm:prSet>
      <dgm:spPr/>
      <dgm:t>
        <a:bodyPr/>
        <a:lstStyle/>
        <a:p>
          <a:endParaRPr lang="es-PA"/>
        </a:p>
      </dgm:t>
    </dgm:pt>
    <dgm:pt modelId="{22B02D0F-6655-4B03-BF18-BAC3138B8737}" type="pres">
      <dgm:prSet presAssocID="{F73FAEAF-6969-4188-A22E-E09457FB4697}" presName="Accent4" presStyleCnt="0"/>
      <dgm:spPr/>
    </dgm:pt>
    <dgm:pt modelId="{93ABB21C-CFAE-4D10-90B2-F7ABFC966A23}" type="pres">
      <dgm:prSet presAssocID="{F73FAEAF-6969-4188-A22E-E09457FB4697}" presName="Accent" presStyleLbl="node1" presStyleIdx="1" presStyleCnt="5"/>
      <dgm:spPr/>
    </dgm:pt>
    <dgm:pt modelId="{EC3AFA6E-9129-443C-AF71-78BD67BD3731}" type="pres">
      <dgm:prSet presAssocID="{F73FAEAF-6969-4188-A22E-E09457FB4697}" presName="ParentBackground4" presStyleCnt="0"/>
      <dgm:spPr/>
    </dgm:pt>
    <dgm:pt modelId="{58609D34-CD11-4714-9C00-3603144D5A06}" type="pres">
      <dgm:prSet presAssocID="{F73FAEAF-6969-4188-A22E-E09457FB4697}" presName="ParentBackground" presStyleLbl="fgAcc1" presStyleIdx="1" presStyleCnt="5" custLinFactNeighborX="-396"/>
      <dgm:spPr/>
      <dgm:t>
        <a:bodyPr/>
        <a:lstStyle/>
        <a:p>
          <a:endParaRPr lang="es-PA"/>
        </a:p>
      </dgm:t>
    </dgm:pt>
    <dgm:pt modelId="{2CC5C0E3-2E04-4036-84F0-FE72803FD9AD}" type="pres">
      <dgm:prSet presAssocID="{F73FAEAF-6969-4188-A22E-E09457FB4697}" presName="Parent4" presStyleLbl="revTx" presStyleIdx="0" presStyleCnt="0">
        <dgm:presLayoutVars>
          <dgm:chMax val="1"/>
          <dgm:chPref val="1"/>
          <dgm:bulletEnabled val="1"/>
        </dgm:presLayoutVars>
      </dgm:prSet>
      <dgm:spPr/>
      <dgm:t>
        <a:bodyPr/>
        <a:lstStyle/>
        <a:p>
          <a:endParaRPr lang="es-PA"/>
        </a:p>
      </dgm:t>
    </dgm:pt>
    <dgm:pt modelId="{52A06D2D-1101-4738-BAAB-E6524B2EF6E7}" type="pres">
      <dgm:prSet presAssocID="{E7B07CD6-3E86-444B-BA0C-4D2AF9AC9112}" presName="Accent3" presStyleCnt="0"/>
      <dgm:spPr/>
    </dgm:pt>
    <dgm:pt modelId="{0ADBF26C-88C9-4862-B612-505A69D31CCA}" type="pres">
      <dgm:prSet presAssocID="{E7B07CD6-3E86-444B-BA0C-4D2AF9AC9112}" presName="Accent" presStyleLbl="node1" presStyleIdx="2" presStyleCnt="5"/>
      <dgm:spPr/>
    </dgm:pt>
    <dgm:pt modelId="{28389CE4-1325-409B-A500-3C86334F8B6E}" type="pres">
      <dgm:prSet presAssocID="{E7B07CD6-3E86-444B-BA0C-4D2AF9AC9112}" presName="ParentBackground3" presStyleCnt="0"/>
      <dgm:spPr/>
    </dgm:pt>
    <dgm:pt modelId="{B9E8A2C6-A8C5-4BB9-916F-6A0A66C84E0C}" type="pres">
      <dgm:prSet presAssocID="{E7B07CD6-3E86-444B-BA0C-4D2AF9AC9112}" presName="ParentBackground" presStyleLbl="fgAcc1" presStyleIdx="2" presStyleCnt="5"/>
      <dgm:spPr/>
      <dgm:t>
        <a:bodyPr/>
        <a:lstStyle/>
        <a:p>
          <a:endParaRPr lang="es-PA"/>
        </a:p>
      </dgm:t>
    </dgm:pt>
    <dgm:pt modelId="{B4BE6245-F73B-4CA8-BCCA-8FE6BF84C4F8}" type="pres">
      <dgm:prSet presAssocID="{E7B07CD6-3E86-444B-BA0C-4D2AF9AC9112}" presName="Parent3" presStyleLbl="revTx" presStyleIdx="0" presStyleCnt="0">
        <dgm:presLayoutVars>
          <dgm:chMax val="1"/>
          <dgm:chPref val="1"/>
          <dgm:bulletEnabled val="1"/>
        </dgm:presLayoutVars>
      </dgm:prSet>
      <dgm:spPr/>
      <dgm:t>
        <a:bodyPr/>
        <a:lstStyle/>
        <a:p>
          <a:endParaRPr lang="es-PA"/>
        </a:p>
      </dgm:t>
    </dgm:pt>
    <dgm:pt modelId="{FE8ACE01-5F7B-43BF-88F7-372ADAC26F83}" type="pres">
      <dgm:prSet presAssocID="{19620C1D-E8F3-4387-BEDC-0AB3110064E7}" presName="Accent2" presStyleCnt="0"/>
      <dgm:spPr/>
    </dgm:pt>
    <dgm:pt modelId="{67644E80-7C5A-4589-B3DD-03E1B8223100}" type="pres">
      <dgm:prSet presAssocID="{19620C1D-E8F3-4387-BEDC-0AB3110064E7}" presName="Accent" presStyleLbl="node1" presStyleIdx="3" presStyleCnt="5" custLinFactNeighborX="2987"/>
      <dgm:spPr/>
    </dgm:pt>
    <dgm:pt modelId="{07227148-A901-4E51-884A-1DDE505FBAF6}" type="pres">
      <dgm:prSet presAssocID="{19620C1D-E8F3-4387-BEDC-0AB3110064E7}" presName="ParentBackground2" presStyleCnt="0"/>
      <dgm:spPr/>
    </dgm:pt>
    <dgm:pt modelId="{85779EAB-3568-419F-9283-E8FC1696D4BC}" type="pres">
      <dgm:prSet presAssocID="{19620C1D-E8F3-4387-BEDC-0AB3110064E7}" presName="ParentBackground" presStyleLbl="fgAcc1" presStyleIdx="3" presStyleCnt="5" custLinFactNeighborX="2595" custLinFactNeighborY="300"/>
      <dgm:spPr/>
      <dgm:t>
        <a:bodyPr/>
        <a:lstStyle/>
        <a:p>
          <a:endParaRPr lang="es-PA"/>
        </a:p>
      </dgm:t>
    </dgm:pt>
    <dgm:pt modelId="{C4073627-5557-4D67-9889-98F0196DEDB7}" type="pres">
      <dgm:prSet presAssocID="{19620C1D-E8F3-4387-BEDC-0AB3110064E7}" presName="Parent2" presStyleLbl="revTx" presStyleIdx="0" presStyleCnt="0">
        <dgm:presLayoutVars>
          <dgm:chMax val="1"/>
          <dgm:chPref val="1"/>
          <dgm:bulletEnabled val="1"/>
        </dgm:presLayoutVars>
      </dgm:prSet>
      <dgm:spPr/>
      <dgm:t>
        <a:bodyPr/>
        <a:lstStyle/>
        <a:p>
          <a:endParaRPr lang="es-PA"/>
        </a:p>
      </dgm:t>
    </dgm:pt>
    <dgm:pt modelId="{DA09DA36-858D-4B84-9B32-50E627DD1FD5}" type="pres">
      <dgm:prSet presAssocID="{D47FF841-8ED1-4EAE-B942-FA07B873A5B3}" presName="Accent1" presStyleCnt="0"/>
      <dgm:spPr/>
    </dgm:pt>
    <dgm:pt modelId="{CB45DEDD-96C6-46A4-BDF1-3B5D14035DF7}" type="pres">
      <dgm:prSet presAssocID="{D47FF841-8ED1-4EAE-B942-FA07B873A5B3}" presName="Accent" presStyleLbl="node1" presStyleIdx="4" presStyleCnt="5" custLinFactNeighborX="-1325" custLinFactNeighborY="-486"/>
      <dgm:spPr/>
    </dgm:pt>
    <dgm:pt modelId="{45B1C714-B7B5-488C-9F2E-950BF8A8AE7E}" type="pres">
      <dgm:prSet presAssocID="{D47FF841-8ED1-4EAE-B942-FA07B873A5B3}" presName="ParentBackground1" presStyleCnt="0"/>
      <dgm:spPr/>
    </dgm:pt>
    <dgm:pt modelId="{765617D4-CB85-479F-B1A3-7FB648A17B2F}" type="pres">
      <dgm:prSet presAssocID="{D47FF841-8ED1-4EAE-B942-FA07B873A5B3}" presName="ParentBackground" presStyleLbl="fgAcc1" presStyleIdx="4" presStyleCnt="5"/>
      <dgm:spPr/>
      <dgm:t>
        <a:bodyPr/>
        <a:lstStyle/>
        <a:p>
          <a:endParaRPr lang="es-PA"/>
        </a:p>
      </dgm:t>
    </dgm:pt>
    <dgm:pt modelId="{84CF5914-480A-4A5C-98E9-58C825539D30}" type="pres">
      <dgm:prSet presAssocID="{D47FF841-8ED1-4EAE-B942-FA07B873A5B3}" presName="Parent1" presStyleLbl="revTx" presStyleIdx="0" presStyleCnt="0">
        <dgm:presLayoutVars>
          <dgm:chMax val="1"/>
          <dgm:chPref val="1"/>
          <dgm:bulletEnabled val="1"/>
        </dgm:presLayoutVars>
      </dgm:prSet>
      <dgm:spPr/>
      <dgm:t>
        <a:bodyPr/>
        <a:lstStyle/>
        <a:p>
          <a:endParaRPr lang="es-PA"/>
        </a:p>
      </dgm:t>
    </dgm:pt>
  </dgm:ptLst>
  <dgm:cxnLst>
    <dgm:cxn modelId="{71999D5A-AABA-4BD1-B574-7504D831B282}" srcId="{FE150C16-CD64-4424-8294-E85A4CEC246E}" destId="{E7B07CD6-3E86-444B-BA0C-4D2AF9AC9112}" srcOrd="2" destOrd="0" parTransId="{5981934C-09BB-49FA-8824-AB7F2842A93F}" sibTransId="{92E7C9DE-2519-4FCC-BDE5-6EA27A37E9E1}"/>
    <dgm:cxn modelId="{511F0846-468D-4603-AC93-D4DF289C3BD9}" type="presOf" srcId="{E7B07CD6-3E86-444B-BA0C-4D2AF9AC9112}" destId="{B9E8A2C6-A8C5-4BB9-916F-6A0A66C84E0C}" srcOrd="0" destOrd="0" presId="urn:microsoft.com/office/officeart/2011/layout/CircleProcess#1"/>
    <dgm:cxn modelId="{77620E01-5D00-488D-ABF3-CC5F10D7D419}" srcId="{FE150C16-CD64-4424-8294-E85A4CEC246E}" destId="{1620126E-27F0-4BAB-8E6B-0858F50E0F8B}" srcOrd="4" destOrd="0" parTransId="{70E6BEAA-B504-459C-A647-487F243C3B2D}" sibTransId="{7A3CF535-5CC2-4ABC-9BE3-FAC2C2BEA876}"/>
    <dgm:cxn modelId="{A808B4F0-E655-4E74-99E0-C6BBAAFBA141}" type="presOf" srcId="{FE150C16-CD64-4424-8294-E85A4CEC246E}" destId="{A13FD03B-ACDC-4219-8DE4-799627548E58}" srcOrd="0" destOrd="0" presId="urn:microsoft.com/office/officeart/2011/layout/CircleProcess#1"/>
    <dgm:cxn modelId="{51DEF2E0-073E-40F2-BFB3-E0A7BB598895}" srcId="{FE150C16-CD64-4424-8294-E85A4CEC246E}" destId="{F73FAEAF-6969-4188-A22E-E09457FB4697}" srcOrd="3" destOrd="0" parTransId="{89F5E185-841E-4163-9921-A2600BA0EB88}" sibTransId="{60373AB3-47E3-43CD-BC86-E03E19F44F83}"/>
    <dgm:cxn modelId="{FC4E5322-25F9-4E8F-B983-3C491D258A7E}" type="presOf" srcId="{19620C1D-E8F3-4387-BEDC-0AB3110064E7}" destId="{85779EAB-3568-419F-9283-E8FC1696D4BC}" srcOrd="0" destOrd="0" presId="urn:microsoft.com/office/officeart/2011/layout/CircleProcess#1"/>
    <dgm:cxn modelId="{A1DD29EB-E35E-4FA6-84A5-6E51D8E196CE}" type="presOf" srcId="{19620C1D-E8F3-4387-BEDC-0AB3110064E7}" destId="{C4073627-5557-4D67-9889-98F0196DEDB7}" srcOrd="1" destOrd="0" presId="urn:microsoft.com/office/officeart/2011/layout/CircleProcess#1"/>
    <dgm:cxn modelId="{EA60B2B3-D40A-4F38-B764-0768BCA09A0D}" type="presOf" srcId="{1620126E-27F0-4BAB-8E6B-0858F50E0F8B}" destId="{0C8766B0-2F99-432A-B383-3D788B539CF5}" srcOrd="1" destOrd="0" presId="urn:microsoft.com/office/officeart/2011/layout/CircleProcess#1"/>
    <dgm:cxn modelId="{029E8A25-29DC-456C-AE1A-83B242B49DA8}" type="presOf" srcId="{D47FF841-8ED1-4EAE-B942-FA07B873A5B3}" destId="{84CF5914-480A-4A5C-98E9-58C825539D30}" srcOrd="1" destOrd="0" presId="urn:microsoft.com/office/officeart/2011/layout/CircleProcess#1"/>
    <dgm:cxn modelId="{E344A5AB-30B5-4168-80D1-E52FB475507D}" type="presOf" srcId="{D47FF841-8ED1-4EAE-B942-FA07B873A5B3}" destId="{765617D4-CB85-479F-B1A3-7FB648A17B2F}" srcOrd="0" destOrd="0" presId="urn:microsoft.com/office/officeart/2011/layout/CircleProcess#1"/>
    <dgm:cxn modelId="{F18ACAE8-1794-4639-8DBD-DEE412009036}" type="presOf" srcId="{1620126E-27F0-4BAB-8E6B-0858F50E0F8B}" destId="{78677D97-1F07-47A8-9FF9-ADC8F6A2151B}" srcOrd="0" destOrd="0" presId="urn:microsoft.com/office/officeart/2011/layout/CircleProcess#1"/>
    <dgm:cxn modelId="{5F1D73FB-1A42-4707-96CA-04E52B479AA9}" type="presOf" srcId="{F73FAEAF-6969-4188-A22E-E09457FB4697}" destId="{2CC5C0E3-2E04-4036-84F0-FE72803FD9AD}" srcOrd="1" destOrd="0" presId="urn:microsoft.com/office/officeart/2011/layout/CircleProcess#1"/>
    <dgm:cxn modelId="{2C30B92B-27F8-48C1-BA2A-2CD235403EB8}" srcId="{FE150C16-CD64-4424-8294-E85A4CEC246E}" destId="{D47FF841-8ED1-4EAE-B942-FA07B873A5B3}" srcOrd="0" destOrd="0" parTransId="{57B8B116-0602-409A-A406-E0466D5E1E6A}" sibTransId="{F49B70D1-BF4A-4926-AD72-55723315C386}"/>
    <dgm:cxn modelId="{48B01428-6A93-4642-BC9B-518469592129}" type="presOf" srcId="{F73FAEAF-6969-4188-A22E-E09457FB4697}" destId="{58609D34-CD11-4714-9C00-3603144D5A06}" srcOrd="0" destOrd="0" presId="urn:microsoft.com/office/officeart/2011/layout/CircleProcess#1"/>
    <dgm:cxn modelId="{101BAC01-23AF-406D-BBEC-1FE014AEC7B4}" type="presOf" srcId="{E7B07CD6-3E86-444B-BA0C-4D2AF9AC9112}" destId="{B4BE6245-F73B-4CA8-BCCA-8FE6BF84C4F8}" srcOrd="1" destOrd="0" presId="urn:microsoft.com/office/officeart/2011/layout/CircleProcess#1"/>
    <dgm:cxn modelId="{0C173A04-3E46-4ABD-A125-4E2EC9408375}" srcId="{FE150C16-CD64-4424-8294-E85A4CEC246E}" destId="{19620C1D-E8F3-4387-BEDC-0AB3110064E7}" srcOrd="1" destOrd="0" parTransId="{BB148A89-4BB0-4384-8D77-65754EC1457C}" sibTransId="{4CA2CE9B-2E49-4276-8184-1C507BEB5C95}"/>
    <dgm:cxn modelId="{45A0F1C7-9DA8-48EF-AA60-6EB6E3166EA0}" type="presParOf" srcId="{A13FD03B-ACDC-4219-8DE4-799627548E58}" destId="{6FA241E0-6F44-4BD8-9B3A-75E79D178E83}" srcOrd="0" destOrd="0" presId="urn:microsoft.com/office/officeart/2011/layout/CircleProcess#1"/>
    <dgm:cxn modelId="{6EAB6360-0F3E-4529-A618-E72393C7F2DB}" type="presParOf" srcId="{6FA241E0-6F44-4BD8-9B3A-75E79D178E83}" destId="{64607D44-535F-4CED-8F30-EE3D7F59EA64}" srcOrd="0" destOrd="0" presId="urn:microsoft.com/office/officeart/2011/layout/CircleProcess#1"/>
    <dgm:cxn modelId="{6882B982-E844-40A6-8BBA-33D45FE38016}" type="presParOf" srcId="{A13FD03B-ACDC-4219-8DE4-799627548E58}" destId="{E9465C6E-2B3B-4126-BE8E-F559DC70B659}" srcOrd="1" destOrd="0" presId="urn:microsoft.com/office/officeart/2011/layout/CircleProcess#1"/>
    <dgm:cxn modelId="{E3F17171-8CAE-4858-AA39-A6B440C0B082}" type="presParOf" srcId="{E9465C6E-2B3B-4126-BE8E-F559DC70B659}" destId="{78677D97-1F07-47A8-9FF9-ADC8F6A2151B}" srcOrd="0" destOrd="0" presId="urn:microsoft.com/office/officeart/2011/layout/CircleProcess#1"/>
    <dgm:cxn modelId="{26DB1390-CE4D-416C-8D39-C1985902E0F9}" type="presParOf" srcId="{A13FD03B-ACDC-4219-8DE4-799627548E58}" destId="{0C8766B0-2F99-432A-B383-3D788B539CF5}" srcOrd="2" destOrd="0" presId="urn:microsoft.com/office/officeart/2011/layout/CircleProcess#1"/>
    <dgm:cxn modelId="{34D96DB1-B1EF-41B1-A175-521AA755CA0C}" type="presParOf" srcId="{A13FD03B-ACDC-4219-8DE4-799627548E58}" destId="{22B02D0F-6655-4B03-BF18-BAC3138B8737}" srcOrd="3" destOrd="0" presId="urn:microsoft.com/office/officeart/2011/layout/CircleProcess#1"/>
    <dgm:cxn modelId="{DEE211A2-A35E-43C5-9980-A5E2D92819A4}" type="presParOf" srcId="{22B02D0F-6655-4B03-BF18-BAC3138B8737}" destId="{93ABB21C-CFAE-4D10-90B2-F7ABFC966A23}" srcOrd="0" destOrd="0" presId="urn:microsoft.com/office/officeart/2011/layout/CircleProcess#1"/>
    <dgm:cxn modelId="{27FF1D50-DEDB-4879-A3AE-1410451F8144}" type="presParOf" srcId="{A13FD03B-ACDC-4219-8DE4-799627548E58}" destId="{EC3AFA6E-9129-443C-AF71-78BD67BD3731}" srcOrd="4" destOrd="0" presId="urn:microsoft.com/office/officeart/2011/layout/CircleProcess#1"/>
    <dgm:cxn modelId="{CE23E5DE-CEFD-41EC-B693-06BDF2818A80}" type="presParOf" srcId="{EC3AFA6E-9129-443C-AF71-78BD67BD3731}" destId="{58609D34-CD11-4714-9C00-3603144D5A06}" srcOrd="0" destOrd="0" presId="urn:microsoft.com/office/officeart/2011/layout/CircleProcess#1"/>
    <dgm:cxn modelId="{0CE65AED-8E3C-46DB-B9D7-61C39983BE61}" type="presParOf" srcId="{A13FD03B-ACDC-4219-8DE4-799627548E58}" destId="{2CC5C0E3-2E04-4036-84F0-FE72803FD9AD}" srcOrd="5" destOrd="0" presId="urn:microsoft.com/office/officeart/2011/layout/CircleProcess#1"/>
    <dgm:cxn modelId="{6EB411B6-11BD-42E9-8874-57CF24595BD5}" type="presParOf" srcId="{A13FD03B-ACDC-4219-8DE4-799627548E58}" destId="{52A06D2D-1101-4738-BAAB-E6524B2EF6E7}" srcOrd="6" destOrd="0" presId="urn:microsoft.com/office/officeart/2011/layout/CircleProcess#1"/>
    <dgm:cxn modelId="{807622EF-5C5D-4CCC-83BF-CB562F421E41}" type="presParOf" srcId="{52A06D2D-1101-4738-BAAB-E6524B2EF6E7}" destId="{0ADBF26C-88C9-4862-B612-505A69D31CCA}" srcOrd="0" destOrd="0" presId="urn:microsoft.com/office/officeart/2011/layout/CircleProcess#1"/>
    <dgm:cxn modelId="{A3675AF8-FA5B-4534-92A7-B4D3CADE6C9C}" type="presParOf" srcId="{A13FD03B-ACDC-4219-8DE4-799627548E58}" destId="{28389CE4-1325-409B-A500-3C86334F8B6E}" srcOrd="7" destOrd="0" presId="urn:microsoft.com/office/officeart/2011/layout/CircleProcess#1"/>
    <dgm:cxn modelId="{8F3512F4-85C0-4853-BF6E-DFE11B006AE1}" type="presParOf" srcId="{28389CE4-1325-409B-A500-3C86334F8B6E}" destId="{B9E8A2C6-A8C5-4BB9-916F-6A0A66C84E0C}" srcOrd="0" destOrd="0" presId="urn:microsoft.com/office/officeart/2011/layout/CircleProcess#1"/>
    <dgm:cxn modelId="{6D4EA074-AA63-451C-87CF-86D5C38888AC}" type="presParOf" srcId="{A13FD03B-ACDC-4219-8DE4-799627548E58}" destId="{B4BE6245-F73B-4CA8-BCCA-8FE6BF84C4F8}" srcOrd="8" destOrd="0" presId="urn:microsoft.com/office/officeart/2011/layout/CircleProcess#1"/>
    <dgm:cxn modelId="{6B049D37-3EF9-4B22-B18F-40C8A2831123}" type="presParOf" srcId="{A13FD03B-ACDC-4219-8DE4-799627548E58}" destId="{FE8ACE01-5F7B-43BF-88F7-372ADAC26F83}" srcOrd="9" destOrd="0" presId="urn:microsoft.com/office/officeart/2011/layout/CircleProcess#1"/>
    <dgm:cxn modelId="{E6639F11-4EE5-4C90-A208-A3CC43ACFC63}" type="presParOf" srcId="{FE8ACE01-5F7B-43BF-88F7-372ADAC26F83}" destId="{67644E80-7C5A-4589-B3DD-03E1B8223100}" srcOrd="0" destOrd="0" presId="urn:microsoft.com/office/officeart/2011/layout/CircleProcess#1"/>
    <dgm:cxn modelId="{C3BA5B11-64AF-437E-9EC8-DBA3291633B3}" type="presParOf" srcId="{A13FD03B-ACDC-4219-8DE4-799627548E58}" destId="{07227148-A901-4E51-884A-1DDE505FBAF6}" srcOrd="10" destOrd="0" presId="urn:microsoft.com/office/officeart/2011/layout/CircleProcess#1"/>
    <dgm:cxn modelId="{ABFFDCFB-FDEF-4972-BBA1-A365E3A6E4A5}" type="presParOf" srcId="{07227148-A901-4E51-884A-1DDE505FBAF6}" destId="{85779EAB-3568-419F-9283-E8FC1696D4BC}" srcOrd="0" destOrd="0" presId="urn:microsoft.com/office/officeart/2011/layout/CircleProcess#1"/>
    <dgm:cxn modelId="{F4308059-ADDE-4FA0-A5E8-61B72F8ABE9D}" type="presParOf" srcId="{A13FD03B-ACDC-4219-8DE4-799627548E58}" destId="{C4073627-5557-4D67-9889-98F0196DEDB7}" srcOrd="11" destOrd="0" presId="urn:microsoft.com/office/officeart/2011/layout/CircleProcess#1"/>
    <dgm:cxn modelId="{6E883D68-AA1C-454C-9526-B1513CC3ED6C}" type="presParOf" srcId="{A13FD03B-ACDC-4219-8DE4-799627548E58}" destId="{DA09DA36-858D-4B84-9B32-50E627DD1FD5}" srcOrd="12" destOrd="0" presId="urn:microsoft.com/office/officeart/2011/layout/CircleProcess#1"/>
    <dgm:cxn modelId="{76B33BB3-341E-4E12-8DD6-66C01EF2662A}" type="presParOf" srcId="{DA09DA36-858D-4B84-9B32-50E627DD1FD5}" destId="{CB45DEDD-96C6-46A4-BDF1-3B5D14035DF7}" srcOrd="0" destOrd="0" presId="urn:microsoft.com/office/officeart/2011/layout/CircleProcess#1"/>
    <dgm:cxn modelId="{E14EDA41-10FD-4FAA-8012-D998D168377D}" type="presParOf" srcId="{A13FD03B-ACDC-4219-8DE4-799627548E58}" destId="{45B1C714-B7B5-488C-9F2E-950BF8A8AE7E}" srcOrd="13" destOrd="0" presId="urn:microsoft.com/office/officeart/2011/layout/CircleProcess#1"/>
    <dgm:cxn modelId="{A0823495-74DB-4081-9737-3D079012FCFE}" type="presParOf" srcId="{45B1C714-B7B5-488C-9F2E-950BF8A8AE7E}" destId="{765617D4-CB85-479F-B1A3-7FB648A17B2F}" srcOrd="0" destOrd="0" presId="urn:microsoft.com/office/officeart/2011/layout/CircleProcess#1"/>
    <dgm:cxn modelId="{64AB15AF-30B8-4913-AF6E-35E8DF96C8A8}" type="presParOf" srcId="{A13FD03B-ACDC-4219-8DE4-799627548E58}" destId="{84CF5914-480A-4A5C-98E9-58C825539D30}" srcOrd="14" destOrd="0" presId="urn:microsoft.com/office/officeart/2011/layout/Circle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150C16-CD64-4424-8294-E85A4CEC246E}" type="doc">
      <dgm:prSet loTypeId="urn:microsoft.com/office/officeart/2011/layout/CircleProcess#1" loCatId="process" qsTypeId="urn:microsoft.com/office/officeart/2005/8/quickstyle/simple1" qsCatId="simple" csTypeId="urn:microsoft.com/office/officeart/2005/8/colors/accent1_2" csCatId="accent1" phldr="1"/>
      <dgm:spPr/>
      <dgm:t>
        <a:bodyPr/>
        <a:lstStyle/>
        <a:p>
          <a:endParaRPr lang="es-PA"/>
        </a:p>
      </dgm:t>
    </dgm:pt>
    <dgm:pt modelId="{A13FD03B-ACDC-4219-8DE4-799627548E58}" type="pres">
      <dgm:prSet presAssocID="{FE150C16-CD64-4424-8294-E85A4CEC246E}" presName="Name0" presStyleCnt="0">
        <dgm:presLayoutVars>
          <dgm:chMax val="11"/>
          <dgm:chPref val="11"/>
          <dgm:dir/>
          <dgm:resizeHandles/>
        </dgm:presLayoutVars>
      </dgm:prSet>
      <dgm:spPr/>
      <dgm:t>
        <a:bodyPr/>
        <a:lstStyle/>
        <a:p>
          <a:endParaRPr lang="es-PA"/>
        </a:p>
      </dgm:t>
    </dgm:pt>
  </dgm:ptLst>
  <dgm:cxnLst>
    <dgm:cxn modelId="{DAD57291-8B37-4AD7-AE84-48A9CEB21F62}" type="presOf" srcId="{FE150C16-CD64-4424-8294-E85A4CEC246E}" destId="{A13FD03B-ACDC-4219-8DE4-799627548E58}" srcOrd="0" destOrd="0" presId="urn:microsoft.com/office/officeart/2011/layout/Circle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07D44-535F-4CED-8F30-EE3D7F59EA64}">
      <dsp:nvSpPr>
        <dsp:cNvPr id="0" name=""/>
        <dsp:cNvSpPr/>
      </dsp:nvSpPr>
      <dsp:spPr>
        <a:xfrm>
          <a:off x="7095151" y="2215440"/>
          <a:ext cx="1617809" cy="16180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677D97-1F07-47A8-9FF9-ADC8F6A2151B}">
      <dsp:nvSpPr>
        <dsp:cNvPr id="0" name=""/>
        <dsp:cNvSpPr/>
      </dsp:nvSpPr>
      <dsp:spPr>
        <a:xfrm>
          <a:off x="7142552" y="2269385"/>
          <a:ext cx="1510185" cy="151018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PA" sz="1400" b="1" kern="1200" dirty="0" smtClean="0">
              <a:solidFill>
                <a:schemeClr val="bg1"/>
              </a:solidFill>
            </a:rPr>
            <a:t>Optimización de Recursos TI. </a:t>
          </a:r>
          <a:endParaRPr lang="es-PA" sz="1400" b="1" kern="1200" dirty="0">
            <a:solidFill>
              <a:schemeClr val="bg1"/>
            </a:solidFill>
          </a:endParaRPr>
        </a:p>
      </dsp:txBody>
      <dsp:txXfrm>
        <a:off x="7358662" y="2485167"/>
        <a:ext cx="1078826" cy="1078621"/>
      </dsp:txXfrm>
    </dsp:sp>
    <dsp:sp modelId="{93ABB21C-CFAE-4D10-90B2-F7ABFC966A23}">
      <dsp:nvSpPr>
        <dsp:cNvPr id="0" name=""/>
        <dsp:cNvSpPr/>
      </dsp:nvSpPr>
      <dsp:spPr>
        <a:xfrm rot="2700000">
          <a:off x="5422331" y="2215524"/>
          <a:ext cx="1617622" cy="161762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609D34-CD11-4714-9C00-3603144D5A06}">
      <dsp:nvSpPr>
        <dsp:cNvPr id="0" name=""/>
        <dsp:cNvSpPr/>
      </dsp:nvSpPr>
      <dsp:spPr>
        <a:xfrm>
          <a:off x="5471361" y="2269385"/>
          <a:ext cx="1510185" cy="151018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PA" sz="1600" b="1" kern="1200" dirty="0" smtClean="0">
              <a:solidFill>
                <a:schemeClr val="bg1"/>
              </a:solidFill>
            </a:rPr>
            <a:t>Seguridad y Auditoria</a:t>
          </a:r>
          <a:endParaRPr lang="es-PA" sz="1600" b="1" kern="1200" dirty="0">
            <a:solidFill>
              <a:schemeClr val="bg1"/>
            </a:solidFill>
          </a:endParaRPr>
        </a:p>
      </dsp:txBody>
      <dsp:txXfrm>
        <a:off x="5686610" y="2485167"/>
        <a:ext cx="1078826" cy="1078621"/>
      </dsp:txXfrm>
    </dsp:sp>
    <dsp:sp modelId="{0ADBF26C-88C9-4862-B612-505A69D31CCA}">
      <dsp:nvSpPr>
        <dsp:cNvPr id="0" name=""/>
        <dsp:cNvSpPr/>
      </dsp:nvSpPr>
      <dsp:spPr>
        <a:xfrm rot="2700000">
          <a:off x="3751140" y="2215524"/>
          <a:ext cx="1617622" cy="161762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E8A2C6-A8C5-4BB9-916F-6A0A66C84E0C}">
      <dsp:nvSpPr>
        <dsp:cNvPr id="0" name=""/>
        <dsp:cNvSpPr/>
      </dsp:nvSpPr>
      <dsp:spPr>
        <a:xfrm>
          <a:off x="3805289" y="2269385"/>
          <a:ext cx="1510185" cy="151018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s-PA" sz="6500" kern="1200" dirty="0"/>
        </a:p>
      </dsp:txBody>
      <dsp:txXfrm>
        <a:off x="4020538" y="2485167"/>
        <a:ext cx="1078826" cy="1078621"/>
      </dsp:txXfrm>
    </dsp:sp>
    <dsp:sp modelId="{67644E80-7C5A-4589-B3DD-03E1B8223100}">
      <dsp:nvSpPr>
        <dsp:cNvPr id="0" name=""/>
        <dsp:cNvSpPr/>
      </dsp:nvSpPr>
      <dsp:spPr>
        <a:xfrm rot="2700000">
          <a:off x="2147420" y="2215524"/>
          <a:ext cx="1617622" cy="161762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779EAB-3568-419F-9283-E8FC1696D4BC}">
      <dsp:nvSpPr>
        <dsp:cNvPr id="0" name=""/>
        <dsp:cNvSpPr/>
      </dsp:nvSpPr>
      <dsp:spPr>
        <a:xfrm>
          <a:off x="2172426" y="2273916"/>
          <a:ext cx="1510185" cy="151018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PA" sz="1600" b="1" kern="1200" dirty="0" smtClean="0">
              <a:solidFill>
                <a:schemeClr val="bg1"/>
              </a:solidFill>
            </a:rPr>
            <a:t>Adm. De Infraestructura</a:t>
          </a:r>
          <a:endParaRPr lang="es-PA" sz="1600" b="1" kern="1200" dirty="0">
            <a:solidFill>
              <a:schemeClr val="bg1"/>
            </a:solidFill>
          </a:endParaRPr>
        </a:p>
      </dsp:txBody>
      <dsp:txXfrm>
        <a:off x="2388535" y="2489697"/>
        <a:ext cx="1078826" cy="1078621"/>
      </dsp:txXfrm>
    </dsp:sp>
    <dsp:sp modelId="{CB45DEDD-96C6-46A4-BDF1-3B5D14035DF7}">
      <dsp:nvSpPr>
        <dsp:cNvPr id="0" name=""/>
        <dsp:cNvSpPr/>
      </dsp:nvSpPr>
      <dsp:spPr>
        <a:xfrm rot="2700000">
          <a:off x="376723" y="2204402"/>
          <a:ext cx="1617622" cy="161762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5617D4-CB85-479F-B1A3-7FB648A17B2F}">
      <dsp:nvSpPr>
        <dsp:cNvPr id="0" name=""/>
        <dsp:cNvSpPr/>
      </dsp:nvSpPr>
      <dsp:spPr>
        <a:xfrm>
          <a:off x="461184" y="2269385"/>
          <a:ext cx="1510185" cy="151018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PA" sz="1600" b="1" kern="1200" dirty="0" smtClean="0">
              <a:solidFill>
                <a:schemeClr val="bg1"/>
              </a:solidFill>
            </a:rPr>
            <a:t>APPS Web y Móviles</a:t>
          </a:r>
          <a:endParaRPr lang="es-PA" sz="1600" b="1" kern="1200" dirty="0">
            <a:solidFill>
              <a:schemeClr val="bg1"/>
            </a:solidFill>
          </a:endParaRPr>
        </a:p>
      </dsp:txBody>
      <dsp:txXfrm>
        <a:off x="677294" y="2485167"/>
        <a:ext cx="1078826" cy="1078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Proceso de círculos"/>
  <dgm:desc val="Se usa para mostrar pasos secuenciales en un proceso. Se limita a once formas de Nivel 1 con un número ilimitado de formas de Nivel 2. Funciona mejor con poco texto. No aparece texto sin utilizar, pero queda disponible si cambia entre diseño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1">
  <dgm:title val="Proceso de círculos"/>
  <dgm:desc val="Se usa para mostrar pasos secuenciales en un proceso. Se limita a once formas de Nivel 1 con un número ilimitado de formas de Nivel 2. Funciona mejor con poco texto. No aparece texto sin utilizar, pero queda disponible si cambia entre diseño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6A618-0E67-4E6B-AF5B-E3B507C0FF5F}" type="datetimeFigureOut">
              <a:rPr lang="es-PA" smtClean="0"/>
              <a:t>8/3/16</a:t>
            </a:fld>
            <a:endParaRPr lang="es-PA"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274F1-F985-4633-BDE6-24AC7C1F73CD}" type="slidenum">
              <a:rPr lang="es-PA" smtClean="0"/>
              <a:t>‹#›</a:t>
            </a:fld>
            <a:endParaRPr lang="es-PA" dirty="0"/>
          </a:p>
        </p:txBody>
      </p:sp>
    </p:spTree>
    <p:extLst>
      <p:ext uri="{BB962C8B-B14F-4D97-AF65-F5344CB8AC3E}">
        <p14:creationId xmlns:p14="http://schemas.microsoft.com/office/powerpoint/2010/main" val="187298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10"/>
          </p:nvPr>
        </p:nvSpPr>
        <p:spPr/>
        <p:txBody>
          <a:bodyPr/>
          <a:lstStyle/>
          <a:p>
            <a:fld id="{823274F1-F985-4633-BDE6-24AC7C1F73CD}" type="slidenum">
              <a:rPr lang="es-PA" smtClean="0"/>
              <a:t>16</a:t>
            </a:fld>
            <a:endParaRPr lang="es-PA" dirty="0"/>
          </a:p>
        </p:txBody>
      </p:sp>
    </p:spTree>
    <p:extLst>
      <p:ext uri="{BB962C8B-B14F-4D97-AF65-F5344CB8AC3E}">
        <p14:creationId xmlns:p14="http://schemas.microsoft.com/office/powerpoint/2010/main" val="202637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10"/>
          </p:nvPr>
        </p:nvSpPr>
        <p:spPr/>
        <p:txBody>
          <a:bodyPr/>
          <a:lstStyle/>
          <a:p>
            <a:fld id="{823274F1-F985-4633-BDE6-24AC7C1F73CD}" type="slidenum">
              <a:rPr lang="es-PA" smtClean="0"/>
              <a:t>17</a:t>
            </a:fld>
            <a:endParaRPr lang="es-PA" dirty="0"/>
          </a:p>
        </p:txBody>
      </p:sp>
    </p:spTree>
    <p:extLst>
      <p:ext uri="{BB962C8B-B14F-4D97-AF65-F5344CB8AC3E}">
        <p14:creationId xmlns:p14="http://schemas.microsoft.com/office/powerpoint/2010/main" val="277741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A"/>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A"/>
          </a:p>
        </p:txBody>
      </p:sp>
      <p:sp>
        <p:nvSpPr>
          <p:cNvPr id="4" name="3 Marcador de fecha"/>
          <p:cNvSpPr>
            <a:spLocks noGrp="1"/>
          </p:cNvSpPr>
          <p:nvPr>
            <p:ph type="dt" sz="half" idx="10"/>
          </p:nvPr>
        </p:nvSpPr>
        <p:spPr/>
        <p:txBody>
          <a:bodyPr/>
          <a:lstStyle/>
          <a:p>
            <a:fld id="{D1067139-E428-4D54-99EC-BDF5B7B840DB}" type="datetimeFigureOut">
              <a:rPr lang="es-PA" smtClean="0"/>
              <a:t>7/3/16</a:t>
            </a:fld>
            <a:endParaRPr lang="es-PA" dirty="0"/>
          </a:p>
        </p:txBody>
      </p:sp>
      <p:sp>
        <p:nvSpPr>
          <p:cNvPr id="5" name="4 Marcador de pie de página"/>
          <p:cNvSpPr>
            <a:spLocks noGrp="1"/>
          </p:cNvSpPr>
          <p:nvPr>
            <p:ph type="ftr" sz="quarter" idx="11"/>
          </p:nvPr>
        </p:nvSpPr>
        <p:spPr/>
        <p:txBody>
          <a:bodyPr/>
          <a:lstStyle/>
          <a:p>
            <a:endParaRPr lang="es-PA" dirty="0"/>
          </a:p>
        </p:txBody>
      </p:sp>
      <p:sp>
        <p:nvSpPr>
          <p:cNvPr id="6" name="5 Marcador de número de diapositiva"/>
          <p:cNvSpPr>
            <a:spLocks noGrp="1"/>
          </p:cNvSpPr>
          <p:nvPr>
            <p:ph type="sldNum" sz="quarter" idx="12"/>
          </p:nvPr>
        </p:nvSpPr>
        <p:spPr/>
        <p:txBody>
          <a:bodyPr/>
          <a:lstStyle/>
          <a:p>
            <a:fld id="{4389B7E1-03B0-4B17-B47A-65630B52D6C9}" type="slidenum">
              <a:rPr lang="es-PA" smtClean="0"/>
              <a:t>‹#›</a:t>
            </a:fld>
            <a:endParaRPr lang="es-PA" dirty="0"/>
          </a:p>
        </p:txBody>
      </p:sp>
    </p:spTree>
    <p:extLst>
      <p:ext uri="{BB962C8B-B14F-4D97-AF65-F5344CB8AC3E}">
        <p14:creationId xmlns:p14="http://schemas.microsoft.com/office/powerpoint/2010/main" val="3161130872"/>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A"/>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fecha"/>
          <p:cNvSpPr>
            <a:spLocks noGrp="1"/>
          </p:cNvSpPr>
          <p:nvPr>
            <p:ph type="dt" sz="half" idx="10"/>
          </p:nvPr>
        </p:nvSpPr>
        <p:spPr/>
        <p:txBody>
          <a:bodyPr/>
          <a:lstStyle/>
          <a:p>
            <a:fld id="{D1067139-E428-4D54-99EC-BDF5B7B840DB}" type="datetimeFigureOut">
              <a:rPr lang="es-PA" smtClean="0"/>
              <a:t>7/3/16</a:t>
            </a:fld>
            <a:endParaRPr lang="es-PA" dirty="0"/>
          </a:p>
        </p:txBody>
      </p:sp>
      <p:sp>
        <p:nvSpPr>
          <p:cNvPr id="5" name="4 Marcador de pie de página"/>
          <p:cNvSpPr>
            <a:spLocks noGrp="1"/>
          </p:cNvSpPr>
          <p:nvPr>
            <p:ph type="ftr" sz="quarter" idx="11"/>
          </p:nvPr>
        </p:nvSpPr>
        <p:spPr/>
        <p:txBody>
          <a:bodyPr/>
          <a:lstStyle/>
          <a:p>
            <a:endParaRPr lang="es-PA" dirty="0"/>
          </a:p>
        </p:txBody>
      </p:sp>
      <p:sp>
        <p:nvSpPr>
          <p:cNvPr id="6" name="5 Marcador de número de diapositiva"/>
          <p:cNvSpPr>
            <a:spLocks noGrp="1"/>
          </p:cNvSpPr>
          <p:nvPr>
            <p:ph type="sldNum" sz="quarter" idx="12"/>
          </p:nvPr>
        </p:nvSpPr>
        <p:spPr/>
        <p:txBody>
          <a:bodyPr/>
          <a:lstStyle/>
          <a:p>
            <a:fld id="{4389B7E1-03B0-4B17-B47A-65630B52D6C9}" type="slidenum">
              <a:rPr lang="es-PA" smtClean="0"/>
              <a:t>‹#›</a:t>
            </a:fld>
            <a:endParaRPr lang="es-PA" dirty="0"/>
          </a:p>
        </p:txBody>
      </p:sp>
    </p:spTree>
    <p:extLst>
      <p:ext uri="{BB962C8B-B14F-4D97-AF65-F5344CB8AC3E}">
        <p14:creationId xmlns:p14="http://schemas.microsoft.com/office/powerpoint/2010/main" val="1185883884"/>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A"/>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fecha"/>
          <p:cNvSpPr>
            <a:spLocks noGrp="1"/>
          </p:cNvSpPr>
          <p:nvPr>
            <p:ph type="dt" sz="half" idx="10"/>
          </p:nvPr>
        </p:nvSpPr>
        <p:spPr/>
        <p:txBody>
          <a:bodyPr/>
          <a:lstStyle/>
          <a:p>
            <a:fld id="{D1067139-E428-4D54-99EC-BDF5B7B840DB}" type="datetimeFigureOut">
              <a:rPr lang="es-PA" smtClean="0"/>
              <a:t>7/3/16</a:t>
            </a:fld>
            <a:endParaRPr lang="es-PA" dirty="0"/>
          </a:p>
        </p:txBody>
      </p:sp>
      <p:sp>
        <p:nvSpPr>
          <p:cNvPr id="5" name="4 Marcador de pie de página"/>
          <p:cNvSpPr>
            <a:spLocks noGrp="1"/>
          </p:cNvSpPr>
          <p:nvPr>
            <p:ph type="ftr" sz="quarter" idx="11"/>
          </p:nvPr>
        </p:nvSpPr>
        <p:spPr/>
        <p:txBody>
          <a:bodyPr/>
          <a:lstStyle/>
          <a:p>
            <a:endParaRPr lang="es-PA" dirty="0"/>
          </a:p>
        </p:txBody>
      </p:sp>
      <p:sp>
        <p:nvSpPr>
          <p:cNvPr id="6" name="5 Marcador de número de diapositiva"/>
          <p:cNvSpPr>
            <a:spLocks noGrp="1"/>
          </p:cNvSpPr>
          <p:nvPr>
            <p:ph type="sldNum" sz="quarter" idx="12"/>
          </p:nvPr>
        </p:nvSpPr>
        <p:spPr/>
        <p:txBody>
          <a:bodyPr/>
          <a:lstStyle/>
          <a:p>
            <a:fld id="{4389B7E1-03B0-4B17-B47A-65630B52D6C9}" type="slidenum">
              <a:rPr lang="es-PA" smtClean="0"/>
              <a:t>‹#›</a:t>
            </a:fld>
            <a:endParaRPr lang="es-PA" dirty="0"/>
          </a:p>
        </p:txBody>
      </p:sp>
    </p:spTree>
    <p:extLst>
      <p:ext uri="{BB962C8B-B14F-4D97-AF65-F5344CB8AC3E}">
        <p14:creationId xmlns:p14="http://schemas.microsoft.com/office/powerpoint/2010/main" val="4290771306"/>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A"/>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fecha"/>
          <p:cNvSpPr>
            <a:spLocks noGrp="1"/>
          </p:cNvSpPr>
          <p:nvPr>
            <p:ph type="dt" sz="half" idx="10"/>
          </p:nvPr>
        </p:nvSpPr>
        <p:spPr/>
        <p:txBody>
          <a:bodyPr/>
          <a:lstStyle/>
          <a:p>
            <a:fld id="{D1067139-E428-4D54-99EC-BDF5B7B840DB}" type="datetimeFigureOut">
              <a:rPr lang="es-PA" smtClean="0"/>
              <a:t>7/3/16</a:t>
            </a:fld>
            <a:endParaRPr lang="es-PA" dirty="0"/>
          </a:p>
        </p:txBody>
      </p:sp>
      <p:sp>
        <p:nvSpPr>
          <p:cNvPr id="5" name="4 Marcador de pie de página"/>
          <p:cNvSpPr>
            <a:spLocks noGrp="1"/>
          </p:cNvSpPr>
          <p:nvPr>
            <p:ph type="ftr" sz="quarter" idx="11"/>
          </p:nvPr>
        </p:nvSpPr>
        <p:spPr/>
        <p:txBody>
          <a:bodyPr/>
          <a:lstStyle/>
          <a:p>
            <a:endParaRPr lang="es-PA" dirty="0"/>
          </a:p>
        </p:txBody>
      </p:sp>
      <p:sp>
        <p:nvSpPr>
          <p:cNvPr id="6" name="5 Marcador de número de diapositiva"/>
          <p:cNvSpPr>
            <a:spLocks noGrp="1"/>
          </p:cNvSpPr>
          <p:nvPr>
            <p:ph type="sldNum" sz="quarter" idx="12"/>
          </p:nvPr>
        </p:nvSpPr>
        <p:spPr/>
        <p:txBody>
          <a:bodyPr/>
          <a:lstStyle/>
          <a:p>
            <a:fld id="{4389B7E1-03B0-4B17-B47A-65630B52D6C9}" type="slidenum">
              <a:rPr lang="es-PA" smtClean="0"/>
              <a:t>‹#›</a:t>
            </a:fld>
            <a:endParaRPr lang="es-PA" dirty="0"/>
          </a:p>
        </p:txBody>
      </p:sp>
    </p:spTree>
    <p:extLst>
      <p:ext uri="{BB962C8B-B14F-4D97-AF65-F5344CB8AC3E}">
        <p14:creationId xmlns:p14="http://schemas.microsoft.com/office/powerpoint/2010/main" val="1668378650"/>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A"/>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D1067139-E428-4D54-99EC-BDF5B7B840DB}" type="datetimeFigureOut">
              <a:rPr lang="es-PA" smtClean="0"/>
              <a:t>7/3/16</a:t>
            </a:fld>
            <a:endParaRPr lang="es-PA" dirty="0"/>
          </a:p>
        </p:txBody>
      </p:sp>
      <p:sp>
        <p:nvSpPr>
          <p:cNvPr id="5" name="4 Marcador de pie de página"/>
          <p:cNvSpPr>
            <a:spLocks noGrp="1"/>
          </p:cNvSpPr>
          <p:nvPr>
            <p:ph type="ftr" sz="quarter" idx="11"/>
          </p:nvPr>
        </p:nvSpPr>
        <p:spPr/>
        <p:txBody>
          <a:bodyPr/>
          <a:lstStyle/>
          <a:p>
            <a:endParaRPr lang="es-PA" dirty="0"/>
          </a:p>
        </p:txBody>
      </p:sp>
      <p:sp>
        <p:nvSpPr>
          <p:cNvPr id="6" name="5 Marcador de número de diapositiva"/>
          <p:cNvSpPr>
            <a:spLocks noGrp="1"/>
          </p:cNvSpPr>
          <p:nvPr>
            <p:ph type="sldNum" sz="quarter" idx="12"/>
          </p:nvPr>
        </p:nvSpPr>
        <p:spPr/>
        <p:txBody>
          <a:bodyPr/>
          <a:lstStyle/>
          <a:p>
            <a:fld id="{4389B7E1-03B0-4B17-B47A-65630B52D6C9}" type="slidenum">
              <a:rPr lang="es-PA" smtClean="0"/>
              <a:t>‹#›</a:t>
            </a:fld>
            <a:endParaRPr lang="es-PA" dirty="0"/>
          </a:p>
        </p:txBody>
      </p:sp>
    </p:spTree>
    <p:extLst>
      <p:ext uri="{BB962C8B-B14F-4D97-AF65-F5344CB8AC3E}">
        <p14:creationId xmlns:p14="http://schemas.microsoft.com/office/powerpoint/2010/main" val="4040419775"/>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A"/>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5" name="4 Marcador de fecha"/>
          <p:cNvSpPr>
            <a:spLocks noGrp="1"/>
          </p:cNvSpPr>
          <p:nvPr>
            <p:ph type="dt" sz="half" idx="10"/>
          </p:nvPr>
        </p:nvSpPr>
        <p:spPr/>
        <p:txBody>
          <a:bodyPr/>
          <a:lstStyle/>
          <a:p>
            <a:fld id="{D1067139-E428-4D54-99EC-BDF5B7B840DB}" type="datetimeFigureOut">
              <a:rPr lang="es-PA" smtClean="0"/>
              <a:t>7/3/16</a:t>
            </a:fld>
            <a:endParaRPr lang="es-PA" dirty="0"/>
          </a:p>
        </p:txBody>
      </p:sp>
      <p:sp>
        <p:nvSpPr>
          <p:cNvPr id="6" name="5 Marcador de pie de página"/>
          <p:cNvSpPr>
            <a:spLocks noGrp="1"/>
          </p:cNvSpPr>
          <p:nvPr>
            <p:ph type="ftr" sz="quarter" idx="11"/>
          </p:nvPr>
        </p:nvSpPr>
        <p:spPr/>
        <p:txBody>
          <a:bodyPr/>
          <a:lstStyle/>
          <a:p>
            <a:endParaRPr lang="es-PA" dirty="0"/>
          </a:p>
        </p:txBody>
      </p:sp>
      <p:sp>
        <p:nvSpPr>
          <p:cNvPr id="7" name="6 Marcador de número de diapositiva"/>
          <p:cNvSpPr>
            <a:spLocks noGrp="1"/>
          </p:cNvSpPr>
          <p:nvPr>
            <p:ph type="sldNum" sz="quarter" idx="12"/>
          </p:nvPr>
        </p:nvSpPr>
        <p:spPr/>
        <p:txBody>
          <a:bodyPr/>
          <a:lstStyle/>
          <a:p>
            <a:fld id="{4389B7E1-03B0-4B17-B47A-65630B52D6C9}" type="slidenum">
              <a:rPr lang="es-PA" smtClean="0"/>
              <a:t>‹#›</a:t>
            </a:fld>
            <a:endParaRPr lang="es-PA" dirty="0"/>
          </a:p>
        </p:txBody>
      </p:sp>
    </p:spTree>
    <p:extLst>
      <p:ext uri="{BB962C8B-B14F-4D97-AF65-F5344CB8AC3E}">
        <p14:creationId xmlns:p14="http://schemas.microsoft.com/office/powerpoint/2010/main" val="2159506298"/>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A"/>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7" name="6 Marcador de fecha"/>
          <p:cNvSpPr>
            <a:spLocks noGrp="1"/>
          </p:cNvSpPr>
          <p:nvPr>
            <p:ph type="dt" sz="half" idx="10"/>
          </p:nvPr>
        </p:nvSpPr>
        <p:spPr/>
        <p:txBody>
          <a:bodyPr/>
          <a:lstStyle/>
          <a:p>
            <a:fld id="{D1067139-E428-4D54-99EC-BDF5B7B840DB}" type="datetimeFigureOut">
              <a:rPr lang="es-PA" smtClean="0"/>
              <a:t>7/3/16</a:t>
            </a:fld>
            <a:endParaRPr lang="es-PA" dirty="0"/>
          </a:p>
        </p:txBody>
      </p:sp>
      <p:sp>
        <p:nvSpPr>
          <p:cNvPr id="8" name="7 Marcador de pie de página"/>
          <p:cNvSpPr>
            <a:spLocks noGrp="1"/>
          </p:cNvSpPr>
          <p:nvPr>
            <p:ph type="ftr" sz="quarter" idx="11"/>
          </p:nvPr>
        </p:nvSpPr>
        <p:spPr/>
        <p:txBody>
          <a:bodyPr/>
          <a:lstStyle/>
          <a:p>
            <a:endParaRPr lang="es-PA" dirty="0"/>
          </a:p>
        </p:txBody>
      </p:sp>
      <p:sp>
        <p:nvSpPr>
          <p:cNvPr id="9" name="8 Marcador de número de diapositiva"/>
          <p:cNvSpPr>
            <a:spLocks noGrp="1"/>
          </p:cNvSpPr>
          <p:nvPr>
            <p:ph type="sldNum" sz="quarter" idx="12"/>
          </p:nvPr>
        </p:nvSpPr>
        <p:spPr/>
        <p:txBody>
          <a:bodyPr/>
          <a:lstStyle/>
          <a:p>
            <a:fld id="{4389B7E1-03B0-4B17-B47A-65630B52D6C9}" type="slidenum">
              <a:rPr lang="es-PA" smtClean="0"/>
              <a:t>‹#›</a:t>
            </a:fld>
            <a:endParaRPr lang="es-PA" dirty="0"/>
          </a:p>
        </p:txBody>
      </p:sp>
    </p:spTree>
    <p:extLst>
      <p:ext uri="{BB962C8B-B14F-4D97-AF65-F5344CB8AC3E}">
        <p14:creationId xmlns:p14="http://schemas.microsoft.com/office/powerpoint/2010/main" val="1791671372"/>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A"/>
          </a:p>
        </p:txBody>
      </p:sp>
      <p:sp>
        <p:nvSpPr>
          <p:cNvPr id="3" name="2 Marcador de fecha"/>
          <p:cNvSpPr>
            <a:spLocks noGrp="1"/>
          </p:cNvSpPr>
          <p:nvPr>
            <p:ph type="dt" sz="half" idx="10"/>
          </p:nvPr>
        </p:nvSpPr>
        <p:spPr/>
        <p:txBody>
          <a:bodyPr/>
          <a:lstStyle/>
          <a:p>
            <a:fld id="{D1067139-E428-4D54-99EC-BDF5B7B840DB}" type="datetimeFigureOut">
              <a:rPr lang="es-PA" smtClean="0"/>
              <a:t>7/3/16</a:t>
            </a:fld>
            <a:endParaRPr lang="es-PA" dirty="0"/>
          </a:p>
        </p:txBody>
      </p:sp>
      <p:sp>
        <p:nvSpPr>
          <p:cNvPr id="4" name="3 Marcador de pie de página"/>
          <p:cNvSpPr>
            <a:spLocks noGrp="1"/>
          </p:cNvSpPr>
          <p:nvPr>
            <p:ph type="ftr" sz="quarter" idx="11"/>
          </p:nvPr>
        </p:nvSpPr>
        <p:spPr/>
        <p:txBody>
          <a:bodyPr/>
          <a:lstStyle/>
          <a:p>
            <a:endParaRPr lang="es-PA" dirty="0"/>
          </a:p>
        </p:txBody>
      </p:sp>
      <p:sp>
        <p:nvSpPr>
          <p:cNvPr id="5" name="4 Marcador de número de diapositiva"/>
          <p:cNvSpPr>
            <a:spLocks noGrp="1"/>
          </p:cNvSpPr>
          <p:nvPr>
            <p:ph type="sldNum" sz="quarter" idx="12"/>
          </p:nvPr>
        </p:nvSpPr>
        <p:spPr/>
        <p:txBody>
          <a:bodyPr/>
          <a:lstStyle/>
          <a:p>
            <a:fld id="{4389B7E1-03B0-4B17-B47A-65630B52D6C9}" type="slidenum">
              <a:rPr lang="es-PA" smtClean="0"/>
              <a:t>‹#›</a:t>
            </a:fld>
            <a:endParaRPr lang="es-PA" dirty="0"/>
          </a:p>
        </p:txBody>
      </p:sp>
    </p:spTree>
    <p:extLst>
      <p:ext uri="{BB962C8B-B14F-4D97-AF65-F5344CB8AC3E}">
        <p14:creationId xmlns:p14="http://schemas.microsoft.com/office/powerpoint/2010/main" val="3431864851"/>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1067139-E428-4D54-99EC-BDF5B7B840DB}" type="datetimeFigureOut">
              <a:rPr lang="es-PA" smtClean="0"/>
              <a:t>7/3/16</a:t>
            </a:fld>
            <a:endParaRPr lang="es-PA" dirty="0"/>
          </a:p>
        </p:txBody>
      </p:sp>
      <p:sp>
        <p:nvSpPr>
          <p:cNvPr id="3" name="2 Marcador de pie de página"/>
          <p:cNvSpPr>
            <a:spLocks noGrp="1"/>
          </p:cNvSpPr>
          <p:nvPr>
            <p:ph type="ftr" sz="quarter" idx="11"/>
          </p:nvPr>
        </p:nvSpPr>
        <p:spPr/>
        <p:txBody>
          <a:bodyPr/>
          <a:lstStyle/>
          <a:p>
            <a:endParaRPr lang="es-PA" dirty="0"/>
          </a:p>
        </p:txBody>
      </p:sp>
      <p:sp>
        <p:nvSpPr>
          <p:cNvPr id="4" name="3 Marcador de número de diapositiva"/>
          <p:cNvSpPr>
            <a:spLocks noGrp="1"/>
          </p:cNvSpPr>
          <p:nvPr>
            <p:ph type="sldNum" sz="quarter" idx="12"/>
          </p:nvPr>
        </p:nvSpPr>
        <p:spPr/>
        <p:txBody>
          <a:bodyPr/>
          <a:lstStyle/>
          <a:p>
            <a:fld id="{4389B7E1-03B0-4B17-B47A-65630B52D6C9}" type="slidenum">
              <a:rPr lang="es-PA" smtClean="0"/>
              <a:t>‹#›</a:t>
            </a:fld>
            <a:endParaRPr lang="es-PA" dirty="0"/>
          </a:p>
        </p:txBody>
      </p:sp>
    </p:spTree>
    <p:extLst>
      <p:ext uri="{BB962C8B-B14F-4D97-AF65-F5344CB8AC3E}">
        <p14:creationId xmlns:p14="http://schemas.microsoft.com/office/powerpoint/2010/main" val="2380439680"/>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A"/>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1067139-E428-4D54-99EC-BDF5B7B840DB}" type="datetimeFigureOut">
              <a:rPr lang="es-PA" smtClean="0"/>
              <a:t>7/3/16</a:t>
            </a:fld>
            <a:endParaRPr lang="es-PA" dirty="0"/>
          </a:p>
        </p:txBody>
      </p:sp>
      <p:sp>
        <p:nvSpPr>
          <p:cNvPr id="6" name="5 Marcador de pie de página"/>
          <p:cNvSpPr>
            <a:spLocks noGrp="1"/>
          </p:cNvSpPr>
          <p:nvPr>
            <p:ph type="ftr" sz="quarter" idx="11"/>
          </p:nvPr>
        </p:nvSpPr>
        <p:spPr/>
        <p:txBody>
          <a:bodyPr/>
          <a:lstStyle/>
          <a:p>
            <a:endParaRPr lang="es-PA" dirty="0"/>
          </a:p>
        </p:txBody>
      </p:sp>
      <p:sp>
        <p:nvSpPr>
          <p:cNvPr id="7" name="6 Marcador de número de diapositiva"/>
          <p:cNvSpPr>
            <a:spLocks noGrp="1"/>
          </p:cNvSpPr>
          <p:nvPr>
            <p:ph type="sldNum" sz="quarter" idx="12"/>
          </p:nvPr>
        </p:nvSpPr>
        <p:spPr/>
        <p:txBody>
          <a:bodyPr/>
          <a:lstStyle/>
          <a:p>
            <a:fld id="{4389B7E1-03B0-4B17-B47A-65630B52D6C9}" type="slidenum">
              <a:rPr lang="es-PA" smtClean="0"/>
              <a:t>‹#›</a:t>
            </a:fld>
            <a:endParaRPr lang="es-PA" dirty="0"/>
          </a:p>
        </p:txBody>
      </p:sp>
    </p:spTree>
    <p:extLst>
      <p:ext uri="{BB962C8B-B14F-4D97-AF65-F5344CB8AC3E}">
        <p14:creationId xmlns:p14="http://schemas.microsoft.com/office/powerpoint/2010/main" val="3850915612"/>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A"/>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1067139-E428-4D54-99EC-BDF5B7B840DB}" type="datetimeFigureOut">
              <a:rPr lang="es-PA" smtClean="0"/>
              <a:t>7/3/16</a:t>
            </a:fld>
            <a:endParaRPr lang="es-PA" dirty="0"/>
          </a:p>
        </p:txBody>
      </p:sp>
      <p:sp>
        <p:nvSpPr>
          <p:cNvPr id="6" name="5 Marcador de pie de página"/>
          <p:cNvSpPr>
            <a:spLocks noGrp="1"/>
          </p:cNvSpPr>
          <p:nvPr>
            <p:ph type="ftr" sz="quarter" idx="11"/>
          </p:nvPr>
        </p:nvSpPr>
        <p:spPr/>
        <p:txBody>
          <a:bodyPr/>
          <a:lstStyle/>
          <a:p>
            <a:endParaRPr lang="es-PA" dirty="0"/>
          </a:p>
        </p:txBody>
      </p:sp>
      <p:sp>
        <p:nvSpPr>
          <p:cNvPr id="7" name="6 Marcador de número de diapositiva"/>
          <p:cNvSpPr>
            <a:spLocks noGrp="1"/>
          </p:cNvSpPr>
          <p:nvPr>
            <p:ph type="sldNum" sz="quarter" idx="12"/>
          </p:nvPr>
        </p:nvSpPr>
        <p:spPr/>
        <p:txBody>
          <a:bodyPr/>
          <a:lstStyle/>
          <a:p>
            <a:fld id="{4389B7E1-03B0-4B17-B47A-65630B52D6C9}" type="slidenum">
              <a:rPr lang="es-PA" smtClean="0"/>
              <a:t>‹#›</a:t>
            </a:fld>
            <a:endParaRPr lang="es-PA" dirty="0"/>
          </a:p>
        </p:txBody>
      </p:sp>
    </p:spTree>
    <p:extLst>
      <p:ext uri="{BB962C8B-B14F-4D97-AF65-F5344CB8AC3E}">
        <p14:creationId xmlns:p14="http://schemas.microsoft.com/office/powerpoint/2010/main" val="1583851231"/>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10539"/>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A"/>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67139-E428-4D54-99EC-BDF5B7B840DB}" type="datetimeFigureOut">
              <a:rPr lang="es-PA" smtClean="0"/>
              <a:t>7/3/16</a:t>
            </a:fld>
            <a:endParaRPr lang="es-PA"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A"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9B7E1-03B0-4B17-B47A-65630B52D6C9}" type="slidenum">
              <a:rPr lang="es-PA" smtClean="0"/>
              <a:t>‹#›</a:t>
            </a:fld>
            <a:endParaRPr lang="es-PA" dirty="0"/>
          </a:p>
        </p:txBody>
      </p:sp>
    </p:spTree>
    <p:extLst>
      <p:ext uri="{BB962C8B-B14F-4D97-AF65-F5344CB8AC3E}">
        <p14:creationId xmlns:p14="http://schemas.microsoft.com/office/powerpoint/2010/main" val="313751522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8" Type="http://schemas.openxmlformats.org/officeDocument/2006/relationships/hyperlink" Target="http://www.google.com/imgres?q=logo+oracle+gold+partner&amp;hl=es&amp;biw=1366&amp;bih=622&amp;tbm=isch&amp;tbnid=J5OSdsCj3dipnM:&amp;imgrefurl=http://www.unitiv.com/technology-partners/&amp;docid=DR9u2jWKosr1hM&amp;imgurl=http://www.unitiv.com/Portals/51762/images/Oracle_Gold_Partner_Logo-resized-600.jpg&amp;w=600&amp;h=138&amp;ei=EW6OUPmuC8uy0QHo6YDoDA&amp;zoom=1&amp;iact=hc&amp;vpx=48&amp;vpy=185&amp;dur=14&amp;hovh=107&amp;hovw=469&amp;tx=262&amp;ty=67&amp;sig=109654872696826337353&amp;page=1&amp;tbnh=57&amp;tbnw=248&amp;start=0&amp;ndsp=15&amp;ved=1t:429,r:0,s:0,i:66" TargetMode="External"/><Relationship Id="rId13" Type="http://schemas.openxmlformats.org/officeDocument/2006/relationships/image" Target="../media/image21.jpeg"/><Relationship Id="rId18" Type="http://schemas.openxmlformats.org/officeDocument/2006/relationships/image" Target="../media/image26.jp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0.jpeg"/><Relationship Id="rId17" Type="http://schemas.openxmlformats.org/officeDocument/2006/relationships/image" Target="../media/image25.jpeg"/><Relationship Id="rId2" Type="http://schemas.openxmlformats.org/officeDocument/2006/relationships/image" Target="../media/image11.png"/><Relationship Id="rId16"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9.jpeg"/><Relationship Id="rId5" Type="http://schemas.openxmlformats.org/officeDocument/2006/relationships/image" Target="../media/image14.png"/><Relationship Id="rId15" Type="http://schemas.openxmlformats.org/officeDocument/2006/relationships/image" Target="../media/image23.jpeg"/><Relationship Id="rId10" Type="http://schemas.openxmlformats.org/officeDocument/2006/relationships/image" Target="../media/image18.jpeg"/><Relationship Id="rId19" Type="http://schemas.openxmlformats.org/officeDocument/2006/relationships/image" Target="../media/image27.png"/><Relationship Id="rId4" Type="http://schemas.openxmlformats.org/officeDocument/2006/relationships/image" Target="../media/image13.jpeg"/><Relationship Id="rId9" Type="http://schemas.openxmlformats.org/officeDocument/2006/relationships/image" Target="../media/image17.jpeg"/><Relationship Id="rId1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hyperlink" Target="mailto:saizprua@3tech-panam&#225;.com"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3239"/>
            <a:ext cx="4244784" cy="150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5508104" y="6525344"/>
            <a:ext cx="2736304" cy="369332"/>
          </a:xfrm>
          <a:prstGeom prst="rect">
            <a:avLst/>
          </a:prstGeom>
          <a:noFill/>
        </p:spPr>
        <p:txBody>
          <a:bodyPr wrap="square" rtlCol="0">
            <a:spAutoFit/>
          </a:bodyPr>
          <a:lstStyle/>
          <a:p>
            <a:pPr algn="ctr"/>
            <a:r>
              <a:rPr lang="es-PA" b="1" dirty="0" smtClean="0"/>
              <a:t>www.3tech-panama.com</a:t>
            </a:r>
            <a:endParaRPr lang="es-PA" b="1" dirty="0"/>
          </a:p>
        </p:txBody>
      </p:sp>
      <p:sp>
        <p:nvSpPr>
          <p:cNvPr id="7" name="6 CuadroTexto"/>
          <p:cNvSpPr txBox="1"/>
          <p:nvPr/>
        </p:nvSpPr>
        <p:spPr>
          <a:xfrm>
            <a:off x="4074903" y="5301208"/>
            <a:ext cx="4813889" cy="707886"/>
          </a:xfrm>
          <a:prstGeom prst="rect">
            <a:avLst/>
          </a:prstGeom>
          <a:noFill/>
        </p:spPr>
        <p:txBody>
          <a:bodyPr wrap="square" rtlCol="0">
            <a:spAutoFit/>
          </a:bodyPr>
          <a:lstStyle/>
          <a:p>
            <a:pPr algn="ctr"/>
            <a:r>
              <a:rPr lang="es-PA" sz="2000" b="1" dirty="0" smtClean="0"/>
              <a:t>“</a:t>
            </a:r>
            <a:r>
              <a:rPr lang="es-PA" sz="2000" dirty="0"/>
              <a:t>Innovación y Experiencia en tecnología de Información y Comunicación. </a:t>
            </a:r>
            <a:r>
              <a:rPr lang="es-PA" sz="2000" b="1" dirty="0" smtClean="0"/>
              <a:t>”</a:t>
            </a:r>
            <a:endParaRPr lang="es-PA" sz="2000" b="1" dirty="0"/>
          </a:p>
        </p:txBody>
      </p:sp>
      <p:pic>
        <p:nvPicPr>
          <p:cNvPr id="12" name="11 Imagen"/>
          <p:cNvPicPr>
            <a:picLocks noChangeAspect="1"/>
          </p:cNvPicPr>
          <p:nvPr/>
        </p:nvPicPr>
        <p:blipFill rotWithShape="1">
          <a:blip r:embed="rId3" cstate="print">
            <a:extLst>
              <a:ext uri="{28A0092B-C50C-407E-A947-70E740481C1C}">
                <a14:useLocalDpi xmlns:a14="http://schemas.microsoft.com/office/drawing/2010/main" val="0"/>
              </a:ext>
            </a:extLst>
          </a:blip>
          <a:srcRect l="9512" t="26028" r="54207" b="16006"/>
          <a:stretch/>
        </p:blipFill>
        <p:spPr>
          <a:xfrm>
            <a:off x="-30976" y="1700808"/>
            <a:ext cx="4005943" cy="4151085"/>
          </a:xfrm>
          <a:prstGeom prst="rect">
            <a:avLst/>
          </a:prstGeom>
        </p:spPr>
      </p:pic>
      <p:sp>
        <p:nvSpPr>
          <p:cNvPr id="2" name="TextBox 1"/>
          <p:cNvSpPr txBox="1"/>
          <p:nvPr/>
        </p:nvSpPr>
        <p:spPr>
          <a:xfrm>
            <a:off x="3275856" y="2708914"/>
            <a:ext cx="5781609" cy="2554545"/>
          </a:xfrm>
          <a:prstGeom prst="rect">
            <a:avLst/>
          </a:prstGeom>
          <a:noFill/>
        </p:spPr>
        <p:txBody>
          <a:bodyPr wrap="square" rtlCol="0">
            <a:spAutoFit/>
          </a:bodyPr>
          <a:lstStyle/>
          <a:p>
            <a:pPr algn="just"/>
            <a:r>
              <a:rPr lang="es-ES" sz="2000" b="1" dirty="0" smtClean="0">
                <a:solidFill>
                  <a:srgbClr val="FFFF00"/>
                </a:solidFill>
              </a:rPr>
              <a:t>PROPUESTA DE </a:t>
            </a:r>
          </a:p>
          <a:p>
            <a:pPr algn="just"/>
            <a:r>
              <a:rPr lang="es-ES" sz="2000" b="1" dirty="0">
                <a:solidFill>
                  <a:srgbClr val="FFFF00"/>
                </a:solidFill>
              </a:rPr>
              <a:t>“Migración (Upgrade) de la base de datos actual Oracle 9g a Versión Oracle 11g R1 </a:t>
            </a:r>
            <a:r>
              <a:rPr lang="es-ES" sz="2000" b="1" dirty="0" smtClean="0">
                <a:solidFill>
                  <a:srgbClr val="FFFF00"/>
                </a:solidFill>
              </a:rPr>
              <a:t>, </a:t>
            </a:r>
            <a:r>
              <a:rPr lang="es-ES" sz="2000" b="1" dirty="0">
                <a:solidFill>
                  <a:srgbClr val="FFFF00"/>
                </a:solidFill>
              </a:rPr>
              <a:t>el Desarrollos de Seis (6) Aplicaciones o módulos en ambiente </a:t>
            </a:r>
            <a:r>
              <a:rPr lang="es-ES" sz="2000" b="1" dirty="0" smtClean="0">
                <a:solidFill>
                  <a:srgbClr val="FFFF00"/>
                </a:solidFill>
              </a:rPr>
              <a:t>web y Hardware donde se publicaran las aplicaciones desarrolladas </a:t>
            </a:r>
            <a:r>
              <a:rPr lang="es-ES" sz="2000" b="1" dirty="0">
                <a:solidFill>
                  <a:srgbClr val="FFFF00"/>
                </a:solidFill>
              </a:rPr>
              <a:t>para la Dirección de Investigación Judicial”</a:t>
            </a:r>
            <a:endParaRPr lang="es-PA" sz="2000" b="1" dirty="0">
              <a:solidFill>
                <a:srgbClr val="FFFF00"/>
              </a:solidFill>
            </a:endParaRPr>
          </a:p>
          <a:p>
            <a:pPr algn="just"/>
            <a:r>
              <a:rPr lang="es-ES" sz="2000" b="1" dirty="0" smtClean="0">
                <a:solidFill>
                  <a:srgbClr val="FFFF00"/>
                </a:solidFill>
              </a:rPr>
              <a:t> </a:t>
            </a:r>
            <a:endParaRPr lang="es-PA" sz="2000" b="1" dirty="0">
              <a:solidFill>
                <a:srgbClr val="FFFF00"/>
              </a:solidFill>
            </a:endParaRPr>
          </a:p>
        </p:txBody>
      </p:sp>
      <p:pic>
        <p:nvPicPr>
          <p:cNvPr id="14" name="Picture 13" descr="D:\3TECH\DIJ\dij.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0832" y="476672"/>
            <a:ext cx="867152" cy="720080"/>
          </a:xfrm>
          <a:prstGeom prst="rect">
            <a:avLst/>
          </a:prstGeom>
          <a:noFill/>
          <a:ln>
            <a:noFill/>
          </a:ln>
        </p:spPr>
      </p:pic>
    </p:spTree>
    <p:extLst>
      <p:ext uri="{BB962C8B-B14F-4D97-AF65-F5344CB8AC3E}">
        <p14:creationId xmlns:p14="http://schemas.microsoft.com/office/powerpoint/2010/main" val="1009291640"/>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xit" presetSubtype="0" fill="hold" nodeType="withEffect">
                                  <p:stCondLst>
                                    <p:cond delay="0"/>
                                  </p:stCondLst>
                                  <p:childTnLst>
                                    <p:anim calcmode="lin" valueType="num">
                                      <p:cBhvr>
                                        <p:cTn id="6" dur="1000"/>
                                        <p:tgtEl>
                                          <p:spTgt spid="12"/>
                                        </p:tgtEl>
                                        <p:attrNameLst>
                                          <p:attrName>ppt_w</p:attrName>
                                        </p:attrNameLst>
                                      </p:cBhvr>
                                      <p:tavLst>
                                        <p:tav tm="0">
                                          <p:val>
                                            <p:strVal val="ppt_w"/>
                                          </p:val>
                                        </p:tav>
                                        <p:tav tm="100000">
                                          <p:val>
                                            <p:fltVal val="0"/>
                                          </p:val>
                                        </p:tav>
                                      </p:tavLst>
                                    </p:anim>
                                    <p:anim calcmode="lin" valueType="num">
                                      <p:cBhvr>
                                        <p:cTn id="7" dur="1000"/>
                                        <p:tgtEl>
                                          <p:spTgt spid="12"/>
                                        </p:tgtEl>
                                        <p:attrNameLst>
                                          <p:attrName>ppt_h</p:attrName>
                                        </p:attrNameLst>
                                      </p:cBhvr>
                                      <p:tavLst>
                                        <p:tav tm="0">
                                          <p:val>
                                            <p:strVal val="ppt_h"/>
                                          </p:val>
                                        </p:tav>
                                        <p:tav tm="100000">
                                          <p:val>
                                            <p:fltVal val="0"/>
                                          </p:val>
                                        </p:tav>
                                      </p:tavLst>
                                    </p:anim>
                                    <p:anim calcmode="lin" valueType="num">
                                      <p:cBhvr>
                                        <p:cTn id="8" dur="1000"/>
                                        <p:tgtEl>
                                          <p:spTgt spid="12"/>
                                        </p:tgtEl>
                                        <p:attrNameLst>
                                          <p:attrName>style.rotation</p:attrName>
                                        </p:attrNameLst>
                                      </p:cBhvr>
                                      <p:tavLst>
                                        <p:tav tm="0">
                                          <p:val>
                                            <p:fltVal val="0"/>
                                          </p:val>
                                        </p:tav>
                                        <p:tav tm="100000">
                                          <p:val>
                                            <p:fltVal val="90"/>
                                          </p:val>
                                        </p:tav>
                                      </p:tavLst>
                                    </p:anim>
                                    <p:animEffect transition="out" filter="fade">
                                      <p:cBhvr>
                                        <p:cTn id="9" dur="1000"/>
                                        <p:tgtEl>
                                          <p:spTgt spid="12"/>
                                        </p:tgtEl>
                                      </p:cBhvr>
                                    </p:animEffect>
                                    <p:set>
                                      <p:cBhvr>
                                        <p:cTn id="10"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67544" y="744714"/>
            <a:ext cx="1152128" cy="1107996"/>
          </a:xfrm>
          <a:prstGeom prst="rect">
            <a:avLst/>
          </a:prstGeom>
          <a:noFill/>
        </p:spPr>
        <p:txBody>
          <a:bodyPr wrap="square" rtlCol="0">
            <a:spAutoFit/>
          </a:bodyPr>
          <a:lstStyle/>
          <a:p>
            <a:r>
              <a:rPr lang="es-PA" sz="6600" dirty="0" smtClean="0">
                <a:latin typeface="Arial Black" panose="020B0A04020102020204" pitchFamily="34" charset="0"/>
              </a:rPr>
              <a:t>2</a:t>
            </a:r>
            <a:endParaRPr lang="es-PA" sz="6600" dirty="0">
              <a:latin typeface="Arial Black" panose="020B0A04020102020204" pitchFamily="34" charset="0"/>
            </a:endParaRPr>
          </a:p>
        </p:txBody>
      </p:sp>
      <p:sp>
        <p:nvSpPr>
          <p:cNvPr id="5" name="4 CuadroTexto"/>
          <p:cNvSpPr txBox="1"/>
          <p:nvPr/>
        </p:nvSpPr>
        <p:spPr>
          <a:xfrm>
            <a:off x="1331640" y="1009694"/>
            <a:ext cx="7599600" cy="707886"/>
          </a:xfrm>
          <a:prstGeom prst="rect">
            <a:avLst/>
          </a:prstGeom>
          <a:noFill/>
          <a:scene3d>
            <a:camera prst="orthographicFront"/>
            <a:lightRig rig="threePt" dir="t"/>
          </a:scene3d>
          <a:sp3d/>
        </p:spPr>
        <p:txBody>
          <a:bodyPr wrap="square" rtlCol="0">
            <a:spAutoFit/>
          </a:bodyPr>
          <a:lstStyle/>
          <a:p>
            <a:r>
              <a:rPr lang="es-PA" sz="2000" b="1" dirty="0">
                <a:solidFill>
                  <a:srgbClr val="009900"/>
                </a:solidFill>
              </a:rPr>
              <a:t>Desarrollo de las seis (6) aplicaciones o módulos  a ambiente web utilizando como herramienta de desarrollo   NodeJS.</a:t>
            </a: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1" y="242799"/>
            <a:ext cx="1669760" cy="593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D:\3TECH\DIJ\dij.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88640"/>
            <a:ext cx="896990" cy="854964"/>
          </a:xfrm>
          <a:prstGeom prst="rect">
            <a:avLst/>
          </a:prstGeom>
          <a:noFill/>
          <a:ln>
            <a:noFill/>
          </a:ln>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568" y="1916832"/>
            <a:ext cx="7794503" cy="4659602"/>
          </a:xfrm>
          <a:prstGeom prst="rect">
            <a:avLst/>
          </a:prstGeom>
        </p:spPr>
      </p:pic>
      <p:pic>
        <p:nvPicPr>
          <p:cNvPr id="10" name="Picture 9"/>
          <p:cNvPicPr>
            <a:picLocks noChangeAspect="1"/>
          </p:cNvPicPr>
          <p:nvPr/>
        </p:nvPicPr>
        <p:blipFill>
          <a:blip r:embed="rId5"/>
          <a:stretch>
            <a:fillRect/>
          </a:stretch>
        </p:blipFill>
        <p:spPr>
          <a:xfrm>
            <a:off x="3237608" y="121979"/>
            <a:ext cx="2956816" cy="798645"/>
          </a:xfrm>
          <a:prstGeom prst="rect">
            <a:avLst/>
          </a:prstGeom>
        </p:spPr>
      </p:pic>
    </p:spTree>
    <p:extLst>
      <p:ext uri="{BB962C8B-B14F-4D97-AF65-F5344CB8AC3E}">
        <p14:creationId xmlns:p14="http://schemas.microsoft.com/office/powerpoint/2010/main" val="4056829849"/>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67544" y="744714"/>
            <a:ext cx="1152128" cy="1107996"/>
          </a:xfrm>
          <a:prstGeom prst="rect">
            <a:avLst/>
          </a:prstGeom>
          <a:noFill/>
        </p:spPr>
        <p:txBody>
          <a:bodyPr wrap="square" rtlCol="0">
            <a:spAutoFit/>
          </a:bodyPr>
          <a:lstStyle/>
          <a:p>
            <a:r>
              <a:rPr lang="es-PA" sz="6600" dirty="0" smtClean="0">
                <a:latin typeface="Arial Black" panose="020B0A04020102020204" pitchFamily="34" charset="0"/>
              </a:rPr>
              <a:t>2</a:t>
            </a:r>
            <a:endParaRPr lang="es-PA" sz="6600" dirty="0">
              <a:latin typeface="Arial Black" panose="020B0A04020102020204" pitchFamily="34" charset="0"/>
            </a:endParaRPr>
          </a:p>
        </p:txBody>
      </p:sp>
      <p:sp>
        <p:nvSpPr>
          <p:cNvPr id="5" name="4 CuadroTexto"/>
          <p:cNvSpPr txBox="1"/>
          <p:nvPr/>
        </p:nvSpPr>
        <p:spPr>
          <a:xfrm>
            <a:off x="1331640" y="1009694"/>
            <a:ext cx="7599600" cy="707886"/>
          </a:xfrm>
          <a:prstGeom prst="rect">
            <a:avLst/>
          </a:prstGeom>
          <a:noFill/>
          <a:scene3d>
            <a:camera prst="orthographicFront"/>
            <a:lightRig rig="threePt" dir="t"/>
          </a:scene3d>
          <a:sp3d/>
        </p:spPr>
        <p:txBody>
          <a:bodyPr wrap="square" rtlCol="0">
            <a:spAutoFit/>
          </a:bodyPr>
          <a:lstStyle/>
          <a:p>
            <a:r>
              <a:rPr lang="es-PA" sz="2000" b="1" dirty="0">
                <a:solidFill>
                  <a:srgbClr val="009900"/>
                </a:solidFill>
              </a:rPr>
              <a:t>Desarrollo de las seis (6) aplicaciones o módulos  a ambiente web utilizando como herramienta de desarrollo   NodeJS.</a:t>
            </a: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1" y="242799"/>
            <a:ext cx="1669760" cy="593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D:\3TECH\DIJ\dij.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88640"/>
            <a:ext cx="896990" cy="854964"/>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1682724"/>
            <a:ext cx="7853460" cy="5119292"/>
          </a:xfrm>
          <a:prstGeom prst="rect">
            <a:avLst/>
          </a:prstGeom>
        </p:spPr>
      </p:pic>
      <p:pic>
        <p:nvPicPr>
          <p:cNvPr id="10" name="Picture 9"/>
          <p:cNvPicPr>
            <a:picLocks noChangeAspect="1"/>
          </p:cNvPicPr>
          <p:nvPr/>
        </p:nvPicPr>
        <p:blipFill>
          <a:blip r:embed="rId5"/>
          <a:stretch>
            <a:fillRect/>
          </a:stretch>
        </p:blipFill>
        <p:spPr>
          <a:xfrm>
            <a:off x="3237608" y="121979"/>
            <a:ext cx="2956816" cy="798645"/>
          </a:xfrm>
          <a:prstGeom prst="rect">
            <a:avLst/>
          </a:prstGeom>
        </p:spPr>
      </p:pic>
    </p:spTree>
    <p:extLst>
      <p:ext uri="{BB962C8B-B14F-4D97-AF65-F5344CB8AC3E}">
        <p14:creationId xmlns:p14="http://schemas.microsoft.com/office/powerpoint/2010/main" val="2286135075"/>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19541" y="521301"/>
            <a:ext cx="1152128" cy="1107996"/>
          </a:xfrm>
          <a:prstGeom prst="rect">
            <a:avLst/>
          </a:prstGeom>
          <a:noFill/>
        </p:spPr>
        <p:txBody>
          <a:bodyPr wrap="square" rtlCol="0">
            <a:spAutoFit/>
          </a:bodyPr>
          <a:lstStyle/>
          <a:p>
            <a:r>
              <a:rPr lang="es-PA" sz="6600" dirty="0" smtClean="0">
                <a:latin typeface="Arial Black" panose="020B0A04020102020204" pitchFamily="34" charset="0"/>
              </a:rPr>
              <a:t>3</a:t>
            </a:r>
            <a:endParaRPr lang="es-PA" sz="6600" dirty="0">
              <a:latin typeface="Arial Black" panose="020B0A04020102020204" pitchFamily="34" charset="0"/>
            </a:endParaRPr>
          </a:p>
        </p:txBody>
      </p:sp>
      <p:sp>
        <p:nvSpPr>
          <p:cNvPr id="5" name="4 CuadroTexto"/>
          <p:cNvSpPr txBox="1"/>
          <p:nvPr/>
        </p:nvSpPr>
        <p:spPr>
          <a:xfrm>
            <a:off x="1452733" y="1087869"/>
            <a:ext cx="7599600" cy="461665"/>
          </a:xfrm>
          <a:prstGeom prst="rect">
            <a:avLst/>
          </a:prstGeom>
          <a:noFill/>
          <a:scene3d>
            <a:camera prst="orthographicFront"/>
            <a:lightRig rig="threePt" dir="t"/>
          </a:scene3d>
          <a:sp3d/>
        </p:spPr>
        <p:txBody>
          <a:bodyPr wrap="square" rtlCol="0">
            <a:spAutoFit/>
          </a:bodyPr>
          <a:lstStyle/>
          <a:p>
            <a:r>
              <a:rPr lang="es-PA" sz="2400" b="1" dirty="0" smtClean="0">
                <a:solidFill>
                  <a:srgbClr val="009900"/>
                </a:solidFill>
              </a:rPr>
              <a:t>Capacitación </a:t>
            </a:r>
            <a:r>
              <a:rPr lang="es-PA" sz="2400" b="1" dirty="0">
                <a:solidFill>
                  <a:srgbClr val="009900"/>
                </a:solidFill>
              </a:rPr>
              <a:t>para el personal técnico de </a:t>
            </a:r>
            <a:r>
              <a:rPr lang="es-PA" sz="2400" b="1" dirty="0" smtClean="0">
                <a:solidFill>
                  <a:srgbClr val="009900"/>
                </a:solidFill>
              </a:rPr>
              <a:t>DIJ</a:t>
            </a:r>
            <a:endParaRPr lang="es-PA" sz="2400" b="1" dirty="0">
              <a:solidFill>
                <a:srgbClr val="009900"/>
              </a:solidFill>
            </a:endParaRP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1" y="242799"/>
            <a:ext cx="1669760" cy="593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D:\3TECH\DIJ\dij.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88640"/>
            <a:ext cx="896990" cy="854964"/>
          </a:xfrm>
          <a:prstGeom prst="rect">
            <a:avLst/>
          </a:prstGeom>
          <a:noFill/>
          <a:ln>
            <a:noFill/>
          </a:ln>
        </p:spPr>
      </p:pic>
      <p:sp>
        <p:nvSpPr>
          <p:cNvPr id="2" name="Rectangle 1"/>
          <p:cNvSpPr/>
          <p:nvPr/>
        </p:nvSpPr>
        <p:spPr>
          <a:xfrm>
            <a:off x="338476" y="1462505"/>
            <a:ext cx="8712968" cy="5216813"/>
          </a:xfrm>
          <a:prstGeom prst="rect">
            <a:avLst/>
          </a:prstGeom>
        </p:spPr>
        <p:txBody>
          <a:bodyPr wrap="square">
            <a:spAutoFit/>
          </a:bodyPr>
          <a:lstStyle/>
          <a:p>
            <a:pPr marL="720000" marR="363855" indent="-285750" algn="just">
              <a:lnSpc>
                <a:spcPct val="150000"/>
              </a:lnSpc>
              <a:spcAft>
                <a:spcPts val="0"/>
              </a:spcAft>
              <a:buFont typeface="Arial" panose="020B0604020202020204" pitchFamily="34" charset="0"/>
              <a:buChar char="•"/>
              <a:tabLst>
                <a:tab pos="900430" algn="l"/>
                <a:tab pos="990600" algn="l"/>
              </a:tabLst>
            </a:pPr>
            <a:r>
              <a:rPr lang="es-PA" dirty="0"/>
              <a:t>Proporcionar un plan de capacitación requerido para cuatro (4) participantes de la Dirección de Investigación Judicial en una instalación fuera de la DIJ </a:t>
            </a:r>
            <a:endParaRPr lang="es-PA" dirty="0" smtClean="0"/>
          </a:p>
          <a:p>
            <a:pPr marL="720000" marR="363855" indent="-285750" algn="just">
              <a:lnSpc>
                <a:spcPct val="150000"/>
              </a:lnSpc>
              <a:spcAft>
                <a:spcPts val="0"/>
              </a:spcAft>
              <a:buFont typeface="Arial" panose="020B0604020202020204" pitchFamily="34" charset="0"/>
              <a:buChar char="•"/>
              <a:tabLst>
                <a:tab pos="900430" algn="l"/>
                <a:tab pos="990600" algn="l"/>
              </a:tabLst>
            </a:pPr>
            <a:r>
              <a:rPr lang="es-ES" dirty="0"/>
              <a:t> </a:t>
            </a:r>
            <a:r>
              <a:rPr lang="es-PA" dirty="0" smtClean="0"/>
              <a:t>Un </a:t>
            </a:r>
            <a:r>
              <a:rPr lang="es-PA" dirty="0"/>
              <a:t>(1) taller base de datos Oracle: programación con PL/SQL - (40 horas</a:t>
            </a:r>
            <a:r>
              <a:rPr lang="es-PA" dirty="0" smtClean="0"/>
              <a:t>)</a:t>
            </a:r>
          </a:p>
          <a:p>
            <a:pPr marL="720000" marR="363855" indent="-285750" algn="just">
              <a:lnSpc>
                <a:spcPct val="150000"/>
              </a:lnSpc>
              <a:spcAft>
                <a:spcPts val="0"/>
              </a:spcAft>
              <a:buFont typeface="Arial" panose="020B0604020202020204" pitchFamily="34" charset="0"/>
              <a:buChar char="•"/>
              <a:tabLst>
                <a:tab pos="900430" algn="l"/>
                <a:tab pos="990600" algn="l"/>
              </a:tabLst>
            </a:pPr>
            <a:r>
              <a:rPr lang="es-ES" dirty="0"/>
              <a:t> </a:t>
            </a:r>
            <a:r>
              <a:rPr lang="es-PA" dirty="0" smtClean="0"/>
              <a:t>Un </a:t>
            </a:r>
            <a:r>
              <a:rPr lang="es-PA" dirty="0"/>
              <a:t>(1) taller de administración base de datos Oracle 11g Release  workshop I(40 horas</a:t>
            </a:r>
            <a:r>
              <a:rPr lang="es-PA" dirty="0" smtClean="0"/>
              <a:t>)</a:t>
            </a:r>
          </a:p>
          <a:p>
            <a:pPr marL="720000" marR="363855" indent="-285750" algn="just">
              <a:lnSpc>
                <a:spcPct val="150000"/>
              </a:lnSpc>
              <a:spcAft>
                <a:spcPts val="0"/>
              </a:spcAft>
              <a:buFont typeface="Arial" panose="020B0604020202020204" pitchFamily="34" charset="0"/>
              <a:buChar char="•"/>
              <a:tabLst>
                <a:tab pos="900430" algn="l"/>
                <a:tab pos="990600" algn="l"/>
              </a:tabLst>
            </a:pPr>
            <a:r>
              <a:rPr lang="es-ES" dirty="0"/>
              <a:t> </a:t>
            </a:r>
            <a:r>
              <a:rPr lang="es-PA" dirty="0" smtClean="0"/>
              <a:t>Un </a:t>
            </a:r>
            <a:r>
              <a:rPr lang="es-PA" dirty="0"/>
              <a:t>(1) taller de administración base de datos Oracle 11g Release workshop II (40 horas</a:t>
            </a:r>
            <a:r>
              <a:rPr lang="es-PA" dirty="0" smtClean="0"/>
              <a:t>)</a:t>
            </a:r>
          </a:p>
          <a:p>
            <a:pPr marL="720000" marR="363855" indent="-285750" algn="just">
              <a:lnSpc>
                <a:spcPct val="150000"/>
              </a:lnSpc>
              <a:spcAft>
                <a:spcPts val="0"/>
              </a:spcAft>
              <a:buFont typeface="Arial" panose="020B0604020202020204" pitchFamily="34" charset="0"/>
              <a:buChar char="•"/>
              <a:tabLst>
                <a:tab pos="900430" algn="l"/>
                <a:tab pos="990600" algn="l"/>
              </a:tabLst>
            </a:pPr>
            <a:r>
              <a:rPr lang="es-ES" dirty="0"/>
              <a:t> </a:t>
            </a:r>
            <a:r>
              <a:rPr lang="es-PA" dirty="0" smtClean="0"/>
              <a:t>Un </a:t>
            </a:r>
            <a:r>
              <a:rPr lang="es-PA" dirty="0"/>
              <a:t>(1) taller de capacitación de la herramienta de desarrollo NodeJS(40 horas</a:t>
            </a:r>
            <a:r>
              <a:rPr lang="es-PA" dirty="0" smtClean="0"/>
              <a:t>) </a:t>
            </a:r>
          </a:p>
          <a:p>
            <a:pPr marL="720000" marR="363855" indent="-285750" algn="just">
              <a:lnSpc>
                <a:spcPct val="150000"/>
              </a:lnSpc>
              <a:spcAft>
                <a:spcPts val="0"/>
              </a:spcAft>
              <a:buFont typeface="Arial" panose="020B0604020202020204" pitchFamily="34" charset="0"/>
              <a:buChar char="•"/>
              <a:tabLst>
                <a:tab pos="900430" algn="l"/>
                <a:tab pos="990600" algn="l"/>
              </a:tabLst>
            </a:pPr>
            <a:r>
              <a:rPr lang="es-PA" dirty="0" smtClean="0"/>
              <a:t>Una </a:t>
            </a:r>
            <a:r>
              <a:rPr lang="es-PA" dirty="0"/>
              <a:t>(1) capacitación de transferencia de conocimiento en webservice desarrollados</a:t>
            </a:r>
            <a:r>
              <a:rPr lang="es-PA" dirty="0" smtClean="0"/>
              <a:t>.</a:t>
            </a:r>
          </a:p>
          <a:p>
            <a:pPr marL="720000" marR="363855" indent="-285750" algn="just">
              <a:lnSpc>
                <a:spcPct val="150000"/>
              </a:lnSpc>
              <a:spcAft>
                <a:spcPts val="0"/>
              </a:spcAft>
              <a:buFont typeface="Arial" panose="020B0604020202020204" pitchFamily="34" charset="0"/>
              <a:buChar char="•"/>
              <a:tabLst>
                <a:tab pos="900430" algn="l"/>
                <a:tab pos="990600" algn="l"/>
              </a:tabLst>
            </a:pPr>
            <a:r>
              <a:rPr lang="es-ES" dirty="0"/>
              <a:t> </a:t>
            </a:r>
            <a:r>
              <a:rPr lang="es-PA" dirty="0" smtClean="0"/>
              <a:t>Capacitación </a:t>
            </a:r>
            <a:r>
              <a:rPr lang="es-PA" dirty="0"/>
              <a:t>a los usuarios finales en uso de las seis (6) aplicaciones o módulo desarrolladas.</a:t>
            </a:r>
          </a:p>
        </p:txBody>
      </p:sp>
      <p:pic>
        <p:nvPicPr>
          <p:cNvPr id="3" name="Picture 2"/>
          <p:cNvPicPr>
            <a:picLocks noChangeAspect="1"/>
          </p:cNvPicPr>
          <p:nvPr/>
        </p:nvPicPr>
        <p:blipFill>
          <a:blip r:embed="rId4"/>
          <a:stretch>
            <a:fillRect/>
          </a:stretch>
        </p:blipFill>
        <p:spPr>
          <a:xfrm>
            <a:off x="3237608" y="121979"/>
            <a:ext cx="2956816" cy="798645"/>
          </a:xfrm>
          <a:prstGeom prst="rect">
            <a:avLst/>
          </a:prstGeom>
        </p:spPr>
      </p:pic>
    </p:spTree>
    <p:extLst>
      <p:ext uri="{BB962C8B-B14F-4D97-AF65-F5344CB8AC3E}">
        <p14:creationId xmlns:p14="http://schemas.microsoft.com/office/powerpoint/2010/main" val="1528894324"/>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95536" y="573197"/>
            <a:ext cx="1152128" cy="1107996"/>
          </a:xfrm>
          <a:prstGeom prst="rect">
            <a:avLst/>
          </a:prstGeom>
          <a:noFill/>
        </p:spPr>
        <p:txBody>
          <a:bodyPr wrap="square" rtlCol="0">
            <a:spAutoFit/>
          </a:bodyPr>
          <a:lstStyle/>
          <a:p>
            <a:r>
              <a:rPr lang="es-PA" sz="6600" dirty="0" smtClean="0">
                <a:latin typeface="Arial Black" panose="020B0A04020102020204" pitchFamily="34" charset="0"/>
              </a:rPr>
              <a:t>4</a:t>
            </a:r>
            <a:endParaRPr lang="es-PA" sz="6600" dirty="0">
              <a:latin typeface="Arial Black" panose="020B0A04020102020204" pitchFamily="34" charset="0"/>
            </a:endParaRPr>
          </a:p>
        </p:txBody>
      </p:sp>
      <p:sp>
        <p:nvSpPr>
          <p:cNvPr id="5" name="4 CuadroTexto"/>
          <p:cNvSpPr txBox="1"/>
          <p:nvPr/>
        </p:nvSpPr>
        <p:spPr>
          <a:xfrm>
            <a:off x="1452733" y="1087869"/>
            <a:ext cx="7599600" cy="830997"/>
          </a:xfrm>
          <a:prstGeom prst="rect">
            <a:avLst/>
          </a:prstGeom>
          <a:noFill/>
          <a:scene3d>
            <a:camera prst="orthographicFront"/>
            <a:lightRig rig="threePt" dir="t"/>
          </a:scene3d>
          <a:sp3d/>
        </p:spPr>
        <p:txBody>
          <a:bodyPr wrap="square" rtlCol="0">
            <a:spAutoFit/>
          </a:bodyPr>
          <a:lstStyle/>
          <a:p>
            <a:r>
              <a:rPr lang="es-PA" sz="2400" b="1" dirty="0" smtClean="0">
                <a:solidFill>
                  <a:srgbClr val="009900"/>
                </a:solidFill>
              </a:rPr>
              <a:t>Suministro </a:t>
            </a:r>
            <a:r>
              <a:rPr lang="es-PA" sz="2400" b="1" dirty="0">
                <a:solidFill>
                  <a:srgbClr val="009900"/>
                </a:solidFill>
              </a:rPr>
              <a:t>y  Configuración del Servidor para las Aplicaciones a </a:t>
            </a:r>
            <a:r>
              <a:rPr lang="es-PA" sz="2400" b="1" dirty="0" smtClean="0">
                <a:solidFill>
                  <a:srgbClr val="009900"/>
                </a:solidFill>
              </a:rPr>
              <a:t>desarrollar</a:t>
            </a:r>
            <a:endParaRPr lang="es-PA" sz="2400" b="1" dirty="0">
              <a:solidFill>
                <a:srgbClr val="009900"/>
              </a:solidFill>
            </a:endParaRP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1" y="242799"/>
            <a:ext cx="1669760" cy="593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D:\3TECH\DIJ\dij.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88640"/>
            <a:ext cx="896990" cy="854964"/>
          </a:xfrm>
          <a:prstGeom prst="rect">
            <a:avLst/>
          </a:prstGeom>
          <a:noFill/>
          <a:ln>
            <a:noFill/>
          </a:ln>
        </p:spPr>
      </p:pic>
      <p:sp>
        <p:nvSpPr>
          <p:cNvPr id="2" name="Rectangle 1"/>
          <p:cNvSpPr/>
          <p:nvPr/>
        </p:nvSpPr>
        <p:spPr>
          <a:xfrm>
            <a:off x="431032" y="1804526"/>
            <a:ext cx="8712968" cy="464871"/>
          </a:xfrm>
          <a:prstGeom prst="rect">
            <a:avLst/>
          </a:prstGeom>
        </p:spPr>
        <p:txBody>
          <a:bodyPr wrap="square">
            <a:spAutoFit/>
          </a:bodyPr>
          <a:lstStyle/>
          <a:p>
            <a:pPr marL="720000" marR="363855" indent="-285750" algn="just">
              <a:lnSpc>
                <a:spcPct val="150000"/>
              </a:lnSpc>
              <a:spcAft>
                <a:spcPts val="0"/>
              </a:spcAft>
              <a:buFont typeface="Arial" panose="020B0604020202020204" pitchFamily="34" charset="0"/>
              <a:buChar char="•"/>
              <a:tabLst>
                <a:tab pos="900430" algn="l"/>
                <a:tab pos="990600" algn="l"/>
              </a:tabLst>
            </a:pPr>
            <a:r>
              <a:rPr lang="es-PA" b="1" dirty="0" smtClean="0"/>
              <a:t>Características  Técnica del Servidor</a:t>
            </a:r>
            <a:endParaRPr lang="es-PA" b="1" dirty="0"/>
          </a:p>
        </p:txBody>
      </p:sp>
      <p:pic>
        <p:nvPicPr>
          <p:cNvPr id="3" name="Picture 2"/>
          <p:cNvPicPr>
            <a:picLocks noChangeAspect="1"/>
          </p:cNvPicPr>
          <p:nvPr/>
        </p:nvPicPr>
        <p:blipFill>
          <a:blip r:embed="rId4"/>
          <a:stretch>
            <a:fillRect/>
          </a:stretch>
        </p:blipFill>
        <p:spPr>
          <a:xfrm>
            <a:off x="3237608" y="121979"/>
            <a:ext cx="2956816" cy="798645"/>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125071917"/>
              </p:ext>
            </p:extLst>
          </p:nvPr>
        </p:nvGraphicFramePr>
        <p:xfrm>
          <a:off x="467545" y="2396649"/>
          <a:ext cx="8136904" cy="4056689"/>
        </p:xfrm>
        <a:graphic>
          <a:graphicData uri="http://schemas.openxmlformats.org/drawingml/2006/table">
            <a:tbl>
              <a:tblPr firstRow="1" firstCol="1" bandRow="1">
                <a:tableStyleId>{5C22544A-7EE6-4342-B048-85BDC9FD1C3A}</a:tableStyleId>
              </a:tblPr>
              <a:tblGrid>
                <a:gridCol w="1058660"/>
                <a:gridCol w="7078244"/>
              </a:tblGrid>
              <a:tr h="291583">
                <a:tc>
                  <a:txBody>
                    <a:bodyPr/>
                    <a:lstStyle/>
                    <a:p>
                      <a:pPr algn="l">
                        <a:spcAft>
                          <a:spcPts val="0"/>
                        </a:spcAft>
                      </a:pPr>
                      <a:r>
                        <a:rPr lang="es-PA" sz="1800" dirty="0">
                          <a:effectLst/>
                        </a:rPr>
                        <a:t>Ítems</a:t>
                      </a:r>
                      <a:endParaRPr lang="es-PA"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s-PA" sz="1800" dirty="0">
                          <a:effectLst/>
                        </a:rPr>
                        <a:t>Descripción</a:t>
                      </a:r>
                      <a:endParaRPr lang="es-PA" sz="1800" dirty="0">
                        <a:effectLst/>
                        <a:latin typeface="Times New Roman" panose="02020603050405020304" pitchFamily="18" charset="0"/>
                        <a:ea typeface="Times New Roman" panose="02020603050405020304" pitchFamily="18" charset="0"/>
                      </a:endParaRPr>
                    </a:p>
                  </a:txBody>
                  <a:tcPr marL="68580" marR="68580" marT="0" marB="0"/>
                </a:tc>
              </a:tr>
              <a:tr h="285435">
                <a:tc>
                  <a:txBody>
                    <a:bodyPr/>
                    <a:lstStyle/>
                    <a:p>
                      <a:pPr algn="l">
                        <a:spcAft>
                          <a:spcPts val="0"/>
                        </a:spcAft>
                      </a:pPr>
                      <a:r>
                        <a:rPr lang="es-PA" sz="1800" dirty="0">
                          <a:effectLst/>
                        </a:rPr>
                        <a:t>1</a:t>
                      </a:r>
                      <a:endParaRPr lang="es-PA"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s-PA" sz="1800" dirty="0">
                          <a:effectLst/>
                        </a:rPr>
                        <a:t> </a:t>
                      </a:r>
                      <a:r>
                        <a:rPr lang="es-ES" sz="1800" dirty="0">
                          <a:effectLst/>
                        </a:rPr>
                        <a:t>Un(1)Servidor para aplicaciones </a:t>
                      </a:r>
                      <a:endParaRPr lang="es-PA" sz="1800" dirty="0">
                        <a:effectLst/>
                        <a:latin typeface="Times New Roman" panose="02020603050405020304" pitchFamily="18" charset="0"/>
                        <a:ea typeface="Times New Roman" panose="02020603050405020304" pitchFamily="18" charset="0"/>
                      </a:endParaRPr>
                    </a:p>
                  </a:txBody>
                  <a:tcPr marL="68580" marR="68580" marT="0" marB="0"/>
                </a:tc>
              </a:tr>
              <a:tr h="583165">
                <a:tc>
                  <a:txBody>
                    <a:bodyPr/>
                    <a:lstStyle/>
                    <a:p>
                      <a:pPr algn="l">
                        <a:spcAft>
                          <a:spcPts val="0"/>
                        </a:spcAft>
                      </a:pPr>
                      <a:r>
                        <a:rPr lang="es-PA" sz="1800" dirty="0">
                          <a:effectLst/>
                        </a:rPr>
                        <a:t>2</a:t>
                      </a:r>
                      <a:endParaRPr lang="es-PA"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s-PA" sz="1800" dirty="0">
                          <a:effectLst/>
                        </a:rPr>
                        <a:t>Dos(2) Intel® Xeon® E5-2630 v3 2.4GHz,20M Cache,8.00GT/s QPI,Turbo,HT,8C/16T (85W) Max Mem 1866MHz</a:t>
                      </a:r>
                      <a:endParaRPr lang="es-PA" sz="1800" dirty="0">
                        <a:effectLst/>
                        <a:latin typeface="Times New Roman" panose="02020603050405020304" pitchFamily="18" charset="0"/>
                        <a:ea typeface="Times New Roman" panose="02020603050405020304" pitchFamily="18" charset="0"/>
                      </a:endParaRPr>
                    </a:p>
                  </a:txBody>
                  <a:tcPr marL="68580" marR="68580" marT="0" marB="0"/>
                </a:tc>
              </a:tr>
              <a:tr h="285435">
                <a:tc>
                  <a:txBody>
                    <a:bodyPr/>
                    <a:lstStyle/>
                    <a:p>
                      <a:pPr algn="l">
                        <a:spcAft>
                          <a:spcPts val="0"/>
                        </a:spcAft>
                      </a:pPr>
                      <a:r>
                        <a:rPr lang="es-PA" sz="1800" dirty="0">
                          <a:effectLst/>
                        </a:rPr>
                        <a:t>3</a:t>
                      </a:r>
                      <a:endParaRPr lang="es-PA"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s-ES" sz="1800" dirty="0">
                          <a:effectLst/>
                        </a:rPr>
                        <a:t>128GB RDIMM, 2133MT/s expandible a más de 512GB</a:t>
                      </a:r>
                      <a:endParaRPr lang="es-PA" sz="1800" dirty="0">
                        <a:effectLst/>
                        <a:latin typeface="Times New Roman" panose="02020603050405020304" pitchFamily="18" charset="0"/>
                        <a:ea typeface="Times New Roman" panose="02020603050405020304" pitchFamily="18" charset="0"/>
                      </a:endParaRPr>
                    </a:p>
                  </a:txBody>
                  <a:tcPr marL="68580" marR="68580" marT="0" marB="0"/>
                </a:tc>
              </a:tr>
              <a:tr h="583165">
                <a:tc>
                  <a:txBody>
                    <a:bodyPr/>
                    <a:lstStyle/>
                    <a:p>
                      <a:pPr algn="l">
                        <a:spcAft>
                          <a:spcPts val="0"/>
                        </a:spcAft>
                      </a:pPr>
                      <a:r>
                        <a:rPr lang="es-PA" sz="1800" dirty="0">
                          <a:effectLst/>
                        </a:rPr>
                        <a:t>4</a:t>
                      </a:r>
                      <a:endParaRPr lang="es-PA"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s-ES" sz="1800" dirty="0">
                          <a:effectLst/>
                        </a:rPr>
                        <a:t>Capacidad disponible para escritura en arreglo 1 TB 10K RPM SAS  2.5in Hot-plug Hard Drive</a:t>
                      </a:r>
                      <a:endParaRPr lang="es-PA" sz="1800" dirty="0">
                        <a:effectLst/>
                        <a:latin typeface="Times New Roman" panose="02020603050405020304" pitchFamily="18" charset="0"/>
                        <a:ea typeface="Times New Roman" panose="02020603050405020304" pitchFamily="18" charset="0"/>
                      </a:endParaRPr>
                    </a:p>
                  </a:txBody>
                  <a:tcPr marL="68580" marR="68580" marT="0" marB="0"/>
                </a:tc>
              </a:tr>
              <a:tr h="285435">
                <a:tc>
                  <a:txBody>
                    <a:bodyPr/>
                    <a:lstStyle/>
                    <a:p>
                      <a:pPr algn="l">
                        <a:spcAft>
                          <a:spcPts val="0"/>
                        </a:spcAft>
                      </a:pPr>
                      <a:r>
                        <a:rPr lang="es-PA" sz="1800" dirty="0">
                          <a:effectLst/>
                        </a:rPr>
                        <a:t>5</a:t>
                      </a:r>
                      <a:endParaRPr lang="es-PA"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s-PA" sz="1800" dirty="0">
                          <a:effectLst/>
                        </a:rPr>
                        <a:t>Dual, Hot-plug, Redundant Power Supply (1+1), 750W</a:t>
                      </a:r>
                      <a:endParaRPr lang="es-PA" sz="1800" dirty="0">
                        <a:effectLst/>
                        <a:latin typeface="Times New Roman" panose="02020603050405020304" pitchFamily="18" charset="0"/>
                        <a:ea typeface="Times New Roman" panose="02020603050405020304" pitchFamily="18" charset="0"/>
                      </a:endParaRPr>
                    </a:p>
                  </a:txBody>
                  <a:tcPr marL="68580" marR="68580" marT="0" marB="0" anchor="ctr"/>
                </a:tc>
              </a:tr>
              <a:tr h="291583">
                <a:tc>
                  <a:txBody>
                    <a:bodyPr/>
                    <a:lstStyle/>
                    <a:p>
                      <a:pPr algn="l">
                        <a:spcAft>
                          <a:spcPts val="0"/>
                        </a:spcAft>
                      </a:pPr>
                      <a:r>
                        <a:rPr lang="es-PA" sz="1800" dirty="0">
                          <a:effectLst/>
                        </a:rPr>
                        <a:t>6</a:t>
                      </a:r>
                      <a:endParaRPr lang="es-PA"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s-ES" sz="1800" dirty="0">
                          <a:effectLst/>
                        </a:rPr>
                        <a:t>Controler Raid for 1,5,10</a:t>
                      </a:r>
                      <a:endParaRPr lang="es-PA" sz="1800" dirty="0">
                        <a:effectLst/>
                        <a:latin typeface="Times New Roman" panose="02020603050405020304" pitchFamily="18" charset="0"/>
                        <a:ea typeface="Times New Roman" panose="02020603050405020304" pitchFamily="18" charset="0"/>
                      </a:endParaRPr>
                    </a:p>
                  </a:txBody>
                  <a:tcPr marL="68580" marR="68580" marT="0" marB="0" anchor="ctr"/>
                </a:tc>
              </a:tr>
              <a:tr h="291583">
                <a:tc>
                  <a:txBody>
                    <a:bodyPr/>
                    <a:lstStyle/>
                    <a:p>
                      <a:pPr algn="l">
                        <a:spcAft>
                          <a:spcPts val="0"/>
                        </a:spcAft>
                      </a:pPr>
                      <a:r>
                        <a:rPr lang="es-PA" sz="1800" dirty="0">
                          <a:effectLst/>
                        </a:rPr>
                        <a:t>7</a:t>
                      </a:r>
                      <a:endParaRPr lang="es-PA"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s-ES" sz="1800" dirty="0">
                          <a:effectLst/>
                        </a:rPr>
                        <a:t>Soporte de Misión Crítica 24x7 on Site</a:t>
                      </a:r>
                      <a:endParaRPr lang="es-PA" sz="1800" dirty="0">
                        <a:effectLst/>
                        <a:latin typeface="Times New Roman" panose="02020603050405020304" pitchFamily="18" charset="0"/>
                        <a:ea typeface="Times New Roman" panose="02020603050405020304" pitchFamily="18" charset="0"/>
                      </a:endParaRPr>
                    </a:p>
                  </a:txBody>
                  <a:tcPr marL="68580" marR="68580" marT="0" marB="0"/>
                </a:tc>
              </a:tr>
              <a:tr h="285435">
                <a:tc>
                  <a:txBody>
                    <a:bodyPr/>
                    <a:lstStyle/>
                    <a:p>
                      <a:pPr algn="l">
                        <a:spcAft>
                          <a:spcPts val="0"/>
                        </a:spcAft>
                      </a:pPr>
                      <a:r>
                        <a:rPr lang="es-PA" sz="1800" dirty="0">
                          <a:effectLst/>
                        </a:rPr>
                        <a:t>8</a:t>
                      </a:r>
                      <a:endParaRPr lang="es-PA"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s-ES" sz="1800" dirty="0">
                          <a:effectLst/>
                        </a:rPr>
                        <a:t>3 años Garantía en Piezas, Mano de Obra.</a:t>
                      </a:r>
                      <a:endParaRPr lang="es-PA" sz="1800" dirty="0">
                        <a:effectLst/>
                        <a:latin typeface="Times New Roman" panose="02020603050405020304" pitchFamily="18" charset="0"/>
                        <a:ea typeface="Times New Roman" panose="02020603050405020304" pitchFamily="18" charset="0"/>
                      </a:endParaRPr>
                    </a:p>
                  </a:txBody>
                  <a:tcPr marL="68580" marR="68580" marT="0" marB="0"/>
                </a:tc>
              </a:tr>
              <a:tr h="291583">
                <a:tc>
                  <a:txBody>
                    <a:bodyPr/>
                    <a:lstStyle/>
                    <a:p>
                      <a:pPr algn="l">
                        <a:spcAft>
                          <a:spcPts val="0"/>
                        </a:spcAft>
                      </a:pPr>
                      <a:r>
                        <a:rPr lang="es-PA" sz="1800" dirty="0">
                          <a:effectLst/>
                        </a:rPr>
                        <a:t>9</a:t>
                      </a:r>
                      <a:endParaRPr lang="es-PA"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s-PA" sz="1800" dirty="0">
                          <a:effectLst/>
                        </a:rPr>
                        <a:t>4 Puertos  red 1GB</a:t>
                      </a:r>
                      <a:endParaRPr lang="es-PA" sz="1800" dirty="0">
                        <a:effectLst/>
                        <a:latin typeface="Times New Roman" panose="02020603050405020304" pitchFamily="18" charset="0"/>
                        <a:ea typeface="Times New Roman" panose="02020603050405020304" pitchFamily="18" charset="0"/>
                      </a:endParaRPr>
                    </a:p>
                  </a:txBody>
                  <a:tcPr marL="68580" marR="68580" marT="0" marB="0"/>
                </a:tc>
              </a:tr>
              <a:tr h="285435">
                <a:tc>
                  <a:txBody>
                    <a:bodyPr/>
                    <a:lstStyle/>
                    <a:p>
                      <a:pPr algn="l">
                        <a:spcAft>
                          <a:spcPts val="0"/>
                        </a:spcAft>
                      </a:pPr>
                      <a:r>
                        <a:rPr lang="es-PA" sz="1800" dirty="0">
                          <a:effectLst/>
                        </a:rPr>
                        <a:t>10</a:t>
                      </a:r>
                      <a:endParaRPr lang="es-PA"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s-PA" sz="1800" dirty="0">
                          <a:effectLst/>
                        </a:rPr>
                        <a:t>Keyboard, Optical Mouse, USB, Black, Spanish, with 17 LCD Monitor</a:t>
                      </a:r>
                      <a:endParaRPr lang="es-PA" sz="1800" dirty="0">
                        <a:effectLst/>
                        <a:latin typeface="Times New Roman" panose="02020603050405020304" pitchFamily="18" charset="0"/>
                        <a:ea typeface="Times New Roman" panose="02020603050405020304" pitchFamily="18" charset="0"/>
                      </a:endParaRPr>
                    </a:p>
                  </a:txBody>
                  <a:tcPr marL="68580" marR="68580" marT="0" marB="0"/>
                </a:tc>
              </a:tr>
              <a:tr h="296852">
                <a:tc>
                  <a:txBody>
                    <a:bodyPr/>
                    <a:lstStyle/>
                    <a:p>
                      <a:pPr algn="l">
                        <a:spcAft>
                          <a:spcPts val="0"/>
                        </a:spcAft>
                      </a:pPr>
                      <a:r>
                        <a:rPr lang="es-PA" sz="1800" dirty="0">
                          <a:effectLst/>
                        </a:rPr>
                        <a:t>11</a:t>
                      </a:r>
                      <a:endParaRPr lang="es-PA"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s-PA" sz="1800" dirty="0">
                          <a:effectLst/>
                        </a:rPr>
                        <a:t>6 puertos USB entre frontales y traseros</a:t>
                      </a:r>
                      <a:endParaRPr lang="es-PA" sz="18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364133141"/>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61287" y="595611"/>
            <a:ext cx="1152128" cy="1107996"/>
          </a:xfrm>
          <a:prstGeom prst="rect">
            <a:avLst/>
          </a:prstGeom>
          <a:noFill/>
        </p:spPr>
        <p:txBody>
          <a:bodyPr wrap="square" rtlCol="0">
            <a:spAutoFit/>
          </a:bodyPr>
          <a:lstStyle/>
          <a:p>
            <a:r>
              <a:rPr lang="es-PA" sz="6600" dirty="0" smtClean="0">
                <a:latin typeface="Arial Black" panose="020B0A04020102020204" pitchFamily="34" charset="0"/>
              </a:rPr>
              <a:t>5</a:t>
            </a:r>
            <a:endParaRPr lang="es-PA" sz="6600" dirty="0">
              <a:latin typeface="Arial Black" panose="020B0A04020102020204" pitchFamily="34" charset="0"/>
            </a:endParaRPr>
          </a:p>
        </p:txBody>
      </p:sp>
      <p:sp>
        <p:nvSpPr>
          <p:cNvPr id="5" name="4 CuadroTexto"/>
          <p:cNvSpPr txBox="1"/>
          <p:nvPr/>
        </p:nvSpPr>
        <p:spPr>
          <a:xfrm>
            <a:off x="1331640" y="939376"/>
            <a:ext cx="7599600" cy="461665"/>
          </a:xfrm>
          <a:prstGeom prst="rect">
            <a:avLst/>
          </a:prstGeom>
          <a:noFill/>
          <a:scene3d>
            <a:camera prst="orthographicFront"/>
            <a:lightRig rig="threePt" dir="t"/>
          </a:scene3d>
          <a:sp3d/>
        </p:spPr>
        <p:txBody>
          <a:bodyPr wrap="square" rtlCol="0">
            <a:spAutoFit/>
          </a:bodyPr>
          <a:lstStyle/>
          <a:p>
            <a:r>
              <a:rPr lang="es-ES" sz="2400" b="1" dirty="0" smtClean="0">
                <a:solidFill>
                  <a:srgbClr val="009900"/>
                </a:solidFill>
              </a:rPr>
              <a:t>PROPUESTA ECONOMICA</a:t>
            </a:r>
            <a:endParaRPr lang="es-PA" sz="2400" b="1" dirty="0">
              <a:solidFill>
                <a:srgbClr val="009900"/>
              </a:solidFill>
            </a:endParaRP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346" y="105639"/>
            <a:ext cx="1669760" cy="593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D:\3TECH\DIJ\dij.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368" y="188640"/>
            <a:ext cx="824982" cy="734682"/>
          </a:xfrm>
          <a:prstGeom prst="rect">
            <a:avLst/>
          </a:prstGeom>
          <a:noFill/>
          <a:ln>
            <a:noFill/>
          </a:ln>
        </p:spPr>
      </p:pic>
      <p:sp>
        <p:nvSpPr>
          <p:cNvPr id="2" name="Rectangle 1"/>
          <p:cNvSpPr/>
          <p:nvPr/>
        </p:nvSpPr>
        <p:spPr>
          <a:xfrm>
            <a:off x="338476" y="1462505"/>
            <a:ext cx="8712968" cy="464871"/>
          </a:xfrm>
          <a:prstGeom prst="rect">
            <a:avLst/>
          </a:prstGeom>
        </p:spPr>
        <p:txBody>
          <a:bodyPr wrap="square">
            <a:spAutoFit/>
          </a:bodyPr>
          <a:lstStyle/>
          <a:p>
            <a:pPr marL="434250" marR="363855" algn="just">
              <a:lnSpc>
                <a:spcPct val="150000"/>
              </a:lnSpc>
              <a:spcAft>
                <a:spcPts val="0"/>
              </a:spcAft>
              <a:tabLst>
                <a:tab pos="900430" algn="l"/>
                <a:tab pos="990600" algn="l"/>
              </a:tabLst>
            </a:pPr>
            <a:r>
              <a:rPr lang="es-ES" dirty="0" smtClean="0"/>
              <a:t>El VALOR DE TODOS LO ITEMS DE LA PROPUESTA ES:</a:t>
            </a:r>
            <a:endParaRPr lang="es-PA" dirty="0"/>
          </a:p>
        </p:txBody>
      </p:sp>
      <p:pic>
        <p:nvPicPr>
          <p:cNvPr id="3" name="Picture 2"/>
          <p:cNvPicPr>
            <a:picLocks noChangeAspect="1"/>
          </p:cNvPicPr>
          <p:nvPr/>
        </p:nvPicPr>
        <p:blipFill>
          <a:blip r:embed="rId4"/>
          <a:stretch>
            <a:fillRect/>
          </a:stretch>
        </p:blipFill>
        <p:spPr>
          <a:xfrm>
            <a:off x="3779912" y="44625"/>
            <a:ext cx="2380752" cy="643048"/>
          </a:xfrm>
          <a:prstGeom prst="rect">
            <a:avLst/>
          </a:prstGeom>
        </p:spPr>
      </p:pic>
      <p:cxnSp>
        <p:nvCxnSpPr>
          <p:cNvPr id="7" name="Elbow Connector 6"/>
          <p:cNvCxnSpPr/>
          <p:nvPr/>
        </p:nvCxnSpPr>
        <p:spPr>
          <a:xfrm rot="5400000">
            <a:off x="827584" y="2852936"/>
            <a:ext cx="72008" cy="72008"/>
          </a:xfrm>
          <a:prstGeom prst="bentConnector3">
            <a:avLst/>
          </a:prstGeom>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706520363"/>
              </p:ext>
            </p:extLst>
          </p:nvPr>
        </p:nvGraphicFramePr>
        <p:xfrm>
          <a:off x="755576" y="1988840"/>
          <a:ext cx="7953773" cy="4712132"/>
        </p:xfrm>
        <a:graphic>
          <a:graphicData uri="http://schemas.openxmlformats.org/drawingml/2006/table">
            <a:tbl>
              <a:tblPr firstRow="1" firstCol="1" bandRow="1">
                <a:tableStyleId>{5C22544A-7EE6-4342-B048-85BDC9FD1C3A}</a:tableStyleId>
              </a:tblPr>
              <a:tblGrid>
                <a:gridCol w="720080"/>
                <a:gridCol w="4057777"/>
                <a:gridCol w="570027"/>
                <a:gridCol w="1051457"/>
                <a:gridCol w="1554432"/>
              </a:tblGrid>
              <a:tr h="591240">
                <a:tc>
                  <a:txBody>
                    <a:bodyPr/>
                    <a:lstStyle/>
                    <a:p>
                      <a:pPr algn="ctr">
                        <a:spcAft>
                          <a:spcPts val="0"/>
                        </a:spcAft>
                      </a:pPr>
                      <a:r>
                        <a:rPr lang="es-PA" sz="1400" b="1" dirty="0">
                          <a:effectLst/>
                        </a:rPr>
                        <a:t>Items</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c>
                  <a:txBody>
                    <a:bodyPr/>
                    <a:lstStyle/>
                    <a:p>
                      <a:pPr algn="ctr">
                        <a:spcAft>
                          <a:spcPts val="0"/>
                        </a:spcAft>
                      </a:pPr>
                      <a:r>
                        <a:rPr lang="es-PA" sz="1400" b="1" dirty="0">
                          <a:effectLst/>
                        </a:rPr>
                        <a:t>Productos</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c>
                  <a:txBody>
                    <a:bodyPr/>
                    <a:lstStyle/>
                    <a:p>
                      <a:pPr algn="ctr">
                        <a:spcAft>
                          <a:spcPts val="0"/>
                        </a:spcAft>
                      </a:pPr>
                      <a:r>
                        <a:rPr lang="es-PA" sz="1400" b="1" dirty="0">
                          <a:effectLst/>
                        </a:rPr>
                        <a:t>CANT</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c>
                  <a:txBody>
                    <a:bodyPr/>
                    <a:lstStyle/>
                    <a:p>
                      <a:pPr algn="ctr">
                        <a:spcAft>
                          <a:spcPts val="0"/>
                        </a:spcAft>
                      </a:pPr>
                      <a:r>
                        <a:rPr lang="es-PA" sz="1400" b="1" dirty="0">
                          <a:effectLst/>
                        </a:rPr>
                        <a:t>INVERSIÓN UNITARIO</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c>
                  <a:txBody>
                    <a:bodyPr/>
                    <a:lstStyle/>
                    <a:p>
                      <a:pPr algn="ctr">
                        <a:spcAft>
                          <a:spcPts val="0"/>
                        </a:spcAft>
                      </a:pPr>
                      <a:r>
                        <a:rPr lang="es-PA" sz="1400" b="1" dirty="0">
                          <a:effectLst/>
                        </a:rPr>
                        <a:t>INVERSIÓN TOTAL </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r>
              <a:tr h="641448">
                <a:tc rowSpan="5">
                  <a:txBody>
                    <a:bodyPr/>
                    <a:lstStyle/>
                    <a:p>
                      <a:pPr algn="ctr">
                        <a:spcAft>
                          <a:spcPts val="0"/>
                        </a:spcAft>
                      </a:pPr>
                      <a:r>
                        <a:rPr lang="es-PA" sz="1400" b="1" dirty="0">
                          <a:effectLst/>
                        </a:rPr>
                        <a:t>1</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c>
                  <a:txBody>
                    <a:bodyPr/>
                    <a:lstStyle/>
                    <a:p>
                      <a:pPr>
                        <a:spcAft>
                          <a:spcPts val="0"/>
                        </a:spcAft>
                      </a:pPr>
                      <a:r>
                        <a:rPr lang="es-PA" sz="1400" b="1" dirty="0">
                          <a:effectLst/>
                        </a:rPr>
                        <a:t>Migración (Upgrade) base de datos Oracle versión 9g a la versión 11g R1 para los dos (2) Nodo en Cluster de  la DIJ.</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c rowSpan="5">
                  <a:txBody>
                    <a:bodyPr/>
                    <a:lstStyle/>
                    <a:p>
                      <a:pPr algn="ctr">
                        <a:spcAft>
                          <a:spcPts val="0"/>
                        </a:spcAft>
                      </a:pPr>
                      <a:r>
                        <a:rPr lang="es-PA" sz="1400" b="1" dirty="0">
                          <a:effectLst/>
                        </a:rPr>
                        <a:t>1</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c rowSpan="5">
                  <a:txBody>
                    <a:bodyPr/>
                    <a:lstStyle/>
                    <a:p>
                      <a:pPr algn="ctr">
                        <a:spcAft>
                          <a:spcPts val="0"/>
                        </a:spcAft>
                      </a:pPr>
                      <a:r>
                        <a:rPr lang="es-PA" sz="1400" b="1" dirty="0">
                          <a:effectLst/>
                        </a:rPr>
                        <a:t>$372.500,00</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c rowSpan="5">
                  <a:txBody>
                    <a:bodyPr/>
                    <a:lstStyle/>
                    <a:p>
                      <a:pPr algn="r">
                        <a:spcAft>
                          <a:spcPts val="0"/>
                        </a:spcAft>
                      </a:pPr>
                      <a:r>
                        <a:rPr lang="es-PA" sz="1400" b="1" dirty="0">
                          <a:effectLst/>
                        </a:rPr>
                        <a:t>$372.500,00</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r>
              <a:tr h="801810">
                <a:tc vMerge="1">
                  <a:txBody>
                    <a:bodyPr/>
                    <a:lstStyle/>
                    <a:p>
                      <a:endParaRPr lang="es-PA"/>
                    </a:p>
                  </a:txBody>
                  <a:tcPr/>
                </a:tc>
                <a:tc>
                  <a:txBody>
                    <a:bodyPr/>
                    <a:lstStyle/>
                    <a:p>
                      <a:pPr algn="just">
                        <a:spcAft>
                          <a:spcPts val="0"/>
                        </a:spcAft>
                      </a:pPr>
                      <a:r>
                        <a:rPr lang="es-PA" sz="1400" b="1" dirty="0">
                          <a:effectLst/>
                        </a:rPr>
                        <a:t>Desarrollo de las seis (6) aplicaciones o módulos  a ambiente web utilizando como herramienta de desarrollo   NodeJS. Soporte de las aplicaciones por un (1) año.</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c vMerge="1">
                  <a:txBody>
                    <a:bodyPr/>
                    <a:lstStyle/>
                    <a:p>
                      <a:endParaRPr lang="es-PA"/>
                    </a:p>
                  </a:txBody>
                  <a:tcPr/>
                </a:tc>
                <a:tc vMerge="1">
                  <a:txBody>
                    <a:bodyPr/>
                    <a:lstStyle/>
                    <a:p>
                      <a:endParaRPr lang="es-PA"/>
                    </a:p>
                  </a:txBody>
                  <a:tcPr/>
                </a:tc>
                <a:tc vMerge="1">
                  <a:txBody>
                    <a:bodyPr/>
                    <a:lstStyle/>
                    <a:p>
                      <a:endParaRPr lang="es-PA"/>
                    </a:p>
                  </a:txBody>
                  <a:tcPr/>
                </a:tc>
              </a:tr>
              <a:tr h="481086">
                <a:tc vMerge="1">
                  <a:txBody>
                    <a:bodyPr/>
                    <a:lstStyle/>
                    <a:p>
                      <a:endParaRPr lang="es-PA"/>
                    </a:p>
                  </a:txBody>
                  <a:tcPr/>
                </a:tc>
                <a:tc>
                  <a:txBody>
                    <a:bodyPr/>
                    <a:lstStyle/>
                    <a:p>
                      <a:pPr>
                        <a:spcAft>
                          <a:spcPts val="0"/>
                        </a:spcAft>
                      </a:pPr>
                      <a:r>
                        <a:rPr lang="es-PA" sz="1400" b="1" dirty="0">
                          <a:effectLst/>
                        </a:rPr>
                        <a:t>Capacitación para cuatro (4) participante del personal técnico de DIJ.</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c vMerge="1">
                  <a:txBody>
                    <a:bodyPr/>
                    <a:lstStyle/>
                    <a:p>
                      <a:endParaRPr lang="es-PA"/>
                    </a:p>
                  </a:txBody>
                  <a:tcPr/>
                </a:tc>
                <a:tc vMerge="1">
                  <a:txBody>
                    <a:bodyPr/>
                    <a:lstStyle/>
                    <a:p>
                      <a:endParaRPr lang="es-PA"/>
                    </a:p>
                  </a:txBody>
                  <a:tcPr/>
                </a:tc>
                <a:tc vMerge="1">
                  <a:txBody>
                    <a:bodyPr/>
                    <a:lstStyle/>
                    <a:p>
                      <a:endParaRPr lang="es-PA"/>
                    </a:p>
                  </a:txBody>
                  <a:tcPr/>
                </a:tc>
              </a:tr>
              <a:tr h="641448">
                <a:tc vMerge="1">
                  <a:txBody>
                    <a:bodyPr/>
                    <a:lstStyle/>
                    <a:p>
                      <a:endParaRPr lang="es-PA"/>
                    </a:p>
                  </a:txBody>
                  <a:tcPr/>
                </a:tc>
                <a:tc>
                  <a:txBody>
                    <a:bodyPr/>
                    <a:lstStyle/>
                    <a:p>
                      <a:pPr>
                        <a:spcAft>
                          <a:spcPts val="0"/>
                        </a:spcAft>
                      </a:pPr>
                      <a:r>
                        <a:rPr lang="es-PA" sz="1400" b="1" dirty="0">
                          <a:effectLst/>
                        </a:rPr>
                        <a:t>Equipos </a:t>
                      </a:r>
                      <a:r>
                        <a:rPr lang="es-PA" sz="1400" b="1" dirty="0" smtClean="0">
                          <a:effectLst/>
                        </a:rPr>
                        <a:t>Hardware-Servidor </a:t>
                      </a:r>
                      <a:r>
                        <a:rPr lang="es-PA" sz="1400" b="1" dirty="0">
                          <a:effectLst/>
                        </a:rPr>
                        <a:t>para la Implementación de las Aplicaciones, 3 años de Garantía y Soporte en Sitio.</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c vMerge="1">
                  <a:txBody>
                    <a:bodyPr/>
                    <a:lstStyle/>
                    <a:p>
                      <a:endParaRPr lang="es-PA"/>
                    </a:p>
                  </a:txBody>
                  <a:tcPr/>
                </a:tc>
                <a:tc vMerge="1">
                  <a:txBody>
                    <a:bodyPr/>
                    <a:lstStyle/>
                    <a:p>
                      <a:endParaRPr lang="es-PA"/>
                    </a:p>
                  </a:txBody>
                  <a:tcPr/>
                </a:tc>
                <a:tc vMerge="1">
                  <a:txBody>
                    <a:bodyPr/>
                    <a:lstStyle/>
                    <a:p>
                      <a:endParaRPr lang="es-PA"/>
                    </a:p>
                  </a:txBody>
                  <a:tcPr/>
                </a:tc>
              </a:tr>
              <a:tr h="481086">
                <a:tc vMerge="1">
                  <a:txBody>
                    <a:bodyPr/>
                    <a:lstStyle/>
                    <a:p>
                      <a:endParaRPr lang="es-PA"/>
                    </a:p>
                  </a:txBody>
                  <a:tcPr/>
                </a:tc>
                <a:tc>
                  <a:txBody>
                    <a:bodyPr/>
                    <a:lstStyle/>
                    <a:p>
                      <a:pPr>
                        <a:spcAft>
                          <a:spcPts val="0"/>
                        </a:spcAft>
                      </a:pPr>
                      <a:r>
                        <a:rPr lang="es-PA" sz="1400" b="1" dirty="0">
                          <a:effectLst/>
                        </a:rPr>
                        <a:t>Servicios de Configuración de la Infraestructura del Servidor para los nuevos aplicativos.</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c vMerge="1">
                  <a:txBody>
                    <a:bodyPr/>
                    <a:lstStyle/>
                    <a:p>
                      <a:endParaRPr lang="es-PA"/>
                    </a:p>
                  </a:txBody>
                  <a:tcPr/>
                </a:tc>
                <a:tc vMerge="1">
                  <a:txBody>
                    <a:bodyPr/>
                    <a:lstStyle/>
                    <a:p>
                      <a:endParaRPr lang="es-PA"/>
                    </a:p>
                  </a:txBody>
                  <a:tcPr/>
                </a:tc>
                <a:tc vMerge="1">
                  <a:txBody>
                    <a:bodyPr/>
                    <a:lstStyle/>
                    <a:p>
                      <a:endParaRPr lang="es-PA"/>
                    </a:p>
                  </a:txBody>
                  <a:tcPr/>
                </a:tc>
              </a:tr>
              <a:tr h="414708">
                <a:tc>
                  <a:txBody>
                    <a:bodyPr/>
                    <a:lstStyle/>
                    <a:p>
                      <a:endParaRPr lang="es-PA" sz="1200" b="1" dirty="0">
                        <a:effectLst/>
                        <a:latin typeface="Times New Roman" panose="02020603050405020304" pitchFamily="18" charset="0"/>
                      </a:endParaRPr>
                    </a:p>
                  </a:txBody>
                  <a:tcPr marL="41382" marR="41382" marT="0" marB="0" anchor="b"/>
                </a:tc>
                <a:tc>
                  <a:txBody>
                    <a:bodyPr/>
                    <a:lstStyle/>
                    <a:p>
                      <a:endParaRPr lang="es-PA" sz="1200" b="1" dirty="0">
                        <a:effectLst/>
                        <a:latin typeface="Times New Roman" panose="02020603050405020304" pitchFamily="18" charset="0"/>
                      </a:endParaRPr>
                    </a:p>
                  </a:txBody>
                  <a:tcPr marL="41382" marR="41382" marT="0" marB="0" anchor="ctr"/>
                </a:tc>
                <a:tc>
                  <a:txBody>
                    <a:bodyPr/>
                    <a:lstStyle/>
                    <a:p>
                      <a:endParaRPr lang="es-PA" sz="1200" b="1" dirty="0">
                        <a:effectLst/>
                        <a:latin typeface="Times New Roman" panose="02020603050405020304" pitchFamily="18" charset="0"/>
                      </a:endParaRPr>
                    </a:p>
                  </a:txBody>
                  <a:tcPr marL="41382" marR="41382" marT="0" marB="0" anchor="ctr"/>
                </a:tc>
                <a:tc>
                  <a:txBody>
                    <a:bodyPr/>
                    <a:lstStyle/>
                    <a:p>
                      <a:pPr algn="r">
                        <a:spcAft>
                          <a:spcPts val="0"/>
                        </a:spcAft>
                      </a:pPr>
                      <a:r>
                        <a:rPr lang="es-PA" sz="1400" b="1" dirty="0">
                          <a:effectLst/>
                        </a:rPr>
                        <a:t>Sub Total</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c>
                  <a:txBody>
                    <a:bodyPr/>
                    <a:lstStyle/>
                    <a:p>
                      <a:pPr algn="r">
                        <a:spcAft>
                          <a:spcPts val="0"/>
                        </a:spcAft>
                      </a:pPr>
                      <a:r>
                        <a:rPr lang="es-PA" sz="1400" b="1" dirty="0">
                          <a:effectLst/>
                        </a:rPr>
                        <a:t>$372.500,00</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r>
              <a:tr h="320723">
                <a:tc>
                  <a:txBody>
                    <a:bodyPr/>
                    <a:lstStyle/>
                    <a:p>
                      <a:endParaRPr lang="es-PA" sz="1200" b="1" dirty="0">
                        <a:effectLst/>
                        <a:latin typeface="Times New Roman" panose="02020603050405020304" pitchFamily="18" charset="0"/>
                      </a:endParaRPr>
                    </a:p>
                  </a:txBody>
                  <a:tcPr marL="41382" marR="41382" marT="0" marB="0" anchor="b"/>
                </a:tc>
                <a:tc>
                  <a:txBody>
                    <a:bodyPr/>
                    <a:lstStyle/>
                    <a:p>
                      <a:endParaRPr lang="es-PA" sz="1200" b="1" dirty="0">
                        <a:effectLst/>
                        <a:latin typeface="Times New Roman" panose="02020603050405020304" pitchFamily="18" charset="0"/>
                      </a:endParaRPr>
                    </a:p>
                  </a:txBody>
                  <a:tcPr marL="41382" marR="41382" marT="0" marB="0" anchor="ctr"/>
                </a:tc>
                <a:tc>
                  <a:txBody>
                    <a:bodyPr/>
                    <a:lstStyle/>
                    <a:p>
                      <a:endParaRPr lang="es-PA" sz="1200" b="1" dirty="0">
                        <a:effectLst/>
                        <a:latin typeface="Times New Roman" panose="02020603050405020304" pitchFamily="18" charset="0"/>
                      </a:endParaRPr>
                    </a:p>
                  </a:txBody>
                  <a:tcPr marL="41382" marR="41382" marT="0" marB="0" anchor="ctr"/>
                </a:tc>
                <a:tc>
                  <a:txBody>
                    <a:bodyPr/>
                    <a:lstStyle/>
                    <a:p>
                      <a:pPr algn="r">
                        <a:spcAft>
                          <a:spcPts val="0"/>
                        </a:spcAft>
                      </a:pPr>
                      <a:r>
                        <a:rPr lang="es-PA" sz="1400" b="1" dirty="0">
                          <a:effectLst/>
                        </a:rPr>
                        <a:t>ITBMS</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c>
                  <a:txBody>
                    <a:bodyPr/>
                    <a:lstStyle/>
                    <a:p>
                      <a:pPr algn="r">
                        <a:spcAft>
                          <a:spcPts val="0"/>
                        </a:spcAft>
                      </a:pPr>
                      <a:r>
                        <a:rPr lang="es-PA" sz="1400" b="1" dirty="0">
                          <a:effectLst/>
                        </a:rPr>
                        <a:t>$26.075,00</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r>
              <a:tr h="286953">
                <a:tc>
                  <a:txBody>
                    <a:bodyPr/>
                    <a:lstStyle/>
                    <a:p>
                      <a:endParaRPr lang="es-PA" sz="1200" b="1" dirty="0">
                        <a:effectLst/>
                        <a:latin typeface="Times New Roman" panose="02020603050405020304" pitchFamily="18" charset="0"/>
                      </a:endParaRPr>
                    </a:p>
                  </a:txBody>
                  <a:tcPr marL="41382" marR="41382" marT="0" marB="0" anchor="b"/>
                </a:tc>
                <a:tc>
                  <a:txBody>
                    <a:bodyPr/>
                    <a:lstStyle/>
                    <a:p>
                      <a:endParaRPr lang="es-PA" sz="1200" b="1" dirty="0">
                        <a:effectLst/>
                        <a:latin typeface="Times New Roman" panose="02020603050405020304" pitchFamily="18" charset="0"/>
                      </a:endParaRPr>
                    </a:p>
                  </a:txBody>
                  <a:tcPr marL="41382" marR="41382" marT="0" marB="0" anchor="ctr"/>
                </a:tc>
                <a:tc>
                  <a:txBody>
                    <a:bodyPr/>
                    <a:lstStyle/>
                    <a:p>
                      <a:endParaRPr lang="es-PA" sz="1200" b="1" dirty="0">
                        <a:effectLst/>
                        <a:latin typeface="Times New Roman" panose="02020603050405020304" pitchFamily="18" charset="0"/>
                      </a:endParaRPr>
                    </a:p>
                  </a:txBody>
                  <a:tcPr marL="41382" marR="41382" marT="0" marB="0" anchor="ctr"/>
                </a:tc>
                <a:tc>
                  <a:txBody>
                    <a:bodyPr/>
                    <a:lstStyle/>
                    <a:p>
                      <a:pPr algn="r">
                        <a:spcAft>
                          <a:spcPts val="0"/>
                        </a:spcAft>
                      </a:pPr>
                      <a:r>
                        <a:rPr lang="es-PA" sz="1400" b="1" dirty="0">
                          <a:effectLst/>
                        </a:rPr>
                        <a:t>TOTAL</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c>
                  <a:txBody>
                    <a:bodyPr/>
                    <a:lstStyle/>
                    <a:p>
                      <a:pPr algn="r">
                        <a:spcAft>
                          <a:spcPts val="0"/>
                        </a:spcAft>
                      </a:pPr>
                      <a:r>
                        <a:rPr lang="es-PA" sz="1400" b="1" dirty="0">
                          <a:effectLst/>
                        </a:rPr>
                        <a:t>$398.575,00</a:t>
                      </a:r>
                      <a:endParaRPr lang="es-PA" sz="1800" b="1" dirty="0">
                        <a:effectLst/>
                        <a:latin typeface="Times New Roman" panose="02020603050405020304" pitchFamily="18" charset="0"/>
                        <a:ea typeface="Times New Roman" panose="02020603050405020304" pitchFamily="18" charset="0"/>
                      </a:endParaRPr>
                    </a:p>
                  </a:txBody>
                  <a:tcPr marL="41382" marR="41382" marT="0" marB="0" anchor="ctr"/>
                </a:tc>
              </a:tr>
            </a:tbl>
          </a:graphicData>
        </a:graphic>
      </p:graphicFrame>
    </p:spTree>
    <p:extLst>
      <p:ext uri="{BB962C8B-B14F-4D97-AF65-F5344CB8AC3E}">
        <p14:creationId xmlns:p14="http://schemas.microsoft.com/office/powerpoint/2010/main" val="2342119195"/>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3384" y="620688"/>
            <a:ext cx="1152128" cy="1107996"/>
          </a:xfrm>
          <a:prstGeom prst="rect">
            <a:avLst/>
          </a:prstGeom>
          <a:noFill/>
        </p:spPr>
        <p:txBody>
          <a:bodyPr wrap="square" rtlCol="0">
            <a:spAutoFit/>
          </a:bodyPr>
          <a:lstStyle/>
          <a:p>
            <a:r>
              <a:rPr lang="es-PA" sz="6600" dirty="0" smtClean="0">
                <a:latin typeface="Arial Black" panose="020B0A04020102020204" pitchFamily="34" charset="0"/>
              </a:rPr>
              <a:t>6</a:t>
            </a:r>
            <a:endParaRPr lang="es-PA" sz="6600" dirty="0">
              <a:latin typeface="Arial Black" panose="020B0A04020102020204" pitchFamily="34" charset="0"/>
            </a:endParaRPr>
          </a:p>
        </p:txBody>
      </p:sp>
      <p:sp>
        <p:nvSpPr>
          <p:cNvPr id="5" name="4 CuadroTexto"/>
          <p:cNvSpPr txBox="1"/>
          <p:nvPr/>
        </p:nvSpPr>
        <p:spPr>
          <a:xfrm>
            <a:off x="1331640" y="939376"/>
            <a:ext cx="7599600" cy="461665"/>
          </a:xfrm>
          <a:prstGeom prst="rect">
            <a:avLst/>
          </a:prstGeom>
          <a:noFill/>
          <a:scene3d>
            <a:camera prst="orthographicFront"/>
            <a:lightRig rig="threePt" dir="t"/>
          </a:scene3d>
          <a:sp3d/>
        </p:spPr>
        <p:txBody>
          <a:bodyPr wrap="square" rtlCol="0">
            <a:spAutoFit/>
          </a:bodyPr>
          <a:lstStyle/>
          <a:p>
            <a:r>
              <a:rPr lang="es-PA" sz="2400" b="1" dirty="0" smtClean="0">
                <a:solidFill>
                  <a:srgbClr val="009900"/>
                </a:solidFill>
              </a:rPr>
              <a:t>Garantía </a:t>
            </a:r>
            <a:r>
              <a:rPr lang="es-PA" sz="2400" b="1" dirty="0">
                <a:solidFill>
                  <a:srgbClr val="009900"/>
                </a:solidFill>
              </a:rPr>
              <a:t>Propuesta</a:t>
            </a: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346" y="105639"/>
            <a:ext cx="1669760" cy="593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D:\3TECH\DIJ\dij.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368" y="188640"/>
            <a:ext cx="824982" cy="734682"/>
          </a:xfrm>
          <a:prstGeom prst="rect">
            <a:avLst/>
          </a:prstGeom>
          <a:noFill/>
          <a:ln>
            <a:noFill/>
          </a:ln>
        </p:spPr>
      </p:pic>
      <p:sp>
        <p:nvSpPr>
          <p:cNvPr id="2" name="Rectangle 1"/>
          <p:cNvSpPr/>
          <p:nvPr/>
        </p:nvSpPr>
        <p:spPr>
          <a:xfrm>
            <a:off x="338476" y="1462504"/>
            <a:ext cx="8805524" cy="3416320"/>
          </a:xfrm>
          <a:prstGeom prst="rect">
            <a:avLst/>
          </a:prstGeom>
        </p:spPr>
        <p:txBody>
          <a:bodyPr wrap="square">
            <a:spAutoFit/>
          </a:bodyPr>
          <a:lstStyle/>
          <a:p>
            <a:pPr marL="434250" marR="363855" algn="just">
              <a:lnSpc>
                <a:spcPct val="150000"/>
              </a:lnSpc>
              <a:spcAft>
                <a:spcPts val="0"/>
              </a:spcAft>
              <a:tabLst>
                <a:tab pos="900430" algn="l"/>
                <a:tab pos="990600" algn="l"/>
              </a:tabLst>
            </a:pPr>
            <a:r>
              <a:rPr lang="es-ES" sz="2400" dirty="0" smtClean="0"/>
              <a:t>La Garantía propuesta para el  proyecto está comprendida en:</a:t>
            </a:r>
          </a:p>
          <a:p>
            <a:pPr marL="434250" marR="363855" algn="just">
              <a:lnSpc>
                <a:spcPct val="150000"/>
              </a:lnSpc>
              <a:spcAft>
                <a:spcPts val="0"/>
              </a:spcAft>
              <a:tabLst>
                <a:tab pos="900430" algn="l"/>
                <a:tab pos="990600" algn="l"/>
              </a:tabLst>
            </a:pPr>
            <a:endParaRPr lang="es-ES" sz="2400" dirty="0"/>
          </a:p>
          <a:p>
            <a:pPr marL="285750" lvl="0" indent="-285750" algn="just">
              <a:buFont typeface="Arial" panose="020B0604020202020204" pitchFamily="34" charset="0"/>
              <a:buChar char="•"/>
            </a:pPr>
            <a:r>
              <a:rPr lang="es-ES" sz="2400" dirty="0"/>
              <a:t>Se ofrece una garantía de 3 años en mano de obra y partes en sitio para el servidor donde se instalarán y publicarán las seis (6) aplicaciones </a:t>
            </a:r>
            <a:r>
              <a:rPr lang="es-ES" sz="2400" dirty="0" smtClean="0"/>
              <a:t>desarrolladas</a:t>
            </a:r>
          </a:p>
          <a:p>
            <a:pPr marL="285750" lvl="0" indent="-285750" algn="just">
              <a:buFont typeface="Arial" panose="020B0604020202020204" pitchFamily="34" charset="0"/>
              <a:buChar char="•"/>
            </a:pPr>
            <a:endParaRPr lang="es-ES" sz="2400" dirty="0" smtClean="0"/>
          </a:p>
          <a:p>
            <a:pPr marL="285750" lvl="0" indent="-285750" algn="just">
              <a:buFont typeface="Arial" panose="020B0604020202020204" pitchFamily="34" charset="0"/>
              <a:buChar char="•"/>
            </a:pPr>
            <a:r>
              <a:rPr lang="es-ES" sz="2400" dirty="0" smtClean="0"/>
              <a:t>Se </a:t>
            </a:r>
            <a:r>
              <a:rPr lang="es-ES" sz="2400" dirty="0"/>
              <a:t>ofrece una garantía de los servicios de la seis (6) aplicaciones desarrolladas por un (1) años. </a:t>
            </a:r>
            <a:endParaRPr lang="es-PA" dirty="0"/>
          </a:p>
        </p:txBody>
      </p:sp>
      <p:pic>
        <p:nvPicPr>
          <p:cNvPr id="3" name="Picture 2"/>
          <p:cNvPicPr>
            <a:picLocks noChangeAspect="1"/>
          </p:cNvPicPr>
          <p:nvPr/>
        </p:nvPicPr>
        <p:blipFill>
          <a:blip r:embed="rId4"/>
          <a:stretch>
            <a:fillRect/>
          </a:stretch>
        </p:blipFill>
        <p:spPr>
          <a:xfrm>
            <a:off x="3779912" y="44625"/>
            <a:ext cx="2380752" cy="643048"/>
          </a:xfrm>
          <a:prstGeom prst="rect">
            <a:avLst/>
          </a:prstGeom>
        </p:spPr>
      </p:pic>
      <p:cxnSp>
        <p:nvCxnSpPr>
          <p:cNvPr id="7" name="Elbow Connector 6"/>
          <p:cNvCxnSpPr/>
          <p:nvPr/>
        </p:nvCxnSpPr>
        <p:spPr>
          <a:xfrm rot="5400000">
            <a:off x="827584" y="2852936"/>
            <a:ext cx="72008" cy="72008"/>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089749"/>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61287" y="595611"/>
            <a:ext cx="1152128" cy="1107996"/>
          </a:xfrm>
          <a:prstGeom prst="rect">
            <a:avLst/>
          </a:prstGeom>
          <a:noFill/>
        </p:spPr>
        <p:txBody>
          <a:bodyPr wrap="square" rtlCol="0">
            <a:spAutoFit/>
          </a:bodyPr>
          <a:lstStyle/>
          <a:p>
            <a:r>
              <a:rPr lang="es-PA" sz="6600" dirty="0" smtClean="0">
                <a:latin typeface="Arial Black" panose="020B0A04020102020204" pitchFamily="34" charset="0"/>
              </a:rPr>
              <a:t>7</a:t>
            </a:r>
            <a:endParaRPr lang="es-PA" sz="6600" dirty="0">
              <a:latin typeface="Arial Black" panose="020B0A04020102020204" pitchFamily="34" charset="0"/>
            </a:endParaRPr>
          </a:p>
        </p:txBody>
      </p:sp>
      <p:sp>
        <p:nvSpPr>
          <p:cNvPr id="5" name="4 CuadroTexto"/>
          <p:cNvSpPr txBox="1"/>
          <p:nvPr/>
        </p:nvSpPr>
        <p:spPr>
          <a:xfrm>
            <a:off x="1331640" y="941905"/>
            <a:ext cx="7599600" cy="461665"/>
          </a:xfrm>
          <a:prstGeom prst="rect">
            <a:avLst/>
          </a:prstGeom>
          <a:noFill/>
          <a:scene3d>
            <a:camera prst="orthographicFront"/>
            <a:lightRig rig="threePt" dir="t"/>
          </a:scene3d>
          <a:sp3d/>
        </p:spPr>
        <p:txBody>
          <a:bodyPr wrap="square" rtlCol="0">
            <a:spAutoFit/>
          </a:bodyPr>
          <a:lstStyle/>
          <a:p>
            <a:r>
              <a:rPr lang="es-PA" sz="2400" b="1" dirty="0" smtClean="0">
                <a:solidFill>
                  <a:srgbClr val="009900"/>
                </a:solidFill>
              </a:rPr>
              <a:t>Soporte Propuesto</a:t>
            </a:r>
            <a:endParaRPr lang="es-PA" sz="2400" b="1" dirty="0">
              <a:solidFill>
                <a:srgbClr val="009900"/>
              </a:solidFill>
            </a:endParaRPr>
          </a:p>
        </p:txBody>
      </p:sp>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346" y="105639"/>
            <a:ext cx="1669760" cy="593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D:\3TECH\DIJ\dij.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4368" y="188640"/>
            <a:ext cx="824982" cy="734682"/>
          </a:xfrm>
          <a:prstGeom prst="rect">
            <a:avLst/>
          </a:prstGeom>
          <a:noFill/>
          <a:ln>
            <a:noFill/>
          </a:ln>
        </p:spPr>
      </p:pic>
      <p:sp>
        <p:nvSpPr>
          <p:cNvPr id="2" name="Rectangle 1"/>
          <p:cNvSpPr/>
          <p:nvPr/>
        </p:nvSpPr>
        <p:spPr>
          <a:xfrm>
            <a:off x="362288" y="1556792"/>
            <a:ext cx="8568952" cy="4647426"/>
          </a:xfrm>
          <a:prstGeom prst="rect">
            <a:avLst/>
          </a:prstGeom>
        </p:spPr>
        <p:txBody>
          <a:bodyPr wrap="square">
            <a:spAutoFit/>
          </a:bodyPr>
          <a:lstStyle/>
          <a:p>
            <a:pPr marL="342900" lvl="0" indent="-342900">
              <a:buFont typeface="Arial" panose="020B0604020202020204" pitchFamily="34" charset="0"/>
              <a:buChar char="•"/>
            </a:pPr>
            <a:r>
              <a:rPr lang="es-ES" sz="2400" dirty="0" smtClean="0"/>
              <a:t>Se </a:t>
            </a:r>
            <a:r>
              <a:rPr lang="es-ES" sz="2400" dirty="0"/>
              <a:t>ofrece un soporte del hardware del  servidor tipo Misión Crítica 24x7 por un (1) año</a:t>
            </a:r>
            <a:r>
              <a:rPr lang="es-ES" sz="2400" dirty="0" smtClean="0"/>
              <a:t>.</a:t>
            </a:r>
            <a:endParaRPr lang="es-PA" sz="2400" dirty="0" smtClean="0"/>
          </a:p>
          <a:p>
            <a:pPr marL="285750" lvl="0" indent="-285750" algn="just">
              <a:buFont typeface="Arial" panose="020B0604020202020204" pitchFamily="34" charset="0"/>
              <a:buChar char="•"/>
            </a:pPr>
            <a:r>
              <a:rPr lang="es-ES" sz="2400" dirty="0"/>
              <a:t> </a:t>
            </a:r>
            <a:r>
              <a:rPr lang="es-ES" sz="2400" dirty="0" smtClean="0"/>
              <a:t>Se </a:t>
            </a:r>
            <a:r>
              <a:rPr lang="es-ES" sz="2400" dirty="0"/>
              <a:t>ofrece un soporte de las seis (6) aplicaciones desarrolladas por un (1) año de acuerdo al nivel que sea clasificado el mismo</a:t>
            </a:r>
            <a:r>
              <a:rPr lang="es-ES" sz="2400" dirty="0" smtClean="0"/>
              <a:t>.</a:t>
            </a:r>
          </a:p>
          <a:p>
            <a:pPr marL="1314450" lvl="2" indent="-400050" algn="just">
              <a:buFont typeface="+mj-lt"/>
              <a:buAutoNum type="romanLcPeriod"/>
              <a:tabLst>
                <a:tab pos="720000" algn="l"/>
              </a:tabLst>
            </a:pPr>
            <a:r>
              <a:rPr lang="es-ES" sz="1600" b="1" dirty="0" smtClean="0"/>
              <a:t>Nivel </a:t>
            </a:r>
            <a:r>
              <a:rPr lang="es-ES" sz="1600" b="1" dirty="0"/>
              <a:t>1</a:t>
            </a:r>
            <a:r>
              <a:rPr lang="es-ES" sz="1600" dirty="0"/>
              <a:t> de Soporte es cuando el cliente desee una reinstalación de la aplicación de un equipo a otro y que el tiempo de cambio no impacte a una (1) hora mensual</a:t>
            </a:r>
            <a:r>
              <a:rPr lang="es-ES" sz="1600" dirty="0" smtClean="0"/>
              <a:t>.</a:t>
            </a:r>
          </a:p>
          <a:p>
            <a:pPr marL="1314450" lvl="2" indent="-400050" algn="just">
              <a:buFont typeface="+mj-lt"/>
              <a:buAutoNum type="romanLcPeriod"/>
              <a:tabLst>
                <a:tab pos="720000" algn="l"/>
              </a:tabLst>
            </a:pPr>
            <a:r>
              <a:rPr lang="es-ES" sz="1600" dirty="0"/>
              <a:t> </a:t>
            </a:r>
            <a:r>
              <a:rPr lang="es-ES" sz="1600" b="1" dirty="0" smtClean="0"/>
              <a:t>Nivel </a:t>
            </a:r>
            <a:r>
              <a:rPr lang="es-ES" sz="1600" b="1" dirty="0"/>
              <a:t>2</a:t>
            </a:r>
            <a:r>
              <a:rPr lang="es-ES" sz="1600" dirty="0"/>
              <a:t> de Soporte es considerado cuando el cliente desea realizar  una modificación de la aplicación como (cambio de logo, cambio de tamaño de etiqueta, label, cambio de título de reportes, corrección de texto en la aplicación) y que el tiempo de cambio no impacte a tres (3) hora mensual</a:t>
            </a:r>
            <a:r>
              <a:rPr lang="es-ES" sz="1600" dirty="0" smtClean="0"/>
              <a:t>.</a:t>
            </a:r>
          </a:p>
          <a:p>
            <a:pPr marL="1314450" lvl="2" indent="-400050" algn="just">
              <a:buFont typeface="+mj-lt"/>
              <a:buAutoNum type="romanLcPeriod"/>
              <a:tabLst>
                <a:tab pos="720000" algn="l"/>
              </a:tabLst>
            </a:pPr>
            <a:r>
              <a:rPr lang="es-ES" sz="1600" dirty="0"/>
              <a:t> </a:t>
            </a:r>
            <a:r>
              <a:rPr lang="es-ES" sz="1600" b="1" dirty="0" smtClean="0"/>
              <a:t>Nivel </a:t>
            </a:r>
            <a:r>
              <a:rPr lang="es-ES" sz="1600" b="1" dirty="0"/>
              <a:t>3</a:t>
            </a:r>
            <a:r>
              <a:rPr lang="es-ES" sz="1600" dirty="0"/>
              <a:t>  de Soporte es considerado un soporte de este nivel cuando el cliente solicita  el cambio o actualización (Tamaño de un campo en la aplicación, agregar el cambio en la base de datos, modificar un reportes o modificar una interfaz a nivel de salida), todo esto en acuerdo con  la empresa y que el  impacto en tiempo de desarrollo mayor cinco(5) hora mensual.</a:t>
            </a:r>
            <a:endParaRPr lang="es-PA" sz="1600" dirty="0"/>
          </a:p>
          <a:p>
            <a:pPr marL="285750" lvl="0" indent="-285750" algn="just">
              <a:buFont typeface="Arial" panose="020B0604020202020204" pitchFamily="34" charset="0"/>
              <a:buChar char="•"/>
            </a:pPr>
            <a:endParaRPr lang="es-PA" sz="2400" dirty="0"/>
          </a:p>
        </p:txBody>
      </p:sp>
      <p:pic>
        <p:nvPicPr>
          <p:cNvPr id="3" name="Picture 2"/>
          <p:cNvPicPr>
            <a:picLocks noChangeAspect="1"/>
          </p:cNvPicPr>
          <p:nvPr/>
        </p:nvPicPr>
        <p:blipFill>
          <a:blip r:embed="rId5"/>
          <a:stretch>
            <a:fillRect/>
          </a:stretch>
        </p:blipFill>
        <p:spPr>
          <a:xfrm>
            <a:off x="3779912" y="44625"/>
            <a:ext cx="2380752" cy="643048"/>
          </a:xfrm>
          <a:prstGeom prst="rect">
            <a:avLst/>
          </a:prstGeom>
        </p:spPr>
      </p:pic>
      <p:cxnSp>
        <p:nvCxnSpPr>
          <p:cNvPr id="7" name="Elbow Connector 6"/>
          <p:cNvCxnSpPr/>
          <p:nvPr/>
        </p:nvCxnSpPr>
        <p:spPr>
          <a:xfrm rot="5400000">
            <a:off x="827584" y="2852936"/>
            <a:ext cx="72008" cy="72008"/>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768146"/>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61287" y="595611"/>
            <a:ext cx="1152128" cy="1107996"/>
          </a:xfrm>
          <a:prstGeom prst="rect">
            <a:avLst/>
          </a:prstGeom>
          <a:noFill/>
        </p:spPr>
        <p:txBody>
          <a:bodyPr wrap="square" rtlCol="0">
            <a:spAutoFit/>
          </a:bodyPr>
          <a:lstStyle/>
          <a:p>
            <a:r>
              <a:rPr lang="es-PA" sz="6600" dirty="0" smtClean="0">
                <a:latin typeface="Arial Black" panose="020B0A04020102020204" pitchFamily="34" charset="0"/>
              </a:rPr>
              <a:t>8</a:t>
            </a:r>
            <a:endParaRPr lang="es-PA" sz="6600" dirty="0">
              <a:latin typeface="Arial Black" panose="020B0A04020102020204" pitchFamily="34" charset="0"/>
            </a:endParaRPr>
          </a:p>
        </p:txBody>
      </p:sp>
      <p:sp>
        <p:nvSpPr>
          <p:cNvPr id="5" name="4 CuadroTexto"/>
          <p:cNvSpPr txBox="1"/>
          <p:nvPr/>
        </p:nvSpPr>
        <p:spPr>
          <a:xfrm>
            <a:off x="1331640" y="941905"/>
            <a:ext cx="7599600" cy="461665"/>
          </a:xfrm>
          <a:prstGeom prst="rect">
            <a:avLst/>
          </a:prstGeom>
          <a:noFill/>
          <a:scene3d>
            <a:camera prst="orthographicFront"/>
            <a:lightRig rig="threePt" dir="t"/>
          </a:scene3d>
          <a:sp3d/>
        </p:spPr>
        <p:txBody>
          <a:bodyPr wrap="square" rtlCol="0">
            <a:spAutoFit/>
          </a:bodyPr>
          <a:lstStyle/>
          <a:p>
            <a:r>
              <a:rPr lang="es-PA" sz="2400" b="1" dirty="0" smtClean="0">
                <a:solidFill>
                  <a:srgbClr val="009900"/>
                </a:solidFill>
              </a:rPr>
              <a:t>Entregables Propuesto del Proyecto</a:t>
            </a:r>
            <a:endParaRPr lang="es-PA" sz="2400" b="1" dirty="0">
              <a:solidFill>
                <a:srgbClr val="009900"/>
              </a:solidFill>
            </a:endParaRPr>
          </a:p>
        </p:txBody>
      </p:sp>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346" y="105639"/>
            <a:ext cx="1669760" cy="593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D:\3TECH\DIJ\dij.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4368" y="188640"/>
            <a:ext cx="824982" cy="734682"/>
          </a:xfrm>
          <a:prstGeom prst="rect">
            <a:avLst/>
          </a:prstGeom>
          <a:noFill/>
          <a:ln>
            <a:noFill/>
          </a:ln>
        </p:spPr>
      </p:pic>
      <p:sp>
        <p:nvSpPr>
          <p:cNvPr id="2" name="Rectangle 1"/>
          <p:cNvSpPr/>
          <p:nvPr/>
        </p:nvSpPr>
        <p:spPr>
          <a:xfrm>
            <a:off x="362288" y="1556792"/>
            <a:ext cx="8568952" cy="5324535"/>
          </a:xfrm>
          <a:prstGeom prst="rect">
            <a:avLst/>
          </a:prstGeom>
        </p:spPr>
        <p:txBody>
          <a:bodyPr wrap="square">
            <a:spAutoFit/>
          </a:bodyPr>
          <a:lstStyle/>
          <a:p>
            <a:pPr marL="342900" lvl="0" indent="-342900" algn="just">
              <a:buFont typeface="Arial" panose="020B0604020202020204" pitchFamily="34" charset="0"/>
              <a:buChar char="•"/>
            </a:pPr>
            <a:r>
              <a:rPr lang="es-PA" sz="2000" dirty="0"/>
              <a:t>Informe de la Base de Datos Migrada a la versión  solicitada (Oracle 11g R1).</a:t>
            </a:r>
          </a:p>
          <a:p>
            <a:pPr marL="342900" lvl="0" indent="-342900" algn="just">
              <a:buFont typeface="Arial" panose="020B0604020202020204" pitchFamily="34" charset="0"/>
              <a:buChar char="•"/>
            </a:pPr>
            <a:r>
              <a:rPr lang="es-PA" sz="2000" dirty="0"/>
              <a:t>Informe de Entrega del Servidor solicitados para publicar las seis(6) aplicaciones desarrolladas</a:t>
            </a:r>
          </a:p>
          <a:p>
            <a:pPr marL="342900" lvl="0" indent="-342900" algn="just">
              <a:buFont typeface="Arial" panose="020B0604020202020204" pitchFamily="34" charset="0"/>
              <a:buChar char="•"/>
            </a:pPr>
            <a:r>
              <a:rPr lang="es-PA" sz="2000" dirty="0"/>
              <a:t>Diseño de las Interfaces de las seis(6) aplicaciones desarrolladas</a:t>
            </a:r>
          </a:p>
          <a:p>
            <a:pPr marL="342900" lvl="0" indent="-342900" algn="just">
              <a:buFont typeface="Arial" panose="020B0604020202020204" pitchFamily="34" charset="0"/>
              <a:buChar char="•"/>
            </a:pPr>
            <a:r>
              <a:rPr lang="es-PA" sz="2000" dirty="0"/>
              <a:t>Código Fuente versionado de todo el desarrollo de las seis (6) aplicaciones.</a:t>
            </a:r>
          </a:p>
          <a:p>
            <a:pPr marL="342900" lvl="0" indent="-342900" algn="just">
              <a:buFont typeface="Arial" panose="020B0604020202020204" pitchFamily="34" charset="0"/>
              <a:buChar char="•"/>
            </a:pPr>
            <a:r>
              <a:rPr lang="es-PA" sz="2000" dirty="0"/>
              <a:t>Informe de Pruebas de las seis(6)  aplicaciones desarrolladas</a:t>
            </a:r>
          </a:p>
          <a:p>
            <a:pPr marL="342900" lvl="0" indent="-342900" algn="just">
              <a:buFont typeface="Arial" panose="020B0604020202020204" pitchFamily="34" charset="0"/>
              <a:buChar char="•"/>
            </a:pPr>
            <a:r>
              <a:rPr lang="es-PA" sz="2000" dirty="0"/>
              <a:t>Informe de Implementación de las seis(6) aplicaciones desarrolladas</a:t>
            </a:r>
          </a:p>
          <a:p>
            <a:pPr marL="342900" lvl="0" indent="-342900" algn="just">
              <a:buFont typeface="Arial" panose="020B0604020202020204" pitchFamily="34" charset="0"/>
              <a:buChar char="•"/>
            </a:pPr>
            <a:r>
              <a:rPr lang="es-PA" sz="2000" dirty="0"/>
              <a:t>Documentación de los Manuales de Usuarios de los seis(6) aplicaciones desarrolladas</a:t>
            </a:r>
          </a:p>
          <a:p>
            <a:pPr marL="342900" lvl="0" indent="-342900" algn="just">
              <a:buFont typeface="Arial" panose="020B0604020202020204" pitchFamily="34" charset="0"/>
              <a:buChar char="•"/>
            </a:pPr>
            <a:r>
              <a:rPr lang="es-PA" sz="2000" dirty="0"/>
              <a:t>Informe de las Instalación y Configuración de Infraestructura del servidor donde se publicarán de las  seis (6) aplicaciones desarrolladas</a:t>
            </a:r>
          </a:p>
          <a:p>
            <a:pPr marL="342900" lvl="0" indent="-342900" algn="just">
              <a:buFont typeface="Arial" panose="020B0604020202020204" pitchFamily="34" charset="0"/>
              <a:buChar char="•"/>
            </a:pPr>
            <a:r>
              <a:rPr lang="es-PA" sz="2000" dirty="0"/>
              <a:t>Informe de las capacitaciones brindadas con copia de los certificados de los participantes</a:t>
            </a:r>
          </a:p>
          <a:p>
            <a:pPr marL="342900" lvl="0" indent="-342900" algn="just">
              <a:buFont typeface="Arial" panose="020B0604020202020204" pitchFamily="34" charset="0"/>
              <a:buChar char="•"/>
            </a:pPr>
            <a:r>
              <a:rPr lang="es-PA" sz="2000" dirty="0"/>
              <a:t>Informe de Aceptación de las seis (6) aplicaciones certificadas y probadas por el cliente.</a:t>
            </a:r>
          </a:p>
          <a:p>
            <a:pPr marL="342900" lvl="0" indent="-342900" algn="just">
              <a:buFont typeface="Arial" panose="020B0604020202020204" pitchFamily="34" charset="0"/>
              <a:buChar char="•"/>
            </a:pPr>
            <a:r>
              <a:rPr lang="es-PA" sz="2000" dirty="0"/>
              <a:t>Informe de  Cierre del Proyecto</a:t>
            </a:r>
          </a:p>
          <a:p>
            <a:pPr marL="285750" lvl="0" indent="-285750" algn="just">
              <a:buFont typeface="Arial" panose="020B0604020202020204" pitchFamily="34" charset="0"/>
              <a:buChar char="•"/>
            </a:pPr>
            <a:endParaRPr lang="es-PA" sz="2000" dirty="0"/>
          </a:p>
        </p:txBody>
      </p:sp>
      <p:pic>
        <p:nvPicPr>
          <p:cNvPr id="3" name="Picture 2"/>
          <p:cNvPicPr>
            <a:picLocks noChangeAspect="1"/>
          </p:cNvPicPr>
          <p:nvPr/>
        </p:nvPicPr>
        <p:blipFill>
          <a:blip r:embed="rId5"/>
          <a:stretch>
            <a:fillRect/>
          </a:stretch>
        </p:blipFill>
        <p:spPr>
          <a:xfrm>
            <a:off x="3779912" y="44625"/>
            <a:ext cx="2380752" cy="643048"/>
          </a:xfrm>
          <a:prstGeom prst="rect">
            <a:avLst/>
          </a:prstGeom>
        </p:spPr>
      </p:pic>
      <p:cxnSp>
        <p:nvCxnSpPr>
          <p:cNvPr id="7" name="Elbow Connector 6"/>
          <p:cNvCxnSpPr/>
          <p:nvPr/>
        </p:nvCxnSpPr>
        <p:spPr>
          <a:xfrm rot="5400000">
            <a:off x="827584" y="2852936"/>
            <a:ext cx="72008" cy="72008"/>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34721"/>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3 Conector recto"/>
          <p:cNvCxnSpPr/>
          <p:nvPr/>
        </p:nvCxnSpPr>
        <p:spPr>
          <a:xfrm>
            <a:off x="324686" y="1013483"/>
            <a:ext cx="88569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251520" y="277768"/>
            <a:ext cx="5904656" cy="707886"/>
          </a:xfrm>
          <a:prstGeom prst="rect">
            <a:avLst/>
          </a:prstGeom>
          <a:noFill/>
        </p:spPr>
        <p:txBody>
          <a:bodyPr wrap="square" rtlCol="0">
            <a:spAutoFit/>
          </a:bodyPr>
          <a:lstStyle/>
          <a:p>
            <a:r>
              <a:rPr lang="es-PA" sz="4000" dirty="0" smtClean="0"/>
              <a:t>NUESTROS PROVEEDORES</a:t>
            </a:r>
            <a:endParaRPr lang="es-PA" sz="4000" dirty="0"/>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6621" y="5949280"/>
            <a:ext cx="2043378" cy="726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http://shinyashiki.uol.com.br/wp-content/uploads/2015/04/dart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28" y="-28435"/>
            <a:ext cx="1692188" cy="10280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2" descr="http://t3.gstatic.com/images?q=tbn:ANd9GcRZ8RUopi-lJ8a3GTpAdcThplDcs3szLcUjVfoFjthS0bfKMjpj"/>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9367" y="5367355"/>
            <a:ext cx="1585570" cy="555552"/>
          </a:xfrm>
          <a:prstGeom prst="rect">
            <a:avLst/>
          </a:prstGeom>
          <a:noFill/>
          <a:ln>
            <a:noFill/>
          </a:ln>
        </p:spPr>
      </p:pic>
      <p:pic>
        <p:nvPicPr>
          <p:cNvPr id="14" name="Picture 43" descr="logo  ming soft"/>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54937" y="2745843"/>
            <a:ext cx="1388820" cy="532404"/>
          </a:xfrm>
          <a:prstGeom prst="rect">
            <a:avLst/>
          </a:prstGeom>
          <a:noFill/>
          <a:ln>
            <a:noFill/>
          </a:ln>
        </p:spPr>
      </p:pic>
      <p:pic>
        <p:nvPicPr>
          <p:cNvPr id="15" name="Picture 47" descr="http://www.datanetworks.com/wp-content/uploads/2014/09/Dell_PartnerDirect_Premier_2011_RGB.png"/>
          <p:cNvPicPr>
            <a:picLocks noChangeAspect="1"/>
          </p:cNvPicPr>
          <p:nvPr/>
        </p:nvPicPr>
        <p:blipFill>
          <a:blip r:embed="rId6" cstate="print">
            <a:extLst>
              <a:ext uri="{28A0092B-C50C-407E-A947-70E740481C1C}">
                <a14:useLocalDpi xmlns:a14="http://schemas.microsoft.com/office/drawing/2010/main" val="0"/>
              </a:ext>
            </a:extLst>
          </a:blip>
          <a:srcRect l="4936" t="11945" r="4535" b="11945"/>
          <a:stretch>
            <a:fillRect/>
          </a:stretch>
        </p:blipFill>
        <p:spPr bwMode="auto">
          <a:xfrm>
            <a:off x="497390" y="1456698"/>
            <a:ext cx="2951243" cy="983791"/>
          </a:xfrm>
          <a:prstGeom prst="rect">
            <a:avLst/>
          </a:prstGeom>
          <a:noFill/>
          <a:ln>
            <a:noFill/>
          </a:ln>
        </p:spPr>
      </p:pic>
      <p:pic>
        <p:nvPicPr>
          <p:cNvPr id="16" name="Picture 41" descr="http://www.gestorinc.com/es/images/logo.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00759" y="5283342"/>
            <a:ext cx="2300788" cy="809571"/>
          </a:xfrm>
          <a:prstGeom prst="rect">
            <a:avLst/>
          </a:prstGeom>
          <a:noFill/>
          <a:ln>
            <a:noFill/>
          </a:ln>
        </p:spPr>
      </p:pic>
      <p:pic>
        <p:nvPicPr>
          <p:cNvPr id="17" name="Picture 40" descr="http://t2.gstatic.com/images?q=tbn:ANd9GcQyltWnapbw_n91Clg_hKR3OVutaAwWr25jbROy7SLMOMMsptiJCA">
            <a:hlinkClick r:id="rId8"/>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354937" y="3675940"/>
            <a:ext cx="2187392" cy="567126"/>
          </a:xfrm>
          <a:prstGeom prst="rect">
            <a:avLst/>
          </a:prstGeom>
          <a:noFill/>
          <a:ln>
            <a:noFill/>
          </a:ln>
        </p:spPr>
      </p:pic>
      <p:pic>
        <p:nvPicPr>
          <p:cNvPr id="18" name="Picture 38" descr="http://images.forbes.com/media/lists/companies/vmware_200x200.jpg"/>
          <p:cNvPicPr>
            <a:picLocks noChangeAspect="1"/>
          </p:cNvPicPr>
          <p:nvPr/>
        </p:nvPicPr>
        <p:blipFill>
          <a:blip r:embed="rId10">
            <a:extLst>
              <a:ext uri="{28A0092B-C50C-407E-A947-70E740481C1C}">
                <a14:useLocalDpi xmlns:a14="http://schemas.microsoft.com/office/drawing/2010/main" val="0"/>
              </a:ext>
            </a:extLst>
          </a:blip>
          <a:srcRect t="31851" b="37518"/>
          <a:stretch>
            <a:fillRect/>
          </a:stretch>
        </p:blipFill>
        <p:spPr bwMode="auto">
          <a:xfrm>
            <a:off x="4163362" y="2624824"/>
            <a:ext cx="1898054" cy="578700"/>
          </a:xfrm>
          <a:prstGeom prst="rect">
            <a:avLst/>
          </a:prstGeom>
          <a:noFill/>
          <a:ln>
            <a:noFill/>
          </a:ln>
        </p:spPr>
      </p:pic>
      <p:pic>
        <p:nvPicPr>
          <p:cNvPr id="19" name="Picture 39" descr="MICROSOFT LOGO"/>
          <p:cNvPicPr>
            <a:picLocks noChangeAspect="1"/>
          </p:cNvPicPr>
          <p:nvPr/>
        </p:nvPicPr>
        <p:blipFill>
          <a:blip r:embed="rId11">
            <a:extLst>
              <a:ext uri="{28A0092B-C50C-407E-A947-70E740481C1C}">
                <a14:useLocalDpi xmlns:a14="http://schemas.microsoft.com/office/drawing/2010/main" val="0"/>
              </a:ext>
            </a:extLst>
          </a:blip>
          <a:srcRect l="18741" t="1285" r="14287" b="25752"/>
          <a:stretch>
            <a:fillRect/>
          </a:stretch>
        </p:blipFill>
        <p:spPr bwMode="auto">
          <a:xfrm>
            <a:off x="7005122" y="4464581"/>
            <a:ext cx="1828613" cy="902773"/>
          </a:xfrm>
          <a:prstGeom prst="rect">
            <a:avLst/>
          </a:prstGeom>
          <a:noFill/>
          <a:ln>
            <a:noFill/>
          </a:ln>
        </p:spPr>
      </p:pic>
      <p:pic>
        <p:nvPicPr>
          <p:cNvPr id="20" name="Picture 37" descr="http://www.youritservices.co.uk/wp-content/uploads/HP-Business-Partner-Logo-1.jpg"/>
          <p:cNvPicPr>
            <a:picLocks noChangeAspect="1"/>
          </p:cNvPicPr>
          <p:nvPr/>
        </p:nvPicPr>
        <p:blipFill>
          <a:blip r:embed="rId12" cstate="print">
            <a:extLst>
              <a:ext uri="{28A0092B-C50C-407E-A947-70E740481C1C}">
                <a14:useLocalDpi xmlns:a14="http://schemas.microsoft.com/office/drawing/2010/main" val="0"/>
              </a:ext>
            </a:extLst>
          </a:blip>
          <a:srcRect l="4996" t="10054" r="4208" b="8134"/>
          <a:stretch>
            <a:fillRect/>
          </a:stretch>
        </p:blipFill>
        <p:spPr bwMode="auto">
          <a:xfrm>
            <a:off x="6916210" y="1510435"/>
            <a:ext cx="2013789" cy="1053234"/>
          </a:xfrm>
          <a:prstGeom prst="rect">
            <a:avLst/>
          </a:prstGeom>
          <a:noFill/>
          <a:ln>
            <a:noFill/>
          </a:ln>
        </p:spPr>
      </p:pic>
      <p:pic>
        <p:nvPicPr>
          <p:cNvPr id="21" name="Picture 4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811870" y="4626578"/>
            <a:ext cx="2303127" cy="393516"/>
          </a:xfrm>
          <a:prstGeom prst="rect">
            <a:avLst/>
          </a:prstGeom>
        </p:spPr>
      </p:pic>
      <p:pic>
        <p:nvPicPr>
          <p:cNvPr id="22" name="Picture 4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03468" y="2803376"/>
            <a:ext cx="1631864" cy="1145827"/>
          </a:xfrm>
          <a:prstGeom prst="rect">
            <a:avLst/>
          </a:prstGeom>
        </p:spPr>
      </p:pic>
      <p:pic>
        <p:nvPicPr>
          <p:cNvPr id="23" name="Picture 5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48911" y="4538680"/>
            <a:ext cx="2453581" cy="439812"/>
          </a:xfrm>
          <a:prstGeom prst="rect">
            <a:avLst/>
          </a:prstGeom>
        </p:spPr>
      </p:pic>
      <p:pic>
        <p:nvPicPr>
          <p:cNvPr id="24"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970401" y="2914174"/>
            <a:ext cx="1863334" cy="1192122"/>
          </a:xfrm>
          <a:prstGeom prst="rect">
            <a:avLst/>
          </a:prstGeom>
        </p:spPr>
      </p:pic>
      <p:pic>
        <p:nvPicPr>
          <p:cNvPr id="25" name="Picture 5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963434" y="3493093"/>
            <a:ext cx="1585570" cy="787032"/>
          </a:xfrm>
          <a:prstGeom prst="rect">
            <a:avLst/>
          </a:prstGeom>
        </p:spPr>
      </p:pic>
      <p:pic>
        <p:nvPicPr>
          <p:cNvPr id="12" name="Picture 14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887603" y="1536359"/>
            <a:ext cx="2395715" cy="763884"/>
          </a:xfrm>
          <a:prstGeom prst="rect">
            <a:avLst/>
          </a:prstGeom>
        </p:spPr>
      </p:pic>
      <p:pic>
        <p:nvPicPr>
          <p:cNvPr id="3" name="Picture 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34828" y="5483108"/>
            <a:ext cx="1285875" cy="400050"/>
          </a:xfrm>
          <a:prstGeom prst="rect">
            <a:avLst/>
          </a:prstGeom>
        </p:spPr>
      </p:pic>
    </p:spTree>
    <p:extLst>
      <p:ext uri="{BB962C8B-B14F-4D97-AF65-F5344CB8AC3E}">
        <p14:creationId xmlns:p14="http://schemas.microsoft.com/office/powerpoint/2010/main" val="3623114934"/>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afterEffect">
                                  <p:stCondLst>
                                    <p:cond delay="0"/>
                                  </p:stCondLst>
                                  <p:iterate type="lt">
                                    <p:tmPct val="4000"/>
                                  </p:iterate>
                                  <p:childTnLst>
                                    <p:set>
                                      <p:cBhvr override="childStyle">
                                        <p:cTn id="6" dur="500" fill="hold"/>
                                        <p:tgtEl>
                                          <p:spTgt spid="6"/>
                                        </p:tgtEl>
                                        <p:attrNameLst>
                                          <p:attrName>style.color</p:attrName>
                                        </p:attrNameLst>
                                      </p:cBhvr>
                                      <p:to>
                                        <p:clrVal>
                                          <a:schemeClr val="accent2"/>
                                        </p:clrVal>
                                      </p:to>
                                    </p:set>
                                    <p:set>
                                      <p:cBhvr>
                                        <p:cTn id="7" dur="500" fill="hold"/>
                                        <p:tgtEl>
                                          <p:spTgt spid="6"/>
                                        </p:tgtEl>
                                        <p:attrNameLst>
                                          <p:attrName>fillcolor</p:attrName>
                                        </p:attrNameLst>
                                      </p:cBhvr>
                                      <p:to>
                                        <p:clrVal>
                                          <a:schemeClr val="accent2"/>
                                        </p:clrVal>
                                      </p:to>
                                    </p:set>
                                    <p:set>
                                      <p:cBhvr>
                                        <p:cTn id="8" dur="500" fill="hold"/>
                                        <p:tgtEl>
                                          <p:spTgt spid="6"/>
                                        </p:tgtEl>
                                        <p:attrNameLst>
                                          <p:attrName>fill.type</p:attrName>
                                        </p:attrNameLst>
                                      </p:cBhvr>
                                      <p:to>
                                        <p:strVal val="solid"/>
                                      </p:to>
                                    </p:set>
                                  </p:childTnLst>
                                </p:cTn>
                              </p:par>
                            </p:childTnLst>
                          </p:cTn>
                        </p:par>
                        <p:par>
                          <p:cTn id="9" fill="hold">
                            <p:stCondLst>
                              <p:cond delay="860"/>
                            </p:stCondLst>
                            <p:childTnLst>
                              <p:par>
                                <p:cTn id="10" presetID="42"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860"/>
                            </p:stCondLst>
                            <p:childTnLst>
                              <p:par>
                                <p:cTn id="16" presetID="26"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80">
                                          <p:stCondLst>
                                            <p:cond delay="0"/>
                                          </p:stCondLst>
                                        </p:cTn>
                                        <p:tgtEl>
                                          <p:spTgt spid="15"/>
                                        </p:tgtEl>
                                      </p:cBhvr>
                                    </p:animEffect>
                                    <p:anim calcmode="lin" valueType="num">
                                      <p:cBhvr>
                                        <p:cTn id="19"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4" dur="26">
                                          <p:stCondLst>
                                            <p:cond delay="650"/>
                                          </p:stCondLst>
                                        </p:cTn>
                                        <p:tgtEl>
                                          <p:spTgt spid="15"/>
                                        </p:tgtEl>
                                      </p:cBhvr>
                                      <p:to x="100000" y="60000"/>
                                    </p:animScale>
                                    <p:animScale>
                                      <p:cBhvr>
                                        <p:cTn id="25" dur="166" decel="50000">
                                          <p:stCondLst>
                                            <p:cond delay="676"/>
                                          </p:stCondLst>
                                        </p:cTn>
                                        <p:tgtEl>
                                          <p:spTgt spid="15"/>
                                        </p:tgtEl>
                                      </p:cBhvr>
                                      <p:to x="100000" y="100000"/>
                                    </p:animScale>
                                    <p:animScale>
                                      <p:cBhvr>
                                        <p:cTn id="26" dur="26">
                                          <p:stCondLst>
                                            <p:cond delay="1312"/>
                                          </p:stCondLst>
                                        </p:cTn>
                                        <p:tgtEl>
                                          <p:spTgt spid="15"/>
                                        </p:tgtEl>
                                      </p:cBhvr>
                                      <p:to x="100000" y="80000"/>
                                    </p:animScale>
                                    <p:animScale>
                                      <p:cBhvr>
                                        <p:cTn id="27" dur="166" decel="50000">
                                          <p:stCondLst>
                                            <p:cond delay="1338"/>
                                          </p:stCondLst>
                                        </p:cTn>
                                        <p:tgtEl>
                                          <p:spTgt spid="15"/>
                                        </p:tgtEl>
                                      </p:cBhvr>
                                      <p:to x="100000" y="100000"/>
                                    </p:animScale>
                                    <p:animScale>
                                      <p:cBhvr>
                                        <p:cTn id="28" dur="26">
                                          <p:stCondLst>
                                            <p:cond delay="1642"/>
                                          </p:stCondLst>
                                        </p:cTn>
                                        <p:tgtEl>
                                          <p:spTgt spid="15"/>
                                        </p:tgtEl>
                                      </p:cBhvr>
                                      <p:to x="100000" y="90000"/>
                                    </p:animScale>
                                    <p:animScale>
                                      <p:cBhvr>
                                        <p:cTn id="29" dur="166" decel="50000">
                                          <p:stCondLst>
                                            <p:cond delay="1668"/>
                                          </p:stCondLst>
                                        </p:cTn>
                                        <p:tgtEl>
                                          <p:spTgt spid="15"/>
                                        </p:tgtEl>
                                      </p:cBhvr>
                                      <p:to x="100000" y="100000"/>
                                    </p:animScale>
                                    <p:animScale>
                                      <p:cBhvr>
                                        <p:cTn id="30" dur="26">
                                          <p:stCondLst>
                                            <p:cond delay="1808"/>
                                          </p:stCondLst>
                                        </p:cTn>
                                        <p:tgtEl>
                                          <p:spTgt spid="15"/>
                                        </p:tgtEl>
                                      </p:cBhvr>
                                      <p:to x="100000" y="95000"/>
                                    </p:animScale>
                                    <p:animScale>
                                      <p:cBhvr>
                                        <p:cTn id="31" dur="166" decel="50000">
                                          <p:stCondLst>
                                            <p:cond delay="1834"/>
                                          </p:stCondLst>
                                        </p:cTn>
                                        <p:tgtEl>
                                          <p:spTgt spid="15"/>
                                        </p:tgtEl>
                                      </p:cBhvr>
                                      <p:to x="100000" y="100000"/>
                                    </p:animScale>
                                  </p:childTnLst>
                                </p:cTn>
                              </p:par>
                              <p:par>
                                <p:cTn id="32" presetID="26"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80">
                                          <p:stCondLst>
                                            <p:cond delay="0"/>
                                          </p:stCondLst>
                                        </p:cTn>
                                        <p:tgtEl>
                                          <p:spTgt spid="18"/>
                                        </p:tgtEl>
                                      </p:cBhvr>
                                    </p:animEffect>
                                    <p:anim calcmode="lin" valueType="num">
                                      <p:cBhvr>
                                        <p:cTn id="35"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40" dur="26">
                                          <p:stCondLst>
                                            <p:cond delay="650"/>
                                          </p:stCondLst>
                                        </p:cTn>
                                        <p:tgtEl>
                                          <p:spTgt spid="18"/>
                                        </p:tgtEl>
                                      </p:cBhvr>
                                      <p:to x="100000" y="60000"/>
                                    </p:animScale>
                                    <p:animScale>
                                      <p:cBhvr>
                                        <p:cTn id="41" dur="166" decel="50000">
                                          <p:stCondLst>
                                            <p:cond delay="676"/>
                                          </p:stCondLst>
                                        </p:cTn>
                                        <p:tgtEl>
                                          <p:spTgt spid="18"/>
                                        </p:tgtEl>
                                      </p:cBhvr>
                                      <p:to x="100000" y="100000"/>
                                    </p:animScale>
                                    <p:animScale>
                                      <p:cBhvr>
                                        <p:cTn id="42" dur="26">
                                          <p:stCondLst>
                                            <p:cond delay="1312"/>
                                          </p:stCondLst>
                                        </p:cTn>
                                        <p:tgtEl>
                                          <p:spTgt spid="18"/>
                                        </p:tgtEl>
                                      </p:cBhvr>
                                      <p:to x="100000" y="80000"/>
                                    </p:animScale>
                                    <p:animScale>
                                      <p:cBhvr>
                                        <p:cTn id="43" dur="166" decel="50000">
                                          <p:stCondLst>
                                            <p:cond delay="1338"/>
                                          </p:stCondLst>
                                        </p:cTn>
                                        <p:tgtEl>
                                          <p:spTgt spid="18"/>
                                        </p:tgtEl>
                                      </p:cBhvr>
                                      <p:to x="100000" y="100000"/>
                                    </p:animScale>
                                    <p:animScale>
                                      <p:cBhvr>
                                        <p:cTn id="44" dur="26">
                                          <p:stCondLst>
                                            <p:cond delay="1642"/>
                                          </p:stCondLst>
                                        </p:cTn>
                                        <p:tgtEl>
                                          <p:spTgt spid="18"/>
                                        </p:tgtEl>
                                      </p:cBhvr>
                                      <p:to x="100000" y="90000"/>
                                    </p:animScale>
                                    <p:animScale>
                                      <p:cBhvr>
                                        <p:cTn id="45" dur="166" decel="50000">
                                          <p:stCondLst>
                                            <p:cond delay="1668"/>
                                          </p:stCondLst>
                                        </p:cTn>
                                        <p:tgtEl>
                                          <p:spTgt spid="18"/>
                                        </p:tgtEl>
                                      </p:cBhvr>
                                      <p:to x="100000" y="100000"/>
                                    </p:animScale>
                                    <p:animScale>
                                      <p:cBhvr>
                                        <p:cTn id="46" dur="26">
                                          <p:stCondLst>
                                            <p:cond delay="1808"/>
                                          </p:stCondLst>
                                        </p:cTn>
                                        <p:tgtEl>
                                          <p:spTgt spid="18"/>
                                        </p:tgtEl>
                                      </p:cBhvr>
                                      <p:to x="100000" y="95000"/>
                                    </p:animScale>
                                    <p:animScale>
                                      <p:cBhvr>
                                        <p:cTn id="47" dur="166" decel="50000">
                                          <p:stCondLst>
                                            <p:cond delay="1834"/>
                                          </p:stCondLst>
                                        </p:cTn>
                                        <p:tgtEl>
                                          <p:spTgt spid="18"/>
                                        </p:tgtEl>
                                      </p:cBhvr>
                                      <p:to x="100000" y="100000"/>
                                    </p:animScale>
                                  </p:childTnLst>
                                </p:cTn>
                              </p:par>
                              <p:par>
                                <p:cTn id="48" presetID="26"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down)">
                                      <p:cBhvr>
                                        <p:cTn id="50" dur="580">
                                          <p:stCondLst>
                                            <p:cond delay="0"/>
                                          </p:stCondLst>
                                        </p:cTn>
                                        <p:tgtEl>
                                          <p:spTgt spid="23"/>
                                        </p:tgtEl>
                                      </p:cBhvr>
                                    </p:animEffect>
                                    <p:anim calcmode="lin" valueType="num">
                                      <p:cBhvr>
                                        <p:cTn id="51"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56" dur="26">
                                          <p:stCondLst>
                                            <p:cond delay="650"/>
                                          </p:stCondLst>
                                        </p:cTn>
                                        <p:tgtEl>
                                          <p:spTgt spid="23"/>
                                        </p:tgtEl>
                                      </p:cBhvr>
                                      <p:to x="100000" y="60000"/>
                                    </p:animScale>
                                    <p:animScale>
                                      <p:cBhvr>
                                        <p:cTn id="57" dur="166" decel="50000">
                                          <p:stCondLst>
                                            <p:cond delay="676"/>
                                          </p:stCondLst>
                                        </p:cTn>
                                        <p:tgtEl>
                                          <p:spTgt spid="23"/>
                                        </p:tgtEl>
                                      </p:cBhvr>
                                      <p:to x="100000" y="100000"/>
                                    </p:animScale>
                                    <p:animScale>
                                      <p:cBhvr>
                                        <p:cTn id="58" dur="26">
                                          <p:stCondLst>
                                            <p:cond delay="1312"/>
                                          </p:stCondLst>
                                        </p:cTn>
                                        <p:tgtEl>
                                          <p:spTgt spid="23"/>
                                        </p:tgtEl>
                                      </p:cBhvr>
                                      <p:to x="100000" y="80000"/>
                                    </p:animScale>
                                    <p:animScale>
                                      <p:cBhvr>
                                        <p:cTn id="59" dur="166" decel="50000">
                                          <p:stCondLst>
                                            <p:cond delay="1338"/>
                                          </p:stCondLst>
                                        </p:cTn>
                                        <p:tgtEl>
                                          <p:spTgt spid="23"/>
                                        </p:tgtEl>
                                      </p:cBhvr>
                                      <p:to x="100000" y="100000"/>
                                    </p:animScale>
                                    <p:animScale>
                                      <p:cBhvr>
                                        <p:cTn id="60" dur="26">
                                          <p:stCondLst>
                                            <p:cond delay="1642"/>
                                          </p:stCondLst>
                                        </p:cTn>
                                        <p:tgtEl>
                                          <p:spTgt spid="23"/>
                                        </p:tgtEl>
                                      </p:cBhvr>
                                      <p:to x="100000" y="90000"/>
                                    </p:animScale>
                                    <p:animScale>
                                      <p:cBhvr>
                                        <p:cTn id="61" dur="166" decel="50000">
                                          <p:stCondLst>
                                            <p:cond delay="1668"/>
                                          </p:stCondLst>
                                        </p:cTn>
                                        <p:tgtEl>
                                          <p:spTgt spid="23"/>
                                        </p:tgtEl>
                                      </p:cBhvr>
                                      <p:to x="100000" y="100000"/>
                                    </p:animScale>
                                    <p:animScale>
                                      <p:cBhvr>
                                        <p:cTn id="62" dur="26">
                                          <p:stCondLst>
                                            <p:cond delay="1808"/>
                                          </p:stCondLst>
                                        </p:cTn>
                                        <p:tgtEl>
                                          <p:spTgt spid="23"/>
                                        </p:tgtEl>
                                      </p:cBhvr>
                                      <p:to x="100000" y="95000"/>
                                    </p:animScale>
                                    <p:animScale>
                                      <p:cBhvr>
                                        <p:cTn id="63" dur="166" decel="50000">
                                          <p:stCondLst>
                                            <p:cond delay="1834"/>
                                          </p:stCondLst>
                                        </p:cTn>
                                        <p:tgtEl>
                                          <p:spTgt spid="23"/>
                                        </p:tgtEl>
                                      </p:cBhvr>
                                      <p:to x="100000" y="100000"/>
                                    </p:animScale>
                                  </p:childTnLst>
                                </p:cTn>
                              </p:par>
                              <p:par>
                                <p:cTn id="64" presetID="26" presetClass="entr" presetSubtype="0" fill="hold"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down)">
                                      <p:cBhvr>
                                        <p:cTn id="66" dur="580">
                                          <p:stCondLst>
                                            <p:cond delay="0"/>
                                          </p:stCondLst>
                                        </p:cTn>
                                        <p:tgtEl>
                                          <p:spTgt spid="19"/>
                                        </p:tgtEl>
                                      </p:cBhvr>
                                    </p:animEffect>
                                    <p:anim calcmode="lin" valueType="num">
                                      <p:cBhvr>
                                        <p:cTn id="67"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72" dur="26">
                                          <p:stCondLst>
                                            <p:cond delay="650"/>
                                          </p:stCondLst>
                                        </p:cTn>
                                        <p:tgtEl>
                                          <p:spTgt spid="19"/>
                                        </p:tgtEl>
                                      </p:cBhvr>
                                      <p:to x="100000" y="60000"/>
                                    </p:animScale>
                                    <p:animScale>
                                      <p:cBhvr>
                                        <p:cTn id="73" dur="166" decel="50000">
                                          <p:stCondLst>
                                            <p:cond delay="676"/>
                                          </p:stCondLst>
                                        </p:cTn>
                                        <p:tgtEl>
                                          <p:spTgt spid="19"/>
                                        </p:tgtEl>
                                      </p:cBhvr>
                                      <p:to x="100000" y="100000"/>
                                    </p:animScale>
                                    <p:animScale>
                                      <p:cBhvr>
                                        <p:cTn id="74" dur="26">
                                          <p:stCondLst>
                                            <p:cond delay="1312"/>
                                          </p:stCondLst>
                                        </p:cTn>
                                        <p:tgtEl>
                                          <p:spTgt spid="19"/>
                                        </p:tgtEl>
                                      </p:cBhvr>
                                      <p:to x="100000" y="80000"/>
                                    </p:animScale>
                                    <p:animScale>
                                      <p:cBhvr>
                                        <p:cTn id="75" dur="166" decel="50000">
                                          <p:stCondLst>
                                            <p:cond delay="1338"/>
                                          </p:stCondLst>
                                        </p:cTn>
                                        <p:tgtEl>
                                          <p:spTgt spid="19"/>
                                        </p:tgtEl>
                                      </p:cBhvr>
                                      <p:to x="100000" y="100000"/>
                                    </p:animScale>
                                    <p:animScale>
                                      <p:cBhvr>
                                        <p:cTn id="76" dur="26">
                                          <p:stCondLst>
                                            <p:cond delay="1642"/>
                                          </p:stCondLst>
                                        </p:cTn>
                                        <p:tgtEl>
                                          <p:spTgt spid="19"/>
                                        </p:tgtEl>
                                      </p:cBhvr>
                                      <p:to x="100000" y="90000"/>
                                    </p:animScale>
                                    <p:animScale>
                                      <p:cBhvr>
                                        <p:cTn id="77" dur="166" decel="50000">
                                          <p:stCondLst>
                                            <p:cond delay="1668"/>
                                          </p:stCondLst>
                                        </p:cTn>
                                        <p:tgtEl>
                                          <p:spTgt spid="19"/>
                                        </p:tgtEl>
                                      </p:cBhvr>
                                      <p:to x="100000" y="100000"/>
                                    </p:animScale>
                                    <p:animScale>
                                      <p:cBhvr>
                                        <p:cTn id="78" dur="26">
                                          <p:stCondLst>
                                            <p:cond delay="1808"/>
                                          </p:stCondLst>
                                        </p:cTn>
                                        <p:tgtEl>
                                          <p:spTgt spid="19"/>
                                        </p:tgtEl>
                                      </p:cBhvr>
                                      <p:to x="100000" y="95000"/>
                                    </p:animScale>
                                    <p:animScale>
                                      <p:cBhvr>
                                        <p:cTn id="79" dur="166" decel="50000">
                                          <p:stCondLst>
                                            <p:cond delay="1834"/>
                                          </p:stCondLst>
                                        </p:cTn>
                                        <p:tgtEl>
                                          <p:spTgt spid="19"/>
                                        </p:tgtEl>
                                      </p:cBhvr>
                                      <p:to x="100000" y="100000"/>
                                    </p:animScale>
                                  </p:childTnLst>
                                </p:cTn>
                              </p:par>
                            </p:childTnLst>
                          </p:cTn>
                        </p:par>
                        <p:par>
                          <p:cTn id="80" fill="hold">
                            <p:stCondLst>
                              <p:cond delay="3860"/>
                            </p:stCondLst>
                            <p:childTnLst>
                              <p:par>
                                <p:cTn id="81" presetID="45" presetClass="entr" presetSubtype="0" fill="hold" nodeType="after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2000"/>
                                        <p:tgtEl>
                                          <p:spTgt spid="13"/>
                                        </p:tgtEl>
                                      </p:cBhvr>
                                    </p:animEffect>
                                    <p:anim calcmode="lin" valueType="num">
                                      <p:cBhvr>
                                        <p:cTn id="84" dur="2000" fill="hold"/>
                                        <p:tgtEl>
                                          <p:spTgt spid="13"/>
                                        </p:tgtEl>
                                        <p:attrNameLst>
                                          <p:attrName>ppt_w</p:attrName>
                                        </p:attrNameLst>
                                      </p:cBhvr>
                                      <p:tavLst>
                                        <p:tav tm="0" fmla="#ppt_w*sin(2.5*pi*$)">
                                          <p:val>
                                            <p:fltVal val="0"/>
                                          </p:val>
                                        </p:tav>
                                        <p:tav tm="100000">
                                          <p:val>
                                            <p:fltVal val="1"/>
                                          </p:val>
                                        </p:tav>
                                      </p:tavLst>
                                    </p:anim>
                                    <p:anim calcmode="lin" valueType="num">
                                      <p:cBhvr>
                                        <p:cTn id="85" dur="2000" fill="hold"/>
                                        <p:tgtEl>
                                          <p:spTgt spid="13"/>
                                        </p:tgtEl>
                                        <p:attrNameLst>
                                          <p:attrName>ppt_h</p:attrName>
                                        </p:attrNameLst>
                                      </p:cBhvr>
                                      <p:tavLst>
                                        <p:tav tm="0">
                                          <p:val>
                                            <p:strVal val="#ppt_h"/>
                                          </p:val>
                                        </p:tav>
                                        <p:tav tm="100000">
                                          <p:val>
                                            <p:strVal val="#ppt_h"/>
                                          </p:val>
                                        </p:tav>
                                      </p:tavLst>
                                    </p:anim>
                                  </p:childTnLst>
                                </p:cTn>
                              </p:par>
                              <p:par>
                                <p:cTn id="86" presetID="45" presetClass="entr" presetSubtype="0" fill="hold" nodeType="with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fade">
                                      <p:cBhvr>
                                        <p:cTn id="88" dur="2000"/>
                                        <p:tgtEl>
                                          <p:spTgt spid="21"/>
                                        </p:tgtEl>
                                      </p:cBhvr>
                                    </p:animEffect>
                                    <p:anim calcmode="lin" valueType="num">
                                      <p:cBhvr>
                                        <p:cTn id="89" dur="2000" fill="hold"/>
                                        <p:tgtEl>
                                          <p:spTgt spid="21"/>
                                        </p:tgtEl>
                                        <p:attrNameLst>
                                          <p:attrName>ppt_w</p:attrName>
                                        </p:attrNameLst>
                                      </p:cBhvr>
                                      <p:tavLst>
                                        <p:tav tm="0" fmla="#ppt_w*sin(2.5*pi*$)">
                                          <p:val>
                                            <p:fltVal val="0"/>
                                          </p:val>
                                        </p:tav>
                                        <p:tav tm="100000">
                                          <p:val>
                                            <p:fltVal val="1"/>
                                          </p:val>
                                        </p:tav>
                                      </p:tavLst>
                                    </p:anim>
                                    <p:anim calcmode="lin" valueType="num">
                                      <p:cBhvr>
                                        <p:cTn id="90" dur="2000" fill="hold"/>
                                        <p:tgtEl>
                                          <p:spTgt spid="21"/>
                                        </p:tgtEl>
                                        <p:attrNameLst>
                                          <p:attrName>ppt_h</p:attrName>
                                        </p:attrNameLst>
                                      </p:cBhvr>
                                      <p:tavLst>
                                        <p:tav tm="0">
                                          <p:val>
                                            <p:strVal val="#ppt_h"/>
                                          </p:val>
                                        </p:tav>
                                        <p:tav tm="100000">
                                          <p:val>
                                            <p:strVal val="#ppt_h"/>
                                          </p:val>
                                        </p:tav>
                                      </p:tavLst>
                                    </p:anim>
                                  </p:childTnLst>
                                </p:cTn>
                              </p:par>
                              <p:par>
                                <p:cTn id="91" presetID="45" presetClass="entr" presetSubtype="0" fill="hold" nodeType="with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fade">
                                      <p:cBhvr>
                                        <p:cTn id="93" dur="2000"/>
                                        <p:tgtEl>
                                          <p:spTgt spid="14"/>
                                        </p:tgtEl>
                                      </p:cBhvr>
                                    </p:animEffect>
                                    <p:anim calcmode="lin" valueType="num">
                                      <p:cBhvr>
                                        <p:cTn id="94" dur="2000" fill="hold"/>
                                        <p:tgtEl>
                                          <p:spTgt spid="14"/>
                                        </p:tgtEl>
                                        <p:attrNameLst>
                                          <p:attrName>ppt_w</p:attrName>
                                        </p:attrNameLst>
                                      </p:cBhvr>
                                      <p:tavLst>
                                        <p:tav tm="0" fmla="#ppt_w*sin(2.5*pi*$)">
                                          <p:val>
                                            <p:fltVal val="0"/>
                                          </p:val>
                                        </p:tav>
                                        <p:tav tm="100000">
                                          <p:val>
                                            <p:fltVal val="1"/>
                                          </p:val>
                                        </p:tav>
                                      </p:tavLst>
                                    </p:anim>
                                    <p:anim calcmode="lin" valueType="num">
                                      <p:cBhvr>
                                        <p:cTn id="95" dur="2000" fill="hold"/>
                                        <p:tgtEl>
                                          <p:spTgt spid="14"/>
                                        </p:tgtEl>
                                        <p:attrNameLst>
                                          <p:attrName>ppt_h</p:attrName>
                                        </p:attrNameLst>
                                      </p:cBhvr>
                                      <p:tavLst>
                                        <p:tav tm="0">
                                          <p:val>
                                            <p:strVal val="#ppt_h"/>
                                          </p:val>
                                        </p:tav>
                                        <p:tav tm="100000">
                                          <p:val>
                                            <p:strVal val="#ppt_h"/>
                                          </p:val>
                                        </p:tav>
                                      </p:tavLst>
                                    </p:anim>
                                  </p:childTnLst>
                                </p:cTn>
                              </p:par>
                              <p:par>
                                <p:cTn id="96" presetID="45" presetClass="entr" presetSubtype="0" fill="hold"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2000"/>
                                        <p:tgtEl>
                                          <p:spTgt spid="20"/>
                                        </p:tgtEl>
                                      </p:cBhvr>
                                    </p:animEffect>
                                    <p:anim calcmode="lin" valueType="num">
                                      <p:cBhvr>
                                        <p:cTn id="99" dur="2000" fill="hold"/>
                                        <p:tgtEl>
                                          <p:spTgt spid="20"/>
                                        </p:tgtEl>
                                        <p:attrNameLst>
                                          <p:attrName>ppt_w</p:attrName>
                                        </p:attrNameLst>
                                      </p:cBhvr>
                                      <p:tavLst>
                                        <p:tav tm="0" fmla="#ppt_w*sin(2.5*pi*$)">
                                          <p:val>
                                            <p:fltVal val="0"/>
                                          </p:val>
                                        </p:tav>
                                        <p:tav tm="100000">
                                          <p:val>
                                            <p:fltVal val="1"/>
                                          </p:val>
                                        </p:tav>
                                      </p:tavLst>
                                    </p:anim>
                                    <p:anim calcmode="lin" valueType="num">
                                      <p:cBhvr>
                                        <p:cTn id="100" dur="2000" fill="hold"/>
                                        <p:tgtEl>
                                          <p:spTgt spid="20"/>
                                        </p:tgtEl>
                                        <p:attrNameLst>
                                          <p:attrName>ppt_h</p:attrName>
                                        </p:attrNameLst>
                                      </p:cBhvr>
                                      <p:tavLst>
                                        <p:tav tm="0">
                                          <p:val>
                                            <p:strVal val="#ppt_h"/>
                                          </p:val>
                                        </p:tav>
                                        <p:tav tm="100000">
                                          <p:val>
                                            <p:strVal val="#ppt_h"/>
                                          </p:val>
                                        </p:tav>
                                      </p:tavLst>
                                    </p:anim>
                                  </p:childTnLst>
                                </p:cTn>
                              </p:par>
                            </p:childTnLst>
                          </p:cTn>
                        </p:par>
                        <p:par>
                          <p:cTn id="101" fill="hold">
                            <p:stCondLst>
                              <p:cond delay="5860"/>
                            </p:stCondLst>
                            <p:childTnLst>
                              <p:par>
                                <p:cTn id="102" presetID="21" presetClass="entr" presetSubtype="1" fill="hold" nodeType="after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wheel(1)">
                                      <p:cBhvr>
                                        <p:cTn id="104" dur="2000"/>
                                        <p:tgtEl>
                                          <p:spTgt spid="22"/>
                                        </p:tgtEl>
                                      </p:cBhvr>
                                    </p:animEffect>
                                  </p:childTnLst>
                                </p:cTn>
                              </p:par>
                              <p:par>
                                <p:cTn id="105" presetID="21" presetClass="entr" presetSubtype="1" fill="hold" nodeType="with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heel(1)">
                                      <p:cBhvr>
                                        <p:cTn id="107" dur="2000"/>
                                        <p:tgtEl>
                                          <p:spTgt spid="12"/>
                                        </p:tgtEl>
                                      </p:cBhvr>
                                    </p:animEffect>
                                  </p:childTnLst>
                                </p:cTn>
                              </p:par>
                              <p:par>
                                <p:cTn id="108" presetID="21" presetClass="entr" presetSubtype="1" fill="hold"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wheel(1)">
                                      <p:cBhvr>
                                        <p:cTn id="110" dur="2000"/>
                                        <p:tgtEl>
                                          <p:spTgt spid="24"/>
                                        </p:tgtEl>
                                      </p:cBhvr>
                                    </p:animEffect>
                                  </p:childTnLst>
                                </p:cTn>
                              </p:par>
                              <p:par>
                                <p:cTn id="111" presetID="21" presetClass="entr" presetSubtype="1"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wheel(1)">
                                      <p:cBhvr>
                                        <p:cTn id="113" dur="2000"/>
                                        <p:tgtEl>
                                          <p:spTgt spid="25"/>
                                        </p:tgtEl>
                                      </p:cBhvr>
                                    </p:animEffect>
                                  </p:childTnLst>
                                </p:cTn>
                              </p:par>
                              <p:par>
                                <p:cTn id="114" presetID="21" presetClass="entr" presetSubtype="1" fill="hold" nodeType="withEffect">
                                  <p:stCondLst>
                                    <p:cond delay="0"/>
                                  </p:stCondLst>
                                  <p:childTnLst>
                                    <p:set>
                                      <p:cBhvr>
                                        <p:cTn id="115" dur="1" fill="hold">
                                          <p:stCondLst>
                                            <p:cond delay="0"/>
                                          </p:stCondLst>
                                        </p:cTn>
                                        <p:tgtEl>
                                          <p:spTgt spid="17"/>
                                        </p:tgtEl>
                                        <p:attrNameLst>
                                          <p:attrName>style.visibility</p:attrName>
                                        </p:attrNameLst>
                                      </p:cBhvr>
                                      <p:to>
                                        <p:strVal val="visible"/>
                                      </p:to>
                                    </p:set>
                                    <p:animEffect transition="in" filter="wheel(1)">
                                      <p:cBhvr>
                                        <p:cTn id="116" dur="2000"/>
                                        <p:tgtEl>
                                          <p:spTgt spid="17"/>
                                        </p:tgtEl>
                                      </p:cBhvr>
                                    </p:animEffect>
                                  </p:childTnLst>
                                </p:cTn>
                              </p:par>
                              <p:par>
                                <p:cTn id="117" presetID="21" presetClass="entr" presetSubtype="1" fill="hold" nodeType="withEffect">
                                  <p:stCondLst>
                                    <p:cond delay="0"/>
                                  </p:stCondLst>
                                  <p:childTnLst>
                                    <p:set>
                                      <p:cBhvr>
                                        <p:cTn id="118" dur="1" fill="hold">
                                          <p:stCondLst>
                                            <p:cond delay="0"/>
                                          </p:stCondLst>
                                        </p:cTn>
                                        <p:tgtEl>
                                          <p:spTgt spid="16"/>
                                        </p:tgtEl>
                                        <p:attrNameLst>
                                          <p:attrName>style.visibility</p:attrName>
                                        </p:attrNameLst>
                                      </p:cBhvr>
                                      <p:to>
                                        <p:strVal val="visible"/>
                                      </p:to>
                                    </p:set>
                                    <p:animEffect transition="in" filter="wheel(1)">
                                      <p:cBhvr>
                                        <p:cTn id="119"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3 Conector recto"/>
          <p:cNvCxnSpPr/>
          <p:nvPr/>
        </p:nvCxnSpPr>
        <p:spPr>
          <a:xfrm>
            <a:off x="324686" y="1013483"/>
            <a:ext cx="88569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251520" y="277768"/>
            <a:ext cx="5904656" cy="707886"/>
          </a:xfrm>
          <a:prstGeom prst="rect">
            <a:avLst/>
          </a:prstGeom>
          <a:noFill/>
        </p:spPr>
        <p:txBody>
          <a:bodyPr wrap="square" rtlCol="0">
            <a:spAutoFit/>
          </a:bodyPr>
          <a:lstStyle/>
          <a:p>
            <a:r>
              <a:rPr lang="es-PA" sz="4000" dirty="0" smtClean="0"/>
              <a:t>NUESTROS </a:t>
            </a:r>
            <a:r>
              <a:rPr lang="es-PA" sz="4000" dirty="0" smtClean="0"/>
              <a:t>TOOLS DEV</a:t>
            </a:r>
            <a:endParaRPr lang="es-PA" sz="4000" dirty="0"/>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6621" y="5949280"/>
            <a:ext cx="2043378" cy="726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http://shinyashiki.uol.com.br/wp-content/uploads/2015/04/dart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28" y="-22483"/>
            <a:ext cx="1692188" cy="102800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1259632" y="1340768"/>
            <a:ext cx="6301628" cy="5135200"/>
          </a:xfrm>
          <a:prstGeom prst="rect">
            <a:avLst/>
          </a:prstGeom>
        </p:spPr>
      </p:pic>
    </p:spTree>
    <p:extLst>
      <p:ext uri="{BB962C8B-B14F-4D97-AF65-F5344CB8AC3E}">
        <p14:creationId xmlns:p14="http://schemas.microsoft.com/office/powerpoint/2010/main" val="566667787"/>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afterEffect">
                                  <p:stCondLst>
                                    <p:cond delay="0"/>
                                  </p:stCondLst>
                                  <p:iterate type="lt">
                                    <p:tmPct val="4000"/>
                                  </p:iterate>
                                  <p:childTnLst>
                                    <p:set>
                                      <p:cBhvr override="childStyle">
                                        <p:cTn id="6" dur="500" fill="hold"/>
                                        <p:tgtEl>
                                          <p:spTgt spid="6"/>
                                        </p:tgtEl>
                                        <p:attrNameLst>
                                          <p:attrName>style.color</p:attrName>
                                        </p:attrNameLst>
                                      </p:cBhvr>
                                      <p:to>
                                        <p:clrVal>
                                          <a:schemeClr val="accent2"/>
                                        </p:clrVal>
                                      </p:to>
                                    </p:set>
                                    <p:set>
                                      <p:cBhvr>
                                        <p:cTn id="7" dur="500" fill="hold"/>
                                        <p:tgtEl>
                                          <p:spTgt spid="6"/>
                                        </p:tgtEl>
                                        <p:attrNameLst>
                                          <p:attrName>fillcolor</p:attrName>
                                        </p:attrNameLst>
                                      </p:cBhvr>
                                      <p:to>
                                        <p:clrVal>
                                          <a:schemeClr val="accent2"/>
                                        </p:clrVal>
                                      </p:to>
                                    </p:set>
                                    <p:set>
                                      <p:cBhvr>
                                        <p:cTn id="8" dur="500" fill="hold"/>
                                        <p:tgtEl>
                                          <p:spTgt spid="6"/>
                                        </p:tgtEl>
                                        <p:attrNameLst>
                                          <p:attrName>fill.type</p:attrName>
                                        </p:attrNameLst>
                                      </p:cBhvr>
                                      <p:to>
                                        <p:strVal val="solid"/>
                                      </p:to>
                                    </p:set>
                                  </p:childTnLst>
                                </p:cTn>
                              </p:par>
                            </p:childTnLst>
                          </p:cTn>
                        </p:par>
                        <p:par>
                          <p:cTn id="9" fill="hold">
                            <p:stCondLst>
                              <p:cond delay="800"/>
                            </p:stCondLst>
                            <p:childTnLst>
                              <p:par>
                                <p:cTn id="10" presetID="42"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9 Diagrama"/>
          <p:cNvGraphicFramePr/>
          <p:nvPr>
            <p:extLst>
              <p:ext uri="{D42A27DB-BD31-4B8C-83A1-F6EECF244321}">
                <p14:modId xmlns:p14="http://schemas.microsoft.com/office/powerpoint/2010/main" val="3796525439"/>
              </p:ext>
            </p:extLst>
          </p:nvPr>
        </p:nvGraphicFramePr>
        <p:xfrm>
          <a:off x="167324" y="332656"/>
          <a:ext cx="8784976" cy="604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CuadroTexto"/>
          <p:cNvSpPr txBox="1"/>
          <p:nvPr/>
        </p:nvSpPr>
        <p:spPr>
          <a:xfrm>
            <a:off x="602432" y="4803214"/>
            <a:ext cx="8299176" cy="1061829"/>
          </a:xfrm>
          <a:prstGeom prst="rect">
            <a:avLst/>
          </a:prstGeom>
          <a:noFill/>
        </p:spPr>
        <p:txBody>
          <a:bodyPr wrap="square" rtlCol="0">
            <a:spAutoFit/>
          </a:bodyPr>
          <a:lstStyle/>
          <a:p>
            <a:r>
              <a:rPr lang="es-PA" sz="2100" b="1" dirty="0"/>
              <a:t>A través de soluciones líderes en Tecnología de Información, 3TECH</a:t>
            </a:r>
          </a:p>
          <a:p>
            <a:r>
              <a:rPr lang="es-PA" sz="2100" b="1" dirty="0"/>
              <a:t>Moving Technology se posiciona como una empresa líder en el mercado</a:t>
            </a:r>
          </a:p>
          <a:p>
            <a:r>
              <a:rPr lang="es-PA" sz="2100" b="1" dirty="0"/>
              <a:t>de consultoría especializada en la implementación de soluciones IT.</a:t>
            </a:r>
            <a:endParaRPr lang="es-PA" sz="2100" dirty="0"/>
          </a:p>
        </p:txBody>
      </p:sp>
      <p:pic>
        <p:nvPicPr>
          <p:cNvPr id="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116632"/>
            <a:ext cx="4244784" cy="150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uadroTexto 1"/>
          <p:cNvSpPr txBox="1"/>
          <p:nvPr/>
        </p:nvSpPr>
        <p:spPr>
          <a:xfrm>
            <a:off x="3995936" y="2636912"/>
            <a:ext cx="1512168" cy="1512168"/>
          </a:xfrm>
          <a:prstGeom prst="rect">
            <a:avLst/>
          </a:prstGeom>
          <a:noFill/>
        </p:spPr>
        <p:txBody>
          <a:bodyPr wrap="square" rtlCol="0">
            <a:spAutoFit/>
          </a:bodyPr>
          <a:lstStyle/>
          <a:p>
            <a:endParaRPr lang="es-PA" dirty="0"/>
          </a:p>
        </p:txBody>
      </p:sp>
      <p:sp>
        <p:nvSpPr>
          <p:cNvPr id="4" name="CuadroTexto 3"/>
          <p:cNvSpPr txBox="1"/>
          <p:nvPr/>
        </p:nvSpPr>
        <p:spPr>
          <a:xfrm>
            <a:off x="4031940" y="2977497"/>
            <a:ext cx="1440160" cy="830997"/>
          </a:xfrm>
          <a:prstGeom prst="rect">
            <a:avLst/>
          </a:prstGeom>
          <a:noFill/>
        </p:spPr>
        <p:txBody>
          <a:bodyPr wrap="square" rtlCol="0">
            <a:spAutoFit/>
          </a:bodyPr>
          <a:lstStyle/>
          <a:p>
            <a:pPr algn="ctr"/>
            <a:r>
              <a:rPr lang="es-PA" sz="1600" b="1" dirty="0">
                <a:solidFill>
                  <a:schemeClr val="bg1"/>
                </a:solidFill>
              </a:rPr>
              <a:t>Disponibilidad de Servicios de TI</a:t>
            </a:r>
          </a:p>
        </p:txBody>
      </p:sp>
      <p:pic>
        <p:nvPicPr>
          <p:cNvPr id="7" name="Picture 6"/>
          <p:cNvPicPr>
            <a:picLocks noChangeAspect="1"/>
          </p:cNvPicPr>
          <p:nvPr/>
        </p:nvPicPr>
        <p:blipFill>
          <a:blip r:embed="rId8"/>
          <a:stretch>
            <a:fillRect/>
          </a:stretch>
        </p:blipFill>
        <p:spPr>
          <a:xfrm>
            <a:off x="4135464" y="121979"/>
            <a:ext cx="2956816" cy="798645"/>
          </a:xfrm>
          <a:prstGeom prst="rect">
            <a:avLst/>
          </a:prstGeom>
        </p:spPr>
      </p:pic>
      <p:pic>
        <p:nvPicPr>
          <p:cNvPr id="8" name="Picture 7" descr="D:\3TECH\DIJ\dij.jp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46672" y="332656"/>
            <a:ext cx="867152" cy="720080"/>
          </a:xfrm>
          <a:prstGeom prst="rect">
            <a:avLst/>
          </a:prstGeom>
          <a:noFill/>
          <a:ln>
            <a:noFill/>
          </a:ln>
        </p:spPr>
      </p:pic>
    </p:spTree>
    <p:extLst>
      <p:ext uri="{BB962C8B-B14F-4D97-AF65-F5344CB8AC3E}">
        <p14:creationId xmlns:p14="http://schemas.microsoft.com/office/powerpoint/2010/main" val="751703502"/>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mph" presetSubtype="0" fill="hold" grpId="0" nodeType="afterEffect">
                                  <p:stCondLst>
                                    <p:cond delay="0"/>
                                  </p:stCondLst>
                                  <p:childTnLst>
                                    <p:animClr clrSpc="hsl" dir="cw">
                                      <p:cBhvr override="childStyle">
                                        <p:cTn id="12" dur="500" fill="hold"/>
                                        <p:tgtEl>
                                          <p:spTgt spid="10">
                                            <p:graphicEl>
                                              <a:dgm id="{CB45DEDD-96C6-46A4-BDF1-3B5D14035DF7}"/>
                                            </p:graphicEl>
                                          </p:spTgt>
                                        </p:tgtEl>
                                        <p:attrNameLst>
                                          <p:attrName>style.color</p:attrName>
                                        </p:attrNameLst>
                                      </p:cBhvr>
                                      <p:by>
                                        <p:hsl h="7200000" s="0" l="0"/>
                                      </p:by>
                                    </p:animClr>
                                    <p:animClr clrSpc="hsl" dir="cw">
                                      <p:cBhvr>
                                        <p:cTn id="13" dur="500" fill="hold"/>
                                        <p:tgtEl>
                                          <p:spTgt spid="10">
                                            <p:graphicEl>
                                              <a:dgm id="{CB45DEDD-96C6-46A4-BDF1-3B5D14035DF7}"/>
                                            </p:graphicEl>
                                          </p:spTgt>
                                        </p:tgtEl>
                                        <p:attrNameLst>
                                          <p:attrName>fillcolor</p:attrName>
                                        </p:attrNameLst>
                                      </p:cBhvr>
                                      <p:by>
                                        <p:hsl h="7200000" s="0" l="0"/>
                                      </p:by>
                                    </p:animClr>
                                    <p:animClr clrSpc="hsl" dir="cw">
                                      <p:cBhvr>
                                        <p:cTn id="14" dur="500" fill="hold"/>
                                        <p:tgtEl>
                                          <p:spTgt spid="10">
                                            <p:graphicEl>
                                              <a:dgm id="{CB45DEDD-96C6-46A4-BDF1-3B5D14035DF7}"/>
                                            </p:graphicEl>
                                          </p:spTgt>
                                        </p:tgtEl>
                                        <p:attrNameLst>
                                          <p:attrName>stroke.color</p:attrName>
                                        </p:attrNameLst>
                                      </p:cBhvr>
                                      <p:by>
                                        <p:hsl h="7200000" s="0" l="0"/>
                                      </p:by>
                                    </p:animClr>
                                    <p:set>
                                      <p:cBhvr>
                                        <p:cTn id="15" dur="500" fill="hold"/>
                                        <p:tgtEl>
                                          <p:spTgt spid="10">
                                            <p:graphicEl>
                                              <a:dgm id="{CB45DEDD-96C6-46A4-BDF1-3B5D14035DF7}"/>
                                            </p:graphicEl>
                                          </p:spTgt>
                                        </p:tgtEl>
                                        <p:attrNameLst>
                                          <p:attrName>fill.type</p:attrName>
                                        </p:attrNameLst>
                                      </p:cBhvr>
                                      <p:to>
                                        <p:strVal val="solid"/>
                                      </p:to>
                                    </p:set>
                                  </p:childTnLst>
                                </p:cTn>
                              </p:par>
                            </p:childTnLst>
                          </p:cTn>
                        </p:par>
                        <p:par>
                          <p:cTn id="16" fill="hold">
                            <p:stCondLst>
                              <p:cond delay="1500"/>
                            </p:stCondLst>
                            <p:childTnLst>
                              <p:par>
                                <p:cTn id="17" presetID="21" presetClass="emph" presetSubtype="0" fill="hold" grpId="0" nodeType="afterEffect">
                                  <p:stCondLst>
                                    <p:cond delay="0"/>
                                  </p:stCondLst>
                                  <p:childTnLst>
                                    <p:animClr clrSpc="hsl" dir="cw">
                                      <p:cBhvr override="childStyle">
                                        <p:cTn id="18" dur="500" fill="hold"/>
                                        <p:tgtEl>
                                          <p:spTgt spid="10">
                                            <p:graphicEl>
                                              <a:dgm id="{765617D4-CB85-479F-B1A3-7FB648A17B2F}"/>
                                            </p:graphicEl>
                                          </p:spTgt>
                                        </p:tgtEl>
                                        <p:attrNameLst>
                                          <p:attrName>style.color</p:attrName>
                                        </p:attrNameLst>
                                      </p:cBhvr>
                                      <p:by>
                                        <p:hsl h="7200000" s="0" l="0"/>
                                      </p:by>
                                    </p:animClr>
                                    <p:animClr clrSpc="hsl" dir="cw">
                                      <p:cBhvr>
                                        <p:cTn id="19" dur="500" fill="hold"/>
                                        <p:tgtEl>
                                          <p:spTgt spid="10">
                                            <p:graphicEl>
                                              <a:dgm id="{765617D4-CB85-479F-B1A3-7FB648A17B2F}"/>
                                            </p:graphicEl>
                                          </p:spTgt>
                                        </p:tgtEl>
                                        <p:attrNameLst>
                                          <p:attrName>fillcolor</p:attrName>
                                        </p:attrNameLst>
                                      </p:cBhvr>
                                      <p:by>
                                        <p:hsl h="7200000" s="0" l="0"/>
                                      </p:by>
                                    </p:animClr>
                                    <p:animClr clrSpc="hsl" dir="cw">
                                      <p:cBhvr>
                                        <p:cTn id="20" dur="500" fill="hold"/>
                                        <p:tgtEl>
                                          <p:spTgt spid="10">
                                            <p:graphicEl>
                                              <a:dgm id="{765617D4-CB85-479F-B1A3-7FB648A17B2F}"/>
                                            </p:graphicEl>
                                          </p:spTgt>
                                        </p:tgtEl>
                                        <p:attrNameLst>
                                          <p:attrName>stroke.color</p:attrName>
                                        </p:attrNameLst>
                                      </p:cBhvr>
                                      <p:by>
                                        <p:hsl h="7200000" s="0" l="0"/>
                                      </p:by>
                                    </p:animClr>
                                    <p:set>
                                      <p:cBhvr>
                                        <p:cTn id="21" dur="500" fill="hold"/>
                                        <p:tgtEl>
                                          <p:spTgt spid="10">
                                            <p:graphicEl>
                                              <a:dgm id="{765617D4-CB85-479F-B1A3-7FB648A17B2F}"/>
                                            </p:graphicEl>
                                          </p:spTgt>
                                        </p:tgtEl>
                                        <p:attrNameLst>
                                          <p:attrName>fill.type</p:attrName>
                                        </p:attrNameLst>
                                      </p:cBhvr>
                                      <p:to>
                                        <p:strVal val="solid"/>
                                      </p:to>
                                    </p:set>
                                  </p:childTnLst>
                                </p:cTn>
                              </p:par>
                            </p:childTnLst>
                          </p:cTn>
                        </p:par>
                        <p:par>
                          <p:cTn id="22" fill="hold">
                            <p:stCondLst>
                              <p:cond delay="2000"/>
                            </p:stCondLst>
                            <p:childTnLst>
                              <p:par>
                                <p:cTn id="23" presetID="21" presetClass="emph" presetSubtype="0" fill="hold" grpId="0" nodeType="afterEffect">
                                  <p:stCondLst>
                                    <p:cond delay="0"/>
                                  </p:stCondLst>
                                  <p:childTnLst>
                                    <p:animClr clrSpc="hsl" dir="cw">
                                      <p:cBhvr override="childStyle">
                                        <p:cTn id="24" dur="500" fill="hold"/>
                                        <p:tgtEl>
                                          <p:spTgt spid="10">
                                            <p:graphicEl>
                                              <a:dgm id="{67644E80-7C5A-4589-B3DD-03E1B8223100}"/>
                                            </p:graphicEl>
                                          </p:spTgt>
                                        </p:tgtEl>
                                        <p:attrNameLst>
                                          <p:attrName>style.color</p:attrName>
                                        </p:attrNameLst>
                                      </p:cBhvr>
                                      <p:by>
                                        <p:hsl h="7200000" s="0" l="0"/>
                                      </p:by>
                                    </p:animClr>
                                    <p:animClr clrSpc="hsl" dir="cw">
                                      <p:cBhvr>
                                        <p:cTn id="25" dur="500" fill="hold"/>
                                        <p:tgtEl>
                                          <p:spTgt spid="10">
                                            <p:graphicEl>
                                              <a:dgm id="{67644E80-7C5A-4589-B3DD-03E1B8223100}"/>
                                            </p:graphicEl>
                                          </p:spTgt>
                                        </p:tgtEl>
                                        <p:attrNameLst>
                                          <p:attrName>fillcolor</p:attrName>
                                        </p:attrNameLst>
                                      </p:cBhvr>
                                      <p:by>
                                        <p:hsl h="7200000" s="0" l="0"/>
                                      </p:by>
                                    </p:animClr>
                                    <p:animClr clrSpc="hsl" dir="cw">
                                      <p:cBhvr>
                                        <p:cTn id="26" dur="500" fill="hold"/>
                                        <p:tgtEl>
                                          <p:spTgt spid="10">
                                            <p:graphicEl>
                                              <a:dgm id="{67644E80-7C5A-4589-B3DD-03E1B8223100}"/>
                                            </p:graphicEl>
                                          </p:spTgt>
                                        </p:tgtEl>
                                        <p:attrNameLst>
                                          <p:attrName>stroke.color</p:attrName>
                                        </p:attrNameLst>
                                      </p:cBhvr>
                                      <p:by>
                                        <p:hsl h="7200000" s="0" l="0"/>
                                      </p:by>
                                    </p:animClr>
                                    <p:set>
                                      <p:cBhvr>
                                        <p:cTn id="27" dur="500" fill="hold"/>
                                        <p:tgtEl>
                                          <p:spTgt spid="10">
                                            <p:graphicEl>
                                              <a:dgm id="{67644E80-7C5A-4589-B3DD-03E1B8223100}"/>
                                            </p:graphicEl>
                                          </p:spTgt>
                                        </p:tgtEl>
                                        <p:attrNameLst>
                                          <p:attrName>fill.type</p:attrName>
                                        </p:attrNameLst>
                                      </p:cBhvr>
                                      <p:to>
                                        <p:strVal val="solid"/>
                                      </p:to>
                                    </p:set>
                                  </p:childTnLst>
                                </p:cTn>
                              </p:par>
                            </p:childTnLst>
                          </p:cTn>
                        </p:par>
                        <p:par>
                          <p:cTn id="28" fill="hold">
                            <p:stCondLst>
                              <p:cond delay="2500"/>
                            </p:stCondLst>
                            <p:childTnLst>
                              <p:par>
                                <p:cTn id="29" presetID="21" presetClass="emph" presetSubtype="0" fill="hold" grpId="0" nodeType="afterEffect">
                                  <p:stCondLst>
                                    <p:cond delay="0"/>
                                  </p:stCondLst>
                                  <p:childTnLst>
                                    <p:animClr clrSpc="hsl" dir="cw">
                                      <p:cBhvr override="childStyle">
                                        <p:cTn id="30" dur="500" fill="hold"/>
                                        <p:tgtEl>
                                          <p:spTgt spid="10">
                                            <p:graphicEl>
                                              <a:dgm id="{85779EAB-3568-419F-9283-E8FC1696D4BC}"/>
                                            </p:graphicEl>
                                          </p:spTgt>
                                        </p:tgtEl>
                                        <p:attrNameLst>
                                          <p:attrName>style.color</p:attrName>
                                        </p:attrNameLst>
                                      </p:cBhvr>
                                      <p:by>
                                        <p:hsl h="7200000" s="0" l="0"/>
                                      </p:by>
                                    </p:animClr>
                                    <p:animClr clrSpc="hsl" dir="cw">
                                      <p:cBhvr>
                                        <p:cTn id="31" dur="500" fill="hold"/>
                                        <p:tgtEl>
                                          <p:spTgt spid="10">
                                            <p:graphicEl>
                                              <a:dgm id="{85779EAB-3568-419F-9283-E8FC1696D4BC}"/>
                                            </p:graphicEl>
                                          </p:spTgt>
                                        </p:tgtEl>
                                        <p:attrNameLst>
                                          <p:attrName>fillcolor</p:attrName>
                                        </p:attrNameLst>
                                      </p:cBhvr>
                                      <p:by>
                                        <p:hsl h="7200000" s="0" l="0"/>
                                      </p:by>
                                    </p:animClr>
                                    <p:animClr clrSpc="hsl" dir="cw">
                                      <p:cBhvr>
                                        <p:cTn id="32" dur="500" fill="hold"/>
                                        <p:tgtEl>
                                          <p:spTgt spid="10">
                                            <p:graphicEl>
                                              <a:dgm id="{85779EAB-3568-419F-9283-E8FC1696D4BC}"/>
                                            </p:graphicEl>
                                          </p:spTgt>
                                        </p:tgtEl>
                                        <p:attrNameLst>
                                          <p:attrName>stroke.color</p:attrName>
                                        </p:attrNameLst>
                                      </p:cBhvr>
                                      <p:by>
                                        <p:hsl h="7200000" s="0" l="0"/>
                                      </p:by>
                                    </p:animClr>
                                    <p:set>
                                      <p:cBhvr>
                                        <p:cTn id="33" dur="500" fill="hold"/>
                                        <p:tgtEl>
                                          <p:spTgt spid="10">
                                            <p:graphicEl>
                                              <a:dgm id="{85779EAB-3568-419F-9283-E8FC1696D4BC}"/>
                                            </p:graphicEl>
                                          </p:spTgt>
                                        </p:tgtEl>
                                        <p:attrNameLst>
                                          <p:attrName>fill.type</p:attrName>
                                        </p:attrNameLst>
                                      </p:cBhvr>
                                      <p:to>
                                        <p:strVal val="solid"/>
                                      </p:to>
                                    </p:set>
                                  </p:childTnLst>
                                </p:cTn>
                              </p:par>
                            </p:childTnLst>
                          </p:cTn>
                        </p:par>
                        <p:par>
                          <p:cTn id="34" fill="hold">
                            <p:stCondLst>
                              <p:cond delay="3000"/>
                            </p:stCondLst>
                            <p:childTnLst>
                              <p:par>
                                <p:cTn id="35" presetID="21" presetClass="emph" presetSubtype="0" fill="hold" grpId="0" nodeType="afterEffect">
                                  <p:stCondLst>
                                    <p:cond delay="0"/>
                                  </p:stCondLst>
                                  <p:childTnLst>
                                    <p:animClr clrSpc="hsl" dir="cw">
                                      <p:cBhvr override="childStyle">
                                        <p:cTn id="36" dur="500" fill="hold"/>
                                        <p:tgtEl>
                                          <p:spTgt spid="10">
                                            <p:graphicEl>
                                              <a:dgm id="{0ADBF26C-88C9-4862-B612-505A69D31CCA}"/>
                                            </p:graphicEl>
                                          </p:spTgt>
                                        </p:tgtEl>
                                        <p:attrNameLst>
                                          <p:attrName>style.color</p:attrName>
                                        </p:attrNameLst>
                                      </p:cBhvr>
                                      <p:by>
                                        <p:hsl h="7200000" s="0" l="0"/>
                                      </p:by>
                                    </p:animClr>
                                    <p:animClr clrSpc="hsl" dir="cw">
                                      <p:cBhvr>
                                        <p:cTn id="37" dur="500" fill="hold"/>
                                        <p:tgtEl>
                                          <p:spTgt spid="10">
                                            <p:graphicEl>
                                              <a:dgm id="{0ADBF26C-88C9-4862-B612-505A69D31CCA}"/>
                                            </p:graphicEl>
                                          </p:spTgt>
                                        </p:tgtEl>
                                        <p:attrNameLst>
                                          <p:attrName>fillcolor</p:attrName>
                                        </p:attrNameLst>
                                      </p:cBhvr>
                                      <p:by>
                                        <p:hsl h="7200000" s="0" l="0"/>
                                      </p:by>
                                    </p:animClr>
                                    <p:animClr clrSpc="hsl" dir="cw">
                                      <p:cBhvr>
                                        <p:cTn id="38" dur="500" fill="hold"/>
                                        <p:tgtEl>
                                          <p:spTgt spid="10">
                                            <p:graphicEl>
                                              <a:dgm id="{0ADBF26C-88C9-4862-B612-505A69D31CCA}"/>
                                            </p:graphicEl>
                                          </p:spTgt>
                                        </p:tgtEl>
                                        <p:attrNameLst>
                                          <p:attrName>stroke.color</p:attrName>
                                        </p:attrNameLst>
                                      </p:cBhvr>
                                      <p:by>
                                        <p:hsl h="7200000" s="0" l="0"/>
                                      </p:by>
                                    </p:animClr>
                                    <p:set>
                                      <p:cBhvr>
                                        <p:cTn id="39" dur="500" fill="hold"/>
                                        <p:tgtEl>
                                          <p:spTgt spid="10">
                                            <p:graphicEl>
                                              <a:dgm id="{0ADBF26C-88C9-4862-B612-505A69D31CCA}"/>
                                            </p:graphicEl>
                                          </p:spTgt>
                                        </p:tgtEl>
                                        <p:attrNameLst>
                                          <p:attrName>fill.type</p:attrName>
                                        </p:attrNameLst>
                                      </p:cBhvr>
                                      <p:to>
                                        <p:strVal val="solid"/>
                                      </p:to>
                                    </p:set>
                                  </p:childTnLst>
                                </p:cTn>
                              </p:par>
                            </p:childTnLst>
                          </p:cTn>
                        </p:par>
                        <p:par>
                          <p:cTn id="40" fill="hold">
                            <p:stCondLst>
                              <p:cond delay="3500"/>
                            </p:stCondLst>
                            <p:childTnLst>
                              <p:par>
                                <p:cTn id="41" presetID="21" presetClass="emph" presetSubtype="0" fill="hold" grpId="0" nodeType="afterEffect">
                                  <p:stCondLst>
                                    <p:cond delay="0"/>
                                  </p:stCondLst>
                                  <p:childTnLst>
                                    <p:animClr clrSpc="hsl" dir="cw">
                                      <p:cBhvr override="childStyle">
                                        <p:cTn id="42" dur="500" fill="hold"/>
                                        <p:tgtEl>
                                          <p:spTgt spid="10">
                                            <p:graphicEl>
                                              <a:dgm id="{B9E8A2C6-A8C5-4BB9-916F-6A0A66C84E0C}"/>
                                            </p:graphicEl>
                                          </p:spTgt>
                                        </p:tgtEl>
                                        <p:attrNameLst>
                                          <p:attrName>style.color</p:attrName>
                                        </p:attrNameLst>
                                      </p:cBhvr>
                                      <p:by>
                                        <p:hsl h="7200000" s="0" l="0"/>
                                      </p:by>
                                    </p:animClr>
                                    <p:animClr clrSpc="hsl" dir="cw">
                                      <p:cBhvr>
                                        <p:cTn id="43" dur="500" fill="hold"/>
                                        <p:tgtEl>
                                          <p:spTgt spid="10">
                                            <p:graphicEl>
                                              <a:dgm id="{B9E8A2C6-A8C5-4BB9-916F-6A0A66C84E0C}"/>
                                            </p:graphicEl>
                                          </p:spTgt>
                                        </p:tgtEl>
                                        <p:attrNameLst>
                                          <p:attrName>fillcolor</p:attrName>
                                        </p:attrNameLst>
                                      </p:cBhvr>
                                      <p:by>
                                        <p:hsl h="7200000" s="0" l="0"/>
                                      </p:by>
                                    </p:animClr>
                                    <p:animClr clrSpc="hsl" dir="cw">
                                      <p:cBhvr>
                                        <p:cTn id="44" dur="500" fill="hold"/>
                                        <p:tgtEl>
                                          <p:spTgt spid="10">
                                            <p:graphicEl>
                                              <a:dgm id="{B9E8A2C6-A8C5-4BB9-916F-6A0A66C84E0C}"/>
                                            </p:graphicEl>
                                          </p:spTgt>
                                        </p:tgtEl>
                                        <p:attrNameLst>
                                          <p:attrName>stroke.color</p:attrName>
                                        </p:attrNameLst>
                                      </p:cBhvr>
                                      <p:by>
                                        <p:hsl h="7200000" s="0" l="0"/>
                                      </p:by>
                                    </p:animClr>
                                    <p:set>
                                      <p:cBhvr>
                                        <p:cTn id="45" dur="500" fill="hold"/>
                                        <p:tgtEl>
                                          <p:spTgt spid="10">
                                            <p:graphicEl>
                                              <a:dgm id="{B9E8A2C6-A8C5-4BB9-916F-6A0A66C84E0C}"/>
                                            </p:graphicEl>
                                          </p:spTgt>
                                        </p:tgtEl>
                                        <p:attrNameLst>
                                          <p:attrName>fill.type</p:attrName>
                                        </p:attrNameLst>
                                      </p:cBhvr>
                                      <p:to>
                                        <p:strVal val="solid"/>
                                      </p:to>
                                    </p:set>
                                  </p:childTnLst>
                                </p:cTn>
                              </p:par>
                            </p:childTnLst>
                          </p:cTn>
                        </p:par>
                        <p:par>
                          <p:cTn id="46" fill="hold">
                            <p:stCondLst>
                              <p:cond delay="4000"/>
                            </p:stCondLst>
                            <p:childTnLst>
                              <p:par>
                                <p:cTn id="47" presetID="21" presetClass="emph" presetSubtype="0" fill="hold" grpId="0" nodeType="afterEffect">
                                  <p:stCondLst>
                                    <p:cond delay="0"/>
                                  </p:stCondLst>
                                  <p:childTnLst>
                                    <p:animClr clrSpc="hsl" dir="cw">
                                      <p:cBhvr override="childStyle">
                                        <p:cTn id="48" dur="500" fill="hold"/>
                                        <p:tgtEl>
                                          <p:spTgt spid="10">
                                            <p:graphicEl>
                                              <a:dgm id="{93ABB21C-CFAE-4D10-90B2-F7ABFC966A23}"/>
                                            </p:graphicEl>
                                          </p:spTgt>
                                        </p:tgtEl>
                                        <p:attrNameLst>
                                          <p:attrName>style.color</p:attrName>
                                        </p:attrNameLst>
                                      </p:cBhvr>
                                      <p:by>
                                        <p:hsl h="7200000" s="0" l="0"/>
                                      </p:by>
                                    </p:animClr>
                                    <p:animClr clrSpc="hsl" dir="cw">
                                      <p:cBhvr>
                                        <p:cTn id="49" dur="500" fill="hold"/>
                                        <p:tgtEl>
                                          <p:spTgt spid="10">
                                            <p:graphicEl>
                                              <a:dgm id="{93ABB21C-CFAE-4D10-90B2-F7ABFC966A23}"/>
                                            </p:graphicEl>
                                          </p:spTgt>
                                        </p:tgtEl>
                                        <p:attrNameLst>
                                          <p:attrName>fillcolor</p:attrName>
                                        </p:attrNameLst>
                                      </p:cBhvr>
                                      <p:by>
                                        <p:hsl h="7200000" s="0" l="0"/>
                                      </p:by>
                                    </p:animClr>
                                    <p:animClr clrSpc="hsl" dir="cw">
                                      <p:cBhvr>
                                        <p:cTn id="50" dur="500" fill="hold"/>
                                        <p:tgtEl>
                                          <p:spTgt spid="10">
                                            <p:graphicEl>
                                              <a:dgm id="{93ABB21C-CFAE-4D10-90B2-F7ABFC966A23}"/>
                                            </p:graphicEl>
                                          </p:spTgt>
                                        </p:tgtEl>
                                        <p:attrNameLst>
                                          <p:attrName>stroke.color</p:attrName>
                                        </p:attrNameLst>
                                      </p:cBhvr>
                                      <p:by>
                                        <p:hsl h="7200000" s="0" l="0"/>
                                      </p:by>
                                    </p:animClr>
                                    <p:set>
                                      <p:cBhvr>
                                        <p:cTn id="51" dur="500" fill="hold"/>
                                        <p:tgtEl>
                                          <p:spTgt spid="10">
                                            <p:graphicEl>
                                              <a:dgm id="{93ABB21C-CFAE-4D10-90B2-F7ABFC966A23}"/>
                                            </p:graphicEl>
                                          </p:spTgt>
                                        </p:tgtEl>
                                        <p:attrNameLst>
                                          <p:attrName>fill.type</p:attrName>
                                        </p:attrNameLst>
                                      </p:cBhvr>
                                      <p:to>
                                        <p:strVal val="solid"/>
                                      </p:to>
                                    </p:set>
                                  </p:childTnLst>
                                </p:cTn>
                              </p:par>
                            </p:childTnLst>
                          </p:cTn>
                        </p:par>
                        <p:par>
                          <p:cTn id="52" fill="hold">
                            <p:stCondLst>
                              <p:cond delay="4500"/>
                            </p:stCondLst>
                            <p:childTnLst>
                              <p:par>
                                <p:cTn id="53" presetID="21" presetClass="emph" presetSubtype="0" fill="hold" grpId="0" nodeType="afterEffect">
                                  <p:stCondLst>
                                    <p:cond delay="0"/>
                                  </p:stCondLst>
                                  <p:childTnLst>
                                    <p:animClr clrSpc="hsl" dir="cw">
                                      <p:cBhvr override="childStyle">
                                        <p:cTn id="54" dur="500" fill="hold"/>
                                        <p:tgtEl>
                                          <p:spTgt spid="10">
                                            <p:graphicEl>
                                              <a:dgm id="{58609D34-CD11-4714-9C00-3603144D5A06}"/>
                                            </p:graphicEl>
                                          </p:spTgt>
                                        </p:tgtEl>
                                        <p:attrNameLst>
                                          <p:attrName>style.color</p:attrName>
                                        </p:attrNameLst>
                                      </p:cBhvr>
                                      <p:by>
                                        <p:hsl h="7200000" s="0" l="0"/>
                                      </p:by>
                                    </p:animClr>
                                    <p:animClr clrSpc="hsl" dir="cw">
                                      <p:cBhvr>
                                        <p:cTn id="55" dur="500" fill="hold"/>
                                        <p:tgtEl>
                                          <p:spTgt spid="10">
                                            <p:graphicEl>
                                              <a:dgm id="{58609D34-CD11-4714-9C00-3603144D5A06}"/>
                                            </p:graphicEl>
                                          </p:spTgt>
                                        </p:tgtEl>
                                        <p:attrNameLst>
                                          <p:attrName>fillcolor</p:attrName>
                                        </p:attrNameLst>
                                      </p:cBhvr>
                                      <p:by>
                                        <p:hsl h="7200000" s="0" l="0"/>
                                      </p:by>
                                    </p:animClr>
                                    <p:animClr clrSpc="hsl" dir="cw">
                                      <p:cBhvr>
                                        <p:cTn id="56" dur="500" fill="hold"/>
                                        <p:tgtEl>
                                          <p:spTgt spid="10">
                                            <p:graphicEl>
                                              <a:dgm id="{58609D34-CD11-4714-9C00-3603144D5A06}"/>
                                            </p:graphicEl>
                                          </p:spTgt>
                                        </p:tgtEl>
                                        <p:attrNameLst>
                                          <p:attrName>stroke.color</p:attrName>
                                        </p:attrNameLst>
                                      </p:cBhvr>
                                      <p:by>
                                        <p:hsl h="7200000" s="0" l="0"/>
                                      </p:by>
                                    </p:animClr>
                                    <p:set>
                                      <p:cBhvr>
                                        <p:cTn id="57" dur="500" fill="hold"/>
                                        <p:tgtEl>
                                          <p:spTgt spid="10">
                                            <p:graphicEl>
                                              <a:dgm id="{58609D34-CD11-4714-9C00-3603144D5A06}"/>
                                            </p:graphicEl>
                                          </p:spTgt>
                                        </p:tgtEl>
                                        <p:attrNameLst>
                                          <p:attrName>fill.type</p:attrName>
                                        </p:attrNameLst>
                                      </p:cBhvr>
                                      <p:to>
                                        <p:strVal val="solid"/>
                                      </p:to>
                                    </p:set>
                                  </p:childTnLst>
                                </p:cTn>
                              </p:par>
                            </p:childTnLst>
                          </p:cTn>
                        </p:par>
                        <p:par>
                          <p:cTn id="58" fill="hold">
                            <p:stCondLst>
                              <p:cond delay="5000"/>
                            </p:stCondLst>
                            <p:childTnLst>
                              <p:par>
                                <p:cTn id="59" presetID="21" presetClass="emph" presetSubtype="0" fill="hold" grpId="0" nodeType="afterEffect">
                                  <p:stCondLst>
                                    <p:cond delay="0"/>
                                  </p:stCondLst>
                                  <p:childTnLst>
                                    <p:animClr clrSpc="hsl" dir="cw">
                                      <p:cBhvr override="childStyle">
                                        <p:cTn id="60" dur="500" fill="hold"/>
                                        <p:tgtEl>
                                          <p:spTgt spid="10">
                                            <p:graphicEl>
                                              <a:dgm id="{64607D44-535F-4CED-8F30-EE3D7F59EA64}"/>
                                            </p:graphicEl>
                                          </p:spTgt>
                                        </p:tgtEl>
                                        <p:attrNameLst>
                                          <p:attrName>style.color</p:attrName>
                                        </p:attrNameLst>
                                      </p:cBhvr>
                                      <p:by>
                                        <p:hsl h="7200000" s="0" l="0"/>
                                      </p:by>
                                    </p:animClr>
                                    <p:animClr clrSpc="hsl" dir="cw">
                                      <p:cBhvr>
                                        <p:cTn id="61" dur="500" fill="hold"/>
                                        <p:tgtEl>
                                          <p:spTgt spid="10">
                                            <p:graphicEl>
                                              <a:dgm id="{64607D44-535F-4CED-8F30-EE3D7F59EA64}"/>
                                            </p:graphicEl>
                                          </p:spTgt>
                                        </p:tgtEl>
                                        <p:attrNameLst>
                                          <p:attrName>fillcolor</p:attrName>
                                        </p:attrNameLst>
                                      </p:cBhvr>
                                      <p:by>
                                        <p:hsl h="7200000" s="0" l="0"/>
                                      </p:by>
                                    </p:animClr>
                                    <p:animClr clrSpc="hsl" dir="cw">
                                      <p:cBhvr>
                                        <p:cTn id="62" dur="500" fill="hold"/>
                                        <p:tgtEl>
                                          <p:spTgt spid="10">
                                            <p:graphicEl>
                                              <a:dgm id="{64607D44-535F-4CED-8F30-EE3D7F59EA64}"/>
                                            </p:graphicEl>
                                          </p:spTgt>
                                        </p:tgtEl>
                                        <p:attrNameLst>
                                          <p:attrName>stroke.color</p:attrName>
                                        </p:attrNameLst>
                                      </p:cBhvr>
                                      <p:by>
                                        <p:hsl h="7200000" s="0" l="0"/>
                                      </p:by>
                                    </p:animClr>
                                    <p:set>
                                      <p:cBhvr>
                                        <p:cTn id="63" dur="500" fill="hold"/>
                                        <p:tgtEl>
                                          <p:spTgt spid="10">
                                            <p:graphicEl>
                                              <a:dgm id="{64607D44-535F-4CED-8F30-EE3D7F59EA64}"/>
                                            </p:graphicEl>
                                          </p:spTgt>
                                        </p:tgtEl>
                                        <p:attrNameLst>
                                          <p:attrName>fill.type</p:attrName>
                                        </p:attrNameLst>
                                      </p:cBhvr>
                                      <p:to>
                                        <p:strVal val="solid"/>
                                      </p:to>
                                    </p:set>
                                  </p:childTnLst>
                                </p:cTn>
                              </p:par>
                            </p:childTnLst>
                          </p:cTn>
                        </p:par>
                        <p:par>
                          <p:cTn id="64" fill="hold">
                            <p:stCondLst>
                              <p:cond delay="5500"/>
                            </p:stCondLst>
                            <p:childTnLst>
                              <p:par>
                                <p:cTn id="65" presetID="21" presetClass="emph" presetSubtype="0" fill="hold" grpId="0" nodeType="afterEffect">
                                  <p:stCondLst>
                                    <p:cond delay="0"/>
                                  </p:stCondLst>
                                  <p:childTnLst>
                                    <p:animClr clrSpc="hsl" dir="cw">
                                      <p:cBhvr override="childStyle">
                                        <p:cTn id="66" dur="500" fill="hold"/>
                                        <p:tgtEl>
                                          <p:spTgt spid="10">
                                            <p:graphicEl>
                                              <a:dgm id="{78677D97-1F07-47A8-9FF9-ADC8F6A2151B}"/>
                                            </p:graphicEl>
                                          </p:spTgt>
                                        </p:tgtEl>
                                        <p:attrNameLst>
                                          <p:attrName>style.color</p:attrName>
                                        </p:attrNameLst>
                                      </p:cBhvr>
                                      <p:by>
                                        <p:hsl h="7200000" s="0" l="0"/>
                                      </p:by>
                                    </p:animClr>
                                    <p:animClr clrSpc="hsl" dir="cw">
                                      <p:cBhvr>
                                        <p:cTn id="67" dur="500" fill="hold"/>
                                        <p:tgtEl>
                                          <p:spTgt spid="10">
                                            <p:graphicEl>
                                              <a:dgm id="{78677D97-1F07-47A8-9FF9-ADC8F6A2151B}"/>
                                            </p:graphicEl>
                                          </p:spTgt>
                                        </p:tgtEl>
                                        <p:attrNameLst>
                                          <p:attrName>fillcolor</p:attrName>
                                        </p:attrNameLst>
                                      </p:cBhvr>
                                      <p:by>
                                        <p:hsl h="7200000" s="0" l="0"/>
                                      </p:by>
                                    </p:animClr>
                                    <p:animClr clrSpc="hsl" dir="cw">
                                      <p:cBhvr>
                                        <p:cTn id="68" dur="500" fill="hold"/>
                                        <p:tgtEl>
                                          <p:spTgt spid="10">
                                            <p:graphicEl>
                                              <a:dgm id="{78677D97-1F07-47A8-9FF9-ADC8F6A2151B}"/>
                                            </p:graphicEl>
                                          </p:spTgt>
                                        </p:tgtEl>
                                        <p:attrNameLst>
                                          <p:attrName>stroke.color</p:attrName>
                                        </p:attrNameLst>
                                      </p:cBhvr>
                                      <p:by>
                                        <p:hsl h="7200000" s="0" l="0"/>
                                      </p:by>
                                    </p:animClr>
                                    <p:set>
                                      <p:cBhvr>
                                        <p:cTn id="69" dur="500" fill="hold"/>
                                        <p:tgtEl>
                                          <p:spTgt spid="10">
                                            <p:graphicEl>
                                              <a:dgm id="{78677D97-1F07-47A8-9FF9-ADC8F6A2151B}"/>
                                            </p:graphicEl>
                                          </p:spTgt>
                                        </p:tgtEl>
                                        <p:attrNameLst>
                                          <p:attrName>fill.type</p:attrName>
                                        </p:attrNameLst>
                                      </p:cBhvr>
                                      <p:to>
                                        <p:strVal val="solid"/>
                                      </p:to>
                                    </p:set>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fade">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276872"/>
            <a:ext cx="4453831"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835696" y="4653136"/>
            <a:ext cx="4752528" cy="1477328"/>
          </a:xfrm>
          <a:prstGeom prst="rect">
            <a:avLst/>
          </a:prstGeom>
          <a:noFill/>
        </p:spPr>
        <p:txBody>
          <a:bodyPr wrap="square" rtlCol="0">
            <a:spAutoFit/>
          </a:bodyPr>
          <a:lstStyle/>
          <a:p>
            <a:r>
              <a:rPr lang="es-ES" dirty="0" smtClean="0"/>
              <a:t>Ing. Saulo Aizprúa</a:t>
            </a:r>
          </a:p>
          <a:p>
            <a:r>
              <a:rPr lang="es-ES" dirty="0" smtClean="0"/>
              <a:t>Consultor Senior de IT</a:t>
            </a:r>
          </a:p>
          <a:p>
            <a:r>
              <a:rPr lang="es-ES" dirty="0" smtClean="0"/>
              <a:t>Mail: </a:t>
            </a:r>
            <a:r>
              <a:rPr lang="es-ES" dirty="0" smtClean="0">
                <a:hlinkClick r:id="rId3"/>
              </a:rPr>
              <a:t>saizprua@3tech-panamá.com</a:t>
            </a:r>
            <a:endParaRPr lang="es-ES" dirty="0" smtClean="0"/>
          </a:p>
          <a:p>
            <a:r>
              <a:rPr lang="es-ES" dirty="0" smtClean="0"/>
              <a:t>Teléfono: 2650428</a:t>
            </a:r>
          </a:p>
          <a:p>
            <a:r>
              <a:rPr lang="es-ES" dirty="0" smtClean="0"/>
              <a:t>Celular: 6410-2991</a:t>
            </a:r>
            <a:endParaRPr lang="es-PA" dirty="0"/>
          </a:p>
        </p:txBody>
      </p:sp>
    </p:spTree>
    <p:extLst>
      <p:ext uri="{BB962C8B-B14F-4D97-AF65-F5344CB8AC3E}">
        <p14:creationId xmlns:p14="http://schemas.microsoft.com/office/powerpoint/2010/main" val="400882812"/>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627784" y="1837667"/>
            <a:ext cx="4896544" cy="2167397"/>
          </a:xfrm>
          <a:prstGeom prst="rect">
            <a:avLst/>
          </a:prstGeom>
          <a:noFill/>
        </p:spPr>
        <p:txBody>
          <a:bodyPr wrap="square" rtlCol="0">
            <a:spAutoFit/>
          </a:bodyPr>
          <a:lstStyle/>
          <a:p>
            <a:r>
              <a:rPr lang="es-PA" sz="6600" b="1" dirty="0" smtClean="0">
                <a:solidFill>
                  <a:srgbClr val="009900"/>
                </a:solidFill>
              </a:rPr>
              <a:t>Nuestra Propuesta</a:t>
            </a:r>
            <a:endParaRPr lang="es-PA" sz="6600" b="1" dirty="0">
              <a:solidFill>
                <a:srgbClr val="009900"/>
              </a:solidFill>
            </a:endParaRPr>
          </a:p>
        </p:txBody>
      </p:sp>
      <p:pic>
        <p:nvPicPr>
          <p:cNvPr id="7" name="Imagen 6"/>
          <p:cNvPicPr>
            <a:picLocks noChangeAspect="1"/>
          </p:cNvPicPr>
          <p:nvPr/>
        </p:nvPicPr>
        <p:blipFill>
          <a:blip r:embed="rId2"/>
          <a:stretch>
            <a:fillRect/>
          </a:stretch>
        </p:blipFill>
        <p:spPr>
          <a:xfrm>
            <a:off x="3851920" y="4005064"/>
            <a:ext cx="1776258" cy="1920110"/>
          </a:xfrm>
          <a:prstGeom prst="rect">
            <a:avLst/>
          </a:prstGeom>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6632"/>
            <a:ext cx="4244784" cy="150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4"/>
          <a:stretch>
            <a:fillRect/>
          </a:stretch>
        </p:blipFill>
        <p:spPr>
          <a:xfrm>
            <a:off x="4430144" y="121979"/>
            <a:ext cx="2956816" cy="798645"/>
          </a:xfrm>
          <a:prstGeom prst="rect">
            <a:avLst/>
          </a:prstGeom>
        </p:spPr>
      </p:pic>
      <p:pic>
        <p:nvPicPr>
          <p:cNvPr id="9" name="Picture 8" descr="D:\3TECH\DIJ\dij.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41352" y="332656"/>
            <a:ext cx="867152" cy="720080"/>
          </a:xfrm>
          <a:prstGeom prst="rect">
            <a:avLst/>
          </a:prstGeom>
          <a:noFill/>
          <a:ln>
            <a:noFill/>
          </a:ln>
        </p:spPr>
      </p:pic>
    </p:spTree>
    <p:extLst>
      <p:ext uri="{BB962C8B-B14F-4D97-AF65-F5344CB8AC3E}">
        <p14:creationId xmlns:p14="http://schemas.microsoft.com/office/powerpoint/2010/main" val="2010269395"/>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627784" y="1837667"/>
            <a:ext cx="4896544" cy="2123658"/>
          </a:xfrm>
          <a:prstGeom prst="rect">
            <a:avLst/>
          </a:prstGeom>
          <a:noFill/>
        </p:spPr>
        <p:txBody>
          <a:bodyPr wrap="square" rtlCol="0">
            <a:spAutoFit/>
          </a:bodyPr>
          <a:lstStyle/>
          <a:p>
            <a:r>
              <a:rPr lang="es-PA" sz="6600" b="1" dirty="0" smtClean="0">
                <a:solidFill>
                  <a:srgbClr val="009900"/>
                </a:solidFill>
              </a:rPr>
              <a:t>Alcance de la Propuesta</a:t>
            </a:r>
            <a:endParaRPr lang="es-PA" sz="6600" b="1" dirty="0">
              <a:solidFill>
                <a:srgbClr val="009900"/>
              </a:solidFill>
            </a:endParaRPr>
          </a:p>
        </p:txBody>
      </p:sp>
      <p:pic>
        <p:nvPicPr>
          <p:cNvPr id="7" name="Imagen 6"/>
          <p:cNvPicPr>
            <a:picLocks noChangeAspect="1"/>
          </p:cNvPicPr>
          <p:nvPr/>
        </p:nvPicPr>
        <p:blipFill>
          <a:blip r:embed="rId2"/>
          <a:stretch>
            <a:fillRect/>
          </a:stretch>
        </p:blipFill>
        <p:spPr>
          <a:xfrm>
            <a:off x="3851920" y="4005064"/>
            <a:ext cx="1776258" cy="1920110"/>
          </a:xfrm>
          <a:prstGeom prst="rect">
            <a:avLst/>
          </a:prstGeom>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6632"/>
            <a:ext cx="4244784" cy="150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4"/>
          <a:stretch>
            <a:fillRect/>
          </a:stretch>
        </p:blipFill>
        <p:spPr>
          <a:xfrm>
            <a:off x="4135464" y="121979"/>
            <a:ext cx="2956816" cy="798645"/>
          </a:xfrm>
          <a:prstGeom prst="rect">
            <a:avLst/>
          </a:prstGeom>
        </p:spPr>
      </p:pic>
      <p:pic>
        <p:nvPicPr>
          <p:cNvPr id="9" name="Picture 8" descr="D:\3TECH\DIJ\dij.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46672" y="332656"/>
            <a:ext cx="867152" cy="720080"/>
          </a:xfrm>
          <a:prstGeom prst="rect">
            <a:avLst/>
          </a:prstGeom>
          <a:noFill/>
          <a:ln>
            <a:noFill/>
          </a:ln>
        </p:spPr>
      </p:pic>
      <p:pic>
        <p:nvPicPr>
          <p:cNvPr id="10" name="Picture 4" descr="http://mec-s1-p.mlstatic.com/soluciones-servicio-de-impresion-laser-11326-MEC20043116807_022014-F.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623" b="89848" l="7750" r="97000">
                        <a14:foregroundMark x1="82167" y1="26988" x2="86667" y2="30795"/>
                        <a14:foregroundMark x1="59667" y1="78765" x2="66167" y2="77411"/>
                        <a14:foregroundMark x1="62833" y1="76481" x2="65000" y2="75804"/>
                        <a14:foregroundMark x1="64583" y1="75381" x2="65667" y2="75381"/>
                        <a14:foregroundMark x1="63667" y1="75381" x2="66333" y2="75381"/>
                        <a14:foregroundMark x1="7750" y1="61168" x2="7750" y2="61168"/>
                        <a14:backgroundMark x1="58083" y1="36717" x2="58083" y2="36717"/>
                      </a14:backgroundRemoval>
                    </a14:imgEffect>
                  </a14:imgLayer>
                </a14:imgProps>
              </a:ext>
              <a:ext uri="{28A0092B-C50C-407E-A947-70E740481C1C}">
                <a14:useLocalDpi xmlns:a14="http://schemas.microsoft.com/office/drawing/2010/main" val="0"/>
              </a:ext>
            </a:extLst>
          </a:blip>
          <a:srcRect/>
          <a:stretch>
            <a:fillRect/>
          </a:stretch>
        </p:blipFill>
        <p:spPr bwMode="auto">
          <a:xfrm>
            <a:off x="5868144" y="4291304"/>
            <a:ext cx="1368152" cy="1347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157537"/>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9 Diagrama"/>
          <p:cNvGraphicFramePr/>
          <p:nvPr>
            <p:extLst>
              <p:ext uri="{D42A27DB-BD31-4B8C-83A1-F6EECF244321}">
                <p14:modId xmlns:p14="http://schemas.microsoft.com/office/powerpoint/2010/main" val="277725520"/>
              </p:ext>
            </p:extLst>
          </p:nvPr>
        </p:nvGraphicFramePr>
        <p:xfrm>
          <a:off x="167324" y="332656"/>
          <a:ext cx="8784976" cy="604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324" y="121979"/>
            <a:ext cx="4244784" cy="150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uadroTexto 1"/>
          <p:cNvSpPr txBox="1"/>
          <p:nvPr/>
        </p:nvSpPr>
        <p:spPr>
          <a:xfrm>
            <a:off x="3995936" y="2636912"/>
            <a:ext cx="1512168" cy="1512168"/>
          </a:xfrm>
          <a:prstGeom prst="rect">
            <a:avLst/>
          </a:prstGeom>
          <a:noFill/>
        </p:spPr>
        <p:txBody>
          <a:bodyPr wrap="square" rtlCol="0">
            <a:spAutoFit/>
          </a:bodyPr>
          <a:lstStyle/>
          <a:p>
            <a:endParaRPr lang="es-PA" dirty="0"/>
          </a:p>
        </p:txBody>
      </p:sp>
      <p:pic>
        <p:nvPicPr>
          <p:cNvPr id="7" name="Picture 6" descr="D:\3TECH\DIJ\dij.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42198" y="467540"/>
            <a:ext cx="867152" cy="720080"/>
          </a:xfrm>
          <a:prstGeom prst="rect">
            <a:avLst/>
          </a:prstGeom>
          <a:noFill/>
          <a:ln>
            <a:noFill/>
          </a:ln>
        </p:spPr>
      </p:pic>
      <p:sp>
        <p:nvSpPr>
          <p:cNvPr id="6" name="TextBox 5"/>
          <p:cNvSpPr txBox="1"/>
          <p:nvPr/>
        </p:nvSpPr>
        <p:spPr>
          <a:xfrm>
            <a:off x="572446" y="1556792"/>
            <a:ext cx="8136904" cy="5478423"/>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s-ES" sz="2000" b="1" dirty="0"/>
              <a:t>Migración (Upgrade)  de la Base de datos Oracle 9g  a Oracle 11g R1 para los dos (2) Nodo en Cluster de la DIJ</a:t>
            </a:r>
            <a:endParaRPr lang="es-PA" sz="2000" b="1" dirty="0"/>
          </a:p>
          <a:p>
            <a:pPr marL="285750" lvl="0" indent="-285750">
              <a:lnSpc>
                <a:spcPct val="150000"/>
              </a:lnSpc>
              <a:buFont typeface="Arial" panose="020B0604020202020204" pitchFamily="34" charset="0"/>
              <a:buChar char="•"/>
            </a:pPr>
            <a:r>
              <a:rPr lang="es-PA" sz="2000" b="1" dirty="0"/>
              <a:t>Desarrollo de las seis (6) aplicaciones o módulos  a ambiente web utilizando como herramienta de desarrollo   NodeJS.</a:t>
            </a:r>
          </a:p>
          <a:p>
            <a:pPr marL="285750" lvl="0" indent="-285750">
              <a:lnSpc>
                <a:spcPct val="150000"/>
              </a:lnSpc>
              <a:buFont typeface="Arial" panose="020B0604020202020204" pitchFamily="34" charset="0"/>
              <a:buChar char="•"/>
            </a:pPr>
            <a:r>
              <a:rPr lang="es-PA" sz="2000" b="1" dirty="0"/>
              <a:t>Capacitación para el personal técnico de DIJ</a:t>
            </a:r>
          </a:p>
          <a:p>
            <a:pPr marL="285750" lvl="0" indent="-285750">
              <a:lnSpc>
                <a:spcPct val="150000"/>
              </a:lnSpc>
              <a:buFont typeface="Arial" panose="020B0604020202020204" pitchFamily="34" charset="0"/>
              <a:buChar char="•"/>
            </a:pPr>
            <a:r>
              <a:rPr lang="es-ES" sz="2000" b="1" dirty="0"/>
              <a:t>Suministro de  Servidor para las Aplicaciones a desarrollar</a:t>
            </a:r>
            <a:endParaRPr lang="es-PA" sz="2000" b="1" dirty="0"/>
          </a:p>
          <a:p>
            <a:pPr marL="285750" lvl="0" indent="-285750">
              <a:lnSpc>
                <a:spcPct val="150000"/>
              </a:lnSpc>
              <a:buFont typeface="Arial" panose="020B0604020202020204" pitchFamily="34" charset="0"/>
              <a:buChar char="•"/>
            </a:pPr>
            <a:r>
              <a:rPr lang="es-PA" sz="2000" b="1" dirty="0"/>
              <a:t>Servicios de Configuración del Servidor para los nuevos aplicativos.</a:t>
            </a:r>
          </a:p>
          <a:p>
            <a:pPr marL="285750" lvl="0" indent="-285750">
              <a:lnSpc>
                <a:spcPct val="150000"/>
              </a:lnSpc>
              <a:buFont typeface="Arial" panose="020B0604020202020204" pitchFamily="34" charset="0"/>
              <a:buChar char="•"/>
            </a:pPr>
            <a:r>
              <a:rPr lang="es-PA" sz="2000" b="1" dirty="0"/>
              <a:t>Propuesta Económica</a:t>
            </a:r>
          </a:p>
          <a:p>
            <a:pPr marL="285750" lvl="0" indent="-285750">
              <a:lnSpc>
                <a:spcPct val="150000"/>
              </a:lnSpc>
              <a:buFont typeface="Arial" panose="020B0604020202020204" pitchFamily="34" charset="0"/>
              <a:buChar char="•"/>
            </a:pPr>
            <a:r>
              <a:rPr lang="es-ES" sz="2000" b="1" dirty="0"/>
              <a:t>Garantía Propuesta</a:t>
            </a:r>
            <a:endParaRPr lang="es-PA" sz="2000" b="1" dirty="0"/>
          </a:p>
          <a:p>
            <a:pPr marL="285750" lvl="0" indent="-285750">
              <a:lnSpc>
                <a:spcPct val="150000"/>
              </a:lnSpc>
              <a:buFont typeface="Arial" panose="020B0604020202020204" pitchFamily="34" charset="0"/>
              <a:buChar char="•"/>
            </a:pPr>
            <a:r>
              <a:rPr lang="es-ES" sz="2000" b="1" dirty="0"/>
              <a:t>Soporte de la Propuesta</a:t>
            </a:r>
            <a:endParaRPr lang="es-PA" sz="2000" b="1" dirty="0"/>
          </a:p>
          <a:p>
            <a:pPr marL="285750" lvl="0" indent="-285750">
              <a:lnSpc>
                <a:spcPct val="150000"/>
              </a:lnSpc>
              <a:buFont typeface="Arial" panose="020B0604020202020204" pitchFamily="34" charset="0"/>
              <a:buChar char="•"/>
            </a:pPr>
            <a:r>
              <a:rPr lang="es-PA" sz="2000" b="1" dirty="0"/>
              <a:t>Entregables del Proyecto</a:t>
            </a:r>
          </a:p>
          <a:p>
            <a:pPr marL="285750" indent="-285750">
              <a:buFont typeface="Arial" panose="020B0604020202020204" pitchFamily="34" charset="0"/>
              <a:buChar char="•"/>
            </a:pPr>
            <a:endParaRPr lang="es-PA" sz="2000" dirty="0"/>
          </a:p>
        </p:txBody>
      </p:sp>
      <p:pic>
        <p:nvPicPr>
          <p:cNvPr id="9" name="Picture 8"/>
          <p:cNvPicPr>
            <a:picLocks noChangeAspect="1"/>
          </p:cNvPicPr>
          <p:nvPr/>
        </p:nvPicPr>
        <p:blipFill>
          <a:blip r:embed="rId9"/>
          <a:stretch>
            <a:fillRect/>
          </a:stretch>
        </p:blipFill>
        <p:spPr>
          <a:xfrm>
            <a:off x="4434257" y="104260"/>
            <a:ext cx="2956816" cy="798645"/>
          </a:xfrm>
          <a:prstGeom prst="rect">
            <a:avLst/>
          </a:prstGeom>
        </p:spPr>
      </p:pic>
    </p:spTree>
    <p:extLst>
      <p:ext uri="{BB962C8B-B14F-4D97-AF65-F5344CB8AC3E}">
        <p14:creationId xmlns:p14="http://schemas.microsoft.com/office/powerpoint/2010/main" val="3336069369"/>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mph" presetSubtype="0" fill="hold" grpId="0" nodeType="clickEffect">
                                  <p:stCondLst>
                                    <p:cond delay="0"/>
                                  </p:stCondLst>
                                  <p:childTnLst>
                                    <p:animClr clrSpc="hsl" dir="cw">
                                      <p:cBhvr override="childStyle">
                                        <p:cTn id="13" dur="500" fill="hold"/>
                                        <p:tgtEl>
                                          <p:spTgt spid="10">
                                            <p:graphicEl>
                                              <a:dgm id="{64607D44-535F-4CED-8F30-EE3D7F59EA64}"/>
                                            </p:graphicEl>
                                          </p:spTgt>
                                        </p:tgtEl>
                                        <p:attrNameLst>
                                          <p:attrName>style.color</p:attrName>
                                        </p:attrNameLst>
                                      </p:cBhvr>
                                      <p:by>
                                        <p:hsl h="7200000" s="0" l="0"/>
                                      </p:by>
                                    </p:animClr>
                                    <p:animClr clrSpc="hsl" dir="cw">
                                      <p:cBhvr>
                                        <p:cTn id="14" dur="500" fill="hold"/>
                                        <p:tgtEl>
                                          <p:spTgt spid="10">
                                            <p:graphicEl>
                                              <a:dgm id="{64607D44-535F-4CED-8F30-EE3D7F59EA64}"/>
                                            </p:graphicEl>
                                          </p:spTgt>
                                        </p:tgtEl>
                                        <p:attrNameLst>
                                          <p:attrName>fillcolor</p:attrName>
                                        </p:attrNameLst>
                                      </p:cBhvr>
                                      <p:by>
                                        <p:hsl h="7200000" s="0" l="0"/>
                                      </p:by>
                                    </p:animClr>
                                    <p:animClr clrSpc="hsl" dir="cw">
                                      <p:cBhvr>
                                        <p:cTn id="15" dur="500" fill="hold"/>
                                        <p:tgtEl>
                                          <p:spTgt spid="10">
                                            <p:graphicEl>
                                              <a:dgm id="{64607D44-535F-4CED-8F30-EE3D7F59EA64}"/>
                                            </p:graphicEl>
                                          </p:spTgt>
                                        </p:tgtEl>
                                        <p:attrNameLst>
                                          <p:attrName>stroke.color</p:attrName>
                                        </p:attrNameLst>
                                      </p:cBhvr>
                                      <p:by>
                                        <p:hsl h="7200000" s="0" l="0"/>
                                      </p:by>
                                    </p:animClr>
                                    <p:set>
                                      <p:cBhvr>
                                        <p:cTn id="16" dur="500" fill="hold"/>
                                        <p:tgtEl>
                                          <p:spTgt spid="10">
                                            <p:graphicEl>
                                              <a:dgm id="{64607D44-535F-4CED-8F30-EE3D7F59EA64}"/>
                                            </p:graphicEl>
                                          </p:spTgt>
                                        </p:tgtEl>
                                        <p:attrNameLst>
                                          <p:attrName>fill.type</p:attrName>
                                        </p:attrNameLst>
                                      </p:cBhvr>
                                      <p:to>
                                        <p:strVal val="solid"/>
                                      </p:to>
                                    </p:set>
                                  </p:childTnLst>
                                </p:cTn>
                              </p:par>
                              <p:par>
                                <p:cTn id="17" presetID="21" presetClass="emph" presetSubtype="0" fill="hold" grpId="0" nodeType="withEffect">
                                  <p:stCondLst>
                                    <p:cond delay="0"/>
                                  </p:stCondLst>
                                  <p:childTnLst>
                                    <p:animClr clrSpc="hsl" dir="cw">
                                      <p:cBhvr override="childStyle">
                                        <p:cTn id="18" dur="500" fill="hold"/>
                                        <p:tgtEl>
                                          <p:spTgt spid="10">
                                            <p:graphicEl>
                                              <a:dgm id="{78677D97-1F07-47A8-9FF9-ADC8F6A2151B}"/>
                                            </p:graphicEl>
                                          </p:spTgt>
                                        </p:tgtEl>
                                        <p:attrNameLst>
                                          <p:attrName>style.color</p:attrName>
                                        </p:attrNameLst>
                                      </p:cBhvr>
                                      <p:by>
                                        <p:hsl h="7200000" s="0" l="0"/>
                                      </p:by>
                                    </p:animClr>
                                    <p:animClr clrSpc="hsl" dir="cw">
                                      <p:cBhvr>
                                        <p:cTn id="19" dur="500" fill="hold"/>
                                        <p:tgtEl>
                                          <p:spTgt spid="10">
                                            <p:graphicEl>
                                              <a:dgm id="{78677D97-1F07-47A8-9FF9-ADC8F6A2151B}"/>
                                            </p:graphicEl>
                                          </p:spTgt>
                                        </p:tgtEl>
                                        <p:attrNameLst>
                                          <p:attrName>fillcolor</p:attrName>
                                        </p:attrNameLst>
                                      </p:cBhvr>
                                      <p:by>
                                        <p:hsl h="7200000" s="0" l="0"/>
                                      </p:by>
                                    </p:animClr>
                                    <p:animClr clrSpc="hsl" dir="cw">
                                      <p:cBhvr>
                                        <p:cTn id="20" dur="500" fill="hold"/>
                                        <p:tgtEl>
                                          <p:spTgt spid="10">
                                            <p:graphicEl>
                                              <a:dgm id="{78677D97-1F07-47A8-9FF9-ADC8F6A2151B}"/>
                                            </p:graphicEl>
                                          </p:spTgt>
                                        </p:tgtEl>
                                        <p:attrNameLst>
                                          <p:attrName>stroke.color</p:attrName>
                                        </p:attrNameLst>
                                      </p:cBhvr>
                                      <p:by>
                                        <p:hsl h="7200000" s="0" l="0"/>
                                      </p:by>
                                    </p:animClr>
                                    <p:set>
                                      <p:cBhvr>
                                        <p:cTn id="21" dur="500" fill="hold"/>
                                        <p:tgtEl>
                                          <p:spTgt spid="10">
                                            <p:graphicEl>
                                              <a:dgm id="{78677D97-1F07-47A8-9FF9-ADC8F6A2151B}"/>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67544" y="744714"/>
            <a:ext cx="1152128" cy="1107996"/>
          </a:xfrm>
          <a:prstGeom prst="rect">
            <a:avLst/>
          </a:prstGeom>
          <a:noFill/>
        </p:spPr>
        <p:txBody>
          <a:bodyPr wrap="square" rtlCol="0">
            <a:spAutoFit/>
          </a:bodyPr>
          <a:lstStyle/>
          <a:p>
            <a:r>
              <a:rPr lang="es-PA" sz="6600" dirty="0" smtClean="0">
                <a:latin typeface="Arial Black" panose="020B0A04020102020204" pitchFamily="34" charset="0"/>
              </a:rPr>
              <a:t>1</a:t>
            </a:r>
            <a:endParaRPr lang="es-PA" sz="6600" dirty="0">
              <a:latin typeface="Arial Black" panose="020B0A04020102020204" pitchFamily="34" charset="0"/>
            </a:endParaRPr>
          </a:p>
        </p:txBody>
      </p:sp>
      <p:sp>
        <p:nvSpPr>
          <p:cNvPr id="5" name="4 CuadroTexto"/>
          <p:cNvSpPr txBox="1"/>
          <p:nvPr/>
        </p:nvSpPr>
        <p:spPr>
          <a:xfrm>
            <a:off x="1436896" y="1122621"/>
            <a:ext cx="7128792" cy="830997"/>
          </a:xfrm>
          <a:prstGeom prst="rect">
            <a:avLst/>
          </a:prstGeom>
          <a:noFill/>
        </p:spPr>
        <p:txBody>
          <a:bodyPr wrap="square" rtlCol="0">
            <a:spAutoFit/>
          </a:bodyPr>
          <a:lstStyle/>
          <a:p>
            <a:r>
              <a:rPr lang="es-PA" sz="2400" b="1" dirty="0">
                <a:solidFill>
                  <a:srgbClr val="009900"/>
                </a:solidFill>
              </a:rPr>
              <a:t>Migración (Upgrade)  de la Base de datos Oracle 9g  a Oracle 11g R1 para los dos (2) Nodo en Cluster de la DIJ</a:t>
            </a: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1" y="242799"/>
            <a:ext cx="1669760" cy="593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D:\3TECH\DIJ\dij.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88640"/>
            <a:ext cx="896990" cy="854964"/>
          </a:xfrm>
          <a:prstGeom prst="rect">
            <a:avLst/>
          </a:prstGeom>
          <a:noFill/>
          <a:ln>
            <a:noFill/>
          </a:ln>
        </p:spPr>
      </p:pic>
      <p:sp>
        <p:nvSpPr>
          <p:cNvPr id="2" name="Rectangle 1"/>
          <p:cNvSpPr/>
          <p:nvPr/>
        </p:nvSpPr>
        <p:spPr>
          <a:xfrm>
            <a:off x="251520" y="2420888"/>
            <a:ext cx="8712968" cy="3831818"/>
          </a:xfrm>
          <a:prstGeom prst="rect">
            <a:avLst/>
          </a:prstGeom>
        </p:spPr>
        <p:txBody>
          <a:bodyPr wrap="square">
            <a:spAutoFit/>
          </a:bodyPr>
          <a:lstStyle/>
          <a:p>
            <a:pPr marL="720000" marR="363855" indent="-285750">
              <a:lnSpc>
                <a:spcPct val="150000"/>
              </a:lnSpc>
              <a:spcAft>
                <a:spcPts val="0"/>
              </a:spcAft>
              <a:buFont typeface="Arial" panose="020B0604020202020204" pitchFamily="34" charset="0"/>
              <a:buChar char="•"/>
              <a:tabLst>
                <a:tab pos="900430" algn="l"/>
                <a:tab pos="990600" algn="l"/>
              </a:tabLst>
            </a:pPr>
            <a:r>
              <a:rPr lang="es-ES" dirty="0" smtClean="0">
                <a:latin typeface="Arial" panose="020B0604020202020204" pitchFamily="34" charset="0"/>
                <a:ea typeface="Times New Roman" panose="02020603050405020304" pitchFamily="18" charset="0"/>
              </a:rPr>
              <a:t>Revisión-Validación </a:t>
            </a:r>
            <a:r>
              <a:rPr lang="es-ES" dirty="0">
                <a:latin typeface="Arial" panose="020B0604020202020204" pitchFamily="34" charset="0"/>
                <a:ea typeface="Times New Roman" panose="02020603050405020304" pitchFamily="18" charset="0"/>
              </a:rPr>
              <a:t>de Infraestructura  de sistema Operativo Solaris  del ambiente de Pruebas </a:t>
            </a:r>
            <a:endParaRPr lang="es-ES" dirty="0" smtClean="0">
              <a:latin typeface="Arial" panose="020B0604020202020204" pitchFamily="34" charset="0"/>
              <a:ea typeface="Times New Roman" panose="02020603050405020304" pitchFamily="18" charset="0"/>
            </a:endParaRPr>
          </a:p>
          <a:p>
            <a:pPr marL="720000" marR="363855" indent="-285750">
              <a:lnSpc>
                <a:spcPct val="150000"/>
              </a:lnSpc>
              <a:spcAft>
                <a:spcPts val="0"/>
              </a:spcAft>
              <a:buFont typeface="Arial" panose="020B0604020202020204" pitchFamily="34" charset="0"/>
              <a:buChar char="•"/>
              <a:tabLst>
                <a:tab pos="900430" algn="l"/>
                <a:tab pos="990600" algn="l"/>
              </a:tabLst>
            </a:pPr>
            <a:r>
              <a:rPr lang="es-ES" dirty="0">
                <a:latin typeface="Arial" panose="020B0604020202020204" pitchFamily="34" charset="0"/>
                <a:ea typeface="Times New Roman" panose="02020603050405020304" pitchFamily="18" charset="0"/>
              </a:rPr>
              <a:t> </a:t>
            </a:r>
            <a:r>
              <a:rPr lang="es-ES" dirty="0" smtClean="0">
                <a:latin typeface="Arial" panose="020B0604020202020204" pitchFamily="34" charset="0"/>
                <a:ea typeface="Times New Roman" panose="02020603050405020304" pitchFamily="18" charset="0"/>
              </a:rPr>
              <a:t>Revisión-Validación </a:t>
            </a:r>
            <a:r>
              <a:rPr lang="es-ES" dirty="0">
                <a:latin typeface="Arial" panose="020B0604020202020204" pitchFamily="34" charset="0"/>
                <a:ea typeface="Times New Roman" panose="02020603050405020304" pitchFamily="18" charset="0"/>
              </a:rPr>
              <a:t>de Infraestructura de sistema Operativo Solaris  del ambiente </a:t>
            </a:r>
            <a:r>
              <a:rPr lang="es-ES" dirty="0" smtClean="0">
                <a:latin typeface="Arial" panose="020B0604020202020204" pitchFamily="34" charset="0"/>
                <a:ea typeface="Times New Roman" panose="02020603050405020304" pitchFamily="18" charset="0"/>
              </a:rPr>
              <a:t>Producción</a:t>
            </a:r>
          </a:p>
          <a:p>
            <a:pPr marL="720000" marR="363855" indent="-285750">
              <a:lnSpc>
                <a:spcPct val="150000"/>
              </a:lnSpc>
              <a:spcAft>
                <a:spcPts val="0"/>
              </a:spcAft>
              <a:buFont typeface="Arial" panose="020B0604020202020204" pitchFamily="34" charset="0"/>
              <a:buChar char="•"/>
              <a:tabLst>
                <a:tab pos="900430" algn="l"/>
                <a:tab pos="990600" algn="l"/>
              </a:tabLst>
            </a:pPr>
            <a:r>
              <a:rPr lang="es-ES" dirty="0">
                <a:latin typeface="Arial" panose="020B0604020202020204" pitchFamily="34" charset="0"/>
                <a:ea typeface="Times New Roman" panose="02020603050405020304" pitchFamily="18" charset="0"/>
              </a:rPr>
              <a:t> </a:t>
            </a:r>
            <a:r>
              <a:rPr lang="es-ES" dirty="0" smtClean="0">
                <a:latin typeface="Arial" panose="020B0604020202020204" pitchFamily="34" charset="0"/>
                <a:ea typeface="Times New Roman" panose="02020603050405020304" pitchFamily="18" charset="0"/>
              </a:rPr>
              <a:t>Diseño </a:t>
            </a:r>
            <a:r>
              <a:rPr lang="es-ES" dirty="0">
                <a:latin typeface="Arial" panose="020B0604020202020204" pitchFamily="34" charset="0"/>
                <a:ea typeface="Times New Roman" panose="02020603050405020304" pitchFamily="18" charset="0"/>
              </a:rPr>
              <a:t>del Plan de Upgrade para cada Ambiente de las base de datos </a:t>
            </a:r>
            <a:endParaRPr lang="es-ES" dirty="0" smtClean="0">
              <a:latin typeface="Arial" panose="020B0604020202020204" pitchFamily="34" charset="0"/>
              <a:ea typeface="Times New Roman" panose="02020603050405020304" pitchFamily="18" charset="0"/>
            </a:endParaRPr>
          </a:p>
          <a:p>
            <a:pPr marL="720000" marR="363855" indent="-285750">
              <a:lnSpc>
                <a:spcPct val="150000"/>
              </a:lnSpc>
              <a:spcAft>
                <a:spcPts val="0"/>
              </a:spcAft>
              <a:buFont typeface="Arial" panose="020B0604020202020204" pitchFamily="34" charset="0"/>
              <a:buChar char="•"/>
              <a:tabLst>
                <a:tab pos="900430" algn="l"/>
                <a:tab pos="990600" algn="l"/>
              </a:tabLst>
            </a:pPr>
            <a:r>
              <a:rPr lang="es-ES" dirty="0" smtClean="0">
                <a:latin typeface="Arial" panose="020B0604020202020204" pitchFamily="34" charset="0"/>
                <a:ea typeface="Times New Roman" panose="02020603050405020304" pitchFamily="18" charset="0"/>
              </a:rPr>
              <a:t>Ejecución </a:t>
            </a:r>
            <a:r>
              <a:rPr lang="es-ES" dirty="0">
                <a:latin typeface="Arial" panose="020B0604020202020204" pitchFamily="34" charset="0"/>
                <a:ea typeface="Times New Roman" panose="02020603050405020304" pitchFamily="18" charset="0"/>
              </a:rPr>
              <a:t>de proceso de upgrade de 1 ambiente de </a:t>
            </a:r>
            <a:r>
              <a:rPr lang="es-ES" dirty="0" smtClean="0">
                <a:latin typeface="Arial" panose="020B0604020202020204" pitchFamily="34" charset="0"/>
                <a:ea typeface="Times New Roman" panose="02020603050405020304" pitchFamily="18" charset="0"/>
              </a:rPr>
              <a:t>Pruebas</a:t>
            </a:r>
            <a:endParaRPr lang="es-PA" dirty="0">
              <a:latin typeface="Arial" panose="020B0604020202020204" pitchFamily="34" charset="0"/>
              <a:ea typeface="Times New Roman" panose="02020603050405020304" pitchFamily="18" charset="0"/>
            </a:endParaRPr>
          </a:p>
          <a:p>
            <a:pPr marL="720000" marR="363855" indent="-285750">
              <a:lnSpc>
                <a:spcPct val="150000"/>
              </a:lnSpc>
              <a:spcAft>
                <a:spcPts val="0"/>
              </a:spcAft>
              <a:buFont typeface="Arial" panose="020B0604020202020204" pitchFamily="34" charset="0"/>
              <a:buChar char="•"/>
              <a:tabLst>
                <a:tab pos="900430" algn="l"/>
                <a:tab pos="990600" algn="l"/>
              </a:tabLst>
            </a:pPr>
            <a:r>
              <a:rPr lang="es-ES" dirty="0"/>
              <a:t>Certificación por parte del cliente de su aplicativo en el ambiente de prueba </a:t>
            </a:r>
            <a:r>
              <a:rPr lang="es-ES" dirty="0" smtClean="0"/>
              <a:t>actualizado</a:t>
            </a:r>
          </a:p>
          <a:p>
            <a:pPr marL="720000" marR="363855" indent="-285750">
              <a:lnSpc>
                <a:spcPct val="150000"/>
              </a:lnSpc>
              <a:spcAft>
                <a:spcPts val="0"/>
              </a:spcAft>
              <a:buFont typeface="Arial" panose="020B0604020202020204" pitchFamily="34" charset="0"/>
              <a:buChar char="•"/>
              <a:tabLst>
                <a:tab pos="900430" algn="l"/>
                <a:tab pos="990600" algn="l"/>
              </a:tabLst>
            </a:pPr>
            <a:r>
              <a:rPr lang="es-ES" dirty="0"/>
              <a:t>Documentación del Servicios de Upgrade y Migración de la base de dato</a:t>
            </a:r>
            <a:endParaRPr lang="es-PA" dirty="0"/>
          </a:p>
        </p:txBody>
      </p:sp>
      <p:pic>
        <p:nvPicPr>
          <p:cNvPr id="10" name="Picture 9"/>
          <p:cNvPicPr>
            <a:picLocks noChangeAspect="1"/>
          </p:cNvPicPr>
          <p:nvPr/>
        </p:nvPicPr>
        <p:blipFill>
          <a:blip r:embed="rId4"/>
          <a:stretch>
            <a:fillRect/>
          </a:stretch>
        </p:blipFill>
        <p:spPr>
          <a:xfrm>
            <a:off x="3237608" y="121979"/>
            <a:ext cx="2956816" cy="798645"/>
          </a:xfrm>
          <a:prstGeom prst="rect">
            <a:avLst/>
          </a:prstGeom>
        </p:spPr>
      </p:pic>
    </p:spTree>
    <p:extLst>
      <p:ext uri="{BB962C8B-B14F-4D97-AF65-F5344CB8AC3E}">
        <p14:creationId xmlns:p14="http://schemas.microsoft.com/office/powerpoint/2010/main" val="3377228510"/>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67544" y="744714"/>
            <a:ext cx="1152128" cy="1107996"/>
          </a:xfrm>
          <a:prstGeom prst="rect">
            <a:avLst/>
          </a:prstGeom>
          <a:noFill/>
        </p:spPr>
        <p:txBody>
          <a:bodyPr wrap="square" rtlCol="0">
            <a:spAutoFit/>
          </a:bodyPr>
          <a:lstStyle/>
          <a:p>
            <a:r>
              <a:rPr lang="es-PA" sz="6600" dirty="0" smtClean="0">
                <a:latin typeface="Arial Black" panose="020B0A04020102020204" pitchFamily="34" charset="0"/>
              </a:rPr>
              <a:t>1</a:t>
            </a:r>
            <a:endParaRPr lang="es-PA" sz="6600" dirty="0">
              <a:latin typeface="Arial Black" panose="020B0A04020102020204" pitchFamily="34" charset="0"/>
            </a:endParaRPr>
          </a:p>
        </p:txBody>
      </p:sp>
      <p:sp>
        <p:nvSpPr>
          <p:cNvPr id="5" name="4 CuadroTexto"/>
          <p:cNvSpPr txBox="1"/>
          <p:nvPr/>
        </p:nvSpPr>
        <p:spPr>
          <a:xfrm>
            <a:off x="1259632" y="1229851"/>
            <a:ext cx="7128792" cy="830997"/>
          </a:xfrm>
          <a:prstGeom prst="rect">
            <a:avLst/>
          </a:prstGeom>
          <a:noFill/>
        </p:spPr>
        <p:txBody>
          <a:bodyPr wrap="square" rtlCol="0">
            <a:spAutoFit/>
          </a:bodyPr>
          <a:lstStyle/>
          <a:p>
            <a:r>
              <a:rPr lang="es-PA" sz="2400" b="1" dirty="0">
                <a:solidFill>
                  <a:srgbClr val="009900"/>
                </a:solidFill>
              </a:rPr>
              <a:t>Migración (Upgrade)  de la Base de datos Oracle 9g  a Oracle 11g R1 para los dos (2) Nodo en Cluster de la DIJ</a:t>
            </a: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1" y="242799"/>
            <a:ext cx="1669760" cy="593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D:\3TECH\DIJ\dij.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88640"/>
            <a:ext cx="896990" cy="854964"/>
          </a:xfrm>
          <a:prstGeom prst="rect">
            <a:avLst/>
          </a:prstGeom>
          <a:noFill/>
          <a:ln>
            <a:noFill/>
          </a:ln>
        </p:spPr>
      </p:pic>
      <p:sp>
        <p:nvSpPr>
          <p:cNvPr id="6" name="Flowchart: Magnetic Disk 5"/>
          <p:cNvSpPr/>
          <p:nvPr/>
        </p:nvSpPr>
        <p:spPr>
          <a:xfrm>
            <a:off x="125798" y="2852936"/>
            <a:ext cx="1800200" cy="2425432"/>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ORACLE</a:t>
            </a:r>
          </a:p>
          <a:p>
            <a:pPr algn="ctr"/>
            <a:r>
              <a:rPr lang="es-ES" sz="3200" dirty="0" smtClean="0"/>
              <a:t>9i</a:t>
            </a:r>
            <a:endParaRPr lang="es-PA" sz="3200" dirty="0"/>
          </a:p>
        </p:txBody>
      </p:sp>
      <p:sp>
        <p:nvSpPr>
          <p:cNvPr id="7" name="Right Arrow 6"/>
          <p:cNvSpPr/>
          <p:nvPr/>
        </p:nvSpPr>
        <p:spPr>
          <a:xfrm>
            <a:off x="2008114" y="3539328"/>
            <a:ext cx="663423" cy="864096"/>
          </a:xfrm>
          <a:prstGeom prst="rightArrow">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dirty="0"/>
          </a:p>
        </p:txBody>
      </p:sp>
      <p:sp>
        <p:nvSpPr>
          <p:cNvPr id="10" name="Rectangle 9"/>
          <p:cNvSpPr/>
          <p:nvPr/>
        </p:nvSpPr>
        <p:spPr>
          <a:xfrm>
            <a:off x="2795337" y="2967307"/>
            <a:ext cx="3744416" cy="3329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ES" sz="2000" dirty="0" smtClean="0"/>
              <a:t>Revisión y Compatibilidad de Infraestructura OS</a:t>
            </a:r>
          </a:p>
          <a:p>
            <a:pPr marL="285750" indent="-285750">
              <a:buFont typeface="Arial" panose="020B0604020202020204" pitchFamily="34" charset="0"/>
              <a:buChar char="•"/>
            </a:pPr>
            <a:r>
              <a:rPr lang="es-ES" sz="2000" dirty="0" smtClean="0"/>
              <a:t>Instalación y Configuración de la Base de Datos.</a:t>
            </a:r>
          </a:p>
          <a:p>
            <a:pPr marL="285750" indent="-285750">
              <a:buFont typeface="Arial" panose="020B0604020202020204" pitchFamily="34" charset="0"/>
              <a:buChar char="•"/>
            </a:pPr>
            <a:r>
              <a:rPr lang="es-ES" sz="2000" dirty="0" smtClean="0"/>
              <a:t>Database Upgrade and Patches Installation</a:t>
            </a:r>
          </a:p>
          <a:p>
            <a:pPr marL="285750" indent="-285750">
              <a:buFont typeface="Arial" panose="020B0604020202020204" pitchFamily="34" charset="0"/>
              <a:buChar char="•"/>
            </a:pPr>
            <a:r>
              <a:rPr lang="es-ES" sz="2000" dirty="0" smtClean="0"/>
              <a:t>Migración de Data para la versión Actualizada</a:t>
            </a:r>
            <a:endParaRPr lang="es-PA" sz="2000" dirty="0"/>
          </a:p>
          <a:p>
            <a:pPr marL="285750" indent="-285750">
              <a:buFont typeface="Arial" panose="020B0604020202020204" pitchFamily="34" charset="0"/>
              <a:buChar char="•"/>
            </a:pPr>
            <a:r>
              <a:rPr lang="es-ES" sz="2000" dirty="0" smtClean="0"/>
              <a:t>Backup and Recovery</a:t>
            </a:r>
          </a:p>
          <a:p>
            <a:pPr marL="285750" indent="-285750">
              <a:buFont typeface="Arial" panose="020B0604020202020204" pitchFamily="34" charset="0"/>
              <a:buChar char="•"/>
            </a:pPr>
            <a:r>
              <a:rPr lang="es-ES" sz="2000" dirty="0" smtClean="0"/>
              <a:t>Performance Tunning</a:t>
            </a:r>
            <a:endParaRPr lang="es-PA" sz="2000" dirty="0"/>
          </a:p>
        </p:txBody>
      </p:sp>
      <p:sp>
        <p:nvSpPr>
          <p:cNvPr id="12" name="Flowchart: Magnetic Disk 11"/>
          <p:cNvSpPr/>
          <p:nvPr/>
        </p:nvSpPr>
        <p:spPr>
          <a:xfrm>
            <a:off x="7424065" y="2974112"/>
            <a:ext cx="1612431" cy="2255088"/>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ORACLE</a:t>
            </a:r>
          </a:p>
          <a:p>
            <a:pPr algn="ctr"/>
            <a:r>
              <a:rPr lang="es-ES" sz="3200" dirty="0" smtClean="0"/>
              <a:t>11g R1</a:t>
            </a:r>
            <a:endParaRPr lang="es-PA" sz="3200" dirty="0"/>
          </a:p>
        </p:txBody>
      </p:sp>
      <p:sp>
        <p:nvSpPr>
          <p:cNvPr id="13" name="Right Arrow 12"/>
          <p:cNvSpPr/>
          <p:nvPr/>
        </p:nvSpPr>
        <p:spPr>
          <a:xfrm>
            <a:off x="6703985" y="3861048"/>
            <a:ext cx="663423" cy="864096"/>
          </a:xfrm>
          <a:prstGeom prst="rightArrow">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dirty="0"/>
          </a:p>
        </p:txBody>
      </p:sp>
      <p:pic>
        <p:nvPicPr>
          <p:cNvPr id="14" name="Picture 13"/>
          <p:cNvPicPr>
            <a:picLocks noChangeAspect="1"/>
          </p:cNvPicPr>
          <p:nvPr/>
        </p:nvPicPr>
        <p:blipFill>
          <a:blip r:embed="rId4"/>
          <a:stretch>
            <a:fillRect/>
          </a:stretch>
        </p:blipFill>
        <p:spPr>
          <a:xfrm>
            <a:off x="3237608" y="121979"/>
            <a:ext cx="2956816" cy="798645"/>
          </a:xfrm>
          <a:prstGeom prst="rect">
            <a:avLst/>
          </a:prstGeom>
        </p:spPr>
      </p:pic>
    </p:spTree>
    <p:extLst>
      <p:ext uri="{BB962C8B-B14F-4D97-AF65-F5344CB8AC3E}">
        <p14:creationId xmlns:p14="http://schemas.microsoft.com/office/powerpoint/2010/main" val="3033153195"/>
      </p:ext>
    </p:extLst>
  </p:cSld>
  <p:clrMapOvr>
    <a:masterClrMapping/>
  </p:clrMapOvr>
  <mc:AlternateContent xmlns:mc="http://schemas.openxmlformats.org/markup-compatibility/2006">
    <mc:Choice xmlns:p14="http://schemas.microsoft.com/office/powerpoint/2010/main" Requires="p14">
      <p:transition p14:dur="10">
        <p14:honeycomb/>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67544" y="744714"/>
            <a:ext cx="1152128" cy="1107996"/>
          </a:xfrm>
          <a:prstGeom prst="rect">
            <a:avLst/>
          </a:prstGeom>
          <a:noFill/>
        </p:spPr>
        <p:txBody>
          <a:bodyPr wrap="square" rtlCol="0">
            <a:spAutoFit/>
          </a:bodyPr>
          <a:lstStyle/>
          <a:p>
            <a:r>
              <a:rPr lang="es-PA" sz="6600" dirty="0" smtClean="0">
                <a:latin typeface="Arial Black" panose="020B0A04020102020204" pitchFamily="34" charset="0"/>
              </a:rPr>
              <a:t>2</a:t>
            </a:r>
            <a:endParaRPr lang="es-PA" sz="6600" dirty="0">
              <a:latin typeface="Arial Black" panose="020B0A04020102020204" pitchFamily="34" charset="0"/>
            </a:endParaRPr>
          </a:p>
        </p:txBody>
      </p:sp>
      <p:sp>
        <p:nvSpPr>
          <p:cNvPr id="5" name="4 CuadroTexto"/>
          <p:cNvSpPr txBox="1"/>
          <p:nvPr/>
        </p:nvSpPr>
        <p:spPr>
          <a:xfrm>
            <a:off x="1331640" y="1004535"/>
            <a:ext cx="7599600" cy="1200329"/>
          </a:xfrm>
          <a:prstGeom prst="rect">
            <a:avLst/>
          </a:prstGeom>
          <a:noFill/>
          <a:scene3d>
            <a:camera prst="orthographicFront"/>
            <a:lightRig rig="threePt" dir="t"/>
          </a:scene3d>
          <a:sp3d/>
        </p:spPr>
        <p:txBody>
          <a:bodyPr wrap="square" rtlCol="0">
            <a:spAutoFit/>
          </a:bodyPr>
          <a:lstStyle/>
          <a:p>
            <a:r>
              <a:rPr lang="es-PA" sz="2400" b="1" dirty="0">
                <a:solidFill>
                  <a:srgbClr val="009900"/>
                </a:solidFill>
              </a:rPr>
              <a:t>Desarrollo de las seis (6) aplicaciones o módulos  a ambiente web utilizando como herramienta de desarrollo   NodeJS.</a:t>
            </a: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1" y="242799"/>
            <a:ext cx="1669760" cy="593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D:\3TECH\DIJ\dij.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88640"/>
            <a:ext cx="896990" cy="854964"/>
          </a:xfrm>
          <a:prstGeom prst="rect">
            <a:avLst/>
          </a:prstGeom>
          <a:noFill/>
          <a:ln>
            <a:noFill/>
          </a:ln>
        </p:spPr>
      </p:pic>
      <p:sp>
        <p:nvSpPr>
          <p:cNvPr id="2" name="Rectangle 1"/>
          <p:cNvSpPr/>
          <p:nvPr/>
        </p:nvSpPr>
        <p:spPr>
          <a:xfrm>
            <a:off x="238860" y="2204864"/>
            <a:ext cx="8712968" cy="4247317"/>
          </a:xfrm>
          <a:prstGeom prst="rect">
            <a:avLst/>
          </a:prstGeom>
        </p:spPr>
        <p:txBody>
          <a:bodyPr wrap="square">
            <a:spAutoFit/>
          </a:bodyPr>
          <a:lstStyle/>
          <a:p>
            <a:pPr marL="720000" marR="363855" indent="-285750">
              <a:lnSpc>
                <a:spcPct val="150000"/>
              </a:lnSpc>
              <a:spcAft>
                <a:spcPts val="0"/>
              </a:spcAft>
              <a:buFont typeface="Arial" panose="020B0604020202020204" pitchFamily="34" charset="0"/>
              <a:buChar char="•"/>
              <a:tabLst>
                <a:tab pos="900430" algn="l"/>
                <a:tab pos="990600" algn="l"/>
              </a:tabLst>
            </a:pPr>
            <a:r>
              <a:rPr lang="es-PA" sz="2000" dirty="0">
                <a:latin typeface="Arial" panose="020B0604020202020204" pitchFamily="34" charset="0"/>
                <a:cs typeface="Arial" panose="020B0604020202020204" pitchFamily="34" charset="0"/>
              </a:rPr>
              <a:t>Una (1) Aplicación o módulo de Administración de todas las seis (6) aplicaciones</a:t>
            </a:r>
            <a:r>
              <a:rPr lang="es-ES" sz="2000" dirty="0" smtClean="0">
                <a:latin typeface="Arial" panose="020B0604020202020204" pitchFamily="34" charset="0"/>
                <a:ea typeface="Times New Roman" panose="02020603050405020304" pitchFamily="18" charset="0"/>
                <a:cs typeface="Arial" panose="020B0604020202020204" pitchFamily="34" charset="0"/>
              </a:rPr>
              <a:t> </a:t>
            </a:r>
          </a:p>
          <a:p>
            <a:pPr marL="720000" marR="363855" indent="-285750">
              <a:lnSpc>
                <a:spcPct val="150000"/>
              </a:lnSpc>
              <a:spcAft>
                <a:spcPts val="0"/>
              </a:spcAft>
              <a:buFont typeface="Arial" panose="020B0604020202020204" pitchFamily="34" charset="0"/>
              <a:buChar char="•"/>
              <a:tabLst>
                <a:tab pos="900430" algn="l"/>
                <a:tab pos="990600" algn="l"/>
              </a:tabLst>
            </a:pPr>
            <a:r>
              <a:rPr lang="es-PA" sz="2000" dirty="0"/>
              <a:t>Una (1) Aplicación o módulo de Historial Personal (Record Policivo</a:t>
            </a:r>
            <a:r>
              <a:rPr lang="es-PA" sz="2000" dirty="0" smtClean="0"/>
              <a:t>)</a:t>
            </a:r>
          </a:p>
          <a:p>
            <a:pPr marL="720000" marR="363855" indent="-285750">
              <a:lnSpc>
                <a:spcPct val="150000"/>
              </a:lnSpc>
              <a:spcAft>
                <a:spcPts val="0"/>
              </a:spcAft>
              <a:buFont typeface="Arial" panose="020B0604020202020204" pitchFamily="34" charset="0"/>
              <a:buChar char="•"/>
              <a:tabLst>
                <a:tab pos="900430" algn="l"/>
                <a:tab pos="990600" algn="l"/>
              </a:tabLst>
            </a:pPr>
            <a:r>
              <a:rPr lang="es-PA" sz="2000" dirty="0"/>
              <a:t>Una (1) Aplicación o módulo de Sistema de Localización y Captura de </a:t>
            </a:r>
            <a:r>
              <a:rPr lang="es-PA" sz="2000" dirty="0" smtClean="0"/>
              <a:t>Individuos.</a:t>
            </a:r>
            <a:endParaRPr lang="es-ES" sz="2000" dirty="0" smtClean="0">
              <a:latin typeface="Arial" panose="020B0604020202020204" pitchFamily="34" charset="0"/>
              <a:ea typeface="Times New Roman" panose="02020603050405020304" pitchFamily="18" charset="0"/>
            </a:endParaRPr>
          </a:p>
          <a:p>
            <a:pPr marL="720000" marR="363855" indent="-285750">
              <a:lnSpc>
                <a:spcPct val="150000"/>
              </a:lnSpc>
              <a:spcAft>
                <a:spcPts val="0"/>
              </a:spcAft>
              <a:buFont typeface="Arial" panose="020B0604020202020204" pitchFamily="34" charset="0"/>
              <a:buChar char="•"/>
              <a:tabLst>
                <a:tab pos="900430" algn="l"/>
                <a:tab pos="990600" algn="l"/>
              </a:tabLst>
            </a:pPr>
            <a:r>
              <a:rPr lang="es-PA" sz="2000" dirty="0"/>
              <a:t>Una (1) Aplicación o Módulo - Registro de Ciudadanos Aprehendidos Provisionalmente (Dbase</a:t>
            </a:r>
            <a:r>
              <a:rPr lang="es-PA" sz="2000" dirty="0" smtClean="0"/>
              <a:t>)</a:t>
            </a:r>
          </a:p>
          <a:p>
            <a:pPr marL="720000" marR="363855" indent="-285750">
              <a:lnSpc>
                <a:spcPct val="150000"/>
              </a:lnSpc>
              <a:spcAft>
                <a:spcPts val="0"/>
              </a:spcAft>
              <a:buFont typeface="Arial" panose="020B0604020202020204" pitchFamily="34" charset="0"/>
              <a:buChar char="•"/>
              <a:tabLst>
                <a:tab pos="900430" algn="l"/>
                <a:tab pos="990600" algn="l"/>
              </a:tabLst>
            </a:pPr>
            <a:r>
              <a:rPr lang="es-PA" sz="2000" dirty="0"/>
              <a:t>Una (1) Aplicación o módulo de </a:t>
            </a:r>
            <a:r>
              <a:rPr lang="es-PA" sz="2000" dirty="0" smtClean="0"/>
              <a:t>correspondencia</a:t>
            </a:r>
          </a:p>
          <a:p>
            <a:pPr marL="720000" marR="363855" indent="-285750">
              <a:lnSpc>
                <a:spcPct val="150000"/>
              </a:lnSpc>
              <a:spcAft>
                <a:spcPts val="0"/>
              </a:spcAft>
              <a:buFont typeface="Arial" panose="020B0604020202020204" pitchFamily="34" charset="0"/>
              <a:buChar char="•"/>
              <a:tabLst>
                <a:tab pos="900430" algn="l"/>
                <a:tab pos="990600" algn="l"/>
              </a:tabLst>
            </a:pPr>
            <a:r>
              <a:rPr lang="es-PA" sz="2000" dirty="0"/>
              <a:t>Una (1) Aplicación o módulo de Hurto de Autos</a:t>
            </a:r>
            <a:endParaRPr lang="es-PA"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4"/>
          <a:stretch>
            <a:fillRect/>
          </a:stretch>
        </p:blipFill>
        <p:spPr>
          <a:xfrm>
            <a:off x="3237608" y="121979"/>
            <a:ext cx="2956816" cy="798645"/>
          </a:xfrm>
          <a:prstGeom prst="rect">
            <a:avLst/>
          </a:prstGeom>
        </p:spPr>
      </p:pic>
    </p:spTree>
    <p:extLst>
      <p:ext uri="{BB962C8B-B14F-4D97-AF65-F5344CB8AC3E}">
        <p14:creationId xmlns:p14="http://schemas.microsoft.com/office/powerpoint/2010/main" val="3977561562"/>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67544" y="744714"/>
            <a:ext cx="1152128" cy="1107996"/>
          </a:xfrm>
          <a:prstGeom prst="rect">
            <a:avLst/>
          </a:prstGeom>
          <a:noFill/>
        </p:spPr>
        <p:txBody>
          <a:bodyPr wrap="square" rtlCol="0">
            <a:spAutoFit/>
          </a:bodyPr>
          <a:lstStyle/>
          <a:p>
            <a:r>
              <a:rPr lang="es-PA" sz="6600" dirty="0" smtClean="0">
                <a:latin typeface="Arial Black" panose="020B0A04020102020204" pitchFamily="34" charset="0"/>
              </a:rPr>
              <a:t>2</a:t>
            </a:r>
            <a:endParaRPr lang="es-PA" sz="6600" dirty="0">
              <a:latin typeface="Arial Black" panose="020B0A04020102020204" pitchFamily="34" charset="0"/>
            </a:endParaRPr>
          </a:p>
        </p:txBody>
      </p:sp>
      <p:sp>
        <p:nvSpPr>
          <p:cNvPr id="5" name="4 CuadroTexto"/>
          <p:cNvSpPr txBox="1"/>
          <p:nvPr/>
        </p:nvSpPr>
        <p:spPr>
          <a:xfrm>
            <a:off x="1331640" y="1004535"/>
            <a:ext cx="7599600" cy="1200329"/>
          </a:xfrm>
          <a:prstGeom prst="rect">
            <a:avLst/>
          </a:prstGeom>
          <a:noFill/>
          <a:scene3d>
            <a:camera prst="orthographicFront"/>
            <a:lightRig rig="threePt" dir="t"/>
          </a:scene3d>
          <a:sp3d/>
        </p:spPr>
        <p:txBody>
          <a:bodyPr wrap="square" rtlCol="0">
            <a:spAutoFit/>
          </a:bodyPr>
          <a:lstStyle/>
          <a:p>
            <a:r>
              <a:rPr lang="es-PA" sz="2400" b="1" dirty="0">
                <a:solidFill>
                  <a:srgbClr val="009900"/>
                </a:solidFill>
              </a:rPr>
              <a:t>Desarrollo de las seis (6) aplicaciones o módulos  a ambiente web utilizando como herramienta de desarrollo   NodeJS.</a:t>
            </a: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1" y="242799"/>
            <a:ext cx="1669760" cy="593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D:\3TECH\DIJ\dij.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88640"/>
            <a:ext cx="896990" cy="854964"/>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616" y="2354625"/>
            <a:ext cx="6048672" cy="3992124"/>
          </a:xfrm>
          <a:prstGeom prst="rect">
            <a:avLst/>
          </a:prstGeom>
        </p:spPr>
      </p:pic>
      <p:pic>
        <p:nvPicPr>
          <p:cNvPr id="10" name="Picture 9"/>
          <p:cNvPicPr>
            <a:picLocks noChangeAspect="1"/>
          </p:cNvPicPr>
          <p:nvPr/>
        </p:nvPicPr>
        <p:blipFill>
          <a:blip r:embed="rId5"/>
          <a:stretch>
            <a:fillRect/>
          </a:stretch>
        </p:blipFill>
        <p:spPr>
          <a:xfrm>
            <a:off x="3237608" y="121979"/>
            <a:ext cx="2956816" cy="798645"/>
          </a:xfrm>
          <a:prstGeom prst="rect">
            <a:avLst/>
          </a:prstGeom>
        </p:spPr>
      </p:pic>
    </p:spTree>
    <p:extLst>
      <p:ext uri="{BB962C8B-B14F-4D97-AF65-F5344CB8AC3E}">
        <p14:creationId xmlns:p14="http://schemas.microsoft.com/office/powerpoint/2010/main" val="1643245225"/>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2683</TotalTime>
  <Words>1396</Words>
  <Application>Microsoft Office PowerPoint</Application>
  <PresentationFormat>On-screen Show (4:3)</PresentationFormat>
  <Paragraphs>153</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Calibri</vt:lpstr>
      <vt:lpstr>Times New Roman</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Ing. Saulo Aizprúa</dc:creator>
  <cp:lastModifiedBy>SAULO AIZPRUA</cp:lastModifiedBy>
  <cp:revision>86</cp:revision>
  <dcterms:created xsi:type="dcterms:W3CDTF">2015-08-11T16:58:13Z</dcterms:created>
  <dcterms:modified xsi:type="dcterms:W3CDTF">2016-03-08T15:17:58Z</dcterms:modified>
</cp:coreProperties>
</file>