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6" r:id="rId9"/>
    <p:sldId id="268" r:id="rId10"/>
    <p:sldId id="267" r:id="rId11"/>
    <p:sldId id="269" r:id="rId12"/>
    <p:sldId id="271" r:id="rId13"/>
    <p:sldId id="272" r:id="rId14"/>
    <p:sldId id="283" r:id="rId15"/>
    <p:sldId id="278" r:id="rId16"/>
    <p:sldId id="281" r:id="rId17"/>
    <p:sldId id="282" r:id="rId18"/>
    <p:sldId id="265" r:id="rId19"/>
    <p:sldId id="279" r:id="rId20"/>
    <p:sldId id="273" r:id="rId21"/>
    <p:sldId id="274" r:id="rId22"/>
    <p:sldId id="275" r:id="rId23"/>
    <p:sldId id="276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6T15:59:06.055" idx="2">
    <p:pos x="146" y="146"/>
    <p:text>https://macalicomm.com/2015/07/6-simple-questions-to-identify-your-target-segments/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1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7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61BFF-53DE-4783-AC9E-900BD76C713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D64C-8658-48AD-A890-E3013E70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range.biolab.si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Classification methods and Algorithms with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6331"/>
          </a:xfrm>
        </p:spPr>
        <p:txBody>
          <a:bodyPr>
            <a:normAutofit/>
          </a:bodyPr>
          <a:lstStyle/>
          <a:p>
            <a:r>
              <a:rPr lang="sl-SI" sz="3200" dirty="0" smtClean="0"/>
              <a:t>EVeMa 2018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91059" y="4703544"/>
            <a:ext cx="500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600" i="1" dirty="0" smtClean="0"/>
              <a:t>Blaž </a:t>
            </a:r>
            <a:r>
              <a:rPr lang="sl-SI" sz="3600" i="1" dirty="0" smtClean="0"/>
              <a:t>Meden, Žiga Emeršič</a:t>
            </a:r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80505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400" dirty="0" smtClean="0"/>
              <a:t>July 25, </a:t>
            </a:r>
            <a:r>
              <a:rPr lang="sl-SI" sz="2400" dirty="0" smtClean="0"/>
              <a:t>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575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Classification Models – Naive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</a:t>
            </a:r>
            <a:r>
              <a:rPr lang="en-US" dirty="0" smtClean="0"/>
              <a:t>Bayes </a:t>
            </a:r>
            <a:r>
              <a:rPr lang="en-US" dirty="0"/>
              <a:t>is a classification technique based on Bayes’ Theorem with an assumption of independence among predictors. </a:t>
            </a:r>
            <a:endParaRPr lang="sl-SI" dirty="0" smtClean="0"/>
          </a:p>
          <a:p>
            <a:r>
              <a:rPr lang="en-US" dirty="0" smtClean="0"/>
              <a:t>In </a:t>
            </a:r>
            <a:r>
              <a:rPr lang="en-US" dirty="0"/>
              <a:t>simple terms, a Naive Bayes classifier assumes that the presence of a particular feature in a class is unrelated to the presence of any other feature.</a:t>
            </a:r>
          </a:p>
        </p:txBody>
      </p:sp>
    </p:spTree>
    <p:extLst>
      <p:ext uri="{BB962C8B-B14F-4D97-AF65-F5344CB8AC3E}">
        <p14:creationId xmlns:p14="http://schemas.microsoft.com/office/powerpoint/2010/main" val="18824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Classification Models –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a flowchart-like structure in which each internal node represents a "test" on an attribute (e.g. whether a coin flip comes up heads or tails</a:t>
            </a:r>
            <a:r>
              <a:rPr lang="en-US" dirty="0" smtClean="0"/>
              <a:t>)</a:t>
            </a:r>
            <a:r>
              <a:rPr lang="sl-SI" dirty="0" smtClean="0"/>
              <a:t>.</a:t>
            </a:r>
          </a:p>
          <a:p>
            <a:r>
              <a:rPr lang="sl-SI" dirty="0" smtClean="0"/>
              <a:t>E</a:t>
            </a:r>
            <a:r>
              <a:rPr lang="en-US" dirty="0" smtClean="0"/>
              <a:t>ach </a:t>
            </a:r>
            <a:r>
              <a:rPr lang="en-US" dirty="0"/>
              <a:t>branch represents the outcome of the test, and each leaf node represents a class label (decision taken after computing all attributes</a:t>
            </a:r>
            <a:r>
              <a:rPr lang="en-US" dirty="0" smtClean="0"/>
              <a:t>).</a:t>
            </a:r>
            <a:endParaRPr lang="sl-SI" dirty="0" smtClean="0"/>
          </a:p>
          <a:p>
            <a:r>
              <a:rPr lang="en-US" dirty="0" smtClean="0"/>
              <a:t>The </a:t>
            </a:r>
            <a:r>
              <a:rPr lang="en-US" dirty="0"/>
              <a:t>paths from root to leaf represent classification rules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4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Classification Models –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Support Vector Machine (</a:t>
            </a:r>
            <a:r>
              <a:rPr lang="en-US" dirty="0" smtClean="0"/>
              <a:t>SVM</a:t>
            </a:r>
            <a:r>
              <a:rPr lang="sl-SI" dirty="0" smtClean="0"/>
              <a:t>) </a:t>
            </a:r>
            <a:r>
              <a:rPr lang="en-US" dirty="0" smtClean="0"/>
              <a:t>model </a:t>
            </a:r>
            <a:r>
              <a:rPr lang="en-US" dirty="0"/>
              <a:t>is a representation of the examples as points in space, mapped so that the examples of the separate categories are divided by a clear gap that is as wide as possible. </a:t>
            </a:r>
            <a:endParaRPr lang="sl-SI" dirty="0" smtClean="0"/>
          </a:p>
          <a:p>
            <a:r>
              <a:rPr lang="en-US" dirty="0" smtClean="0"/>
              <a:t>New </a:t>
            </a:r>
            <a:r>
              <a:rPr lang="en-US" dirty="0"/>
              <a:t>examples are then mapped into that same space and predicted to belong to a category based on which side of the gap they fall.</a:t>
            </a:r>
          </a:p>
        </p:txBody>
      </p:sp>
    </p:spTree>
    <p:extLst>
      <p:ext uri="{BB962C8B-B14F-4D97-AF65-F5344CB8AC3E}">
        <p14:creationId xmlns:p14="http://schemas.microsoft.com/office/powerpoint/2010/main" val="78945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Classification Models –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Artificial Neural Network (ANN</a:t>
            </a:r>
            <a:r>
              <a:rPr lang="en-US" dirty="0" smtClean="0"/>
              <a:t>) </a:t>
            </a:r>
            <a:r>
              <a:rPr lang="en-US" dirty="0"/>
              <a:t>is based on a collection of connected units or nodes called artificial neurons (a simplified version of biological neurons in an animal brain</a:t>
            </a:r>
            <a:r>
              <a:rPr lang="en-US" dirty="0" smtClean="0"/>
              <a:t>). </a:t>
            </a:r>
            <a:endParaRPr lang="sl-SI" dirty="0" smtClean="0"/>
          </a:p>
          <a:p>
            <a:r>
              <a:rPr lang="en-US" dirty="0" smtClean="0"/>
              <a:t>Each </a:t>
            </a:r>
            <a:r>
              <a:rPr lang="en-US" dirty="0"/>
              <a:t>connection (a simplified version of a synapse) between artificial neurons can transmit a signal from one to another. </a:t>
            </a:r>
            <a:endParaRPr lang="sl-SI" dirty="0" smtClean="0"/>
          </a:p>
          <a:p>
            <a:r>
              <a:rPr lang="sl-SI" dirty="0" smtClean="0"/>
              <a:t>An</a:t>
            </a:r>
            <a:r>
              <a:rPr lang="en-US" dirty="0" smtClean="0"/>
              <a:t> </a:t>
            </a:r>
            <a:r>
              <a:rPr lang="en-US" dirty="0"/>
              <a:t>artificial neuron that receives the signal can process </a:t>
            </a:r>
            <a:r>
              <a:rPr lang="en-US" dirty="0" smtClean="0"/>
              <a:t>it</a:t>
            </a:r>
            <a:r>
              <a:rPr lang="sl-SI" dirty="0" smtClean="0"/>
              <a:t>s value</a:t>
            </a:r>
            <a:r>
              <a:rPr lang="en-US" dirty="0" smtClean="0"/>
              <a:t> </a:t>
            </a:r>
            <a:r>
              <a:rPr lang="en-US" dirty="0"/>
              <a:t>and then </a:t>
            </a:r>
            <a:r>
              <a:rPr lang="sl-SI" dirty="0" smtClean="0"/>
              <a:t>forwards the result to the</a:t>
            </a:r>
            <a:r>
              <a:rPr lang="en-US" dirty="0" smtClean="0"/>
              <a:t> </a:t>
            </a:r>
            <a:r>
              <a:rPr lang="en-US" dirty="0"/>
              <a:t>artificial neurons connected to it.</a:t>
            </a:r>
          </a:p>
        </p:txBody>
      </p:sp>
    </p:spTree>
    <p:extLst>
      <p:ext uri="{BB962C8B-B14F-4D97-AF65-F5344CB8AC3E}">
        <p14:creationId xmlns:p14="http://schemas.microsoft.com/office/powerpoint/2010/main" val="212316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Classification Models – Visual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2"/>
            <a:ext cx="12192000" cy="406399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8104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smtClean="0"/>
              <a:t>C</a:t>
            </a:r>
            <a:r>
              <a:rPr lang="en-US" dirty="0" err="1" smtClean="0"/>
              <a:t>omparison</a:t>
            </a:r>
            <a:r>
              <a:rPr lang="en-US" dirty="0" smtClean="0"/>
              <a:t> </a:t>
            </a:r>
            <a:r>
              <a:rPr lang="en-US" dirty="0"/>
              <a:t>of a several classifiers </a:t>
            </a:r>
            <a:r>
              <a:rPr lang="en-US" dirty="0" smtClean="0"/>
              <a:t>in</a:t>
            </a:r>
            <a:r>
              <a:rPr lang="sl-SI" dirty="0"/>
              <a:t> </a:t>
            </a:r>
            <a:r>
              <a:rPr lang="sl-SI" dirty="0" smtClean="0"/>
              <a:t>one of Python‘s scientific data analysis libraries</a:t>
            </a:r>
            <a:r>
              <a:rPr lang="en-US" dirty="0" smtClean="0"/>
              <a:t> </a:t>
            </a:r>
            <a:r>
              <a:rPr lang="sl-SI" dirty="0" smtClean="0"/>
              <a:t>(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sl-SI" dirty="0" smtClean="0"/>
              <a:t>)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synthetic </a:t>
            </a:r>
            <a:r>
              <a:rPr lang="en-US" dirty="0"/>
              <a:t>datasets.</a:t>
            </a:r>
          </a:p>
        </p:txBody>
      </p:sp>
    </p:spTree>
    <p:extLst>
      <p:ext uri="{BB962C8B-B14F-4D97-AF65-F5344CB8AC3E}">
        <p14:creationId xmlns:p14="http://schemas.microsoft.com/office/powerpoint/2010/main" val="358963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 </a:t>
            </a:r>
            <a:r>
              <a:rPr lang="sl-SI" dirty="0" smtClean="0"/>
              <a:t>–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Autonomous Vehicle Survey of Bicyclists and Pedestrians in Pittsburgh</a:t>
            </a:r>
            <a:r>
              <a:rPr lang="sl-SI" dirty="0" smtClean="0"/>
              <a:t>, </a:t>
            </a:r>
            <a:r>
              <a:rPr lang="en-US" dirty="0" smtClean="0"/>
              <a:t>2017</a:t>
            </a:r>
            <a:endParaRPr lang="sl-SI" dirty="0"/>
          </a:p>
          <a:p>
            <a:r>
              <a:rPr lang="sl-SI" dirty="0" smtClean="0"/>
              <a:t>Dataset </a:t>
            </a:r>
            <a:r>
              <a:rPr lang="en-US" dirty="0" smtClean="0"/>
              <a:t>consists of 813 entries, providing 17 attribute columns and 4 meta attributes.</a:t>
            </a:r>
            <a:endParaRPr lang="sl-SI" dirty="0" smtClean="0"/>
          </a:p>
          <a:p>
            <a:r>
              <a:rPr lang="en-US" dirty="0" smtClean="0"/>
              <a:t>We defined target variable (class) from the attribute which describes whether residents approved or disapproved such technology to be used on the roads.</a:t>
            </a:r>
            <a:endParaRPr lang="sl-SI" dirty="0" smtClean="0"/>
          </a:p>
          <a:p>
            <a:r>
              <a:rPr lang="en-US" dirty="0" smtClean="0"/>
              <a:t> There were five possible categories: approving, somewhat approving, being neutral about it, somewhat disapproving or totally disapproving the usage of A</a:t>
            </a:r>
            <a:r>
              <a:rPr lang="sl-SI" dirty="0" smtClean="0"/>
              <a:t>utonomous Vehicle</a:t>
            </a:r>
            <a:r>
              <a:rPr lang="en-US" dirty="0" smtClean="0"/>
              <a:t>s</a:t>
            </a:r>
            <a:r>
              <a:rPr lang="sl-S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3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 </a:t>
            </a:r>
            <a:r>
              <a:rPr lang="sl-SI" dirty="0" smtClean="0"/>
              <a:t>– Dataset Column 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799773"/>
            <a:ext cx="10933730" cy="4091332"/>
          </a:xfrm>
        </p:spPr>
      </p:pic>
    </p:spTree>
    <p:extLst>
      <p:ext uri="{BB962C8B-B14F-4D97-AF65-F5344CB8AC3E}">
        <p14:creationId xmlns:p14="http://schemas.microsoft.com/office/powerpoint/2010/main" val="246087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 </a:t>
            </a:r>
            <a:r>
              <a:rPr lang="sl-SI" dirty="0" smtClean="0"/>
              <a:t>– Dataset Distributions Examples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39" y="2639303"/>
            <a:ext cx="4690927" cy="35458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9" y="2644346"/>
            <a:ext cx="4684256" cy="35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0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 </a:t>
            </a:r>
            <a:r>
              <a:rPr lang="sl-SI" dirty="0" smtClean="0"/>
              <a:t>– Orange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92" y="1595437"/>
            <a:ext cx="9596815" cy="5262563"/>
          </a:xfrm>
        </p:spPr>
      </p:pic>
    </p:spTree>
    <p:extLst>
      <p:ext uri="{BB962C8B-B14F-4D97-AF65-F5344CB8AC3E}">
        <p14:creationId xmlns:p14="http://schemas.microsoft.com/office/powerpoint/2010/main" val="381562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 </a:t>
            </a:r>
            <a:r>
              <a:rPr lang="sl-SI" dirty="0" smtClean="0"/>
              <a:t>– Workflow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/>
          </a:bodyPr>
          <a:lstStyle/>
          <a:p>
            <a:r>
              <a:rPr lang="sl-SI" dirty="0" smtClean="0"/>
              <a:t>Data loading from CSV file.</a:t>
            </a:r>
          </a:p>
          <a:p>
            <a:r>
              <a:rPr lang="sl-SI" dirty="0" smtClean="0"/>
              <a:t>Column selection / filtering.</a:t>
            </a:r>
          </a:p>
          <a:p>
            <a:r>
              <a:rPr lang="sl-SI" dirty="0" smtClean="0"/>
              <a:t>Data preprocessing with the following steps:</a:t>
            </a:r>
          </a:p>
          <a:p>
            <a:pPr lvl="1"/>
            <a:r>
              <a:rPr lang="sl-SI" dirty="0" smtClean="0"/>
              <a:t>Attribute selection by using Information Gain. </a:t>
            </a:r>
          </a:p>
          <a:p>
            <a:pPr lvl="1"/>
            <a:r>
              <a:rPr lang="sl-SI" dirty="0" smtClean="0"/>
              <a:t>Normalization (centering by mean, scaling by standard deviation).</a:t>
            </a:r>
          </a:p>
          <a:p>
            <a:r>
              <a:rPr lang="sl-SI" dirty="0" smtClean="0"/>
              <a:t>Data sampler randomly samples the dataset to:</a:t>
            </a:r>
            <a:endParaRPr lang="sl-SI" dirty="0"/>
          </a:p>
          <a:p>
            <a:pPr lvl="1"/>
            <a:r>
              <a:rPr lang="sl-SI" dirty="0" smtClean="0"/>
              <a:t>70% training samples, 30% testing samples.</a:t>
            </a:r>
          </a:p>
          <a:p>
            <a:r>
              <a:rPr lang="sl-SI" dirty="0" smtClean="0"/>
              <a:t>Model fitting on training samples.</a:t>
            </a:r>
          </a:p>
          <a:p>
            <a:r>
              <a:rPr lang="sl-SI" dirty="0" smtClean="0"/>
              <a:t>Model evaluation on test samples (visualisation, matrices, metrics).</a:t>
            </a:r>
          </a:p>
          <a:p>
            <a:endParaRPr lang="sl-S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0193" cy="4847768"/>
          </a:xfrm>
        </p:spPr>
        <p:txBody>
          <a:bodyPr>
            <a:normAutofit/>
          </a:bodyPr>
          <a:lstStyle/>
          <a:p>
            <a:r>
              <a:rPr lang="sl-SI" dirty="0" smtClean="0"/>
              <a:t>What is Data Classification?</a:t>
            </a:r>
          </a:p>
          <a:p>
            <a:pPr lvl="1"/>
            <a:r>
              <a:rPr lang="sl-SI" dirty="0" smtClean="0"/>
              <a:t>Common task in data mining and data analytics.</a:t>
            </a:r>
          </a:p>
          <a:p>
            <a:pPr lvl="1"/>
            <a:r>
              <a:rPr lang="sl-SI" dirty="0" smtClean="0"/>
              <a:t>Main goal is to predict to which category the observed samples belong.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93" y="1690689"/>
            <a:ext cx="6152827" cy="46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 </a:t>
            </a:r>
            <a:r>
              <a:rPr lang="sl-SI" dirty="0" smtClean="0"/>
              <a:t>– Classifier Effectiveness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</a:t>
            </a:r>
            <a:r>
              <a:rPr lang="en-US" dirty="0" smtClean="0"/>
              <a:t>he effectiveness of an classification method as a list of descriptive measures</a:t>
            </a:r>
            <a:r>
              <a:rPr lang="sl-SI" dirty="0" smtClean="0"/>
              <a:t> as defined by Golfarelli and Rizzi (2009)</a:t>
            </a:r>
            <a:r>
              <a:rPr lang="en-US" dirty="0" smtClean="0"/>
              <a:t>: </a:t>
            </a:r>
            <a:endParaRPr lang="sl-SI" dirty="0"/>
          </a:p>
          <a:p>
            <a:pPr lvl="1"/>
            <a:r>
              <a:rPr lang="en-US" dirty="0" smtClean="0"/>
              <a:t>Predictive accuracy (how well it predicts categories for new observations).</a:t>
            </a:r>
          </a:p>
          <a:p>
            <a:pPr lvl="1"/>
            <a:r>
              <a:rPr lang="en-US" dirty="0" smtClean="0"/>
              <a:t>Speed (computational cost).</a:t>
            </a:r>
          </a:p>
          <a:p>
            <a:pPr lvl="1"/>
            <a:r>
              <a:rPr lang="en-US" dirty="0" smtClean="0"/>
              <a:t>Robustness (performing on low quality data).</a:t>
            </a:r>
          </a:p>
          <a:p>
            <a:pPr lvl="1"/>
            <a:r>
              <a:rPr lang="en-US" dirty="0" smtClean="0"/>
              <a:t>Scalability (efficient with large amounts of data).</a:t>
            </a:r>
          </a:p>
          <a:p>
            <a:pPr lvl="1"/>
            <a:r>
              <a:rPr lang="en-US" dirty="0" smtClean="0"/>
              <a:t>Interpretability (gives understandable results).</a:t>
            </a:r>
            <a:endParaRPr lang="sl-SI" dirty="0" smtClean="0"/>
          </a:p>
          <a:p>
            <a:pPr lvl="1"/>
            <a:endParaRPr lang="sl-SI" dirty="0"/>
          </a:p>
          <a:p>
            <a:r>
              <a:rPr lang="sl-SI" dirty="0" smtClean="0"/>
              <a:t>Usually we want numerical results, supported by the experiments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 – Evaluation </a:t>
            </a:r>
            <a:r>
              <a:rPr lang="sl-SI" dirty="0" smtClean="0"/>
              <a:t>– Confusion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" y="1690688"/>
            <a:ext cx="10888183" cy="4934856"/>
          </a:xfrm>
        </p:spPr>
      </p:pic>
    </p:spTree>
    <p:extLst>
      <p:ext uri="{BB962C8B-B14F-4D97-AF65-F5344CB8AC3E}">
        <p14:creationId xmlns:p14="http://schemas.microsoft.com/office/powerpoint/2010/main" val="122410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 – Evaluation </a:t>
            </a:r>
            <a:r>
              <a:rPr lang="sl-SI" dirty="0" smtClean="0"/>
              <a:t>– ROC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" y="1690688"/>
            <a:ext cx="12055761" cy="4330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7" y="6209606"/>
            <a:ext cx="668748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7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Exercise – Evaluation </a:t>
            </a:r>
            <a:r>
              <a:rPr lang="sl-SI" dirty="0" smtClean="0"/>
              <a:t>– Metrics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AUC – Area Under the Curve </a:t>
            </a:r>
          </a:p>
          <a:p>
            <a:r>
              <a:rPr lang="sl-SI" dirty="0" smtClean="0"/>
              <a:t>CA – Classification Accuracy:</a:t>
            </a:r>
          </a:p>
          <a:p>
            <a:endParaRPr lang="sl-SI" dirty="0" smtClean="0"/>
          </a:p>
          <a:p>
            <a:r>
              <a:rPr lang="sl-SI" dirty="0" smtClean="0"/>
              <a:t>Precision (Positive Predictive Value – PPV):</a:t>
            </a:r>
          </a:p>
          <a:p>
            <a:endParaRPr lang="sl-SI" dirty="0" smtClean="0"/>
          </a:p>
          <a:p>
            <a:r>
              <a:rPr lang="sl-SI" dirty="0" smtClean="0"/>
              <a:t>Recall (True Positive Rate – TPR):</a:t>
            </a:r>
          </a:p>
          <a:p>
            <a:endParaRPr lang="sl-SI" dirty="0"/>
          </a:p>
          <a:p>
            <a:r>
              <a:rPr lang="sl-SI" dirty="0" smtClean="0"/>
              <a:t>F1 score: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10628" y="2235200"/>
                <a:ext cx="2322287" cy="752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sl-SI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sz="24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sl-SI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l-SI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2235200"/>
                <a:ext cx="2322287" cy="7520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34341" y="5259977"/>
                <a:ext cx="2794001" cy="697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𝑃𝑃𝑉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num>
                        <m:den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𝑃𝑃𝑉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41" y="5259977"/>
                <a:ext cx="2794001" cy="6976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05714" y="4222442"/>
                <a:ext cx="1872344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4" y="4222442"/>
                <a:ext cx="1872344" cy="6890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58743" y="3246109"/>
                <a:ext cx="2322287" cy="697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𝑃𝑃𝑉</m:t>
                      </m:r>
                      <m:r>
                        <a:rPr lang="sl-SI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743" y="3246109"/>
                <a:ext cx="2322287" cy="6976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73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Demonstration – Hands On Orange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0" y="3034699"/>
            <a:ext cx="5002619" cy="2813973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825625"/>
            <a:ext cx="10515600" cy="604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dirty="0" smtClean="0"/>
              <a:t>Developed by Biolab </a:t>
            </a:r>
            <a:r>
              <a:rPr lang="sl-SI" smtClean="0"/>
              <a:t>at </a:t>
            </a:r>
            <a:r>
              <a:rPr lang="sl-SI" smtClean="0"/>
              <a:t>Faculty of Computer Science, University of Ljubljana, Slovenia, Europe.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Get your own on</a:t>
            </a:r>
            <a:r>
              <a:rPr lang="sl-SI" dirty="0"/>
              <a:t>: </a:t>
            </a:r>
            <a:r>
              <a:rPr lang="sl-SI" dirty="0">
                <a:hlinkClick r:id="rId3"/>
              </a:rPr>
              <a:t>https://orange.biolab.si</a:t>
            </a:r>
            <a:r>
              <a:rPr lang="sl-SI" dirty="0" smtClean="0">
                <a:hlinkClick r:id="rId3"/>
              </a:rPr>
              <a:t>/</a:t>
            </a:r>
            <a:r>
              <a:rPr lang="sl-SI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63" y="2430162"/>
            <a:ext cx="6063385" cy="42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4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Data Quality &amp;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Obtained data usually has quality related issues:</a:t>
            </a:r>
          </a:p>
          <a:p>
            <a:pPr lvl="1"/>
            <a:r>
              <a:rPr lang="sl-SI" dirty="0" smtClean="0"/>
              <a:t>Missing or inconsistend values.</a:t>
            </a:r>
          </a:p>
          <a:p>
            <a:pPr lvl="1"/>
            <a:r>
              <a:rPr lang="sl-SI" dirty="0" smtClean="0"/>
              <a:t>Duplicated records.</a:t>
            </a:r>
          </a:p>
          <a:p>
            <a:pPr lvl="1"/>
            <a:r>
              <a:rPr lang="sl-SI" dirty="0" smtClean="0"/>
              <a:t>Invalid data.</a:t>
            </a:r>
          </a:p>
          <a:p>
            <a:pPr lvl="1"/>
            <a:r>
              <a:rPr lang="sl-SI" dirty="0" smtClean="0"/>
              <a:t>Outliers.</a:t>
            </a:r>
          </a:p>
          <a:p>
            <a:r>
              <a:rPr lang="sl-SI" dirty="0" smtClean="0"/>
              <a:t>Before using the data, a preprocessing step is needed where data is prepared, cleaned, transformed, scaled etc.</a:t>
            </a:r>
          </a:p>
          <a:p>
            <a:r>
              <a:rPr lang="sl-SI" dirty="0" smtClean="0"/>
              <a:t>Domain knowledge can be used to improve the data quality (for example, we can generate best estimations for invalid values).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US" dirty="0"/>
              <a:t>Certain features (attributes), present in the processed dataset, have better classification </a:t>
            </a:r>
            <a:r>
              <a:rPr lang="en-US" dirty="0" smtClean="0"/>
              <a:t>capabilities</a:t>
            </a:r>
            <a:r>
              <a:rPr lang="sl-SI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others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sl-SI" dirty="0" smtClean="0"/>
              <a:t>Usually this removes </a:t>
            </a:r>
            <a:r>
              <a:rPr lang="en-US" dirty="0" smtClean="0"/>
              <a:t>attributes</a:t>
            </a:r>
            <a:r>
              <a:rPr lang="en-US" dirty="0"/>
              <a:t>, that do not give the </a:t>
            </a:r>
            <a:r>
              <a:rPr lang="en-US" dirty="0" smtClean="0"/>
              <a:t>model</a:t>
            </a:r>
            <a:r>
              <a:rPr lang="sl-SI" dirty="0" smtClean="0"/>
              <a:t> </a:t>
            </a:r>
            <a:r>
              <a:rPr lang="en-US" dirty="0" smtClean="0"/>
              <a:t>any</a:t>
            </a:r>
            <a:r>
              <a:rPr lang="sl-SI" dirty="0" smtClean="0"/>
              <a:t> beneficial</a:t>
            </a:r>
            <a:r>
              <a:rPr lang="en-US" dirty="0" smtClean="0"/>
              <a:t> </a:t>
            </a:r>
            <a:r>
              <a:rPr lang="en-US" dirty="0"/>
              <a:t>discriminating </a:t>
            </a:r>
            <a:r>
              <a:rPr lang="en-US" dirty="0" smtClean="0"/>
              <a:t>power.</a:t>
            </a:r>
            <a:endParaRPr lang="sl-SI" dirty="0" smtClean="0"/>
          </a:p>
          <a:p>
            <a:pPr lvl="1"/>
            <a:r>
              <a:rPr lang="en-US" dirty="0"/>
              <a:t>Some features can be </a:t>
            </a:r>
            <a:r>
              <a:rPr lang="en-US" dirty="0" smtClean="0"/>
              <a:t>very</a:t>
            </a:r>
            <a:r>
              <a:rPr lang="sl-SI" dirty="0" smtClean="0"/>
              <a:t> </a:t>
            </a:r>
            <a:r>
              <a:rPr lang="en-US" dirty="0" smtClean="0"/>
              <a:t>correlated </a:t>
            </a:r>
            <a:r>
              <a:rPr lang="en-US" dirty="0"/>
              <a:t>or </a:t>
            </a:r>
            <a:r>
              <a:rPr lang="en-US" dirty="0" smtClean="0"/>
              <a:t>even</a:t>
            </a:r>
            <a:r>
              <a:rPr lang="sl-SI" dirty="0" smtClean="0"/>
              <a:t> entirely</a:t>
            </a:r>
            <a:r>
              <a:rPr lang="en-US" dirty="0" smtClean="0"/>
              <a:t> redundant</a:t>
            </a:r>
            <a:r>
              <a:rPr lang="sl-SI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21" y="2376844"/>
            <a:ext cx="5321368" cy="32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6032" cy="4527049"/>
          </a:xfrm>
        </p:spPr>
        <p:txBody>
          <a:bodyPr>
            <a:normAutofit lnSpcReduction="10000"/>
          </a:bodyPr>
          <a:lstStyle/>
          <a:p>
            <a:r>
              <a:rPr lang="sl-SI" dirty="0" smtClean="0"/>
              <a:t>Basic approach: Backward </a:t>
            </a:r>
            <a:r>
              <a:rPr lang="sl-SI" dirty="0" smtClean="0"/>
              <a:t>Elimination </a:t>
            </a:r>
            <a:r>
              <a:rPr lang="sl-SI" dirty="0" smtClean="0"/>
              <a:t>Algorithm.</a:t>
            </a:r>
            <a:endParaRPr lang="sl-SI" dirty="0" smtClean="0"/>
          </a:p>
          <a:p>
            <a:r>
              <a:rPr lang="sl-SI" dirty="0" smtClean="0"/>
              <a:t>Other measures for attribute purity were also proposed:</a:t>
            </a:r>
          </a:p>
          <a:p>
            <a:pPr lvl="1"/>
            <a:r>
              <a:rPr lang="sl-SI" dirty="0" smtClean="0"/>
              <a:t>information gain, Gain-ratio, </a:t>
            </a:r>
          </a:p>
          <a:p>
            <a:pPr lvl="1"/>
            <a:r>
              <a:rPr lang="sl-SI" dirty="0" smtClean="0"/>
              <a:t>distance measure, weight of evidence, </a:t>
            </a:r>
          </a:p>
          <a:p>
            <a:pPr lvl="1"/>
            <a:r>
              <a:rPr lang="sl-SI" dirty="0" smtClean="0"/>
              <a:t>minimum description length (MDL), </a:t>
            </a:r>
          </a:p>
          <a:p>
            <a:pPr lvl="1"/>
            <a:r>
              <a:rPr lang="sl-SI" dirty="0" smtClean="0"/>
              <a:t>J-measure, Xi and G statistics, </a:t>
            </a:r>
          </a:p>
          <a:p>
            <a:pPr lvl="1"/>
            <a:r>
              <a:rPr lang="sl-SI" dirty="0" smtClean="0"/>
              <a:t>orthogonality of class distribution vectors (ORT),</a:t>
            </a:r>
          </a:p>
          <a:p>
            <a:pPr lvl="1"/>
            <a:r>
              <a:rPr lang="sl-SI" dirty="0" smtClean="0"/>
              <a:t>Gini-index, Relief, ReliefF,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21" y="2376844"/>
            <a:ext cx="5321368" cy="32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Data </a:t>
            </a:r>
            <a:r>
              <a:rPr lang="sl-SI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Data </a:t>
            </a:r>
            <a:r>
              <a:rPr lang="sl-SI" dirty="0" smtClean="0"/>
              <a:t>preprocessing </a:t>
            </a:r>
            <a:r>
              <a:rPr lang="sl-SI" dirty="0" smtClean="0"/>
              <a:t>c</a:t>
            </a:r>
            <a:r>
              <a:rPr lang="en-US" dirty="0" smtClean="0"/>
              <a:t>overs all transformation procedures</a:t>
            </a:r>
            <a:r>
              <a:rPr lang="sl-SI" dirty="0" smtClean="0"/>
              <a:t> </a:t>
            </a:r>
            <a:r>
              <a:rPr lang="en-US" dirty="0" smtClean="0"/>
              <a:t>on the data</a:t>
            </a:r>
            <a:r>
              <a:rPr lang="sl-SI" dirty="0" smtClean="0"/>
              <a:t>.</a:t>
            </a:r>
            <a:r>
              <a:rPr lang="en-US" dirty="0" smtClean="0"/>
              <a:t> </a:t>
            </a:r>
            <a:endParaRPr lang="sl-SI" dirty="0" smtClean="0"/>
          </a:p>
          <a:p>
            <a:r>
              <a:rPr lang="en-US" dirty="0" smtClean="0"/>
              <a:t>This includes dimensionality reduction</a:t>
            </a:r>
            <a:r>
              <a:rPr lang="sl-SI" dirty="0" smtClean="0"/>
              <a:t>:</a:t>
            </a:r>
          </a:p>
          <a:p>
            <a:pPr lvl="1"/>
            <a:r>
              <a:rPr lang="en-US" dirty="0" smtClean="0"/>
              <a:t>using either feature selection methods</a:t>
            </a:r>
            <a:r>
              <a:rPr lang="sl-SI" dirty="0"/>
              <a:t> </a:t>
            </a:r>
            <a:r>
              <a:rPr lang="sl-SI" dirty="0" smtClean="0"/>
              <a:t>or</a:t>
            </a:r>
          </a:p>
          <a:p>
            <a:pPr lvl="1"/>
            <a:r>
              <a:rPr lang="en-US" dirty="0" smtClean="0"/>
              <a:t>simply applying Principal Component Analysis (PCA)</a:t>
            </a:r>
            <a:r>
              <a:rPr lang="sl-SI" dirty="0" smtClean="0"/>
              <a:t>.</a:t>
            </a:r>
            <a:endParaRPr lang="sl-SI" dirty="0"/>
          </a:p>
          <a:p>
            <a:r>
              <a:rPr lang="sl-SI" dirty="0"/>
              <a:t>T</a:t>
            </a:r>
            <a:r>
              <a:rPr lang="en-US" dirty="0" smtClean="0"/>
              <a:t>o remap the dataset to lower dimension space. </a:t>
            </a:r>
            <a:endParaRPr lang="sl-SI" dirty="0" smtClean="0"/>
          </a:p>
          <a:p>
            <a:r>
              <a:rPr lang="en-US" dirty="0" smtClean="0"/>
              <a:t>Other data manipulation and transformations are possible</a:t>
            </a:r>
            <a:r>
              <a:rPr lang="sl-SI" dirty="0" smtClean="0"/>
              <a:t>:</a:t>
            </a:r>
          </a:p>
          <a:p>
            <a:pPr lvl="1"/>
            <a:r>
              <a:rPr lang="en-US" dirty="0" smtClean="0"/>
              <a:t>such as performing scaling, </a:t>
            </a:r>
            <a:endParaRPr lang="sl-SI" dirty="0" smtClean="0"/>
          </a:p>
          <a:p>
            <a:pPr lvl="1"/>
            <a:r>
              <a:rPr lang="en-US" dirty="0" smtClean="0"/>
              <a:t>filtering (to exclude noise)</a:t>
            </a:r>
            <a:r>
              <a:rPr lang="sl-SI" dirty="0" smtClean="0"/>
              <a:t> or</a:t>
            </a:r>
            <a:r>
              <a:rPr lang="en-US" dirty="0" smtClean="0"/>
              <a:t> </a:t>
            </a:r>
            <a:endParaRPr lang="sl-SI" dirty="0" smtClean="0"/>
          </a:p>
          <a:p>
            <a:pPr lvl="1"/>
            <a:r>
              <a:rPr lang="en-US" dirty="0" smtClean="0"/>
              <a:t>normalization (</a:t>
            </a:r>
            <a:r>
              <a:rPr lang="sl-SI" dirty="0" smtClean="0"/>
              <a:t>for example </a:t>
            </a:r>
            <a:r>
              <a:rPr lang="en-US" dirty="0" smtClean="0"/>
              <a:t>centering the data around reference point 0 and standardizing the range of the values between 0 and 1 or between -1 and 1</a:t>
            </a:r>
            <a:r>
              <a:rPr lang="sl-SI" dirty="0" smtClean="0"/>
              <a:t>).</a:t>
            </a:r>
          </a:p>
          <a:p>
            <a:r>
              <a:rPr lang="sl-SI" dirty="0" smtClean="0"/>
              <a:t>The transformations are</a:t>
            </a:r>
            <a:r>
              <a:rPr lang="en-US" dirty="0" smtClean="0"/>
              <a:t> depending on </a:t>
            </a:r>
            <a:r>
              <a:rPr lang="sl-SI" dirty="0" smtClean="0"/>
              <a:t>the nature of the problem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Data Classification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51" y="1690688"/>
            <a:ext cx="2518922" cy="17104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07" y="4181616"/>
            <a:ext cx="2465917" cy="2433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51" y="3708365"/>
            <a:ext cx="2518921" cy="3031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07" y="719843"/>
            <a:ext cx="2465917" cy="3107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1" y="1690688"/>
            <a:ext cx="6076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Classification Models – Constant (Dummy)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</a:t>
            </a:r>
            <a:r>
              <a:rPr lang="en-US" dirty="0"/>
              <a:t>classifier always predicts the same </a:t>
            </a:r>
            <a:r>
              <a:rPr lang="en-US" dirty="0" smtClean="0"/>
              <a:t>value.</a:t>
            </a:r>
            <a:endParaRPr lang="sl-SI" dirty="0" smtClean="0"/>
          </a:p>
          <a:p>
            <a:r>
              <a:rPr lang="en-US" dirty="0" smtClean="0"/>
              <a:t>Usually </a:t>
            </a:r>
            <a:r>
              <a:rPr lang="en-US" dirty="0"/>
              <a:t>a majority class is predicted. </a:t>
            </a:r>
            <a:endParaRPr lang="sl-SI" dirty="0" smtClean="0"/>
          </a:p>
          <a:p>
            <a:r>
              <a:rPr lang="en-US" dirty="0" smtClean="0"/>
              <a:t>It </a:t>
            </a:r>
            <a:r>
              <a:rPr lang="en-US" dirty="0"/>
              <a:t>can serve as a simple baseline to compare with other (real) classifiers.</a:t>
            </a:r>
          </a:p>
        </p:txBody>
      </p:sp>
    </p:spTree>
    <p:extLst>
      <p:ext uri="{BB962C8B-B14F-4D97-AF65-F5344CB8AC3E}">
        <p14:creationId xmlns:p14="http://schemas.microsoft.com/office/powerpoint/2010/main" val="422570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Classification Models –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classified by a majority vote of its </a:t>
            </a:r>
            <a:r>
              <a:rPr lang="en-US" dirty="0" err="1" smtClean="0"/>
              <a:t>neighbours</a:t>
            </a:r>
            <a:r>
              <a:rPr lang="sl-SI" dirty="0" smtClean="0"/>
              <a:t>.</a:t>
            </a:r>
          </a:p>
          <a:p>
            <a:r>
              <a:rPr lang="sl-SI" dirty="0" smtClean="0"/>
              <a:t>O</a:t>
            </a:r>
            <a:r>
              <a:rPr lang="en-US" dirty="0" err="1" smtClean="0"/>
              <a:t>bject</a:t>
            </a:r>
            <a:r>
              <a:rPr lang="sl-SI" dirty="0" smtClean="0"/>
              <a:t> is</a:t>
            </a:r>
            <a:r>
              <a:rPr lang="en-US" dirty="0" smtClean="0"/>
              <a:t> </a:t>
            </a:r>
            <a:r>
              <a:rPr lang="en-US" dirty="0"/>
              <a:t>being assigned to the class most common among its </a:t>
            </a:r>
            <a:r>
              <a:rPr lang="en-US" dirty="0" smtClean="0"/>
              <a:t>k </a:t>
            </a:r>
            <a:r>
              <a:rPr lang="en-US" dirty="0"/>
              <a:t>nearest </a:t>
            </a:r>
            <a:r>
              <a:rPr lang="en-US" dirty="0" smtClean="0"/>
              <a:t>neighbors</a:t>
            </a:r>
            <a:r>
              <a:rPr lang="sl-SI" dirty="0" smtClean="0"/>
              <a:t>,</a:t>
            </a:r>
          </a:p>
          <a:p>
            <a:pPr lvl="1"/>
            <a:r>
              <a:rPr lang="en-US" dirty="0" smtClean="0"/>
              <a:t>k </a:t>
            </a:r>
            <a:r>
              <a:rPr lang="en-US" dirty="0"/>
              <a:t>is a positive integer and its typically </a:t>
            </a:r>
            <a:r>
              <a:rPr lang="en-US" dirty="0" smtClean="0"/>
              <a:t>small. </a:t>
            </a:r>
            <a:endParaRPr lang="sl-SI" dirty="0" smtClean="0"/>
          </a:p>
          <a:p>
            <a:r>
              <a:rPr lang="en-US" dirty="0" smtClean="0"/>
              <a:t>If k </a:t>
            </a:r>
            <a:r>
              <a:rPr lang="en-US" dirty="0"/>
              <a:t>= </a:t>
            </a:r>
            <a:r>
              <a:rPr lang="en-US" dirty="0" smtClean="0"/>
              <a:t>1, </a:t>
            </a:r>
            <a:r>
              <a:rPr lang="en-US" dirty="0"/>
              <a:t>then the object is simply assigned to the class of that single nearest </a:t>
            </a:r>
            <a:r>
              <a:rPr lang="en-US" dirty="0" smtClean="0"/>
              <a:t>neighbor.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9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1086</Words>
  <Application>Microsoft Office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Data Classification methods and Algorithms with Examples</vt:lpstr>
      <vt:lpstr>Introduction</vt:lpstr>
      <vt:lpstr>Data Quality &amp; Preprocessing</vt:lpstr>
      <vt:lpstr>Feature Selection</vt:lpstr>
      <vt:lpstr>Feature Selection</vt:lpstr>
      <vt:lpstr>Data Preprocessing</vt:lpstr>
      <vt:lpstr>Data Classification Models</vt:lpstr>
      <vt:lpstr>Classification Models – Constant (Dummy)</vt:lpstr>
      <vt:lpstr>Classification Models – kNN</vt:lpstr>
      <vt:lpstr>Classification Models – Naive Bayes</vt:lpstr>
      <vt:lpstr>Classification Models – Decision Tree</vt:lpstr>
      <vt:lpstr>Classification Models – SVM</vt:lpstr>
      <vt:lpstr>Classification Models – Neural Networks</vt:lpstr>
      <vt:lpstr>Classification Models – Visual Example</vt:lpstr>
      <vt:lpstr>Exercise – Dataset</vt:lpstr>
      <vt:lpstr>Exercise – Dataset Column View</vt:lpstr>
      <vt:lpstr>Exercise – Dataset Distributions Examples</vt:lpstr>
      <vt:lpstr>Exercise – Orange Workflow</vt:lpstr>
      <vt:lpstr>Exercise – Workflow Protocol </vt:lpstr>
      <vt:lpstr>Exercise – Classifier Effectiveness </vt:lpstr>
      <vt:lpstr>Exercise – Evaluation – Confusion Matrix</vt:lpstr>
      <vt:lpstr>Exercise – Evaluation – ROC Curve</vt:lpstr>
      <vt:lpstr>Exercise – Evaluation – Metrics</vt:lpstr>
      <vt:lpstr>Demonstration – Hands On Orange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methods and Algorithms with Examples</dc:title>
  <dc:creator>Windows User</dc:creator>
  <cp:lastModifiedBy>Jana</cp:lastModifiedBy>
  <cp:revision>57</cp:revision>
  <dcterms:created xsi:type="dcterms:W3CDTF">2018-02-26T14:50:53Z</dcterms:created>
  <dcterms:modified xsi:type="dcterms:W3CDTF">2018-07-25T16:09:33Z</dcterms:modified>
</cp:coreProperties>
</file>