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290" r:id="rId12"/>
    <p:sldId id="271" r:id="rId13"/>
    <p:sldId id="301" r:id="rId14"/>
    <p:sldId id="265" r:id="rId15"/>
    <p:sldId id="291" r:id="rId16"/>
    <p:sldId id="266" r:id="rId17"/>
    <p:sldId id="292" r:id="rId18"/>
    <p:sldId id="267" r:id="rId19"/>
    <p:sldId id="293" r:id="rId20"/>
    <p:sldId id="268" r:id="rId21"/>
    <p:sldId id="294" r:id="rId22"/>
    <p:sldId id="269" r:id="rId23"/>
    <p:sldId id="295" r:id="rId24"/>
    <p:sldId id="270" r:id="rId25"/>
    <p:sldId id="296" r:id="rId26"/>
    <p:sldId id="311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1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1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3892-B0A1-4B0F-A829-A405FF95AF53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1A30-9639-4456-A0F4-3E7A7B9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8229600" cy="2286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Money Growing on Trees: </a:t>
            </a:r>
            <a:br>
              <a:rPr lang="en-US" b="1" dirty="0" smtClean="0"/>
            </a:br>
            <a:r>
              <a:rPr lang="en-US" b="1" dirty="0" smtClean="0"/>
              <a:t>A Classroom Game About </a:t>
            </a:r>
            <a:br>
              <a:rPr lang="en-US" b="1" dirty="0" smtClean="0"/>
            </a:br>
            <a:r>
              <a:rPr lang="en-US" b="1" dirty="0" smtClean="0"/>
              <a:t>Payments for Environmental Services in Community Forestry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924800" cy="2133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Sahan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Dissanayake</a:t>
            </a:r>
            <a:r>
              <a:rPr lang="en-US" dirty="0" smtClean="0">
                <a:solidFill>
                  <a:schemeClr val="tx1"/>
                </a:solidFill>
              </a:rPr>
              <a:t>, Portland State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Sarah Jacobson, Williams College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May 2019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Game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22031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REDD+ Roleplaying Game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You are a </a:t>
            </a:r>
            <a:r>
              <a:rPr lang="en-US" dirty="0"/>
              <a:t>household in rural developing country</a:t>
            </a:r>
          </a:p>
          <a:p>
            <a:r>
              <a:rPr lang="en-US" dirty="0"/>
              <a:t>Decision:</a:t>
            </a:r>
          </a:p>
          <a:p>
            <a:pPr lvl="1"/>
            <a:r>
              <a:rPr lang="en-US" dirty="0"/>
              <a:t>Deforest = collect wood etc. from forest for subsistence</a:t>
            </a:r>
          </a:p>
          <a:p>
            <a:pPr lvl="2"/>
            <a:r>
              <a:rPr lang="en-US" dirty="0"/>
              <a:t>Value randomly assigned (playing card x $10)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vs. </a:t>
            </a:r>
          </a:p>
          <a:p>
            <a:pPr lvl="1"/>
            <a:r>
              <a:rPr lang="en-US" dirty="0" smtClean="0"/>
              <a:t>Conserve </a:t>
            </a:r>
            <a:r>
              <a:rPr lang="en-US" dirty="0"/>
              <a:t>= take payment, promise not to </a:t>
            </a:r>
            <a:r>
              <a:rPr lang="en-US" dirty="0" smtClean="0"/>
              <a:t>deforest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Treatments (Contract Periods)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</a:t>
            </a:r>
          </a:p>
          <a:p>
            <a:r>
              <a:rPr lang="en-US" dirty="0" smtClean="0"/>
              <a:t>Baseline + Fraud</a:t>
            </a:r>
          </a:p>
          <a:p>
            <a:r>
              <a:rPr lang="en-US" dirty="0" smtClean="0"/>
              <a:t>Harvest Uncertainty / Income Shock</a:t>
            </a:r>
          </a:p>
          <a:p>
            <a:r>
              <a:rPr lang="en-US" dirty="0" smtClean="0"/>
              <a:t>Auction</a:t>
            </a:r>
          </a:p>
          <a:p>
            <a:r>
              <a:rPr lang="en-US" dirty="0" smtClean="0"/>
              <a:t>Community Contract</a:t>
            </a:r>
          </a:p>
          <a:p>
            <a:r>
              <a:rPr lang="en-US" dirty="0" smtClean="0"/>
              <a:t>Community Contract + Fraud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905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Read </a:t>
            </a:r>
            <a:r>
              <a:rPr lang="en-US" sz="5400" b="1" dirty="0"/>
              <a:t>the instructions!</a:t>
            </a:r>
          </a:p>
        </p:txBody>
      </p:sp>
    </p:spTree>
    <p:extLst>
      <p:ext uri="{BB962C8B-B14F-4D97-AF65-F5344CB8AC3E}">
        <p14:creationId xmlns:p14="http://schemas.microsoft.com/office/powerpoint/2010/main" val="348514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Period 1: Baseline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Farming Income = </a:t>
            </a:r>
            <a:r>
              <a:rPr lang="en-US" dirty="0" smtClean="0"/>
              <a:t>$70</a:t>
            </a:r>
            <a:endParaRPr lang="en-US" dirty="0" smtClean="0"/>
          </a:p>
          <a:p>
            <a:r>
              <a:rPr lang="en-US" dirty="0" smtClean="0"/>
              <a:t>REDD+ payment = $50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CP1: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decide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Key concepts:</a:t>
            </a:r>
            <a:endParaRPr lang="en-US" dirty="0"/>
          </a:p>
          <a:p>
            <a:pPr lvl="1"/>
            <a:r>
              <a:rPr lang="en-US" dirty="0" smtClean="0"/>
              <a:t>Opportunity cost / abatement cost</a:t>
            </a:r>
          </a:p>
          <a:p>
            <a:pPr lvl="1"/>
            <a:r>
              <a:rPr lang="en-US" dirty="0" smtClean="0"/>
              <a:t>Additionality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0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Contract Period 2: Baseline + Fraud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105400"/>
          </a:xfrm>
        </p:spPr>
        <p:txBody>
          <a:bodyPr/>
          <a:lstStyle/>
          <a:p>
            <a:r>
              <a:rPr lang="en-US" dirty="0"/>
              <a:t>Farming Income = </a:t>
            </a:r>
            <a:r>
              <a:rPr lang="en-US" dirty="0" smtClean="0"/>
              <a:t>$70</a:t>
            </a:r>
            <a:endParaRPr lang="en-US" dirty="0"/>
          </a:p>
          <a:p>
            <a:r>
              <a:rPr lang="en-US" dirty="0"/>
              <a:t>REDD+ payment = $50</a:t>
            </a:r>
          </a:p>
          <a:p>
            <a:r>
              <a:rPr lang="en-US" dirty="0" smtClean="0"/>
              <a:t>Can harvest even if take REDD+ contract</a:t>
            </a:r>
          </a:p>
          <a:p>
            <a:pPr lvl="1"/>
            <a:r>
              <a:rPr lang="en-US" dirty="0" smtClean="0"/>
              <a:t>25% chance of audit</a:t>
            </a:r>
          </a:p>
          <a:p>
            <a:pPr lvl="1"/>
            <a:r>
              <a:rPr lang="en-US" dirty="0" smtClean="0"/>
              <a:t>If fraud found, lose REDD+ payment and harvest value, and pay $70 fine</a:t>
            </a:r>
          </a:p>
          <a:p>
            <a:r>
              <a:rPr lang="en-US" dirty="0" smtClean="0"/>
              <a:t>Collect REDD+ &amp; harvest decisions before audit</a:t>
            </a:r>
          </a:p>
        </p:txBody>
      </p:sp>
    </p:spTree>
    <p:extLst>
      <p:ext uri="{BB962C8B-B14F-4D97-AF65-F5344CB8AC3E}">
        <p14:creationId xmlns:p14="http://schemas.microsoft.com/office/powerpoint/2010/main" val="3874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CP2: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decide?</a:t>
            </a:r>
          </a:p>
          <a:p>
            <a:endParaRPr lang="en-US" dirty="0"/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Rational theory of crime (Becker 1968)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52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Contract Period 3: Harvest Uncertainty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Farming Income = </a:t>
            </a:r>
            <a:r>
              <a:rPr lang="en-US" dirty="0" smtClean="0"/>
              <a:t>$70</a:t>
            </a:r>
            <a:endParaRPr lang="en-US" dirty="0"/>
          </a:p>
          <a:p>
            <a:r>
              <a:rPr lang="en-US" dirty="0"/>
              <a:t>REDD+ payment = $50</a:t>
            </a:r>
          </a:p>
          <a:p>
            <a:r>
              <a:rPr lang="en-US" dirty="0" smtClean="0"/>
              <a:t>Harvest value if harvest</a:t>
            </a:r>
          </a:p>
          <a:p>
            <a:pPr lvl="1"/>
            <a:r>
              <a:rPr lang="en-US" dirty="0" smtClean="0"/>
              <a:t>50% chance of $10 x your card</a:t>
            </a:r>
          </a:p>
          <a:p>
            <a:pPr lvl="1"/>
            <a:r>
              <a:rPr lang="en-US" dirty="0" smtClean="0"/>
              <a:t>50% chance of $0</a:t>
            </a:r>
          </a:p>
          <a:p>
            <a:pPr lvl="1"/>
            <a:r>
              <a:rPr lang="en-US" dirty="0" smtClean="0"/>
              <a:t>Find out which AFTER commit to REDD+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CP3: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decide?</a:t>
            </a:r>
          </a:p>
          <a:p>
            <a:endParaRPr lang="en-US" dirty="0"/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Choice under risk</a:t>
            </a:r>
          </a:p>
        </p:txBody>
      </p:sp>
    </p:spTree>
    <p:extLst>
      <p:ext uri="{BB962C8B-B14F-4D97-AF65-F5344CB8AC3E}">
        <p14:creationId xmlns:p14="http://schemas.microsoft.com/office/powerpoint/2010/main" val="110729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We’re Playing a Game!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</a:t>
            </a:r>
            <a:r>
              <a:rPr lang="en-US" dirty="0" err="1" smtClean="0"/>
              <a:t>roleplay</a:t>
            </a:r>
            <a:r>
              <a:rPr lang="en-US" dirty="0" smtClean="0"/>
              <a:t> as a rural household deciding whether to harvest from a forest or join a conservation contract</a:t>
            </a:r>
          </a:p>
          <a:p>
            <a:r>
              <a:rPr lang="en-US" dirty="0" smtClean="0"/>
              <a:t>You’ll learn about climate change, payments for ecosystem service programs in general, REDD+ in particular, 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16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Contract Period 4: Auction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</a:t>
            </a:r>
            <a:r>
              <a:rPr lang="en-US" dirty="0" smtClean="0"/>
              <a:t>$70</a:t>
            </a:r>
            <a:endParaRPr lang="en-US" dirty="0"/>
          </a:p>
          <a:p>
            <a:r>
              <a:rPr lang="en-US" dirty="0" smtClean="0"/>
              <a:t>REDD+ payment: depends on bids!</a:t>
            </a:r>
          </a:p>
          <a:p>
            <a:pPr lvl="1"/>
            <a:r>
              <a:rPr lang="en-US" dirty="0" smtClean="0"/>
              <a:t>Everyone write down bid to be in program</a:t>
            </a:r>
          </a:p>
          <a:p>
            <a:pPr lvl="1"/>
            <a:r>
              <a:rPr lang="en-US" dirty="0" smtClean="0"/>
              <a:t>Lowest 50% of bids will be accepted</a:t>
            </a:r>
          </a:p>
          <a:p>
            <a:pPr lvl="1"/>
            <a:r>
              <a:rPr lang="en-US" dirty="0" smtClean="0"/>
              <a:t>REDD+ payment = lowest bid that’s </a:t>
            </a:r>
            <a:r>
              <a:rPr lang="en-US" u="sng" dirty="0" smtClean="0"/>
              <a:t>not</a:t>
            </a:r>
            <a:r>
              <a:rPr lang="en-US" dirty="0" smtClean="0"/>
              <a:t>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CP4: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bid?</a:t>
            </a:r>
          </a:p>
          <a:p>
            <a:endParaRPr lang="en-US" dirty="0"/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Auction theory – incentive compatibility</a:t>
            </a:r>
          </a:p>
          <a:p>
            <a:pPr lvl="1"/>
            <a:r>
              <a:rPr lang="en-US" dirty="0" smtClean="0"/>
              <a:t>PES auctions – cost-effectiveness – try to get ecosystem services at lowest social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74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Contract Period 5: </a:t>
            </a:r>
            <a:br>
              <a:rPr lang="en-US" b="1" dirty="0" smtClean="0"/>
            </a:br>
            <a:r>
              <a:rPr lang="en-US" b="1" dirty="0" smtClean="0"/>
              <a:t>Community Contract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Farming Income = </a:t>
            </a:r>
            <a:r>
              <a:rPr lang="en-US" dirty="0" smtClean="0"/>
              <a:t>$70</a:t>
            </a:r>
            <a:endParaRPr lang="en-US" dirty="0"/>
          </a:p>
          <a:p>
            <a:r>
              <a:rPr lang="en-US" dirty="0"/>
              <a:t>Grouped into communities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community, ALL or NONE in REDD+!</a:t>
            </a:r>
          </a:p>
          <a:p>
            <a:r>
              <a:rPr lang="en-US" dirty="0" smtClean="0"/>
              <a:t>REDD</a:t>
            </a:r>
            <a:r>
              <a:rPr lang="en-US" dirty="0"/>
              <a:t>+ payment = $</a:t>
            </a:r>
            <a:r>
              <a:rPr lang="en-US" dirty="0" smtClean="0"/>
              <a:t>50 per household (divide within community as you choose)</a:t>
            </a:r>
            <a:endParaRPr lang="en-US" dirty="0"/>
          </a:p>
          <a:p>
            <a:r>
              <a:rPr lang="en-US" dirty="0" smtClean="0"/>
              <a:t>5 minutes to decide REDD+ or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CP5: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the community decide?</a:t>
            </a:r>
          </a:p>
          <a:p>
            <a:endParaRPr lang="en-US" dirty="0"/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Community governance (</a:t>
            </a:r>
            <a:r>
              <a:rPr lang="en-US" dirty="0" err="1" smtClean="0"/>
              <a:t>Ostrom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Division of gains / power in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Contract Period 6: </a:t>
            </a:r>
            <a:br>
              <a:rPr lang="en-US" b="1" dirty="0" smtClean="0"/>
            </a:br>
            <a:r>
              <a:rPr lang="en-US" b="1" dirty="0" smtClean="0"/>
              <a:t>Community Contract + Fraud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Farming Income = </a:t>
            </a:r>
            <a:r>
              <a:rPr lang="en-US" dirty="0" smtClean="0"/>
              <a:t>$70</a:t>
            </a:r>
            <a:endParaRPr lang="en-US" dirty="0"/>
          </a:p>
          <a:p>
            <a:r>
              <a:rPr lang="en-US" dirty="0"/>
              <a:t>REDD+ payment = $</a:t>
            </a:r>
            <a:r>
              <a:rPr lang="en-US" dirty="0" smtClean="0"/>
              <a:t>50 per </a:t>
            </a:r>
            <a:r>
              <a:rPr lang="en-US" dirty="0" err="1" smtClean="0"/>
              <a:t>hhold</a:t>
            </a:r>
            <a:r>
              <a:rPr lang="en-US" dirty="0" smtClean="0"/>
              <a:t> (divide as you choose)</a:t>
            </a:r>
            <a:endParaRPr lang="en-US" dirty="0"/>
          </a:p>
          <a:p>
            <a:r>
              <a:rPr lang="en-US" dirty="0" smtClean="0"/>
              <a:t>Grouped into communities</a:t>
            </a:r>
          </a:p>
          <a:p>
            <a:pPr lvl="1"/>
            <a:r>
              <a:rPr lang="en-US" dirty="0" smtClean="0"/>
              <a:t>ALL or NONE in REDD+!</a:t>
            </a:r>
          </a:p>
          <a:p>
            <a:pPr lvl="1"/>
            <a:r>
              <a:rPr lang="en-US" dirty="0" smtClean="0"/>
              <a:t>Individuals can “cheat” by harvesting even in contract</a:t>
            </a:r>
          </a:p>
          <a:p>
            <a:pPr lvl="1"/>
            <a:r>
              <a:rPr lang="en-US" dirty="0" smtClean="0"/>
              <a:t>Group can choose to police: $5 cost per household, makes cheating impossible</a:t>
            </a:r>
          </a:p>
          <a:p>
            <a:pPr lvl="1"/>
            <a:r>
              <a:rPr lang="en-US" dirty="0" smtClean="0"/>
              <a:t>Unpoliced REDD+ contracts have 25% chance of audit</a:t>
            </a:r>
          </a:p>
          <a:p>
            <a:pPr lvl="2"/>
            <a:r>
              <a:rPr lang="en-US" dirty="0" smtClean="0"/>
              <a:t>If ANY fraud found, ALL lose REDD+ payment &amp; harvest value and pay $70 fine</a:t>
            </a:r>
          </a:p>
          <a:p>
            <a:r>
              <a:rPr lang="en-US" dirty="0" smtClean="0"/>
              <a:t>5 minutes to decide REDD+ or not and whether to police; if yes REDD+ &amp; no police, then step away for harvest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CP6: What Happened?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did you decide?</a:t>
            </a:r>
          </a:p>
          <a:p>
            <a:pPr lvl="1"/>
            <a:r>
              <a:rPr lang="en-US" dirty="0" smtClean="0"/>
              <a:t>Group and individual decisions</a:t>
            </a:r>
          </a:p>
          <a:p>
            <a:endParaRPr lang="en-US" dirty="0" smtClean="0"/>
          </a:p>
          <a:p>
            <a:r>
              <a:rPr lang="en-US" dirty="0" smtClean="0"/>
              <a:t>Key concepts:</a:t>
            </a:r>
          </a:p>
          <a:p>
            <a:pPr lvl="1"/>
            <a:r>
              <a:rPr lang="en-US" dirty="0" smtClean="0"/>
              <a:t>Trust and cooperation</a:t>
            </a:r>
          </a:p>
          <a:p>
            <a:pPr lvl="1"/>
            <a:r>
              <a:rPr lang="en-US" dirty="0" smtClean="0"/>
              <a:t>Self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2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biggest promise of REDD+?</a:t>
            </a:r>
          </a:p>
          <a:p>
            <a:r>
              <a:rPr lang="en-US" dirty="0" smtClean="0"/>
              <a:t>What is REDD+’s biggest potential pitfall?</a:t>
            </a:r>
          </a:p>
          <a:p>
            <a:r>
              <a:rPr lang="en-US" dirty="0" smtClean="0"/>
              <a:t>Do PES programs tend to be good or bad for equity / empowerment?</a:t>
            </a:r>
          </a:p>
        </p:txBody>
      </p:sp>
    </p:spTree>
    <p:extLst>
      <p:ext uri="{BB962C8B-B14F-4D97-AF65-F5344CB8AC3E}">
        <p14:creationId xmlns:p14="http://schemas.microsoft.com/office/powerpoint/2010/main" val="78290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REDD+ Game Takeaways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Incentives for cost-effective abatement</a:t>
            </a:r>
          </a:p>
          <a:p>
            <a:r>
              <a:rPr lang="en-US" dirty="0" smtClean="0"/>
              <a:t>Additionality</a:t>
            </a:r>
          </a:p>
          <a:p>
            <a:r>
              <a:rPr lang="en-US" dirty="0" smtClean="0"/>
              <a:t>Verifiability</a:t>
            </a:r>
          </a:p>
          <a:p>
            <a:r>
              <a:rPr lang="en-US" dirty="0" smtClean="0"/>
              <a:t>PES contracts as insurance</a:t>
            </a:r>
          </a:p>
          <a:p>
            <a:r>
              <a:rPr lang="en-US" dirty="0" smtClean="0"/>
              <a:t>Community 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Background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74639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Mauna Loa C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-58638"/>
            <a:ext cx="8911682" cy="69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4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Climate Change and Forests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/>
          <a:lstStyle/>
          <a:p>
            <a:r>
              <a:rPr lang="en-US" dirty="0"/>
              <a:t>Net greenhouse gas emissions cause climate change</a:t>
            </a:r>
          </a:p>
          <a:p>
            <a:r>
              <a:rPr lang="en-US" dirty="0"/>
              <a:t>Abatement </a:t>
            </a:r>
            <a:r>
              <a:rPr lang="en-US" dirty="0" smtClean="0"/>
              <a:t>(mitigation) </a:t>
            </a:r>
            <a:r>
              <a:rPr lang="en-US" dirty="0"/>
              <a:t>by … </a:t>
            </a:r>
          </a:p>
          <a:p>
            <a:pPr lvl="1"/>
            <a:r>
              <a:rPr lang="en-US" dirty="0"/>
              <a:t>Reducing sources (e.g. burning fossil fuels)</a:t>
            </a:r>
          </a:p>
          <a:p>
            <a:pPr lvl="1"/>
            <a:r>
              <a:rPr lang="en-US" dirty="0"/>
              <a:t>Increasing sinks (e.g. forests)</a:t>
            </a:r>
          </a:p>
          <a:p>
            <a:pPr lvl="1"/>
            <a:r>
              <a:rPr lang="en-US" dirty="0"/>
              <a:t>… relative to baseline (</a:t>
            </a:r>
            <a:r>
              <a:rPr lang="en-US" i="1" dirty="0"/>
              <a:t>business as usual</a:t>
            </a:r>
            <a:r>
              <a:rPr lang="en-US" dirty="0"/>
              <a:t> projection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9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Avoiding Deforestation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dirty="0"/>
              <a:t>Social </a:t>
            </a:r>
            <a:r>
              <a:rPr lang="en-US" dirty="0" smtClean="0"/>
              <a:t>benefit </a:t>
            </a:r>
            <a:r>
              <a:rPr lang="en-US" dirty="0"/>
              <a:t>of abatement = avoided damages</a:t>
            </a:r>
          </a:p>
          <a:p>
            <a:r>
              <a:rPr lang="en-US" dirty="0" smtClean="0"/>
              <a:t>Social cost of abatement?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>
                <a:sym typeface="Wingdings" panose="05000000000000000000" pitchFamily="2" charset="2"/>
              </a:rPr>
              <a:t>Opportunity cost </a:t>
            </a:r>
            <a:r>
              <a:rPr lang="en-US" dirty="0" smtClean="0">
                <a:sym typeface="Wingdings" panose="05000000000000000000" pitchFamily="2" charset="2"/>
              </a:rPr>
              <a:t>of land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Value foregone by not deforesting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Avoiding deforestation may be relatively </a:t>
            </a:r>
            <a:r>
              <a:rPr lang="en-US" i="1" dirty="0" smtClean="0">
                <a:sym typeface="Wingdings" panose="05000000000000000000" pitchFamily="2" charset="2"/>
              </a:rPr>
              <a:t>low abatement cost </a:t>
            </a:r>
            <a:r>
              <a:rPr lang="en-US" dirty="0" smtClean="0">
                <a:sym typeface="Wingdings" panose="05000000000000000000" pitchFamily="2" charset="2"/>
              </a:rPr>
              <a:t>way of reducing emissions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REDD+ and 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953000"/>
          </a:xfrm>
        </p:spPr>
        <p:txBody>
          <a:bodyPr>
            <a:normAutofit/>
          </a:bodyPr>
          <a:lstStyle/>
          <a:p>
            <a:r>
              <a:rPr lang="en-US" dirty="0"/>
              <a:t>Avoiding deforestation provides a public good</a:t>
            </a:r>
          </a:p>
          <a:p>
            <a:r>
              <a:rPr lang="en-US" dirty="0"/>
              <a:t>Payment for ecosystem services (PES) system</a:t>
            </a:r>
          </a:p>
          <a:p>
            <a:pPr lvl="1"/>
            <a:r>
              <a:rPr lang="en-US" dirty="0"/>
              <a:t>Compensate landowners for public goods they provide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internalize </a:t>
            </a:r>
            <a:r>
              <a:rPr lang="en-US" dirty="0" smtClean="0">
                <a:sym typeface="Wingdings" panose="05000000000000000000" pitchFamily="2" charset="2"/>
              </a:rPr>
              <a:t>externality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Incentives let enviro goals be reached at lowest cost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REDD+: “Reducing Emissions from Deforestation and Forest Degradation” + sustainable management for enhanced carbon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4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 Pays for REDD+ Contracts?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Regulated firm or country has to cut its emissions</a:t>
            </a:r>
          </a:p>
          <a:p>
            <a:r>
              <a:rPr lang="en-US" dirty="0" smtClean="0"/>
              <a:t>Can </a:t>
            </a:r>
            <a:r>
              <a:rPr lang="en-US" i="1" dirty="0" smtClean="0"/>
              <a:t>offset</a:t>
            </a:r>
            <a:r>
              <a:rPr lang="en-US" dirty="0" smtClean="0"/>
              <a:t> direct emissions by paying for reductions elsewhere</a:t>
            </a:r>
          </a:p>
          <a:p>
            <a:r>
              <a:rPr lang="en-US" dirty="0" smtClean="0"/>
              <a:t>Offset markets</a:t>
            </a:r>
          </a:p>
          <a:p>
            <a:r>
              <a:rPr lang="en-US" dirty="0" smtClean="0"/>
              <a:t>Fit nicely into cap and trade systems</a:t>
            </a:r>
          </a:p>
          <a:p>
            <a:pPr lvl="1"/>
            <a:r>
              <a:rPr lang="en-US" dirty="0" smtClean="0"/>
              <a:t>Buy an offset instead of buying a permit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447800"/>
          </a:xfrm>
        </p:spPr>
        <p:txBody>
          <a:bodyPr/>
          <a:lstStyle/>
          <a:p>
            <a:r>
              <a:rPr lang="en-US" b="1" dirty="0" smtClean="0"/>
              <a:t>Why is REDD+ Hard?</a:t>
            </a:r>
            <a:br>
              <a:rPr lang="en-US" b="1" dirty="0" smtClean="0"/>
            </a:br>
            <a:r>
              <a:rPr lang="en-US" b="1" dirty="0" smtClean="0"/>
              <a:t>Verifiability and Additionality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Verifiability</a:t>
            </a:r>
          </a:p>
          <a:p>
            <a:pPr lvl="1"/>
            <a:r>
              <a:rPr lang="en-US" dirty="0" smtClean="0"/>
              <a:t>Is the promise to conserve being kept? (Fraud)</a:t>
            </a:r>
          </a:p>
          <a:p>
            <a:r>
              <a:rPr lang="en-US" dirty="0" smtClean="0"/>
              <a:t>Additionality </a:t>
            </a:r>
          </a:p>
          <a:p>
            <a:pPr lvl="1"/>
            <a:r>
              <a:rPr lang="en-US" dirty="0" smtClean="0"/>
              <a:t>Would this conservation action have happened without the conservation contract?</a:t>
            </a:r>
          </a:p>
          <a:p>
            <a:r>
              <a:rPr lang="en-US" dirty="0" smtClean="0"/>
              <a:t>Bad because fraudulent or non-additional contracts don’t reduce net emissions</a:t>
            </a:r>
          </a:p>
          <a:p>
            <a:pPr lvl="1"/>
            <a:r>
              <a:rPr lang="en-US" dirty="0" smtClean="0"/>
              <a:t>Waste money</a:t>
            </a:r>
          </a:p>
          <a:p>
            <a:pPr lvl="1"/>
            <a:r>
              <a:rPr lang="en-US" dirty="0" smtClean="0"/>
              <a:t>Don’t reach intended emissions reduction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863</Words>
  <Application>Microsoft Office PowerPoint</Application>
  <PresentationFormat>On-screen Show (4:3)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Money Growing on Trees:  A Classroom Game About  Payments for Environmental Services in Community Forestry</vt:lpstr>
      <vt:lpstr>We’re Playing a Game!</vt:lpstr>
      <vt:lpstr>Background</vt:lpstr>
      <vt:lpstr>PowerPoint Presentation</vt:lpstr>
      <vt:lpstr>Climate Change and Forests</vt:lpstr>
      <vt:lpstr>Avoiding Deforestation</vt:lpstr>
      <vt:lpstr>REDD+ and PES</vt:lpstr>
      <vt:lpstr>Who Pays for REDD+ Contracts?</vt:lpstr>
      <vt:lpstr>Why is REDD+ Hard? Verifiability and Additionality</vt:lpstr>
      <vt:lpstr>The Game</vt:lpstr>
      <vt:lpstr>REDD+ Roleplaying Game</vt:lpstr>
      <vt:lpstr>Treatments (Contract Periods)</vt:lpstr>
      <vt:lpstr>Read the instructions!</vt:lpstr>
      <vt:lpstr>Contract Period 1: Baseline</vt:lpstr>
      <vt:lpstr>CP1: What happened?</vt:lpstr>
      <vt:lpstr>Contract Period 2: Baseline + Fraud</vt:lpstr>
      <vt:lpstr>CP2: What Happened?</vt:lpstr>
      <vt:lpstr>Contract Period 3: Harvest Uncertainty</vt:lpstr>
      <vt:lpstr>CP3: What Happened?</vt:lpstr>
      <vt:lpstr>Contract Period 4: Auction</vt:lpstr>
      <vt:lpstr>CP4: What Happened?</vt:lpstr>
      <vt:lpstr>Contract Period 5:  Community Contract</vt:lpstr>
      <vt:lpstr>CP5: What Happened?</vt:lpstr>
      <vt:lpstr>Contract Period 6:  Community Contract + Fraud</vt:lpstr>
      <vt:lpstr>CP6: What Happened?</vt:lpstr>
      <vt:lpstr>Discussion</vt:lpstr>
      <vt:lpstr>REDD+ Game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Growing on Trees:  A Classroom Game About  Payments for Environmental Services</dc:title>
  <dc:creator>Sarah Jacobson</dc:creator>
  <cp:lastModifiedBy>Sarah Jacobson</cp:lastModifiedBy>
  <cp:revision>40</cp:revision>
  <dcterms:created xsi:type="dcterms:W3CDTF">2016-06-06T00:04:28Z</dcterms:created>
  <dcterms:modified xsi:type="dcterms:W3CDTF">2019-05-29T17:32:30Z</dcterms:modified>
</cp:coreProperties>
</file>