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7" r:id="rId3"/>
    <p:sldId id="264" r:id="rId4"/>
    <p:sldId id="266" r:id="rId5"/>
    <p:sldId id="265" r:id="rId6"/>
    <p:sldId id="268" r:id="rId7"/>
    <p:sldId id="257" r:id="rId8"/>
    <p:sldId id="258" r:id="rId9"/>
    <p:sldId id="259" r:id="rId10"/>
    <p:sldId id="26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6381-D1DD-4876-9DEC-DAAB5DA8A38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7B6E6-D91E-40B2-AA11-765049F84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1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7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0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555A-BADD-41C3-8577-42C1035A80A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5FBE-CDB2-419B-B6CE-5B12080F9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70CA-828B-4829-8674-440212CFE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Course Project</a:t>
            </a:r>
            <a:br>
              <a:rPr lang="en-US" sz="4000" b="1" dirty="0">
                <a:solidFill>
                  <a:schemeClr val="bg1"/>
                </a:solidFill>
                <a:latin typeface="+mn-lt"/>
              </a:rPr>
            </a:br>
            <a:r>
              <a:rPr lang="en-US" sz="4000" b="1" dirty="0">
                <a:solidFill>
                  <a:schemeClr val="bg1"/>
                </a:solidFill>
                <a:latin typeface="+mn-lt"/>
              </a:rPr>
              <a:t>Image Processing CCAI 322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BA26-9FF1-4AD8-8CE0-70880C88C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142" y="5534498"/>
            <a:ext cx="6052457" cy="40011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072A7-F247-44B9-B0A2-8AB3A33C751A}"/>
              </a:ext>
            </a:extLst>
          </p:cNvPr>
          <p:cNvSpPr txBox="1"/>
          <p:nvPr/>
        </p:nvSpPr>
        <p:spPr>
          <a:xfrm>
            <a:off x="3265712" y="3505202"/>
            <a:ext cx="2939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Semester 2024-I</a:t>
            </a:r>
          </a:p>
        </p:txBody>
      </p:sp>
    </p:spTree>
    <p:extLst>
      <p:ext uri="{BB962C8B-B14F-4D97-AF65-F5344CB8AC3E}">
        <p14:creationId xmlns:p14="http://schemas.microsoft.com/office/powerpoint/2010/main" val="106037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4A80-85CA-462C-9969-C0B7092D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830430"/>
            <a:ext cx="8670412" cy="8004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n-lt"/>
                <a:cs typeface="Arabic Typesetting" panose="03020402040406030203" pitchFamily="66" charset="-78"/>
              </a:rPr>
              <a:t>4. Interactive Medical Image Enhancement using 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F075-9967-4F22-A71E-27A6FEAB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4" y="1630834"/>
            <a:ext cx="8536188" cy="503002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endParaRPr lang="en-US" sz="1800" dirty="0">
              <a:cs typeface="Arabic Typesetting" panose="03020402040406030203" pitchFamily="66" charset="-78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cs typeface="Arabic Typesetting" panose="03020402040406030203" pitchFamily="66" charset="-78"/>
              </a:rPr>
              <a:t>Medical images (CT scan, MRI, X-Ray etc.) are usually blurred and dark. You will write code to enhance their quality using a histogram-based technique as follows.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Implement and apply histogram equalization technique on the input image.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Use mouse to draw a rectangle and select a region on the image that should be further enhanced.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Find the corresponding bins in the histogram to which the pixels in the selected region belong. 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Give additional weight to those bins (For example multiply their counts by 1.1).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Observe the result and repeat the process again if further enhancement is needed.</a:t>
            </a:r>
          </a:p>
          <a:p>
            <a:pPr lvl="1">
              <a:spcBef>
                <a:spcPts val="400"/>
              </a:spcBef>
            </a:pPr>
            <a:endParaRPr lang="en-US" sz="1800" dirty="0">
              <a:cs typeface="Arabic Typesetting" panose="03020402040406030203" pitchFamily="66" charset="-78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C00000"/>
                </a:solidFill>
                <a:cs typeface="Arabic Typesetting" panose="03020402040406030203" pitchFamily="66" charset="-78"/>
              </a:rPr>
              <a:t>Deliverables: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Results for 10 test images.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presentation explaining your design after one week 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running demo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final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6565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B8BE-630B-447F-9332-4AFB0F14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4000" b="1" i="0" u="none" strike="noStrike" baseline="0" dirty="0">
                <a:solidFill>
                  <a:srgbClr val="C00000"/>
                </a:solidFill>
              </a:rPr>
              <a:t>Good Luck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GB" sz="40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0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8249-46A2-4511-85F1-2C3F6C4F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+mn-lt"/>
              </a:rPr>
              <a:t>Final Course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B8BE-630B-447F-9332-4AFB0F14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C00000"/>
                </a:solidFill>
              </a:rPr>
              <a:t>Project Regulation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231F20"/>
                </a:solidFill>
              </a:rPr>
              <a:t>The project includes develop, implement and demonstrate an image processing algorithm</a:t>
            </a:r>
            <a:r>
              <a:rPr lang="en-GB" sz="1800" dirty="0">
                <a:solidFill>
                  <a:srgbClr val="231F20"/>
                </a:solidFill>
              </a:rPr>
              <a:t>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sz="1800" dirty="0">
                <a:solidFill>
                  <a:srgbClr val="231F20"/>
                </a:solidFill>
              </a:rPr>
              <a:t>Teams should be consist of </a:t>
            </a:r>
            <a:r>
              <a:rPr lang="en-GB" sz="1800" dirty="0">
                <a:solidFill>
                  <a:srgbClr val="C00000"/>
                </a:solidFill>
              </a:rPr>
              <a:t>2/3</a:t>
            </a:r>
            <a:r>
              <a:rPr lang="en-GB" sz="1800" dirty="0">
                <a:solidFill>
                  <a:srgbClr val="231F20"/>
                </a:solidFill>
              </a:rPr>
              <a:t> students maximum.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231F20"/>
                </a:solidFill>
              </a:rPr>
              <a:t>Submission of written report (optional) and source code will be on the of </a:t>
            </a:r>
            <a:r>
              <a:rPr lang="en-GB" sz="1800" dirty="0">
                <a:solidFill>
                  <a:srgbClr val="C00000"/>
                </a:solidFill>
              </a:rPr>
              <a:t>-----</a:t>
            </a:r>
            <a:r>
              <a:rPr lang="en-US" sz="1800" dirty="0">
                <a:solidFill>
                  <a:srgbClr val="231F20"/>
                </a:solidFill>
              </a:rPr>
              <a:t>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231F20"/>
                </a:solidFill>
              </a:rPr>
              <a:t>The final demo and presentation will be on the </a:t>
            </a:r>
            <a:r>
              <a:rPr lang="en-US" sz="1800" dirty="0">
                <a:solidFill>
                  <a:srgbClr val="C00000"/>
                </a:solidFill>
              </a:rPr>
              <a:t>week starts </a:t>
            </a:r>
            <a:r>
              <a:rPr lang="en-GB" sz="1800" dirty="0">
                <a:solidFill>
                  <a:srgbClr val="C00000"/>
                </a:solidFill>
              </a:rPr>
              <a:t>-----</a:t>
            </a:r>
            <a:r>
              <a:rPr lang="en-US" sz="1800" dirty="0">
                <a:solidFill>
                  <a:srgbClr val="231F20"/>
                </a:solidFill>
              </a:rPr>
              <a:t>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231F20"/>
                </a:solidFill>
              </a:rPr>
              <a:t>Presentation, 5 minutes per project.</a:t>
            </a:r>
          </a:p>
          <a:p>
            <a:pPr marL="0" indent="0">
              <a:spcBef>
                <a:spcPts val="400"/>
              </a:spcBef>
              <a:buNone/>
            </a:pPr>
            <a:endParaRPr lang="en-GB" sz="1800" dirty="0">
              <a:solidFill>
                <a:srgbClr val="231F20"/>
              </a:solidFill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Project Grade Based On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231F20"/>
                </a:solidFill>
              </a:rPr>
              <a:t>This is the course project that will weigh 15% of your total grades. 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231F20"/>
                </a:solidFill>
              </a:rPr>
              <a:t>Written code and report 30%.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231F20"/>
                </a:solidFill>
              </a:rPr>
              <a:t>Presentation 20%.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231F20"/>
                </a:solidFill>
              </a:rPr>
              <a:t>Technical quality, significance, and originality 50%.</a:t>
            </a:r>
            <a:endParaRPr lang="en-GB" sz="1800" b="1" u="sng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9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8249-46A2-4511-85F1-2C3F6C4F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+mn-lt"/>
              </a:rPr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B8BE-630B-447F-9332-4AFB0F14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Project Plan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0070C0"/>
                </a:solidFill>
              </a:rPr>
              <a:t>Problem definition:</a:t>
            </a:r>
            <a:r>
              <a:rPr lang="en-US" sz="1800" dirty="0"/>
              <a:t> images should contain some issues.</a:t>
            </a:r>
            <a:endParaRPr lang="en-US" sz="1800" dirty="0">
              <a:solidFill>
                <a:srgbClr val="0070C0"/>
              </a:solidFill>
            </a:endParaRP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0070C0"/>
                </a:solidFill>
              </a:rPr>
              <a:t>Project goal:</a:t>
            </a:r>
            <a:r>
              <a:rPr lang="en-US" sz="1800" dirty="0"/>
              <a:t> choose one of the following suggested domain.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0070C0"/>
                </a:solidFill>
              </a:rPr>
              <a:t>Processing identification:</a:t>
            </a:r>
            <a:r>
              <a:rPr lang="en-US" sz="1800" dirty="0"/>
              <a:t> (image detection, recognition, classification, image synthesis, image enhancement, image segmentation, </a:t>
            </a:r>
            <a:r>
              <a:rPr lang="en-US" sz="1800" dirty="0" err="1"/>
              <a:t>etc</a:t>
            </a:r>
            <a:r>
              <a:rPr lang="en-US" sz="1800" dirty="0"/>
              <a:t>).  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0070C0"/>
                </a:solidFill>
              </a:rPr>
              <a:t>Methodology:</a:t>
            </a:r>
            <a:r>
              <a:rPr lang="en-US" sz="1800" dirty="0"/>
              <a:t> specify the method used in the project to solve the problem.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0070C0"/>
                </a:solidFill>
              </a:rPr>
              <a:t>Findings:</a:t>
            </a:r>
            <a:r>
              <a:rPr lang="en-US" sz="1800" dirty="0"/>
              <a:t> comparison, analysis, and discussion.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solidFill>
                  <a:srgbClr val="0070C0"/>
                </a:solidFill>
              </a:rPr>
              <a:t>Conclusion:</a:t>
            </a:r>
            <a:r>
              <a:rPr lang="en-US" sz="1800" dirty="0"/>
              <a:t> how the processing contributes to the goal of the project.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endParaRPr lang="en-GB" sz="18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Suggested Domains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Industrial inspection images processing.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Medical images processing.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Satellite images processing.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Old images restoration (e.g., for museums).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Visual cryptography.</a:t>
            </a:r>
          </a:p>
          <a:p>
            <a:pPr marL="457200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Other, justify your choice.</a:t>
            </a:r>
          </a:p>
        </p:txBody>
      </p:sp>
    </p:spTree>
    <p:extLst>
      <p:ext uri="{BB962C8B-B14F-4D97-AF65-F5344CB8AC3E}">
        <p14:creationId xmlns:p14="http://schemas.microsoft.com/office/powerpoint/2010/main" val="39232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8249-46A2-4511-85F1-2C3F6C4F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+mn-lt"/>
              </a:rPr>
              <a:t>Project Submission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B8BE-630B-447F-9332-4AFB0F14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Written project proposal in pdf format.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Submit by blackboard.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Submit early for early feedback, but before deadline date.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Proposal must consist of</a:t>
            </a:r>
          </a:p>
          <a:p>
            <a:pPr marL="4572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Title</a:t>
            </a:r>
          </a:p>
          <a:p>
            <a:pPr marL="4572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Names and student ID.</a:t>
            </a:r>
          </a:p>
          <a:p>
            <a:pPr marL="4572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Description of the problem, the goals, and the work to be carried out of the project (300 - 400 words).</a:t>
            </a:r>
          </a:p>
          <a:p>
            <a:pPr marL="4572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1800" dirty="0"/>
              <a:t>At least three references to provide evidence to support the idea.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4032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8249-46A2-4511-85F1-2C3F6C4F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+mn-lt"/>
              </a:rPr>
              <a:t>Project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B8BE-630B-447F-9332-4AFB0F14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GB" sz="1800" b="1" u="sng" dirty="0"/>
              <a:t>Policy on Academic Cheating and Plagiarism for Students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GB" sz="1800" dirty="0"/>
              <a:t>The assignment will be checked for plagiarism and copyright.</a:t>
            </a:r>
            <a:endParaRPr lang="en-GB" sz="1800" b="0" dirty="0">
              <a:effectLst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GB" sz="1800" b="0" dirty="0">
                <a:effectLst/>
              </a:rPr>
              <a:t>Submitting substantial portions of the same published paper or other student work, or more than 20% of a published work will be consider cheating and your grade will be marked by 0.</a:t>
            </a:r>
          </a:p>
          <a:p>
            <a:pPr marL="0" indent="0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7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B8BE-630B-447F-9332-4AFB0F14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GB" sz="1800" b="1" u="sng" dirty="0">
              <a:solidFill>
                <a:srgbClr val="008000"/>
              </a:solidFill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4000" b="1" i="0" u="none" strike="noStrike" baseline="0" dirty="0">
                <a:solidFill>
                  <a:srgbClr val="C00000"/>
                </a:solidFill>
              </a:rPr>
              <a:t>Project Idea Examples</a:t>
            </a:r>
            <a:endParaRPr lang="en-GB" sz="40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1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EDE0-D980-4AEB-A463-0993E762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17" y="600699"/>
            <a:ext cx="5915025" cy="5042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n-lt"/>
                <a:cs typeface="Arabic Typesetting" panose="03020402040406030203" pitchFamily="66" charset="-78"/>
              </a:rPr>
              <a:t>1. Face Focused Image Album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7900-F512-44C6-A773-98BF0CC9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17" y="1331457"/>
            <a:ext cx="8393578" cy="5060953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cs typeface="Arabic Typesetting" panose="03020402040406030203" pitchFamily="66" charset="-78"/>
              </a:rPr>
              <a:t>One problem commonly noticed while displaying images on a digital photo frame or a TV is that the faces can be very small, and you want to see a zoomed view.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In this project, you will use MATLAB’s built-in code to detect faces, then zoom into that area slowly. This will be done in a smooth way without abrupt changes, to enhance the viewing experience.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The animation will continue for all images in the folder.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Parameters to be explored with hit-and-try approach: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What should be the maximum zoom level?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What will happen if face is too close to the boundary and you cannot zoom in that direction?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How to deal with multiple faces in an image?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What should be  time delay before you move to the next face/image?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cs typeface="Arabic Typesetting" panose="03020402040406030203" pitchFamily="66" charset="-78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C00000"/>
                </a:solidFill>
                <a:cs typeface="Arabic Typesetting" panose="03020402040406030203" pitchFamily="66" charset="-78"/>
              </a:rPr>
              <a:t>Deliverables: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presentation explaining your design after one week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running demo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82298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EDE0-D980-4AEB-A463-0993E762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8" y="651033"/>
            <a:ext cx="8647404" cy="5042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n-lt"/>
                <a:cs typeface="Arabic Typesetting" panose="03020402040406030203" pitchFamily="66" charset="-78"/>
              </a:rPr>
              <a:t>2. Removal of Background in a Selfie (for Face ID Picture)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7900-F512-44C6-A773-98BF0CC9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66" y="1297901"/>
            <a:ext cx="8414668" cy="5027398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cs typeface="Arabic Typesetting" panose="03020402040406030203" pitchFamily="66" charset="-78"/>
              </a:rPr>
              <a:t>Many times, you need to generate a face ID (for example, a passport picture). With mobile cameras you can take a high-quality face selfie while standing in front of a plain background. However, often there are unwanted objects or shadows in the background.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In this project, you will develop an application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which will display the image on screen, and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let the user roughly mark the boundary between the foreground and background using the mouse.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Your code will refine the boundary marked by the user by using MATLAB’s edge detection algorithm.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The code will set the background to pure white color.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The pixels on the boundary will be smoothed using MATLAB’s bicubic interpolation function.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cs typeface="Arabic Typesetting" panose="03020402040406030203" pitchFamily="66" charset="-78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C00000"/>
                </a:solidFill>
                <a:cs typeface="Arabic Typesetting" panose="03020402040406030203" pitchFamily="66" charset="-78"/>
              </a:rPr>
              <a:t>Deliverables: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presentation explaining your design after one week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running live demo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final presentation</a:t>
            </a:r>
          </a:p>
          <a:p>
            <a:pPr lvl="1">
              <a:spcBef>
                <a:spcPts val="400"/>
              </a:spcBef>
            </a:pPr>
            <a:endParaRPr lang="en-US" sz="1800" dirty="0"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109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4A80-85CA-462C-9969-C0B7092D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46" y="681037"/>
            <a:ext cx="8699908" cy="50181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n-lt"/>
                <a:cs typeface="Arabic Typesetting" panose="03020402040406030203" pitchFamily="66" charset="-78"/>
              </a:rPr>
              <a:t>3. Medical Image Enhancement using Histogram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F075-9967-4F22-A71E-27A6FEAB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46" y="1182848"/>
            <a:ext cx="8510893" cy="5519956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cs typeface="Arabic Typesetting" panose="03020402040406030203" pitchFamily="66" charset="-78"/>
              </a:rPr>
              <a:t>Medical images (CT scan, MRI, X-Ray etc.) are usually blurred and dark. You will enhance their quality using histogram-based processing techniques as follows.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Apply MATLAB’s histogram equalization technique to the input image.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Specify 8 different types of desired histograms of your choice and apply histogram matching technique to match the histogram of the image to each of the specified histograms.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Above steps will give you a total of 9 enhanced versions of the input image. Look at each carefully and rank them as 1, 2, 3,… (1 indicates the highest quality, followed by 2 then 3, …). </a:t>
            </a:r>
          </a:p>
          <a:p>
            <a:pPr lvl="1">
              <a:spcBef>
                <a:spcPts val="400"/>
              </a:spcBef>
            </a:pPr>
            <a:endParaRPr lang="en-US" sz="1800" dirty="0">
              <a:cs typeface="Arabic Typesetting" panose="03020402040406030203" pitchFamily="66" charset="-78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C00000"/>
                </a:solidFill>
                <a:cs typeface="Arabic Typesetting" panose="03020402040406030203" pitchFamily="66" charset="-78"/>
              </a:rPr>
              <a:t>Deliverables: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Results for 10 different test images.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presentation explaining your design after one week 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running demo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cs typeface="Arabic Typesetting" panose="03020402040406030203" pitchFamily="66" charset="-78"/>
              </a:rPr>
              <a:t>A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9058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965</Words>
  <Application>Microsoft Office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Course Project Image Processing CCAI 322</vt:lpstr>
      <vt:lpstr>Final Course Project</vt:lpstr>
      <vt:lpstr>Project Proposal</vt:lpstr>
      <vt:lpstr>Project Submission Guidelines</vt:lpstr>
      <vt:lpstr>Project Policy</vt:lpstr>
      <vt:lpstr>PowerPoint Presentation</vt:lpstr>
      <vt:lpstr>1. Face Focused Image Album Display</vt:lpstr>
      <vt:lpstr>2. Removal of Background in a Selfie (for Face ID Picture)</vt:lpstr>
      <vt:lpstr>3. Medical Image Enhancement using Histogram Matching</vt:lpstr>
      <vt:lpstr>4. Interactive Medical Image Enhancement using Histogram Equalization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CPAI-322: Image Processing</dc:title>
  <dc:creator>IRK</dc:creator>
  <cp:lastModifiedBy>Mohammed Al-Muashi</cp:lastModifiedBy>
  <cp:revision>57</cp:revision>
  <dcterms:created xsi:type="dcterms:W3CDTF">2021-03-22T07:21:47Z</dcterms:created>
  <dcterms:modified xsi:type="dcterms:W3CDTF">2023-09-24T12:02:42Z</dcterms:modified>
</cp:coreProperties>
</file>