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4cc716f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14cc716f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14cc716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14cc716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14cc716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14cc716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25032ec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25032ec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25032ec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25032ec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14cc716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14cc716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14cc716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14cc716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14cc716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14cc716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14cc716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14cc716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14cc716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14cc716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4cc716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14cc716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Biden vs. Trump!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wins the sentiment?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Text and Media Analytics - Group Assignment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4294967295" type="title"/>
          </p:nvPr>
        </p:nvSpPr>
        <p:spPr>
          <a:xfrm>
            <a:off x="535775" y="524275"/>
            <a:ext cx="726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2.3 Model and Tools</a:t>
            </a:r>
            <a:endParaRPr sz="2400"/>
          </a:p>
        </p:txBody>
      </p:sp>
      <p:sp>
        <p:nvSpPr>
          <p:cNvPr id="155" name="Google Shape;155;p22"/>
          <p:cNvSpPr txBox="1"/>
          <p:nvPr>
            <p:ph idx="4294967295" type="title"/>
          </p:nvPr>
        </p:nvSpPr>
        <p:spPr>
          <a:xfrm>
            <a:off x="535775" y="1397950"/>
            <a:ext cx="82833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Cleaning and Pre-processing: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nltk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Emoji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Topic Modeling: LDA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Sentiment Analysis: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Lexicon-based Text-Blob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5" y="4654150"/>
            <a:ext cx="1075250" cy="3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2" name="Google Shape;162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Results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3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.1 Clusters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.2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Polarity comparison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3.3 Positive sentiment per topic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4294967295" type="title"/>
          </p:nvPr>
        </p:nvSpPr>
        <p:spPr>
          <a:xfrm>
            <a:off x="477050" y="171975"/>
            <a:ext cx="726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3.1 Clusters</a:t>
            </a:r>
            <a:endParaRPr sz="240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00" y="857250"/>
            <a:ext cx="6144274" cy="404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4294967295" type="title"/>
          </p:nvPr>
        </p:nvSpPr>
        <p:spPr>
          <a:xfrm>
            <a:off x="477050" y="171975"/>
            <a:ext cx="726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3.2 Polarity comparison</a:t>
            </a:r>
            <a:endParaRPr sz="2400"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00" y="939975"/>
            <a:ext cx="6156619" cy="38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4294967295" type="title"/>
          </p:nvPr>
        </p:nvSpPr>
        <p:spPr>
          <a:xfrm>
            <a:off x="477050" y="171975"/>
            <a:ext cx="726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3.3 Positive sentiment per topic</a:t>
            </a:r>
            <a:endParaRPr sz="2400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822300"/>
            <a:ext cx="7285567" cy="38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00" y="4619800"/>
            <a:ext cx="1151377" cy="3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2" name="Google Shape;192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2855550" y="2190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1.1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Literature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Review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1.2 Research Gap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1.3 Research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Question(s)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535775" y="712150"/>
            <a:ext cx="6445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1.1 A review on literature</a:t>
            </a:r>
            <a:endParaRPr sz="2400"/>
          </a:p>
        </p:txBody>
      </p:sp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535775" y="1480150"/>
            <a:ext cx="8283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Sentiment Analysis(Opinion Mining): mining of behavior, and opinions using NLP methods(Neshan &amp; Akbari, 2020)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Micro blogging services(Twitter, …) : provide free discussion area for people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 Politicians refer facebook, twitter and blogs to collect reviews amongst the people (Dorle &amp; Pise, 2018)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050" y="3330525"/>
            <a:ext cx="2696824" cy="13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6046050" y="4632425"/>
            <a:ext cx="1881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Ref: NBC News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4294967295" type="title"/>
          </p:nvPr>
        </p:nvSpPr>
        <p:spPr>
          <a:xfrm>
            <a:off x="535775" y="712150"/>
            <a:ext cx="726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1.1 </a:t>
            </a:r>
            <a:r>
              <a:rPr lang="en" sz="3600">
                <a:solidFill>
                  <a:schemeClr val="dk1"/>
                </a:solidFill>
              </a:rPr>
              <a:t>A review on literature(Cont.)</a:t>
            </a:r>
            <a:endParaRPr sz="2400"/>
          </a:p>
        </p:txBody>
      </p:sp>
      <p:sp>
        <p:nvSpPr>
          <p:cNvPr id="98" name="Google Shape;98;p16"/>
          <p:cNvSpPr txBox="1"/>
          <p:nvPr>
            <p:ph idx="4294967295" type="title"/>
          </p:nvPr>
        </p:nvSpPr>
        <p:spPr>
          <a:xfrm>
            <a:off x="535775" y="1480150"/>
            <a:ext cx="82833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Political Sentiment Analysis through Social Media(Dorle &amp; Pis, 2018): 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RNN with LSTM, Scraped Twitter and Facebook, Polarity of opinions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Optimizing sentiment analysis of Nigerian 2023 presidential election (Oyewola et al, 2023):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Arial"/>
              <a:buChar char="○"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using two-stage residual long short term memory, Twitter data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What Tweets and YouTube comments have in common? US elections 2020 (Shevtesov et al., 2023)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8804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Arial"/>
              <a:buChar char="○"/>
            </a:pPr>
            <a:r>
              <a:rPr b="0" lang="en" sz="1500">
                <a:latin typeface="Lato"/>
                <a:ea typeface="Lato"/>
                <a:cs typeface="Lato"/>
                <a:sym typeface="Lato"/>
              </a:rPr>
              <a:t>Cross-Platform traffic analysis(Youtube and Twitter), Trump with </a:t>
            </a:r>
            <a:r>
              <a:rPr b="0" lang="en" sz="1500">
                <a:latin typeface="Lato"/>
                <a:ea typeface="Lato"/>
                <a:cs typeface="Lato"/>
                <a:sym typeface="Lato"/>
              </a:rPr>
              <a:t>higher  positive sentiment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title"/>
          </p:nvPr>
        </p:nvSpPr>
        <p:spPr>
          <a:xfrm>
            <a:off x="535775" y="712150"/>
            <a:ext cx="726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1.2 Research Gap</a:t>
            </a:r>
            <a:endParaRPr sz="2400"/>
          </a:p>
        </p:txBody>
      </p:sp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535775" y="1480150"/>
            <a:ext cx="82833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Most research focused on Twitter(the largest microblogging platform), and sentiment analysis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Few work on applying sentiment analysis based on topic modeling in US elections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b="0" lang="en" sz="16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Topic Modeling as a Tool to Gauge Political Sentiments from Twitter Feeds(Sarddar et al., 2020), in a different domain(India, 2017 election)</a:t>
            </a:r>
            <a:endParaRPr b="0" sz="16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Trebuchet MS"/>
              <a:buChar char="○"/>
            </a:pPr>
            <a:r>
              <a:rPr b="0" lang="en" sz="16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Analyzing Brexit’s impact using sentiment analysis and topic modeling on Twitter discussion(Ilyas, 2020)</a:t>
            </a:r>
            <a:endParaRPr b="0" sz="16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Trebuchet MS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Our Idea: finding sentiments within topic clusters for each candidate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 more detailed approach: look at each candidate’s opinions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Higher contribution to governments to to revise strategic policies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0"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4294967295" type="title"/>
          </p:nvPr>
        </p:nvSpPr>
        <p:spPr>
          <a:xfrm>
            <a:off x="535775" y="712150"/>
            <a:ext cx="726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1.3 Research </a:t>
            </a:r>
            <a:r>
              <a:rPr lang="en" sz="3600">
                <a:solidFill>
                  <a:schemeClr val="dk1"/>
                </a:solidFill>
              </a:rPr>
              <a:t>Question</a:t>
            </a:r>
            <a:endParaRPr sz="2400"/>
          </a:p>
        </p:txBody>
      </p:sp>
      <p:sp>
        <p:nvSpPr>
          <p:cNvPr id="112" name="Google Shape;112;p18"/>
          <p:cNvSpPr txBox="1"/>
          <p:nvPr>
            <p:ph idx="4294967295" type="title"/>
          </p:nvPr>
        </p:nvSpPr>
        <p:spPr>
          <a:xfrm>
            <a:off x="430350" y="1339250"/>
            <a:ext cx="82833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How does viewer sentiment vary between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political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topics within YouTube’s platform?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b="0"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9" name="Google Shape;119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Methodology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2.1 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2.2 Framework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2.3 Model and Tools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535775" y="712150"/>
            <a:ext cx="726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2.1 Data</a:t>
            </a:r>
            <a:endParaRPr sz="2400"/>
          </a:p>
        </p:txBody>
      </p:sp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535775" y="1480150"/>
            <a:ext cx="82833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All videos published in 2023 from Trump and Biden's official YouTube channels(YouTube API, two datasets)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41 videos for Trump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43 videos for Biden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maximum 500 comments (ranked by relevance) for each video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20,500 comments from Trump’s channel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15,731 comments from Biden’s channel 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Additional data via the Youtube API (youtube-transcript-api, google-api-python-client)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0"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524150" y="712150"/>
            <a:ext cx="72609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2.2 Framework</a:t>
            </a:r>
            <a:endParaRPr sz="2400"/>
          </a:p>
        </p:txBody>
      </p:sp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430350" y="1480150"/>
            <a:ext cx="82833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0"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881775" y="2926050"/>
            <a:ext cx="1359300" cy="989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Topic Modeling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30200" y="1571476"/>
            <a:ext cx="1163400" cy="989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ideo comments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101788" y="2926050"/>
            <a:ext cx="1359300" cy="989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Pre-processing &amp; Cleaning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563800" y="1805275"/>
            <a:ext cx="1359300" cy="989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Sentiment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7354350" y="1805275"/>
            <a:ext cx="1359300" cy="989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30350" y="2916225"/>
            <a:ext cx="1163400" cy="989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Video Transcripts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101788" y="1566373"/>
            <a:ext cx="1359300" cy="989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Pre-processing &amp; Cleaning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21"/>
          <p:cNvCxnSpPr>
            <a:stCxn id="137" idx="3"/>
            <a:endCxn id="142" idx="1"/>
          </p:cNvCxnSpPr>
          <p:nvPr/>
        </p:nvCxnSpPr>
        <p:spPr>
          <a:xfrm flipH="1" rot="10800000">
            <a:off x="1593600" y="2061076"/>
            <a:ext cx="508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>
            <a:stCxn id="141" idx="3"/>
            <a:endCxn id="138" idx="1"/>
          </p:cNvCxnSpPr>
          <p:nvPr/>
        </p:nvCxnSpPr>
        <p:spPr>
          <a:xfrm>
            <a:off x="1593750" y="3410925"/>
            <a:ext cx="5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stCxn id="138" idx="3"/>
            <a:endCxn id="136" idx="1"/>
          </p:cNvCxnSpPr>
          <p:nvPr/>
        </p:nvCxnSpPr>
        <p:spPr>
          <a:xfrm>
            <a:off x="3461088" y="3420750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stCxn id="136" idx="3"/>
            <a:endCxn id="139" idx="2"/>
          </p:cNvCxnSpPr>
          <p:nvPr/>
        </p:nvCxnSpPr>
        <p:spPr>
          <a:xfrm flipH="1" rot="10800000">
            <a:off x="5241075" y="2794650"/>
            <a:ext cx="1002300" cy="626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p21"/>
          <p:cNvCxnSpPr>
            <a:stCxn id="139" idx="3"/>
            <a:endCxn id="140" idx="1"/>
          </p:cNvCxnSpPr>
          <p:nvPr/>
        </p:nvCxnSpPr>
        <p:spPr>
          <a:xfrm>
            <a:off x="6923100" y="2299975"/>
            <a:ext cx="43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4523650"/>
            <a:ext cx="1434075" cy="48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1"/>
          <p:cNvCxnSpPr/>
          <p:nvPr/>
        </p:nvCxnSpPr>
        <p:spPr>
          <a:xfrm flipH="1" rot="10800000">
            <a:off x="3439339" y="2044273"/>
            <a:ext cx="21390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