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Cai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F56F02-1F39-476E-8BCB-247018A4B83B}">
  <a:tblStyle styleId="{F7F56F02-1F39-476E-8BCB-247018A4B8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iro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Cair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La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f5c8cc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f5c8cc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bf5c8cc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bf5c8cc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c64c81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c64c81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c64c818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c64c818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c64c818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c64c818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64c818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64c818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64c818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64c818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c5177ce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c5177ce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vestopedia.com/terms/t/trade.asp#:~:text=Trade%20is%20a%20basic%20economic,economy%20between%20producers%20and%20consumers.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parat.com/v/A8uqc/%D8%A7%D9%82%D8%AA%D8%B5%D8%A7%D8%AF_%D8%A8%D9%87_%D8%B2%D8%A8%D8%A7%D9%86_%D8%B3%D8%A7%D8%AF%D9%87_1-%D8%AF%D8%B3%D8%AA_%D9%86%D8%A7%D9%85%D8%B1%D8%A6%DB%8C" TargetMode="External"/><Relationship Id="rId4" Type="http://schemas.openxmlformats.org/officeDocument/2006/relationships/hyperlink" Target="https://fa.wikipedia.org/wiki/%D8%AF%D8%B3%D8%AA_%D9%86%D8%A7%D9%85%D8%B1%D8%A6%DB%8C" TargetMode="External"/><Relationship Id="rId5" Type="http://schemas.openxmlformats.org/officeDocument/2006/relationships/hyperlink" Target="https://fa.wikipedia.org/wiki/%D8%AC%D8%A7%D9%85%D8%B9%D9%8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686800" y="1184125"/>
            <a:ext cx="14301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71025" y="1697200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قیمت </a:t>
            </a:r>
            <a:r>
              <a:rPr lang="en">
                <a:solidFill>
                  <a:srgbClr val="FF9900"/>
                </a:solidFill>
                <a:latin typeface="Cairo"/>
                <a:ea typeface="Cairo"/>
                <a:cs typeface="Cairo"/>
                <a:sym typeface="Cairo"/>
              </a:rPr>
              <a:t>سکه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  (طرح جدید)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قیمت یک 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انس </a:t>
            </a:r>
            <a:r>
              <a:rPr lang="en">
                <a:solidFill>
                  <a:srgbClr val="FF9900"/>
                </a:solidFill>
                <a:latin typeface="Cairo"/>
                <a:ea typeface="Cairo"/>
                <a:cs typeface="Cairo"/>
                <a:sym typeface="Cairo"/>
              </a:rPr>
              <a:t>طلا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 جهانی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قیمت  </a:t>
            </a:r>
            <a:r>
              <a:rPr lang="en">
                <a:solidFill>
                  <a:srgbClr val="38761D"/>
                </a:solidFill>
                <a:latin typeface="Cairo"/>
                <a:ea typeface="Cairo"/>
                <a:cs typeface="Cairo"/>
                <a:sym typeface="Cairo"/>
              </a:rPr>
              <a:t>دلار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 صرافی بانکی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شاخص کل </a:t>
            </a:r>
            <a:r>
              <a:rPr lang="en">
                <a:solidFill>
                  <a:srgbClr val="9900FF"/>
                </a:solidFill>
                <a:latin typeface="Cairo"/>
                <a:ea typeface="Cairo"/>
                <a:cs typeface="Cairo"/>
                <a:sym typeface="Cairo"/>
              </a:rPr>
              <a:t>بورس 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تهران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-101700" y="448675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حفظ شود ...</a:t>
            </a:r>
            <a:endParaRPr sz="36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346375" y="1863275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endParaRPr b="1"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www.tgju.org</a:t>
            </a:r>
            <a:endParaRPr b="1"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29500"/>
            <a:ext cx="8839200" cy="64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56050" y="5356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چهارگانه اقتصاد خرد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356050" y="1688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airo"/>
                <a:ea typeface="Cairo"/>
                <a:cs typeface="Cairo"/>
                <a:sym typeface="Cairo"/>
              </a:rPr>
              <a:t>چهار اصل اساسی برای توضیح اقتصاد در سطح روزمره</a:t>
            </a:r>
            <a:endParaRPr sz="29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508450" y="2571750"/>
            <a:ext cx="8520600" cy="24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1" algn="r">
              <a:spcBef>
                <a:spcPts val="0"/>
              </a:spcBef>
              <a:spcAft>
                <a:spcPts val="0"/>
              </a:spcAft>
              <a:buSzPts val="2900"/>
              <a:buFont typeface="Cairo"/>
              <a:buChar char="●"/>
            </a:pPr>
            <a:r>
              <a:rPr lang="en" sz="2900">
                <a:latin typeface="Cairo"/>
                <a:ea typeface="Cairo"/>
                <a:cs typeface="Cairo"/>
                <a:sym typeface="Cairo"/>
              </a:rPr>
              <a:t>هزینه فرصت</a:t>
            </a:r>
            <a:r>
              <a:rPr lang="en" sz="2900">
                <a:latin typeface="Cairo"/>
                <a:ea typeface="Cairo"/>
                <a:cs typeface="Cairo"/>
                <a:sym typeface="Cairo"/>
              </a:rPr>
              <a:t>(</a:t>
            </a:r>
            <a:r>
              <a:rPr lang="en" sz="2900">
                <a:latin typeface="Cairo"/>
                <a:ea typeface="Cairo"/>
                <a:cs typeface="Cairo"/>
                <a:sym typeface="Cairo"/>
              </a:rPr>
              <a:t>opportunity cost</a:t>
            </a:r>
            <a:r>
              <a:rPr lang="en" sz="2900">
                <a:latin typeface="Cairo"/>
                <a:ea typeface="Cairo"/>
                <a:cs typeface="Cairo"/>
                <a:sym typeface="Cairo"/>
              </a:rPr>
              <a:t>)</a:t>
            </a:r>
            <a:endParaRPr sz="2900">
              <a:latin typeface="Cairo"/>
              <a:ea typeface="Cairo"/>
              <a:cs typeface="Cairo"/>
              <a:sym typeface="Cairo"/>
            </a:endParaRPr>
          </a:p>
          <a:p>
            <a:pPr indent="-412750" lvl="0" marL="457200" rtl="1" algn="r">
              <a:spcBef>
                <a:spcPts val="0"/>
              </a:spcBef>
              <a:spcAft>
                <a:spcPts val="0"/>
              </a:spcAft>
              <a:buSzPts val="2900"/>
              <a:buFont typeface="Cairo"/>
              <a:buChar char="●"/>
            </a:pPr>
            <a:r>
              <a:rPr lang="en" sz="2900">
                <a:latin typeface="Cairo"/>
                <a:ea typeface="Cairo"/>
                <a:cs typeface="Cairo"/>
                <a:sym typeface="Cairo"/>
              </a:rPr>
              <a:t>دادوستد(trade)</a:t>
            </a:r>
            <a:endParaRPr sz="2900">
              <a:latin typeface="Cairo"/>
              <a:ea typeface="Cairo"/>
              <a:cs typeface="Cairo"/>
              <a:sym typeface="Cairo"/>
            </a:endParaRPr>
          </a:p>
          <a:p>
            <a:pPr indent="-412750" lvl="0" marL="457200" rtl="1" algn="r">
              <a:spcBef>
                <a:spcPts val="0"/>
              </a:spcBef>
              <a:spcAft>
                <a:spcPts val="0"/>
              </a:spcAft>
              <a:buSzPts val="2900"/>
              <a:buFont typeface="Cairo"/>
              <a:buChar char="●"/>
            </a:pPr>
            <a:r>
              <a:rPr lang="en" sz="2900">
                <a:latin typeface="Cairo"/>
                <a:ea typeface="Cairo"/>
                <a:cs typeface="Cairo"/>
                <a:sym typeface="Cairo"/>
              </a:rPr>
              <a:t>دست پنهان(invisible hand)</a:t>
            </a:r>
            <a:endParaRPr sz="2900">
              <a:latin typeface="Cairo"/>
              <a:ea typeface="Cairo"/>
              <a:cs typeface="Cairo"/>
              <a:sym typeface="Cairo"/>
            </a:endParaRPr>
          </a:p>
          <a:p>
            <a:pPr indent="-412750" lvl="0" marL="457200" rtl="1" algn="r">
              <a:spcBef>
                <a:spcPts val="0"/>
              </a:spcBef>
              <a:spcAft>
                <a:spcPts val="0"/>
              </a:spcAft>
              <a:buSzPts val="2900"/>
              <a:buFont typeface="Cairo"/>
              <a:buChar char="●"/>
            </a:pPr>
            <a:r>
              <a:rPr lang="en" sz="2900">
                <a:latin typeface="Cairo"/>
                <a:ea typeface="Cairo"/>
                <a:cs typeface="Cairo"/>
                <a:sym typeface="Cairo"/>
              </a:rPr>
              <a:t>نفع حاشیه ای(marginal benefit)</a:t>
            </a:r>
            <a:endParaRPr sz="29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32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هزینه فرصت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450275" y="1322150"/>
            <a:ext cx="8410200" cy="19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دومین بهترین گزینه 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پیش‌رو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هزینه فرصت 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بهترین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گزینه است.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32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iro"/>
                <a:ea typeface="Cairo"/>
                <a:cs typeface="Cairo"/>
                <a:sym typeface="Cairo"/>
                <a:hlinkClick r:id="rId3"/>
              </a:rPr>
              <a:t>دادوستد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8" name="Google Shape;128;p29"/>
          <p:cNvSpPr txBox="1"/>
          <p:nvPr>
            <p:ph type="title"/>
          </p:nvPr>
        </p:nvSpPr>
        <p:spPr>
          <a:xfrm>
            <a:off x="6573800" y="1019700"/>
            <a:ext cx="2189100" cy="31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iro"/>
                <a:ea typeface="Cairo"/>
                <a:cs typeface="Cairo"/>
                <a:sym typeface="Cairo"/>
              </a:rPr>
              <a:t>کوپن در جنگ ایران و عراق</a:t>
            </a:r>
            <a:endParaRPr sz="2700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00" y="1164675"/>
            <a:ext cx="5885626" cy="30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43200" y="32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/>
              </a:rPr>
              <a:t>دست پنهان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5" name="Google Shape;135;p30"/>
          <p:cNvSpPr txBox="1"/>
          <p:nvPr>
            <p:ph type="title"/>
          </p:nvPr>
        </p:nvSpPr>
        <p:spPr>
          <a:xfrm>
            <a:off x="900825" y="1074800"/>
            <a:ext cx="7267800" cy="23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دست نامرئی واژه‌ای است که آدام </a:t>
            </a:r>
            <a:r>
              <a:rPr lang="en" sz="1450" u="sng">
                <a:solidFill>
                  <a:schemeClr val="hlink"/>
                </a:solidFill>
                <a:latin typeface="Cairo"/>
                <a:ea typeface="Cairo"/>
                <a:cs typeface="Cairo"/>
                <a:sym typeface="Cairo"/>
                <a:hlinkClick r:id="rId4"/>
              </a:rPr>
              <a:t>اسمیت</a:t>
            </a:r>
            <a:r>
              <a:rPr lang="en" sz="145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برای توصیف مزایای اجتماعی ناخواسته ناشی از اقدامات فردی استفاده کرد. این عبارت توسط او با توجه به توزیع درآمد (۱۷۵۹) و تولید (۱۷۷۶) بکار گرفته شد. خود این عبارت فقط سه بار در نوشته‌های اسمیت استفاده شده‌است، اما این مفهوم را به خود اختصاص داد که</a:t>
            </a:r>
            <a:r>
              <a:rPr b="1" lang="en" sz="145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تلاش افراد برای حداکثر کردن منافع خود اغلب ممکن است بیشتر به </a:t>
            </a:r>
            <a:r>
              <a:rPr b="1" lang="en" sz="1450">
                <a:solidFill>
                  <a:srgbClr val="FFFFFF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جامعه</a:t>
            </a:r>
            <a:r>
              <a:rPr b="1" lang="en" sz="145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نفع برساند تا زمانی که مستقیماً تلاش می‌کنند تا به جامعه نفعی برسانند</a:t>
            </a:r>
            <a:r>
              <a:rPr lang="en" sz="145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endParaRPr sz="31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2732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منفعت حاشیه ای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graphicFrame>
        <p:nvGraphicFramePr>
          <p:cNvPr id="141" name="Google Shape;141;p31"/>
          <p:cNvGraphicFramePr/>
          <p:nvPr/>
        </p:nvGraphicFramePr>
        <p:xfrm>
          <a:off x="826450" y="111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{F7F56F02-1F39-476E-8BCB-247018A4B83B}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درس ریاضی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درس کامپیوتر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درس زیست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۵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۱۰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۵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۱۰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۱۵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۱۰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۱۵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۳۰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۱۰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۲۰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۳۰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۲۰</a:t>
                      </a:r>
                      <a:endParaRPr sz="25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31"/>
          <p:cNvSpPr txBox="1"/>
          <p:nvPr>
            <p:ph type="title"/>
          </p:nvPr>
        </p:nvSpPr>
        <p:spPr>
          <a:xfrm>
            <a:off x="232675" y="4157125"/>
            <a:ext cx="764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iro"/>
                <a:ea typeface="Cairo"/>
                <a:cs typeface="Cairo"/>
                <a:sym typeface="Cairo"/>
              </a:rPr>
              <a:t>بیان می دارد قدم بعد قدمی است که سود بیشتر در عین هزینه کم تر داشته باشد.</a:t>
            </a:r>
            <a:endParaRPr sz="28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223225" y="6596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ممنونم </a:t>
            </a:r>
            <a:r>
              <a:rPr b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از وقتتون </a:t>
            </a:r>
            <a:r>
              <a:rPr b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b="1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بدرود</a:t>
            </a:r>
            <a:endParaRPr b="1" i="1"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75" y="2027375"/>
            <a:ext cx="6874850" cy="31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2"/>
          <p:cNvSpPr/>
          <p:nvPr/>
        </p:nvSpPr>
        <p:spPr>
          <a:xfrm>
            <a:off x="3417950" y="3699725"/>
            <a:ext cx="606600" cy="6066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