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Lato"/>
      <p:regular r:id="rId16"/>
      <p:bold r:id="rId17"/>
      <p:italic r:id="rId18"/>
      <p:boldItalic r:id="rId19"/>
    </p:embeddedFont>
    <p:embeddedFont>
      <p:font typeface="Cai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iro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Cai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bf5c8ccb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bf5c8ccb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bf5c8ccb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bf5c8ccb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c64c818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c64c818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c64c8187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c64c8187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c64c8187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c64c8187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57623424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57623424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c64c8187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c64c8187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57623424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57623424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c5177cea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c5177cea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7290150" y="107875"/>
            <a:ext cx="1733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Sajad F. Maqrebi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5" name="Google Shape;55;p13"/>
          <p:cNvCxnSpPr/>
          <p:nvPr/>
        </p:nvCxnSpPr>
        <p:spPr>
          <a:xfrm flipH="1" rot="10800000">
            <a:off x="17900" y="134050"/>
            <a:ext cx="9112500" cy="26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Giffen_goo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aparat.com/v/A8uqc/%D8%A7%D9%82%D8%AA%D8%B5%D8%A7%D8%AF_%D8%A8%D9%87_%D8%B2%D8%A8%D8%A7%D9%86_%D8%B3%D8%A7%D8%AF%D9%87_1-%D8%AF%D8%B3%D8%AA_%D9%86%D8%A7%D9%85%D8%B1%D8%A6%DB%8C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3686800" y="1184125"/>
            <a:ext cx="1430100" cy="28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/>
              <a:t>?</a:t>
            </a:r>
            <a:endParaRPr sz="20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871025" y="1697200"/>
            <a:ext cx="7688400" cy="23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1" algn="r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3600"/>
              <a:buFont typeface="Cairo"/>
              <a:buAutoNum type="arabicParenR"/>
            </a:pPr>
            <a:r>
              <a:rPr lang="en">
                <a:solidFill>
                  <a:srgbClr val="B6D7A8"/>
                </a:solidFill>
                <a:latin typeface="Cairo"/>
                <a:ea typeface="Cairo"/>
                <a:cs typeface="Cairo"/>
                <a:sym typeface="Cairo"/>
              </a:rPr>
              <a:t>قیمت </a:t>
            </a:r>
            <a:r>
              <a:rPr lang="en">
                <a:solidFill>
                  <a:srgbClr val="FF9900"/>
                </a:solidFill>
                <a:latin typeface="Cairo"/>
                <a:ea typeface="Cairo"/>
                <a:cs typeface="Cairo"/>
                <a:sym typeface="Cairo"/>
              </a:rPr>
              <a:t>سکه</a:t>
            </a:r>
            <a:r>
              <a:rPr lang="en">
                <a:solidFill>
                  <a:srgbClr val="B6D7A8"/>
                </a:solidFill>
                <a:latin typeface="Cairo"/>
                <a:ea typeface="Cairo"/>
                <a:cs typeface="Cairo"/>
                <a:sym typeface="Cairo"/>
              </a:rPr>
              <a:t>  (طرح جدید)</a:t>
            </a:r>
            <a:endParaRPr>
              <a:solidFill>
                <a:srgbClr val="B6D7A8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457200" lvl="0" marL="457200" rtl="1" algn="r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3600"/>
              <a:buFont typeface="Cairo"/>
              <a:buAutoNum type="arabicParenR"/>
            </a:pPr>
            <a:r>
              <a:rPr lang="en">
                <a:solidFill>
                  <a:srgbClr val="B6D7A8"/>
                </a:solidFill>
                <a:latin typeface="Cairo"/>
                <a:ea typeface="Cairo"/>
                <a:cs typeface="Cairo"/>
                <a:sym typeface="Cairo"/>
              </a:rPr>
              <a:t>قیمت یک </a:t>
            </a:r>
            <a:r>
              <a:rPr lang="en">
                <a:solidFill>
                  <a:srgbClr val="B6D7A8"/>
                </a:solidFill>
                <a:latin typeface="Cairo"/>
                <a:ea typeface="Cairo"/>
                <a:cs typeface="Cairo"/>
                <a:sym typeface="Cairo"/>
              </a:rPr>
              <a:t>انس </a:t>
            </a:r>
            <a:r>
              <a:rPr lang="en">
                <a:solidFill>
                  <a:srgbClr val="FF9900"/>
                </a:solidFill>
                <a:latin typeface="Cairo"/>
                <a:ea typeface="Cairo"/>
                <a:cs typeface="Cairo"/>
                <a:sym typeface="Cairo"/>
              </a:rPr>
              <a:t>طلا</a:t>
            </a:r>
            <a:r>
              <a:rPr lang="en">
                <a:solidFill>
                  <a:srgbClr val="B6D7A8"/>
                </a:solidFill>
                <a:latin typeface="Cairo"/>
                <a:ea typeface="Cairo"/>
                <a:cs typeface="Cairo"/>
                <a:sym typeface="Cairo"/>
              </a:rPr>
              <a:t> جهانی</a:t>
            </a:r>
            <a:endParaRPr>
              <a:solidFill>
                <a:srgbClr val="B6D7A8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457200" lvl="0" marL="457200" rtl="1" algn="r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3600"/>
              <a:buFont typeface="Cairo"/>
              <a:buAutoNum type="arabicParenR"/>
            </a:pPr>
            <a:r>
              <a:rPr lang="en">
                <a:solidFill>
                  <a:srgbClr val="B6D7A8"/>
                </a:solidFill>
                <a:latin typeface="Cairo"/>
                <a:ea typeface="Cairo"/>
                <a:cs typeface="Cairo"/>
                <a:sym typeface="Cairo"/>
              </a:rPr>
              <a:t>قیمت  </a:t>
            </a:r>
            <a:r>
              <a:rPr lang="en">
                <a:solidFill>
                  <a:srgbClr val="38761D"/>
                </a:solidFill>
                <a:latin typeface="Cairo"/>
                <a:ea typeface="Cairo"/>
                <a:cs typeface="Cairo"/>
                <a:sym typeface="Cairo"/>
              </a:rPr>
              <a:t>دلار</a:t>
            </a:r>
            <a:r>
              <a:rPr lang="en">
                <a:solidFill>
                  <a:srgbClr val="B6D7A8"/>
                </a:solidFill>
                <a:latin typeface="Cairo"/>
                <a:ea typeface="Cairo"/>
                <a:cs typeface="Cairo"/>
                <a:sym typeface="Cairo"/>
              </a:rPr>
              <a:t> صرافی بانکی</a:t>
            </a:r>
            <a:endParaRPr>
              <a:solidFill>
                <a:srgbClr val="B6D7A8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457200" lvl="0" marL="457200" rtl="1" algn="r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3600"/>
              <a:buFont typeface="Cairo"/>
              <a:buAutoNum type="arabicParenR"/>
            </a:pPr>
            <a:r>
              <a:rPr lang="en">
                <a:solidFill>
                  <a:srgbClr val="B6D7A8"/>
                </a:solidFill>
                <a:latin typeface="Cairo"/>
                <a:ea typeface="Cairo"/>
                <a:cs typeface="Cairo"/>
                <a:sym typeface="Cairo"/>
              </a:rPr>
              <a:t>شاخص کل </a:t>
            </a:r>
            <a:r>
              <a:rPr lang="en">
                <a:solidFill>
                  <a:srgbClr val="9900FF"/>
                </a:solidFill>
                <a:latin typeface="Cairo"/>
                <a:ea typeface="Cairo"/>
                <a:cs typeface="Cairo"/>
                <a:sym typeface="Cairo"/>
              </a:rPr>
              <a:t>بورس </a:t>
            </a:r>
            <a:r>
              <a:rPr lang="en">
                <a:solidFill>
                  <a:srgbClr val="B6D7A8"/>
                </a:solidFill>
                <a:latin typeface="Cairo"/>
                <a:ea typeface="Cairo"/>
                <a:cs typeface="Cairo"/>
                <a:sym typeface="Cairo"/>
              </a:rPr>
              <a:t>تهران</a:t>
            </a:r>
            <a:endParaRPr>
              <a:solidFill>
                <a:srgbClr val="B6D7A8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6D7A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-101700" y="448675"/>
            <a:ext cx="6282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حفظ شود ...</a:t>
            </a:r>
            <a:endParaRPr sz="3600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346375" y="1863275"/>
            <a:ext cx="2865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Source :</a:t>
            </a:r>
            <a:endParaRPr b="1" sz="3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www.tgju.org</a:t>
            </a:r>
            <a:endParaRPr b="1" sz="3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229500"/>
            <a:ext cx="8839200" cy="640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2996700" y="498075"/>
            <a:ext cx="2115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تقاضا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15" name="Google Shape;115;p27"/>
          <p:cNvSpPr txBox="1"/>
          <p:nvPr>
            <p:ph type="title"/>
          </p:nvPr>
        </p:nvSpPr>
        <p:spPr>
          <a:xfrm>
            <a:off x="2427300" y="1276725"/>
            <a:ext cx="1946100" cy="3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airo"/>
                <a:ea typeface="Cairo"/>
                <a:cs typeface="Cairo"/>
                <a:sym typeface="Cairo"/>
              </a:rPr>
              <a:t>عوامل موثر بر تقاضای کالای x</a:t>
            </a:r>
            <a:endParaRPr sz="2100"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16" name="Google Shape;116;p27"/>
          <p:cNvSpPr txBox="1"/>
          <p:nvPr>
            <p:ph type="title"/>
          </p:nvPr>
        </p:nvSpPr>
        <p:spPr>
          <a:xfrm>
            <a:off x="413050" y="1486200"/>
            <a:ext cx="7639500" cy="31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74650" lvl="0" marL="457200" rtl="1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Cairo"/>
              <a:buAutoNum type="arabicPeriod"/>
            </a:pPr>
            <a:r>
              <a:rPr b="1" lang="en" sz="2300" u="sng">
                <a:solidFill>
                  <a:schemeClr val="hlink"/>
                </a:solidFill>
                <a:highlight>
                  <a:srgbClr val="FFFF00"/>
                </a:highlight>
                <a:latin typeface="Cairo"/>
                <a:ea typeface="Cairo"/>
                <a:cs typeface="Cairo"/>
                <a:sym typeface="Cairo"/>
                <a:hlinkClick r:id="rId3"/>
              </a:rPr>
              <a:t>قیمت</a:t>
            </a:r>
            <a:r>
              <a:rPr b="1" lang="en" sz="2300">
                <a:solidFill>
                  <a:srgbClr val="434343"/>
                </a:solidFill>
                <a:highlight>
                  <a:srgbClr val="FFFF00"/>
                </a:highlight>
                <a:latin typeface="Cairo"/>
                <a:ea typeface="Cairo"/>
                <a:cs typeface="Cairo"/>
                <a:sym typeface="Cairo"/>
              </a:rPr>
              <a:t> x </a:t>
            </a:r>
            <a:endParaRPr b="1" sz="2300">
              <a:solidFill>
                <a:srgbClr val="434343"/>
              </a:solidFill>
              <a:highlight>
                <a:srgbClr val="FFFF00"/>
              </a:highlight>
              <a:latin typeface="Cairo"/>
              <a:ea typeface="Cairo"/>
              <a:cs typeface="Cairo"/>
              <a:sym typeface="Cairo"/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434343"/>
              </a:solidFill>
              <a:highlight>
                <a:srgbClr val="FFFF00"/>
              </a:highlight>
              <a:latin typeface="Cairo"/>
              <a:ea typeface="Cairo"/>
              <a:cs typeface="Cairo"/>
              <a:sym typeface="Cairo"/>
            </a:endParaRPr>
          </a:p>
          <a:p>
            <a:pPr indent="-374650" lvl="0" marL="457200" rtl="1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Cairo"/>
              <a:buAutoNum type="arabicPeriod"/>
            </a:pPr>
            <a:r>
              <a:rPr b="1" lang="en" sz="2300">
                <a:solidFill>
                  <a:srgbClr val="434343"/>
                </a:solidFill>
                <a:highlight>
                  <a:srgbClr val="FFFF00"/>
                </a:highlight>
                <a:latin typeface="Cairo"/>
                <a:ea typeface="Cairo"/>
                <a:cs typeface="Cairo"/>
                <a:sym typeface="Cairo"/>
              </a:rPr>
              <a:t>درآمد خریدار</a:t>
            </a:r>
            <a:endParaRPr b="1" sz="2300">
              <a:solidFill>
                <a:srgbClr val="434343"/>
              </a:solidFill>
              <a:highlight>
                <a:srgbClr val="FFFF00"/>
              </a:highlight>
              <a:latin typeface="Cairo"/>
              <a:ea typeface="Cairo"/>
              <a:cs typeface="Cairo"/>
              <a:sym typeface="Cairo"/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434343"/>
              </a:solidFill>
              <a:highlight>
                <a:srgbClr val="FFFF00"/>
              </a:highlight>
              <a:latin typeface="Cairo"/>
              <a:ea typeface="Cairo"/>
              <a:cs typeface="Cairo"/>
              <a:sym typeface="Cairo"/>
            </a:endParaRPr>
          </a:p>
          <a:p>
            <a:pPr indent="-374650" lvl="0" marL="457200" rtl="1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Cairo"/>
              <a:buAutoNum type="arabicPeriod"/>
            </a:pPr>
            <a:r>
              <a:rPr b="1" lang="en" sz="2300">
                <a:solidFill>
                  <a:srgbClr val="434343"/>
                </a:solidFill>
                <a:highlight>
                  <a:srgbClr val="FFFF00"/>
                </a:highlight>
                <a:latin typeface="Cairo"/>
                <a:ea typeface="Cairo"/>
                <a:cs typeface="Cairo"/>
                <a:sym typeface="Cairo"/>
              </a:rPr>
              <a:t>کالای جایگزین x</a:t>
            </a:r>
            <a:endParaRPr b="1" sz="2300">
              <a:solidFill>
                <a:srgbClr val="434343"/>
              </a:solidFill>
              <a:highlight>
                <a:srgbClr val="FFFF00"/>
              </a:highlight>
              <a:latin typeface="Cairo"/>
              <a:ea typeface="Cairo"/>
              <a:cs typeface="Cairo"/>
              <a:sym typeface="Cairo"/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434343"/>
              </a:solidFill>
              <a:highlight>
                <a:srgbClr val="FFFF00"/>
              </a:highlight>
              <a:latin typeface="Cairo"/>
              <a:ea typeface="Cairo"/>
              <a:cs typeface="Cairo"/>
              <a:sym typeface="Cairo"/>
            </a:endParaRPr>
          </a:p>
          <a:p>
            <a:pPr indent="-374650" lvl="0" marL="457200" rtl="1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Cairo"/>
              <a:buAutoNum type="arabicPeriod"/>
            </a:pPr>
            <a:r>
              <a:rPr b="1" lang="en" sz="2300">
                <a:solidFill>
                  <a:srgbClr val="434343"/>
                </a:solidFill>
                <a:highlight>
                  <a:srgbClr val="FFFF00"/>
                </a:highlight>
                <a:latin typeface="Cairo"/>
                <a:ea typeface="Cairo"/>
                <a:cs typeface="Cairo"/>
                <a:sym typeface="Cairo"/>
              </a:rPr>
              <a:t>کالای مکمل x</a:t>
            </a:r>
            <a:endParaRPr b="1" sz="2300">
              <a:solidFill>
                <a:srgbClr val="434343"/>
              </a:solidFill>
              <a:highlight>
                <a:srgbClr val="FFFF00"/>
              </a:highlight>
              <a:latin typeface="Cairo"/>
              <a:ea typeface="Cairo"/>
              <a:cs typeface="Cairo"/>
              <a:sym typeface="Cairo"/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434343"/>
              </a:solidFill>
              <a:highlight>
                <a:srgbClr val="FFFF00"/>
              </a:highlight>
              <a:latin typeface="Cairo"/>
              <a:ea typeface="Cairo"/>
              <a:cs typeface="Cairo"/>
              <a:sym typeface="Cairo"/>
            </a:endParaRPr>
          </a:p>
          <a:p>
            <a:pPr indent="-374650" lvl="0" marL="457200" rtl="1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Cairo"/>
              <a:buAutoNum type="arabicPeriod"/>
            </a:pPr>
            <a:r>
              <a:rPr b="1" lang="en" sz="2300">
                <a:solidFill>
                  <a:srgbClr val="434343"/>
                </a:solidFill>
                <a:highlight>
                  <a:srgbClr val="FFFF00"/>
                </a:highlight>
                <a:latin typeface="Cairo"/>
                <a:ea typeface="Cairo"/>
                <a:cs typeface="Cairo"/>
                <a:sym typeface="Cairo"/>
              </a:rPr>
              <a:t>سلیقه خریدار</a:t>
            </a:r>
            <a:endParaRPr b="1" sz="2300">
              <a:solidFill>
                <a:srgbClr val="434343"/>
              </a:solidFill>
              <a:highlight>
                <a:srgbClr val="FFFF00"/>
              </a:highlight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type="title"/>
          </p:nvPr>
        </p:nvSpPr>
        <p:spPr>
          <a:xfrm>
            <a:off x="311700" y="3228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airo"/>
                <a:ea typeface="Cairo"/>
                <a:cs typeface="Cairo"/>
                <a:sym typeface="Cairo"/>
              </a:rPr>
              <a:t>نمودار تقاضا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22" name="Google Shape;122;p28"/>
          <p:cNvSpPr txBox="1"/>
          <p:nvPr>
            <p:ph type="title"/>
          </p:nvPr>
        </p:nvSpPr>
        <p:spPr>
          <a:xfrm>
            <a:off x="399950" y="40681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23" name="Google Shape;1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175" y="1254800"/>
            <a:ext cx="5208652" cy="382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type="title"/>
          </p:nvPr>
        </p:nvSpPr>
        <p:spPr>
          <a:xfrm>
            <a:off x="311700" y="3228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عرضه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29" name="Google Shape;129;p29"/>
          <p:cNvSpPr txBox="1"/>
          <p:nvPr>
            <p:ph type="title"/>
          </p:nvPr>
        </p:nvSpPr>
        <p:spPr>
          <a:xfrm>
            <a:off x="6573800" y="1019700"/>
            <a:ext cx="2189100" cy="31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airo"/>
                <a:ea typeface="Cairo"/>
                <a:cs typeface="Cairo"/>
                <a:sym typeface="Cairo"/>
              </a:rPr>
              <a:t>عوامل موثر بر  x عرضه </a:t>
            </a:r>
            <a:endParaRPr sz="2700"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30" name="Google Shape;130;p29"/>
          <p:cNvSpPr txBox="1"/>
          <p:nvPr>
            <p:ph type="title"/>
          </p:nvPr>
        </p:nvSpPr>
        <p:spPr>
          <a:xfrm>
            <a:off x="-113525" y="1377425"/>
            <a:ext cx="5393100" cy="31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0050" lvl="0" marL="457200" rtl="1" algn="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700"/>
              <a:buFont typeface="Cairo"/>
              <a:buAutoNum type="arabicPeriod"/>
            </a:pPr>
            <a:r>
              <a:rPr b="1" lang="en" sz="2700">
                <a:solidFill>
                  <a:srgbClr val="666666"/>
                </a:solidFill>
                <a:highlight>
                  <a:srgbClr val="FFFF00"/>
                </a:highlight>
                <a:latin typeface="Cairo"/>
                <a:ea typeface="Cairo"/>
                <a:cs typeface="Cairo"/>
                <a:sym typeface="Cairo"/>
              </a:rPr>
              <a:t>قیمت x</a:t>
            </a:r>
            <a:endParaRPr b="1" sz="2700">
              <a:solidFill>
                <a:srgbClr val="666666"/>
              </a:solidFill>
              <a:highlight>
                <a:srgbClr val="FFFF00"/>
              </a:highlight>
              <a:latin typeface="Cairo"/>
              <a:ea typeface="Cairo"/>
              <a:cs typeface="Cairo"/>
              <a:sym typeface="Cairo"/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666666"/>
              </a:solidFill>
              <a:highlight>
                <a:srgbClr val="FFFF00"/>
              </a:highlight>
              <a:latin typeface="Cairo"/>
              <a:ea typeface="Cairo"/>
              <a:cs typeface="Cairo"/>
              <a:sym typeface="Cairo"/>
            </a:endParaRPr>
          </a:p>
          <a:p>
            <a:pPr indent="-400050" lvl="0" marL="457200" rtl="1" algn="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700"/>
              <a:buFont typeface="Cairo"/>
              <a:buAutoNum type="arabicPeriod"/>
            </a:pPr>
            <a:r>
              <a:rPr b="1" lang="en" sz="2700">
                <a:solidFill>
                  <a:srgbClr val="666666"/>
                </a:solidFill>
                <a:highlight>
                  <a:srgbClr val="FFFF00"/>
                </a:highlight>
                <a:latin typeface="Cairo"/>
                <a:ea typeface="Cairo"/>
                <a:cs typeface="Cairo"/>
                <a:sym typeface="Cairo"/>
              </a:rPr>
              <a:t>هزینه تولید x</a:t>
            </a:r>
            <a:endParaRPr b="1" sz="2700">
              <a:solidFill>
                <a:srgbClr val="666666"/>
              </a:solidFill>
              <a:highlight>
                <a:srgbClr val="FFFF00"/>
              </a:highlight>
              <a:latin typeface="Cairo"/>
              <a:ea typeface="Cairo"/>
              <a:cs typeface="Cairo"/>
              <a:sym typeface="Cairo"/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666666"/>
              </a:solidFill>
              <a:highlight>
                <a:srgbClr val="FFFF00"/>
              </a:highlight>
              <a:latin typeface="Cairo"/>
              <a:ea typeface="Cairo"/>
              <a:cs typeface="Cairo"/>
              <a:sym typeface="Cairo"/>
            </a:endParaRPr>
          </a:p>
          <a:p>
            <a:pPr indent="-400050" lvl="0" marL="457200" rtl="1" algn="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700"/>
              <a:buFont typeface="Cairo"/>
              <a:buAutoNum type="arabicPeriod"/>
            </a:pPr>
            <a:r>
              <a:rPr b="1" lang="en" sz="2700">
                <a:solidFill>
                  <a:srgbClr val="666666"/>
                </a:solidFill>
                <a:highlight>
                  <a:srgbClr val="FFFF00"/>
                </a:highlight>
                <a:latin typeface="Cairo"/>
                <a:ea typeface="Cairo"/>
                <a:cs typeface="Cairo"/>
                <a:sym typeface="Cairo"/>
              </a:rPr>
              <a:t>فناوری</a:t>
            </a:r>
            <a:endParaRPr b="1" sz="2700">
              <a:solidFill>
                <a:srgbClr val="666666"/>
              </a:solidFill>
              <a:highlight>
                <a:srgbClr val="FFFF00"/>
              </a:highlight>
              <a:latin typeface="Cairo"/>
              <a:ea typeface="Cairo"/>
              <a:cs typeface="Cairo"/>
              <a:sym typeface="Cairo"/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>
            <p:ph type="title"/>
          </p:nvPr>
        </p:nvSpPr>
        <p:spPr>
          <a:xfrm>
            <a:off x="311700" y="3228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عرضه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36" name="Google Shape;1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625" y="1164673"/>
            <a:ext cx="5287900" cy="37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343200" y="3228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3"/>
              </a:rPr>
              <a:t>دست پنهان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42" name="Google Shape;142;p31"/>
          <p:cNvSpPr txBox="1"/>
          <p:nvPr>
            <p:ph type="title"/>
          </p:nvPr>
        </p:nvSpPr>
        <p:spPr>
          <a:xfrm>
            <a:off x="900825" y="2024175"/>
            <a:ext cx="7267800" cy="23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ارتباط دهنده ی عرضه و تقاضا</a:t>
            </a:r>
            <a:endParaRPr sz="2600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به تعادل رساننده بازار</a:t>
            </a:r>
            <a:endParaRPr sz="2600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.</a:t>
            </a:r>
            <a:endParaRPr sz="2600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>
            <p:ph type="title"/>
          </p:nvPr>
        </p:nvSpPr>
        <p:spPr>
          <a:xfrm>
            <a:off x="311700" y="3228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تعادل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48" name="Google Shape;1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300" y="1366925"/>
            <a:ext cx="6020619" cy="367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/>
          <p:nvPr>
            <p:ph type="title"/>
          </p:nvPr>
        </p:nvSpPr>
        <p:spPr>
          <a:xfrm>
            <a:off x="223225" y="6596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ممنونم </a:t>
            </a:r>
            <a:r>
              <a:rPr b="1" lang="en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از وقتتون </a:t>
            </a:r>
            <a:r>
              <a:rPr b="1" lang="en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endParaRPr b="1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بدرود</a:t>
            </a:r>
            <a:endParaRPr b="1" i="1">
              <a:solidFill>
                <a:srgbClr val="B6D7A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54" name="Google Shape;1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575" y="2027375"/>
            <a:ext cx="6874850" cy="311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3"/>
          <p:cNvSpPr/>
          <p:nvPr/>
        </p:nvSpPr>
        <p:spPr>
          <a:xfrm>
            <a:off x="3417950" y="3699725"/>
            <a:ext cx="606600" cy="6066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