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Cai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3C039F-D202-45A8-87CB-D44F1BBA7B46}">
  <a:tblStyle styleId="{B23C039F-D202-45A8-87CB-D44F1BBA7B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Cair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schemas.openxmlformats.org/officeDocument/2006/relationships/font" Target="fonts/Cair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bf5c8cc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bf5c8cc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6e2cc7c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6e2cc7c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c5177ce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c5177ce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6e2cc7cb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6e2cc7cb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6e2cc7cb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6e2cc7cb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5762342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5762342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6e2cc7c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6e2cc7c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6e2cc7cb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6e2cc7c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6e2cc7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6e2cc7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6e2cc7c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6e2cc7c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7" name="Google Shape;1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5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2" name="Google Shape;102;p25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Giffen_goo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 txBox="1"/>
          <p:nvPr>
            <p:ph type="title"/>
          </p:nvPr>
        </p:nvSpPr>
        <p:spPr>
          <a:xfrm>
            <a:off x="273675" y="49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iro"/>
                <a:ea typeface="Cairo"/>
                <a:cs typeface="Cairo"/>
                <a:sym typeface="Cairo"/>
              </a:rPr>
              <a:t>تغییر در عرضه و تقاضا</a:t>
            </a:r>
            <a:endParaRPr b="1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07" name="Google Shape;2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350" y="1460550"/>
            <a:ext cx="5967274" cy="3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/>
          <p:nvPr>
            <p:ph type="title"/>
          </p:nvPr>
        </p:nvSpPr>
        <p:spPr>
          <a:xfrm>
            <a:off x="223225" y="6596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ممنونم </a:t>
            </a:r>
            <a:r>
              <a:rPr b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از وقتتون </a:t>
            </a:r>
            <a:r>
              <a:rPr b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بدرود</a:t>
            </a:r>
            <a:endParaRPr b="1" i="1"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13" name="Google Shape;21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75" y="2027375"/>
            <a:ext cx="6874850" cy="31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7"/>
          <p:cNvSpPr/>
          <p:nvPr/>
        </p:nvSpPr>
        <p:spPr>
          <a:xfrm>
            <a:off x="3417950" y="3699725"/>
            <a:ext cx="606600" cy="6066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>
            <p:ph type="title"/>
          </p:nvPr>
        </p:nvSpPr>
        <p:spPr>
          <a:xfrm>
            <a:off x="871025" y="169720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قیمت </a:t>
            </a:r>
            <a:r>
              <a:rPr lang="en">
                <a:solidFill>
                  <a:srgbClr val="FF9900"/>
                </a:solidFill>
                <a:latin typeface="Cairo"/>
                <a:ea typeface="Cairo"/>
                <a:cs typeface="Cairo"/>
                <a:sym typeface="Cairo"/>
              </a:rPr>
              <a:t>سکه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  (طرح جدید)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قیمت یک 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انس </a:t>
            </a:r>
            <a:r>
              <a:rPr lang="en">
                <a:solidFill>
                  <a:srgbClr val="FF9900"/>
                </a:solidFill>
                <a:latin typeface="Cairo"/>
                <a:ea typeface="Cairo"/>
                <a:cs typeface="Cairo"/>
                <a:sym typeface="Cairo"/>
              </a:rPr>
              <a:t>طلا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 جهانی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قیمت  </a:t>
            </a:r>
            <a:r>
              <a:rPr lang="en">
                <a:solidFill>
                  <a:srgbClr val="38761D"/>
                </a:solidFill>
                <a:latin typeface="Cairo"/>
                <a:ea typeface="Cairo"/>
                <a:cs typeface="Cairo"/>
                <a:sym typeface="Cairo"/>
              </a:rPr>
              <a:t>دلار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 صرافی بانکی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3600"/>
              <a:buFont typeface="Cairo"/>
              <a:buAutoNum type="arabicParenR"/>
            </a:pP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شاخص کل </a:t>
            </a:r>
            <a:r>
              <a:rPr lang="en">
                <a:solidFill>
                  <a:srgbClr val="9900FF"/>
                </a:solidFill>
                <a:latin typeface="Cairo"/>
                <a:ea typeface="Cairo"/>
                <a:cs typeface="Cairo"/>
                <a:sym typeface="Cairo"/>
              </a:rPr>
              <a:t>بورس </a:t>
            </a:r>
            <a:r>
              <a:rPr lang="en">
                <a:solidFill>
                  <a:srgbClr val="B6D7A8"/>
                </a:solidFill>
                <a:latin typeface="Cairo"/>
                <a:ea typeface="Cairo"/>
                <a:cs typeface="Cairo"/>
                <a:sym typeface="Cairo"/>
              </a:rPr>
              <a:t>تهران</a:t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-101700" y="44867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حفظ شود ...</a:t>
            </a:r>
            <a:endParaRPr sz="36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346375" y="1863275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b="1"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www.tgju.org</a:t>
            </a:r>
            <a:endParaRPr b="1"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29500"/>
            <a:ext cx="8839200" cy="64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>
            <p:ph type="title"/>
          </p:nvPr>
        </p:nvSpPr>
        <p:spPr>
          <a:xfrm>
            <a:off x="2996700" y="498075"/>
            <a:ext cx="211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تقاضا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2" name="Google Shape;162;p39"/>
          <p:cNvSpPr txBox="1"/>
          <p:nvPr>
            <p:ph type="title"/>
          </p:nvPr>
        </p:nvSpPr>
        <p:spPr>
          <a:xfrm>
            <a:off x="2427300" y="1276725"/>
            <a:ext cx="1946100" cy="3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iro"/>
                <a:ea typeface="Cairo"/>
                <a:cs typeface="Cairo"/>
                <a:sym typeface="Cairo"/>
              </a:rPr>
              <a:t>عوامل موثر بر تقاضای کالای x</a:t>
            </a:r>
            <a:endParaRPr sz="21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3" name="Google Shape;163;p39"/>
          <p:cNvSpPr txBox="1"/>
          <p:nvPr>
            <p:ph type="title"/>
          </p:nvPr>
        </p:nvSpPr>
        <p:spPr>
          <a:xfrm>
            <a:off x="413050" y="1486200"/>
            <a:ext cx="7639500" cy="31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airo"/>
              <a:buAutoNum type="arabicPeriod"/>
            </a:pPr>
            <a:r>
              <a:rPr b="1" lang="en" sz="2300" u="sng">
                <a:solidFill>
                  <a:schemeClr val="hlink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  <a:hlinkClick r:id="rId3"/>
              </a:rPr>
              <a:t>قیمت</a:t>
            </a:r>
            <a:r>
              <a:rPr b="1" lang="en" sz="2300">
                <a:solidFill>
                  <a:srgbClr val="434343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 x </a:t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airo"/>
              <a:buAutoNum type="arabicPeriod"/>
            </a:pPr>
            <a:r>
              <a:rPr b="1" lang="en" sz="2300">
                <a:solidFill>
                  <a:srgbClr val="434343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درآمد خریدار</a:t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airo"/>
              <a:buAutoNum type="arabicPeriod"/>
            </a:pPr>
            <a:r>
              <a:rPr b="1" lang="en" sz="2300">
                <a:solidFill>
                  <a:srgbClr val="434343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کالای جایگزین x</a:t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airo"/>
              <a:buAutoNum type="arabicPeriod"/>
            </a:pPr>
            <a:r>
              <a:rPr b="1" lang="en" sz="2300">
                <a:solidFill>
                  <a:srgbClr val="434343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کالای مکمل x</a:t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374650" lvl="0" marL="457200" rtl="1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airo"/>
              <a:buAutoNum type="arabicPeriod"/>
            </a:pPr>
            <a:r>
              <a:rPr b="1" lang="en" sz="2300">
                <a:solidFill>
                  <a:srgbClr val="434343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سلیقه خریدار</a:t>
            </a:r>
            <a:endParaRPr b="1" sz="2300">
              <a:solidFill>
                <a:srgbClr val="434343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>
            <p:ph type="title"/>
          </p:nvPr>
        </p:nvSpPr>
        <p:spPr>
          <a:xfrm>
            <a:off x="311700" y="32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عرضه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9" name="Google Shape;169;p40"/>
          <p:cNvSpPr txBox="1"/>
          <p:nvPr>
            <p:ph type="title"/>
          </p:nvPr>
        </p:nvSpPr>
        <p:spPr>
          <a:xfrm>
            <a:off x="6573800" y="1019700"/>
            <a:ext cx="2189100" cy="31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iro"/>
                <a:ea typeface="Cairo"/>
                <a:cs typeface="Cairo"/>
                <a:sym typeface="Cairo"/>
              </a:rPr>
              <a:t>عوامل موثر بر  x عرضه </a:t>
            </a:r>
            <a:endParaRPr sz="2700"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0" name="Google Shape;170;p40"/>
          <p:cNvSpPr txBox="1"/>
          <p:nvPr>
            <p:ph type="title"/>
          </p:nvPr>
        </p:nvSpPr>
        <p:spPr>
          <a:xfrm>
            <a:off x="-113525" y="1377425"/>
            <a:ext cx="5393100" cy="31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Cairo"/>
              <a:buAutoNum type="arabicPeriod"/>
            </a:pPr>
            <a:r>
              <a:rPr b="1" lang="en" sz="2700">
                <a:solidFill>
                  <a:srgbClr val="666666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قیمت x</a:t>
            </a:r>
            <a:endParaRPr b="1" sz="2700">
              <a:solidFill>
                <a:srgbClr val="666666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666666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Cairo"/>
              <a:buAutoNum type="arabicPeriod"/>
            </a:pPr>
            <a:r>
              <a:rPr b="1" lang="en" sz="2700">
                <a:solidFill>
                  <a:srgbClr val="666666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هزینه تولید x</a:t>
            </a:r>
            <a:endParaRPr b="1" sz="2700">
              <a:solidFill>
                <a:srgbClr val="666666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666666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400050" lvl="0" marL="457200" rtl="1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700"/>
              <a:buFont typeface="Cairo"/>
              <a:buAutoNum type="arabicPeriod"/>
            </a:pPr>
            <a:r>
              <a:rPr b="1" lang="en" sz="2700">
                <a:solidFill>
                  <a:srgbClr val="666666"/>
                </a:solidFill>
                <a:highlight>
                  <a:srgbClr val="FFFF00"/>
                </a:highlight>
                <a:latin typeface="Cairo"/>
                <a:ea typeface="Cairo"/>
                <a:cs typeface="Cairo"/>
                <a:sym typeface="Cairo"/>
              </a:rPr>
              <a:t>فناوری</a:t>
            </a:r>
            <a:endParaRPr b="1" sz="2700">
              <a:solidFill>
                <a:srgbClr val="666666"/>
              </a:solidFill>
              <a:highlight>
                <a:srgbClr val="FFFF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>
            <p:ph type="title"/>
          </p:nvPr>
        </p:nvSpPr>
        <p:spPr>
          <a:xfrm>
            <a:off x="311700" y="322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تعادل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76" name="Google Shape;1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300" y="1366925"/>
            <a:ext cx="6020619" cy="367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42"/>
          <p:cNvGraphicFramePr/>
          <p:nvPr/>
        </p:nvGraphicFramePr>
        <p:xfrm>
          <a:off x="6717738" y="689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{B23C039F-D202-45A8-87CB-D44F1BBA7B46}</a:tableStyleId>
              </a:tblPr>
              <a:tblGrid>
                <a:gridCol w="896825"/>
                <a:gridCol w="896825"/>
              </a:tblGrid>
              <a:tr h="4237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قیمت</a:t>
                      </a:r>
                      <a:endParaRPr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مقدار تقاضا</a:t>
                      </a:r>
                      <a:endParaRPr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 تا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تا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تا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تا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تا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تا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تا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 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تا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2" name="Google Shape;182;p4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75" y="641300"/>
            <a:ext cx="6412938" cy="3965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43"/>
          <p:cNvGraphicFramePr/>
          <p:nvPr/>
        </p:nvGraphicFramePr>
        <p:xfrm>
          <a:off x="6717738" y="689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{B23C039F-D202-45A8-87CB-D44F1BBA7B46}</a:tableStyleId>
              </a:tblPr>
              <a:tblGrid>
                <a:gridCol w="896825"/>
                <a:gridCol w="896825"/>
              </a:tblGrid>
              <a:tr h="4237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قیمت</a:t>
                      </a:r>
                      <a:endParaRPr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مقدار عرضه</a:t>
                      </a:r>
                      <a:endParaRPr>
                        <a:solidFill>
                          <a:srgbClr val="FFFFFF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rgbClr val="FFFFFF"/>
                          </a:solidFill>
                        </a:rPr>
                        <a:t>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20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60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2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80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8" name="Google Shape;188;p4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5" y="592775"/>
            <a:ext cx="6412937" cy="396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"/>
          <p:cNvSpPr txBox="1"/>
          <p:nvPr>
            <p:ph type="title"/>
          </p:nvPr>
        </p:nvSpPr>
        <p:spPr>
          <a:xfrm>
            <a:off x="273675" y="49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iro"/>
                <a:ea typeface="Cairo"/>
                <a:cs typeface="Cairo"/>
                <a:sym typeface="Cairo"/>
              </a:rPr>
              <a:t>تغییر در عرضه و تقاضا</a:t>
            </a:r>
            <a:endParaRPr b="1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94" name="Google Shape;1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3050"/>
            <a:ext cx="3950693" cy="36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350" y="1333050"/>
            <a:ext cx="4073925" cy="36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5"/>
          <p:cNvSpPr txBox="1"/>
          <p:nvPr>
            <p:ph type="title"/>
          </p:nvPr>
        </p:nvSpPr>
        <p:spPr>
          <a:xfrm>
            <a:off x="273675" y="49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iro"/>
                <a:ea typeface="Cairo"/>
                <a:cs typeface="Cairo"/>
                <a:sym typeface="Cairo"/>
              </a:rPr>
              <a:t>تغییر در عرضه و تقاضا</a:t>
            </a:r>
            <a:endParaRPr b="1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201" name="Google Shape;2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963" y="1448050"/>
            <a:ext cx="5630022" cy="35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