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Cai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Cairo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ai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65de5de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65de5de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65de5dee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65de5dee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65de5dee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65de5dee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65de5dee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65de5dee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5de5de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5de5de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5de5dee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5de5dee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5de5de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5de5de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075800" y="1770750"/>
            <a:ext cx="42336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44444"/>
                </a:solidFill>
                <a:latin typeface="Cairo"/>
                <a:ea typeface="Cairo"/>
                <a:cs typeface="Cairo"/>
                <a:sym typeface="Cairo"/>
              </a:rPr>
              <a:t>بورس اوراق بهادار به معنی یک </a:t>
            </a:r>
            <a:r>
              <a:rPr b="1" lang="en" sz="2150">
                <a:solidFill>
                  <a:srgbClr val="D9D9D9"/>
                </a:solidFill>
                <a:latin typeface="Cairo"/>
                <a:ea typeface="Cairo"/>
                <a:cs typeface="Cairo"/>
                <a:sym typeface="Cairo"/>
              </a:rPr>
              <a:t>بازار</a:t>
            </a:r>
            <a:r>
              <a:rPr b="1" lang="en" sz="1550">
                <a:solidFill>
                  <a:srgbClr val="444444"/>
                </a:solidFill>
                <a:latin typeface="Cairo"/>
                <a:ea typeface="Cairo"/>
                <a:cs typeface="Cairo"/>
                <a:sym typeface="Cairo"/>
              </a:rPr>
              <a:t> متشکل و رسمی </a:t>
            </a:r>
            <a:r>
              <a:rPr b="1" lang="en" sz="2250">
                <a:solidFill>
                  <a:srgbClr val="EFEFEF"/>
                </a:solidFill>
                <a:latin typeface="Cairo"/>
                <a:ea typeface="Cairo"/>
                <a:cs typeface="Cairo"/>
                <a:sym typeface="Cairo"/>
              </a:rPr>
              <a:t>سرمایه</a:t>
            </a:r>
            <a:r>
              <a:rPr b="1" lang="en" sz="1550">
                <a:solidFill>
                  <a:srgbClr val="444444"/>
                </a:solidFill>
                <a:latin typeface="Cairo"/>
                <a:ea typeface="Cairo"/>
                <a:cs typeface="Cairo"/>
                <a:sym typeface="Cairo"/>
              </a:rPr>
              <a:t> است که در آن </a:t>
            </a:r>
            <a:r>
              <a:rPr b="1" lang="en" sz="2050">
                <a:solidFill>
                  <a:srgbClr val="6AA84F"/>
                </a:solidFill>
                <a:latin typeface="Cairo"/>
                <a:ea typeface="Cairo"/>
                <a:cs typeface="Cairo"/>
                <a:sym typeface="Cairo"/>
              </a:rPr>
              <a:t>خرید</a:t>
            </a:r>
            <a:r>
              <a:rPr b="1" lang="en" sz="1550">
                <a:solidFill>
                  <a:srgbClr val="444444"/>
                </a:solidFill>
                <a:latin typeface="Cairo"/>
                <a:ea typeface="Cairo"/>
                <a:cs typeface="Cairo"/>
                <a:sym typeface="Cairo"/>
              </a:rPr>
              <a:t> و </a:t>
            </a:r>
            <a:r>
              <a:rPr b="1" lang="en" sz="2050">
                <a:solidFill>
                  <a:srgbClr val="CC0000"/>
                </a:solidFill>
                <a:latin typeface="Cairo"/>
                <a:ea typeface="Cairo"/>
                <a:cs typeface="Cairo"/>
                <a:sym typeface="Cairo"/>
              </a:rPr>
              <a:t>فروش</a:t>
            </a:r>
            <a:r>
              <a:rPr b="1" lang="en" sz="1550">
                <a:solidFill>
                  <a:srgbClr val="444444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 sz="2050">
                <a:solidFill>
                  <a:srgbClr val="EFEFEF"/>
                </a:solidFill>
                <a:latin typeface="Cairo"/>
                <a:ea typeface="Cairo"/>
                <a:cs typeface="Cairo"/>
                <a:sym typeface="Cairo"/>
              </a:rPr>
              <a:t>سهام</a:t>
            </a:r>
            <a:r>
              <a:rPr b="1" lang="en" sz="1550">
                <a:solidFill>
                  <a:srgbClr val="444444"/>
                </a:solidFill>
                <a:latin typeface="Cairo"/>
                <a:ea typeface="Cairo"/>
                <a:cs typeface="Cairo"/>
                <a:sym typeface="Cairo"/>
              </a:rPr>
              <a:t> شرکت‌ها یا اوراق قرضه دولتی یا موسسات معتبر خصوصی، </a:t>
            </a:r>
            <a:r>
              <a:rPr b="1" lang="en" sz="2050">
                <a:solidFill>
                  <a:srgbClr val="444444"/>
                </a:solidFill>
                <a:latin typeface="Cairo"/>
                <a:ea typeface="Cairo"/>
                <a:cs typeface="Cairo"/>
                <a:sym typeface="Cairo"/>
              </a:rPr>
              <a:t>تحت </a:t>
            </a:r>
            <a:r>
              <a:rPr b="1" lang="en" sz="2050">
                <a:solidFill>
                  <a:srgbClr val="EFEFEF"/>
                </a:solidFill>
                <a:latin typeface="Cairo"/>
                <a:ea typeface="Cairo"/>
                <a:cs typeface="Cairo"/>
                <a:sym typeface="Cairo"/>
              </a:rPr>
              <a:t>ضوابط و قوانین</a:t>
            </a:r>
            <a:r>
              <a:rPr b="1" lang="en" sz="2050">
                <a:solidFill>
                  <a:srgbClr val="444444"/>
                </a:solidFill>
                <a:latin typeface="Cairo"/>
                <a:ea typeface="Cairo"/>
                <a:cs typeface="Cairo"/>
                <a:sym typeface="Cairo"/>
              </a:rPr>
              <a:t> و مقررات خاصی</a:t>
            </a:r>
            <a:r>
              <a:rPr b="1" lang="en" sz="1550">
                <a:solidFill>
                  <a:srgbClr val="444444"/>
                </a:solidFill>
                <a:latin typeface="Cairo"/>
                <a:ea typeface="Cairo"/>
                <a:cs typeface="Cairo"/>
                <a:sym typeface="Cairo"/>
              </a:rPr>
              <a:t> انجام می‌شود.</a:t>
            </a:r>
            <a:endParaRPr b="1" sz="46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1018800" y="507250"/>
            <a:ext cx="29616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Stock exchange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419475" y="1041750"/>
            <a:ext cx="3444000" cy="2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8950" lvl="0" marL="457200" rtl="1" algn="r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100"/>
              <a:buFont typeface="Cairo"/>
              <a:buChar char="●"/>
            </a:pPr>
            <a:r>
              <a:rPr b="1" i="1" lang="en" sz="4100">
                <a:solidFill>
                  <a:srgbClr val="FFD966"/>
                </a:solidFill>
                <a:latin typeface="Cairo"/>
                <a:ea typeface="Cairo"/>
                <a:cs typeface="Cairo"/>
                <a:sym typeface="Cairo"/>
              </a:rPr>
              <a:t>مزایای بورس برای شرکت ها</a:t>
            </a:r>
            <a:endParaRPr b="1" i="1" sz="4100">
              <a:solidFill>
                <a:srgbClr val="FFD96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584075" y="979450"/>
            <a:ext cx="27498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1" algn="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iro"/>
              <a:buChar char="●"/>
            </a:pPr>
            <a:r>
              <a:rPr b="1" lang="en" sz="1900">
                <a:solidFill>
                  <a:srgbClr val="00FF00"/>
                </a:solidFill>
                <a:latin typeface="Cairo"/>
                <a:ea typeface="Cairo"/>
                <a:cs typeface="Cairo"/>
                <a:sym typeface="Cairo"/>
              </a:rPr>
              <a:t>تامین مالی</a:t>
            </a:r>
            <a:endParaRPr b="1" sz="19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9250" lvl="0" marL="457200" rtl="1" algn="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iro"/>
              <a:buChar char="●"/>
            </a:pPr>
            <a:r>
              <a:rPr b="1" lang="en" sz="1900">
                <a:solidFill>
                  <a:srgbClr val="00FF00"/>
                </a:solidFill>
                <a:latin typeface="Cairo"/>
                <a:ea typeface="Cairo"/>
                <a:cs typeface="Cairo"/>
                <a:sym typeface="Cairo"/>
              </a:rPr>
              <a:t>به روزرسانی ارزش شرکت</a:t>
            </a:r>
            <a:endParaRPr b="1" sz="19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370275" y="1762525"/>
            <a:ext cx="34575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8950" lvl="0" marL="457200" rtl="1" algn="r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100"/>
              <a:buFont typeface="Cairo"/>
              <a:buChar char="●"/>
            </a:pPr>
            <a:r>
              <a:rPr b="1" i="1" lang="en" sz="4100">
                <a:solidFill>
                  <a:srgbClr val="FFD966"/>
                </a:solidFill>
                <a:latin typeface="Cairo"/>
                <a:ea typeface="Cairo"/>
                <a:cs typeface="Cairo"/>
                <a:sym typeface="Cairo"/>
              </a:rPr>
              <a:t>مزایای بورس برای آدم ها</a:t>
            </a:r>
            <a:endParaRPr b="1" i="1" sz="4100">
              <a:solidFill>
                <a:srgbClr val="FFD96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263725" y="1023950"/>
            <a:ext cx="30612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Font typeface="Cairo"/>
              <a:buChar char="●"/>
            </a:pPr>
            <a:r>
              <a:rPr b="1" lang="en" sz="2100">
                <a:solidFill>
                  <a:srgbClr val="00FF00"/>
                </a:solidFill>
                <a:latin typeface="Cairo"/>
                <a:ea typeface="Cairo"/>
                <a:cs typeface="Cairo"/>
                <a:sym typeface="Cairo"/>
              </a:rPr>
              <a:t>نقدشوندگی</a:t>
            </a:r>
            <a:endParaRPr b="1" sz="21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Font typeface="Cairo"/>
              <a:buChar char="●"/>
            </a:pPr>
            <a:r>
              <a:rPr b="1" lang="en" sz="2100">
                <a:solidFill>
                  <a:srgbClr val="00FF00"/>
                </a:solidFill>
                <a:latin typeface="Cairo"/>
                <a:ea typeface="Cairo"/>
                <a:cs typeface="Cairo"/>
                <a:sym typeface="Cairo"/>
              </a:rPr>
              <a:t>کسب درآمد</a:t>
            </a:r>
            <a:endParaRPr b="1" sz="21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Font typeface="Cairo"/>
              <a:buChar char="●"/>
            </a:pPr>
            <a:r>
              <a:rPr b="1" lang="en" sz="2100">
                <a:solidFill>
                  <a:srgbClr val="00FF00"/>
                </a:solidFill>
                <a:latin typeface="Cairo"/>
                <a:ea typeface="Cairo"/>
                <a:cs typeface="Cairo"/>
                <a:sym typeface="Cairo"/>
              </a:rPr>
              <a:t>حمایت قانونی و شفافیت</a:t>
            </a:r>
            <a:endParaRPr b="1" sz="21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5919425" y="943200"/>
            <a:ext cx="29640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1" algn="r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3700"/>
              <a:buFont typeface="Cairo"/>
              <a:buChar char="●"/>
            </a:pPr>
            <a:r>
              <a:rPr b="1" i="1" lang="en" sz="3700">
                <a:solidFill>
                  <a:srgbClr val="FFD966"/>
                </a:solidFill>
                <a:latin typeface="Cairo"/>
                <a:ea typeface="Cairo"/>
                <a:cs typeface="Cairo"/>
                <a:sym typeface="Cairo"/>
              </a:rPr>
              <a:t>بورس زیر نظر چه نهادی می باشد؟</a:t>
            </a:r>
            <a:endParaRPr b="1" i="1" sz="3700">
              <a:solidFill>
                <a:srgbClr val="FFD96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098150" y="1156375"/>
            <a:ext cx="30711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Font typeface="Cairo"/>
              <a:buChar char="●"/>
            </a:pPr>
            <a:r>
              <a:rPr b="1" lang="en" sz="2100">
                <a:solidFill>
                  <a:srgbClr val="00FF00"/>
                </a:solidFill>
                <a:latin typeface="Cairo"/>
                <a:ea typeface="Cairo"/>
                <a:cs typeface="Cairo"/>
                <a:sym typeface="Cairo"/>
              </a:rPr>
              <a:t>شورای عالی بورس اوراق بهادار</a:t>
            </a:r>
            <a:endParaRPr b="1" sz="21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Font typeface="Cairo"/>
              <a:buChar char="●"/>
            </a:pPr>
            <a:r>
              <a:rPr b="1" lang="en" sz="2100">
                <a:solidFill>
                  <a:srgbClr val="00FF00"/>
                </a:solidFill>
                <a:latin typeface="Cairo"/>
                <a:ea typeface="Cairo"/>
                <a:cs typeface="Cairo"/>
                <a:sym typeface="Cairo"/>
              </a:rPr>
              <a:t>سازمان بورس اوراق بهادار</a:t>
            </a:r>
            <a:endParaRPr b="1" sz="21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6819" l="18625" r="324" t="4157"/>
          <a:stretch/>
        </p:blipFill>
        <p:spPr>
          <a:xfrm>
            <a:off x="0" y="454425"/>
            <a:ext cx="9144000" cy="468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pic>
      <p:sp>
        <p:nvSpPr>
          <p:cNvPr id="86" name="Google Shape;86;p18"/>
          <p:cNvSpPr/>
          <p:nvPr/>
        </p:nvSpPr>
        <p:spPr>
          <a:xfrm>
            <a:off x="7245650" y="570200"/>
            <a:ext cx="10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9999.00%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100X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7129200" y="3561200"/>
            <a:ext cx="10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</a:t>
            </a:r>
            <a:r>
              <a:rPr lang="en"/>
              <a:t>.00%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0" y="1415500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دلار یا بورس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مسئله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این است!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729450" y="132245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قیمت سکه  (امامی)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انس طلای جهانی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دلار تک‌قیمتی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شاخص کل بورس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139150" y="36542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Cairo"/>
                <a:ea typeface="Cairo"/>
                <a:cs typeface="Cairo"/>
                <a:sym typeface="Cairo"/>
              </a:rPr>
              <a:t>حفظ شوند قبل هر جلسه</a:t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337150" y="3702350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tgju.org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