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Cairo"/>
      <p:regular r:id="rId18"/>
      <p:bold r:id="rId19"/>
    </p:embeddedFont>
    <p:embeddedFont>
      <p:font typeface="Lateef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eef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Cair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Cair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bf5c8ccb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bf5c8ccb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5681f39fb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5681f39fb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5681f39fb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5681f39fb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bf5c8ccb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bf5c8ccb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5681f36e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5681f36e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5681f39fb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5681f39fb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5681f36e0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5681f36e0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5681f39fb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5681f39fb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5681f39fb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5681f39fb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5681f39fb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5681f39fb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5681f39fb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5681f39fb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 txBox="1"/>
          <p:nvPr/>
        </p:nvSpPr>
        <p:spPr>
          <a:xfrm>
            <a:off x="7290150" y="107875"/>
            <a:ext cx="17337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Sajad F. Maqrebi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55" name="Google Shape;55;p13"/>
          <p:cNvCxnSpPr/>
          <p:nvPr/>
        </p:nvCxnSpPr>
        <p:spPr>
          <a:xfrm flipH="1" rot="10800000">
            <a:off x="17900" y="134050"/>
            <a:ext cx="9112500" cy="26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hyperlink" Target="https://rahavard365.com/analysis/40957373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title"/>
          </p:nvPr>
        </p:nvSpPr>
        <p:spPr>
          <a:xfrm>
            <a:off x="727800" y="1518175"/>
            <a:ext cx="7688400" cy="237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93700" lvl="0" marL="457200" rtl="1" algn="r">
              <a:spcBef>
                <a:spcPts val="0"/>
              </a:spcBef>
              <a:spcAft>
                <a:spcPts val="0"/>
              </a:spcAft>
              <a:buSzPts val="2600"/>
              <a:buFont typeface="Lateef"/>
              <a:buAutoNum type="arabicParenR"/>
            </a:pPr>
            <a:r>
              <a:rPr lang="en" sz="2600">
                <a:latin typeface="Lateef"/>
                <a:ea typeface="Lateef"/>
                <a:cs typeface="Lateef"/>
                <a:sym typeface="Lateef"/>
              </a:rPr>
              <a:t>قیمت </a:t>
            </a:r>
            <a:r>
              <a:rPr lang="en" sz="2600">
                <a:latin typeface="Lateef"/>
                <a:ea typeface="Lateef"/>
                <a:cs typeface="Lateef"/>
                <a:sym typeface="Lateef"/>
              </a:rPr>
              <a:t>سکه </a:t>
            </a:r>
            <a:r>
              <a:rPr lang="en" sz="1500">
                <a:latin typeface="Lateef"/>
                <a:ea typeface="Lateef"/>
                <a:cs typeface="Lateef"/>
                <a:sym typeface="Lateef"/>
              </a:rPr>
              <a:t>(ریال)</a:t>
            </a:r>
            <a:r>
              <a:rPr lang="en" sz="2600">
                <a:latin typeface="Lateef"/>
                <a:ea typeface="Lateef"/>
                <a:cs typeface="Lateef"/>
                <a:sym typeface="Lateef"/>
              </a:rPr>
              <a:t> </a:t>
            </a:r>
            <a:endParaRPr sz="2600">
              <a:latin typeface="Lateef"/>
              <a:ea typeface="Lateef"/>
              <a:cs typeface="Lateef"/>
              <a:sym typeface="Lateef"/>
            </a:endParaRPr>
          </a:p>
          <a:p>
            <a:pPr indent="-393700" lvl="0" marL="457200" rtl="1" algn="r">
              <a:spcBef>
                <a:spcPts val="0"/>
              </a:spcBef>
              <a:spcAft>
                <a:spcPts val="0"/>
              </a:spcAft>
              <a:buSzPts val="2600"/>
              <a:buFont typeface="Lateef"/>
              <a:buAutoNum type="arabicParenR"/>
            </a:pPr>
            <a:r>
              <a:rPr lang="en" sz="2600">
                <a:latin typeface="Lateef"/>
                <a:ea typeface="Lateef"/>
                <a:cs typeface="Lateef"/>
                <a:sym typeface="Lateef"/>
              </a:rPr>
              <a:t>قیمت یک </a:t>
            </a:r>
            <a:r>
              <a:rPr lang="en" sz="2600">
                <a:latin typeface="Lateef"/>
                <a:ea typeface="Lateef"/>
                <a:cs typeface="Lateef"/>
                <a:sym typeface="Lateef"/>
              </a:rPr>
              <a:t>انس طلا </a:t>
            </a:r>
            <a:r>
              <a:rPr lang="en" sz="1500">
                <a:latin typeface="Lateef"/>
                <a:ea typeface="Lateef"/>
                <a:cs typeface="Lateef"/>
                <a:sym typeface="Lateef"/>
              </a:rPr>
              <a:t>(دلار)</a:t>
            </a:r>
            <a:endParaRPr sz="2600">
              <a:latin typeface="Lateef"/>
              <a:ea typeface="Lateef"/>
              <a:cs typeface="Lateef"/>
              <a:sym typeface="Lateef"/>
            </a:endParaRPr>
          </a:p>
          <a:p>
            <a:pPr indent="-393700" lvl="0" marL="457200" rtl="1" algn="r">
              <a:spcBef>
                <a:spcPts val="0"/>
              </a:spcBef>
              <a:spcAft>
                <a:spcPts val="0"/>
              </a:spcAft>
              <a:buSzPts val="2600"/>
              <a:buFont typeface="Lateef"/>
              <a:buAutoNum type="arabicParenR"/>
            </a:pPr>
            <a:r>
              <a:rPr lang="en" sz="2600">
                <a:latin typeface="Lateef"/>
                <a:ea typeface="Lateef"/>
                <a:cs typeface="Lateef"/>
                <a:sym typeface="Lateef"/>
              </a:rPr>
              <a:t>قیمت  </a:t>
            </a:r>
            <a:r>
              <a:rPr lang="en" sz="2600">
                <a:latin typeface="Lateef"/>
                <a:ea typeface="Lateef"/>
                <a:cs typeface="Lateef"/>
                <a:sym typeface="Lateef"/>
              </a:rPr>
              <a:t>دلار </a:t>
            </a:r>
            <a:r>
              <a:rPr lang="en" sz="1500">
                <a:latin typeface="Lateef"/>
                <a:ea typeface="Lateef"/>
                <a:cs typeface="Lateef"/>
                <a:sym typeface="Lateef"/>
              </a:rPr>
              <a:t>(ریال)</a:t>
            </a:r>
            <a:r>
              <a:rPr lang="en" sz="2600">
                <a:latin typeface="Lateef"/>
                <a:ea typeface="Lateef"/>
                <a:cs typeface="Lateef"/>
                <a:sym typeface="Lateef"/>
              </a:rPr>
              <a:t> </a:t>
            </a:r>
            <a:endParaRPr sz="2600">
              <a:latin typeface="Lateef"/>
              <a:ea typeface="Lateef"/>
              <a:cs typeface="Lateef"/>
              <a:sym typeface="Lateef"/>
            </a:endParaRPr>
          </a:p>
          <a:p>
            <a:pPr indent="-393700" lvl="0" marL="457200" rtl="1" algn="r">
              <a:spcBef>
                <a:spcPts val="0"/>
              </a:spcBef>
              <a:spcAft>
                <a:spcPts val="0"/>
              </a:spcAft>
              <a:buSzPts val="2600"/>
              <a:buFont typeface="Lateef"/>
              <a:buAutoNum type="arabicParenR"/>
            </a:pPr>
            <a:r>
              <a:rPr lang="en" sz="2600">
                <a:latin typeface="Lateef"/>
                <a:ea typeface="Lateef"/>
                <a:cs typeface="Lateef"/>
                <a:sym typeface="Lateef"/>
              </a:rPr>
              <a:t>شاخص کل بورس </a:t>
            </a:r>
            <a:r>
              <a:rPr lang="en" sz="1500">
                <a:latin typeface="Lateef"/>
                <a:ea typeface="Lateef"/>
                <a:cs typeface="Lateef"/>
                <a:sym typeface="Lateef"/>
              </a:rPr>
              <a:t>(واحد ندارد)</a:t>
            </a:r>
            <a:endParaRPr sz="2600">
              <a:latin typeface="Lateef"/>
              <a:ea typeface="Lateef"/>
              <a:cs typeface="Lateef"/>
              <a:sym typeface="Lateef"/>
            </a:endParaRPr>
          </a:p>
          <a:p>
            <a:pPr indent="-393700" lvl="0" marL="457200" rtl="1" algn="r">
              <a:spcBef>
                <a:spcPts val="0"/>
              </a:spcBef>
              <a:spcAft>
                <a:spcPts val="0"/>
              </a:spcAft>
              <a:buSzPts val="2600"/>
              <a:buFont typeface="Lateef"/>
              <a:buAutoNum type="arabicParenR"/>
            </a:pPr>
            <a:r>
              <a:rPr lang="en" sz="2600">
                <a:latin typeface="Lateef"/>
                <a:ea typeface="Lateef"/>
                <a:cs typeface="Lateef"/>
                <a:sym typeface="Lateef"/>
              </a:rPr>
              <a:t>قیمت بیت‌کوین </a:t>
            </a:r>
            <a:r>
              <a:rPr lang="en" sz="1500">
                <a:latin typeface="Lateef"/>
                <a:ea typeface="Lateef"/>
                <a:cs typeface="Lateef"/>
                <a:sym typeface="Lateef"/>
              </a:rPr>
              <a:t>(دلار)</a:t>
            </a:r>
            <a:r>
              <a:rPr lang="en" sz="2600">
                <a:latin typeface="Lateef"/>
                <a:ea typeface="Lateef"/>
                <a:cs typeface="Lateef"/>
                <a:sym typeface="Lateef"/>
              </a:rPr>
              <a:t> </a:t>
            </a:r>
            <a:endParaRPr sz="2600">
              <a:latin typeface="Lateef"/>
              <a:ea typeface="Lateef"/>
              <a:cs typeface="Lateef"/>
              <a:sym typeface="Lateef"/>
            </a:endParaRPr>
          </a:p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Lateef"/>
              <a:ea typeface="Lateef"/>
              <a:cs typeface="Lateef"/>
              <a:sym typeface="Lateef"/>
            </a:endParaRPr>
          </a:p>
        </p:txBody>
      </p:sp>
      <p:sp>
        <p:nvSpPr>
          <p:cNvPr id="102" name="Google Shape;102;p25"/>
          <p:cNvSpPr txBox="1"/>
          <p:nvPr/>
        </p:nvSpPr>
        <p:spPr>
          <a:xfrm>
            <a:off x="1874650" y="626050"/>
            <a:ext cx="62826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Lateef"/>
                <a:ea typeface="Lateef"/>
                <a:cs typeface="Lateef"/>
                <a:sym typeface="Lateef"/>
              </a:rPr>
              <a:t>آگاهی از وضعیت کلی بازار</a:t>
            </a:r>
            <a:endParaRPr sz="3600">
              <a:solidFill>
                <a:srgbClr val="FFFFFF"/>
              </a:solidFill>
              <a:latin typeface="Lateef"/>
              <a:ea typeface="Lateef"/>
              <a:cs typeface="Lateef"/>
              <a:sym typeface="Lateef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Lateef"/>
              <a:ea typeface="Lateef"/>
              <a:cs typeface="Lateef"/>
              <a:sym typeface="Lateef"/>
            </a:endParaRPr>
          </a:p>
        </p:txBody>
      </p:sp>
      <p:sp>
        <p:nvSpPr>
          <p:cNvPr id="103" name="Google Shape;103;p25"/>
          <p:cNvSpPr txBox="1"/>
          <p:nvPr/>
        </p:nvSpPr>
        <p:spPr>
          <a:xfrm>
            <a:off x="764450" y="1825275"/>
            <a:ext cx="2865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Lateef"/>
                <a:ea typeface="Lateef"/>
                <a:cs typeface="Lateef"/>
                <a:sym typeface="Lateef"/>
              </a:rPr>
              <a:t>Source :</a:t>
            </a:r>
            <a:endParaRPr b="1" sz="1200">
              <a:solidFill>
                <a:srgbClr val="FFFFFF"/>
              </a:solidFill>
              <a:latin typeface="Lateef"/>
              <a:ea typeface="Lateef"/>
              <a:cs typeface="Lateef"/>
              <a:sym typeface="Latee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Lateef"/>
                <a:ea typeface="Lateef"/>
                <a:cs typeface="Lateef"/>
                <a:sym typeface="Lateef"/>
              </a:rPr>
              <a:t>www.tgju.org</a:t>
            </a:r>
            <a:endParaRPr b="1" sz="2000">
              <a:solidFill>
                <a:srgbClr val="FFFFFF"/>
              </a:solidFill>
              <a:latin typeface="Lateef"/>
              <a:ea typeface="Lateef"/>
              <a:cs typeface="Lateef"/>
              <a:sym typeface="Latee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Lateef"/>
              <a:ea typeface="Lateef"/>
              <a:cs typeface="Lateef"/>
              <a:sym typeface="Lateef"/>
            </a:endParaRPr>
          </a:p>
        </p:txBody>
      </p:sp>
      <p:pic>
        <p:nvPicPr>
          <p:cNvPr id="104" name="Google Shape;10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000900"/>
            <a:ext cx="8839200" cy="640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4"/>
          <p:cNvSpPr txBox="1"/>
          <p:nvPr>
            <p:ph type="title"/>
          </p:nvPr>
        </p:nvSpPr>
        <p:spPr>
          <a:xfrm>
            <a:off x="3813475" y="-44725"/>
            <a:ext cx="613500" cy="15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0">
                <a:latin typeface="Lateef"/>
                <a:ea typeface="Lateef"/>
                <a:cs typeface="Lateef"/>
                <a:sym typeface="Lateef"/>
              </a:rPr>
              <a:t>?</a:t>
            </a:r>
            <a:endParaRPr sz="30000">
              <a:latin typeface="Lateef"/>
              <a:ea typeface="Lateef"/>
              <a:cs typeface="Lateef"/>
              <a:sym typeface="Lateef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5"/>
          <p:cNvSpPr txBox="1"/>
          <p:nvPr>
            <p:ph type="title"/>
          </p:nvPr>
        </p:nvSpPr>
        <p:spPr>
          <a:xfrm>
            <a:off x="-2781225" y="324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ateef"/>
                <a:ea typeface="Lateef"/>
                <a:cs typeface="Lateef"/>
                <a:sym typeface="Lateef"/>
              </a:rPr>
              <a:t>موفق و پیروز باشید.</a:t>
            </a:r>
            <a:endParaRPr sz="3600">
              <a:latin typeface="Lateef"/>
              <a:ea typeface="Lateef"/>
              <a:cs typeface="Lateef"/>
              <a:sym typeface="Latee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type="title"/>
          </p:nvPr>
        </p:nvSpPr>
        <p:spPr>
          <a:xfrm>
            <a:off x="3813475" y="-44725"/>
            <a:ext cx="613500" cy="15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0">
                <a:latin typeface="Lateef"/>
                <a:ea typeface="Lateef"/>
                <a:cs typeface="Lateef"/>
                <a:sym typeface="Lateef"/>
              </a:rPr>
              <a:t>?</a:t>
            </a:r>
            <a:endParaRPr sz="30000">
              <a:latin typeface="Lateef"/>
              <a:ea typeface="Lateef"/>
              <a:cs typeface="Lateef"/>
              <a:sym typeface="Lateef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/>
          <p:nvPr>
            <p:ph type="title"/>
          </p:nvPr>
        </p:nvSpPr>
        <p:spPr>
          <a:xfrm>
            <a:off x="369100" y="3080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ateef"/>
                <a:ea typeface="Lateef"/>
                <a:cs typeface="Lateef"/>
                <a:sym typeface="Lateef"/>
              </a:rPr>
              <a:t>در بازار بورس به جای کالا سهام و موارد مرتبط به سهام مبادله می‌شود.</a:t>
            </a:r>
            <a:endParaRPr sz="3600">
              <a:latin typeface="Lateef"/>
              <a:ea typeface="Lateef"/>
              <a:cs typeface="Lateef"/>
              <a:sym typeface="Lateef"/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Lateef"/>
              <a:ea typeface="Lateef"/>
              <a:cs typeface="Lateef"/>
              <a:sym typeface="Lateef"/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Lateef"/>
              <a:ea typeface="Lateef"/>
              <a:cs typeface="Lateef"/>
              <a:sym typeface="Lateef"/>
            </a:endParaRPr>
          </a:p>
        </p:txBody>
      </p:sp>
      <p:sp>
        <p:nvSpPr>
          <p:cNvPr id="115" name="Google Shape;115;p27"/>
          <p:cNvSpPr txBox="1"/>
          <p:nvPr>
            <p:ph type="title"/>
          </p:nvPr>
        </p:nvSpPr>
        <p:spPr>
          <a:xfrm>
            <a:off x="369100" y="971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ateef"/>
                <a:ea typeface="Lateef"/>
                <a:cs typeface="Lateef"/>
                <a:sym typeface="Lateef"/>
              </a:rPr>
              <a:t>یک بازار است مثل هر بازار دیگری دو طرف خریدار و فروشنده دارد. واحد اصلی قابل خرید در بازار بورس سهم است.</a:t>
            </a:r>
            <a:endParaRPr sz="3600">
              <a:latin typeface="Lateef"/>
              <a:ea typeface="Lateef"/>
              <a:cs typeface="Lateef"/>
              <a:sym typeface="Lateef"/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Lateef"/>
              <a:ea typeface="Lateef"/>
              <a:cs typeface="Lateef"/>
              <a:sym typeface="Latee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title"/>
          </p:nvPr>
        </p:nvSpPr>
        <p:spPr>
          <a:xfrm>
            <a:off x="3813475" y="-44725"/>
            <a:ext cx="613500" cy="15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0">
                <a:latin typeface="Lateef"/>
                <a:ea typeface="Lateef"/>
                <a:cs typeface="Lateef"/>
                <a:sym typeface="Lateef"/>
              </a:rPr>
              <a:t>?</a:t>
            </a:r>
            <a:endParaRPr sz="30000">
              <a:latin typeface="Lateef"/>
              <a:ea typeface="Lateef"/>
              <a:cs typeface="Lateef"/>
              <a:sym typeface="Lateef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ateef"/>
                <a:ea typeface="Lateef"/>
                <a:cs typeface="Lateef"/>
                <a:sym typeface="Lateef"/>
              </a:rPr>
              <a:t>Tsetmc.com</a:t>
            </a:r>
            <a:endParaRPr sz="3600">
              <a:latin typeface="Lateef"/>
              <a:ea typeface="Lateef"/>
              <a:cs typeface="Lateef"/>
              <a:sym typeface="Lateef"/>
            </a:endParaRPr>
          </a:p>
        </p:txBody>
      </p:sp>
      <p:sp>
        <p:nvSpPr>
          <p:cNvPr id="126" name="Google Shape;126;p29"/>
          <p:cNvSpPr txBox="1"/>
          <p:nvPr>
            <p:ph idx="1" type="body"/>
          </p:nvPr>
        </p:nvSpPr>
        <p:spPr>
          <a:xfrm>
            <a:off x="501725" y="664725"/>
            <a:ext cx="85206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Lateef"/>
              <a:buChar char="●"/>
            </a:pPr>
            <a:r>
              <a:rPr lang="en" sz="2300">
                <a:solidFill>
                  <a:srgbClr val="FFFFFF"/>
                </a:solidFill>
                <a:latin typeface="Lateef"/>
                <a:ea typeface="Lateef"/>
                <a:cs typeface="Lateef"/>
                <a:sym typeface="Lateef"/>
              </a:rPr>
              <a:t>نماگر اصلی بازار سرمایه ایران است.</a:t>
            </a:r>
            <a:endParaRPr sz="2300">
              <a:solidFill>
                <a:srgbClr val="FFFFFF"/>
              </a:solidFill>
              <a:latin typeface="Lateef"/>
              <a:ea typeface="Lateef"/>
              <a:cs typeface="Lateef"/>
              <a:sym typeface="Lateef"/>
            </a:endParaRPr>
          </a:p>
          <a:p>
            <a:pPr indent="-374650" lvl="0" marL="457200" rt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Lateef"/>
              <a:buChar char="●"/>
            </a:pPr>
            <a:r>
              <a:rPr lang="en" sz="2300">
                <a:solidFill>
                  <a:srgbClr val="FFFFFF"/>
                </a:solidFill>
                <a:latin typeface="Lateef"/>
                <a:ea typeface="Lateef"/>
                <a:cs typeface="Lateef"/>
                <a:sym typeface="Lateef"/>
              </a:rPr>
              <a:t>اطلاعات</a:t>
            </a:r>
            <a:endParaRPr sz="2300">
              <a:solidFill>
                <a:srgbClr val="FFFFFF"/>
              </a:solidFill>
              <a:latin typeface="Lateef"/>
              <a:ea typeface="Lateef"/>
              <a:cs typeface="Lateef"/>
              <a:sym typeface="Lateef"/>
            </a:endParaRPr>
          </a:p>
          <a:p>
            <a:pPr indent="0" lvl="0" marL="0" rtl="1" algn="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  <a:latin typeface="Lateef"/>
                <a:ea typeface="Lateef"/>
                <a:cs typeface="Lateef"/>
                <a:sym typeface="Lateef"/>
              </a:rPr>
              <a:t> بسیار دقیقی از</a:t>
            </a:r>
            <a:endParaRPr sz="2300">
              <a:solidFill>
                <a:srgbClr val="FFFFFF"/>
              </a:solidFill>
              <a:latin typeface="Lateef"/>
              <a:ea typeface="Lateef"/>
              <a:cs typeface="Lateef"/>
              <a:sym typeface="Lateef"/>
            </a:endParaRPr>
          </a:p>
          <a:p>
            <a:pPr indent="0" lvl="0" marL="0" rtl="1" algn="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  <a:latin typeface="Lateef"/>
                <a:ea typeface="Lateef"/>
                <a:cs typeface="Lateef"/>
                <a:sym typeface="Lateef"/>
              </a:rPr>
              <a:t>شرایط قیمتی</a:t>
            </a:r>
            <a:endParaRPr sz="2300">
              <a:solidFill>
                <a:srgbClr val="FFFFFF"/>
              </a:solidFill>
              <a:latin typeface="Lateef"/>
              <a:ea typeface="Lateef"/>
              <a:cs typeface="Lateef"/>
              <a:sym typeface="Lateef"/>
            </a:endParaRPr>
          </a:p>
          <a:p>
            <a:pPr indent="0" lvl="0" marL="0" rtl="1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300">
                <a:solidFill>
                  <a:srgbClr val="FFFFFF"/>
                </a:solidFill>
                <a:latin typeface="Lateef"/>
                <a:ea typeface="Lateef"/>
                <a:cs typeface="Lateef"/>
                <a:sym typeface="Lateef"/>
              </a:rPr>
              <a:t>بازار ارائه میکند</a:t>
            </a:r>
            <a:endParaRPr sz="2300">
              <a:solidFill>
                <a:srgbClr val="FFFFFF"/>
              </a:solidFill>
              <a:latin typeface="Lateef"/>
              <a:ea typeface="Lateef"/>
              <a:cs typeface="Lateef"/>
              <a:sym typeface="Lateef"/>
            </a:endParaRPr>
          </a:p>
        </p:txBody>
      </p:sp>
      <p:pic>
        <p:nvPicPr>
          <p:cNvPr id="127" name="Google Shape;12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6800"/>
            <a:ext cx="7631713" cy="386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/>
          <p:nvPr>
            <p:ph type="title"/>
          </p:nvPr>
        </p:nvSpPr>
        <p:spPr>
          <a:xfrm>
            <a:off x="3813475" y="-44725"/>
            <a:ext cx="613500" cy="15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0">
                <a:latin typeface="Lateef"/>
                <a:ea typeface="Lateef"/>
                <a:cs typeface="Lateef"/>
                <a:sym typeface="Lateef"/>
              </a:rPr>
              <a:t>?</a:t>
            </a:r>
            <a:endParaRPr sz="30000">
              <a:latin typeface="Lateef"/>
              <a:ea typeface="Lateef"/>
              <a:cs typeface="Lateef"/>
              <a:sym typeface="Lateef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31"/>
          <p:cNvPicPr preferRelativeResize="0"/>
          <p:nvPr/>
        </p:nvPicPr>
        <p:blipFill rotWithShape="1">
          <a:blip r:embed="rId3">
            <a:alphaModFix/>
          </a:blip>
          <a:srcRect b="6819" l="18625" r="324" t="4157"/>
          <a:stretch/>
        </p:blipFill>
        <p:spPr>
          <a:xfrm>
            <a:off x="0" y="454425"/>
            <a:ext cx="9144000" cy="4689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</p:pic>
      <p:sp>
        <p:nvSpPr>
          <p:cNvPr id="138" name="Google Shape;138;p31"/>
          <p:cNvSpPr txBox="1"/>
          <p:nvPr/>
        </p:nvSpPr>
        <p:spPr>
          <a:xfrm>
            <a:off x="-69700" y="535000"/>
            <a:ext cx="51258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دلار یا بورس </a:t>
            </a:r>
            <a:r>
              <a:rPr lang="en">
                <a:solidFill>
                  <a:srgbClr val="0000FF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لینک</a:t>
            </a:r>
            <a:endParaRPr>
              <a:solidFill>
                <a:srgbClr val="0000FF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 txBox="1"/>
          <p:nvPr>
            <p:ph type="title"/>
          </p:nvPr>
        </p:nvSpPr>
        <p:spPr>
          <a:xfrm>
            <a:off x="227600" y="375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ateef"/>
                <a:ea typeface="Lateef"/>
                <a:cs typeface="Lateef"/>
                <a:sym typeface="Lateef"/>
              </a:rPr>
              <a:t>معامله‌گر برنامه‌نویس</a:t>
            </a:r>
            <a:endParaRPr sz="3600">
              <a:latin typeface="Lateef"/>
              <a:ea typeface="Lateef"/>
              <a:cs typeface="Lateef"/>
              <a:sym typeface="Lateef"/>
            </a:endParaRPr>
          </a:p>
        </p:txBody>
      </p:sp>
      <p:pic>
        <p:nvPicPr>
          <p:cNvPr id="144" name="Google Shape;14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6325"/>
            <a:ext cx="8352400" cy="341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"/>
          <p:cNvSpPr txBox="1"/>
          <p:nvPr>
            <p:ph type="title"/>
          </p:nvPr>
        </p:nvSpPr>
        <p:spPr>
          <a:xfrm>
            <a:off x="-2781225" y="324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ateef"/>
                <a:ea typeface="Lateef"/>
                <a:cs typeface="Lateef"/>
                <a:sym typeface="Lateef"/>
              </a:rPr>
              <a:t>معامله‌گر برنامه‌نویس</a:t>
            </a:r>
            <a:endParaRPr sz="3600">
              <a:latin typeface="Lateef"/>
              <a:ea typeface="Lateef"/>
              <a:cs typeface="Lateef"/>
              <a:sym typeface="Lateef"/>
            </a:endParaRPr>
          </a:p>
        </p:txBody>
      </p:sp>
      <p:sp>
        <p:nvSpPr>
          <p:cNvPr id="150" name="Google Shape;150;p33"/>
          <p:cNvSpPr txBox="1"/>
          <p:nvPr>
            <p:ph type="title"/>
          </p:nvPr>
        </p:nvSpPr>
        <p:spPr>
          <a:xfrm>
            <a:off x="227600" y="1332200"/>
            <a:ext cx="8520600" cy="24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ateef"/>
                <a:ea typeface="Lateef"/>
                <a:cs typeface="Lateef"/>
                <a:sym typeface="Lateef"/>
              </a:rPr>
              <a:t>۱. جمع‌آوری داده‌های بازار</a:t>
            </a:r>
            <a:endParaRPr sz="3600">
              <a:latin typeface="Lateef"/>
              <a:ea typeface="Lateef"/>
              <a:cs typeface="Lateef"/>
              <a:sym typeface="Lateef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ateef"/>
                <a:ea typeface="Lateef"/>
                <a:cs typeface="Lateef"/>
                <a:sym typeface="Lateef"/>
              </a:rPr>
              <a:t>۲. تمیز کردن داده‌های مذکور</a:t>
            </a:r>
            <a:endParaRPr sz="3600">
              <a:latin typeface="Lateef"/>
              <a:ea typeface="Lateef"/>
              <a:cs typeface="Lateef"/>
              <a:sym typeface="Lateef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ateef"/>
                <a:ea typeface="Lateef"/>
                <a:cs typeface="Lateef"/>
                <a:sym typeface="Lateef"/>
              </a:rPr>
              <a:t>۳. تحلیل داده‌ها و انتخاب سهام مناسب</a:t>
            </a:r>
            <a:endParaRPr sz="3600">
              <a:latin typeface="Lateef"/>
              <a:ea typeface="Lateef"/>
              <a:cs typeface="Lateef"/>
              <a:sym typeface="Lateef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ateef"/>
                <a:ea typeface="Lateef"/>
                <a:cs typeface="Lateef"/>
                <a:sym typeface="Lateef"/>
              </a:rPr>
              <a:t>۴. معامله سهام</a:t>
            </a:r>
            <a:endParaRPr sz="3600">
              <a:latin typeface="Lateef"/>
              <a:ea typeface="Lateef"/>
              <a:cs typeface="Lateef"/>
              <a:sym typeface="Latee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