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Lato"/>
      <p:regular r:id="rId18"/>
      <p:bold r:id="rId19"/>
      <p:italic r:id="rId20"/>
      <p:boldItalic r:id="rId21"/>
    </p:embeddedFont>
    <p:embeddedFont>
      <p:font typeface="Cai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22" Type="http://schemas.openxmlformats.org/officeDocument/2006/relationships/font" Target="fonts/Cairo-regular.fntdata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Cai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65de5dee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865de5dee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c8b95eb1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c8b95eb1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c8b95eb1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c8b95eb1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c8b95eb1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c8b95eb1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c8b95eb1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c8b95eb1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c8b95eb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c8b95eb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c8b95eb1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c8b95eb1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c8b95eb1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c8b95eb1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c8b95eb1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c8b95eb1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c8b95eb1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c8b95eb1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c8b95eb1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c8b95eb1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c8b95eb1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c8b95eb1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7290150" y="107875"/>
            <a:ext cx="1733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Sajad F. Maqrebi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" name="Google Shape;10;p1"/>
          <p:cNvCxnSpPr/>
          <p:nvPr/>
        </p:nvCxnSpPr>
        <p:spPr>
          <a:xfrm flipH="1" rot="10800000">
            <a:off x="17900" y="134050"/>
            <a:ext cx="9112500" cy="26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686800" y="1184125"/>
            <a:ext cx="1430100" cy="28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/>
              <a:t>?</a:t>
            </a:r>
            <a:endParaRPr sz="20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268625" y="21239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TSETMC.COM</a:t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876100" y="578075"/>
            <a:ext cx="44163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Speaking of the devil</a:t>
            </a:r>
            <a:endParaRPr>
              <a:solidFill>
                <a:srgbClr val="980000"/>
              </a:solidFill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550" y="250950"/>
            <a:ext cx="1846050" cy="18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284800" y="2113050"/>
            <a:ext cx="8520600" cy="133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تمرین اول در صفحه کورس بارگذاری می شود.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موفق باشید.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729450" y="1322450"/>
            <a:ext cx="7688400" cy="23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1" algn="r">
              <a:spcBef>
                <a:spcPts val="0"/>
              </a:spcBef>
              <a:spcAft>
                <a:spcPts val="0"/>
              </a:spcAft>
              <a:buSzPts val="3600"/>
              <a:buFont typeface="Cairo"/>
              <a:buAutoNum type="arabicParenR"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قیمت سکه  (امامی)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-457200" lvl="0" marL="457200" rtl="1" algn="r">
              <a:spcBef>
                <a:spcPts val="0"/>
              </a:spcBef>
              <a:spcAft>
                <a:spcPts val="0"/>
              </a:spcAft>
              <a:buSzPts val="3600"/>
              <a:buFont typeface="Cairo"/>
              <a:buAutoNum type="arabicParenR"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انس طلای جهانی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-457200" lvl="0" marL="457200" rtl="1" algn="r">
              <a:spcBef>
                <a:spcPts val="0"/>
              </a:spcBef>
              <a:spcAft>
                <a:spcPts val="0"/>
              </a:spcAft>
              <a:buSzPts val="3600"/>
              <a:buFont typeface="Cairo"/>
              <a:buAutoNum type="arabicParenR"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دلار تک‌قیمتی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-457200" lvl="0" marL="457200" rtl="1" algn="r">
              <a:spcBef>
                <a:spcPts val="0"/>
              </a:spcBef>
              <a:spcAft>
                <a:spcPts val="0"/>
              </a:spcAft>
              <a:buSzPts val="3600"/>
              <a:buFont typeface="Cairo"/>
              <a:buAutoNum type="arabicParenR"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شاخص کل بورس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139150" y="365425"/>
            <a:ext cx="62826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  <a:latin typeface="Cairo"/>
                <a:ea typeface="Cairo"/>
                <a:cs typeface="Cairo"/>
                <a:sym typeface="Cairo"/>
              </a:rPr>
              <a:t>حفظ شوند قبل هر جلسه</a:t>
            </a:r>
            <a:endParaRPr sz="3600">
              <a:solidFill>
                <a:srgbClr val="FF0000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337150" y="3702350"/>
            <a:ext cx="2865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Source :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tgju.org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3226500" cy="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Markets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6301625" y="1171575"/>
            <a:ext cx="2313900" cy="3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Stocks          </a:t>
            </a:r>
            <a:r>
              <a:rPr b="1" lang="en">
                <a:latin typeface="Cairo"/>
                <a:ea typeface="Cairo"/>
                <a:cs typeface="Cairo"/>
                <a:sym typeface="Cairo"/>
              </a:rPr>
              <a:t>سهام</a:t>
            </a:r>
            <a:endParaRPr b="1"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Bonds           </a:t>
            </a:r>
            <a:r>
              <a:rPr b="1" lang="en"/>
              <a:t>اوراق             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Contracts    </a:t>
            </a:r>
            <a:r>
              <a:rPr b="1" lang="en"/>
              <a:t>قرارداد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Derivative </a:t>
            </a:r>
            <a:r>
              <a:rPr b="1" lang="en"/>
              <a:t>مشتقات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Currencies       </a:t>
            </a:r>
            <a:r>
              <a:rPr b="1" lang="en"/>
              <a:t>ارز   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Commodities   </a:t>
            </a:r>
            <a:r>
              <a:rPr b="1" lang="en"/>
              <a:t>کالا 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5313275" y="1272425"/>
            <a:ext cx="4842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5313275" y="3880625"/>
            <a:ext cx="4842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091400" y="495525"/>
            <a:ext cx="1401900" cy="600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iro"/>
                <a:ea typeface="Cairo"/>
                <a:cs typeface="Cairo"/>
                <a:sym typeface="Cairo"/>
              </a:rPr>
              <a:t>بانک تجارت</a:t>
            </a:r>
            <a:endParaRPr b="1" sz="1000"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iro"/>
                <a:ea typeface="Cairo"/>
                <a:cs typeface="Cairo"/>
                <a:sym typeface="Cairo"/>
              </a:rPr>
              <a:t>پالایشگاه بندرعباس</a:t>
            </a:r>
            <a:endParaRPr b="1" sz="1000"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iro"/>
                <a:ea typeface="Cairo"/>
                <a:cs typeface="Cairo"/>
                <a:sym typeface="Cairo"/>
              </a:rPr>
              <a:t>داروسازی برکت</a:t>
            </a:r>
            <a:endParaRPr b="1" sz="1000"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5270525" y="3183600"/>
            <a:ext cx="569700" cy="554400"/>
          </a:xfrm>
          <a:prstGeom prst="wedgeRectCallout">
            <a:avLst>
              <a:gd fmla="val -19484" name="adj1"/>
              <a:gd fmla="val 6642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iro"/>
                <a:ea typeface="Cairo"/>
                <a:cs typeface="Cairo"/>
                <a:sym typeface="Cairo"/>
              </a:rPr>
              <a:t>طلا</a:t>
            </a:r>
            <a:endParaRPr b="1" sz="1000"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iro"/>
                <a:ea typeface="Cairo"/>
                <a:cs typeface="Cairo"/>
                <a:sym typeface="Cairo"/>
              </a:rPr>
              <a:t>نفت</a:t>
            </a:r>
            <a:endParaRPr b="1" sz="1000"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iro"/>
                <a:ea typeface="Cairo"/>
                <a:cs typeface="Cairo"/>
                <a:sym typeface="Cairo"/>
              </a:rPr>
              <a:t>فولاد</a:t>
            </a:r>
            <a:endParaRPr b="1" sz="1000"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223875" y="466600"/>
            <a:ext cx="7265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Algo-Trading 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563" y="2947325"/>
            <a:ext cx="5553075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5167025" y="2719675"/>
            <a:ext cx="29046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692275" y="1421475"/>
            <a:ext cx="7265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iro"/>
                <a:ea typeface="Cairo"/>
                <a:cs typeface="Cairo"/>
                <a:sym typeface="Cairo"/>
              </a:rPr>
              <a:t>استفاده</a:t>
            </a:r>
            <a:r>
              <a:rPr lang="en" sz="1800">
                <a:latin typeface="Cairo"/>
                <a:ea typeface="Cairo"/>
                <a:cs typeface="Cairo"/>
                <a:sym typeface="Cairo"/>
              </a:rPr>
              <a:t> از الگوریتم‌های آنی و مداوم برای رد یا پیشنهاد یا خرید یا فروش یک دارایی را معامله الگوریتمی می گویند.</a:t>
            </a:r>
            <a:endParaRPr sz="1800"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223875" y="466600"/>
            <a:ext cx="7265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Algo-Trading 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5167025" y="2719675"/>
            <a:ext cx="29046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005" y="1378163"/>
            <a:ext cx="6845450" cy="302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284775" y="6266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Algo-Trading Code </a:t>
            </a:r>
            <a:r>
              <a:rPr lang="en" sz="2100"/>
              <a:t>- python</a:t>
            </a:r>
            <a:endParaRPr sz="21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000" y="1689250"/>
            <a:ext cx="3040588" cy="31171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4150725" y="1789900"/>
            <a:ext cx="13572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 gathering and Analysis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7950" y="1689250"/>
            <a:ext cx="3413650" cy="31171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4150725" y="3881200"/>
            <a:ext cx="14271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Buying and selling strategy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63" y="454200"/>
            <a:ext cx="8958675" cy="450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63" y="724700"/>
            <a:ext cx="8813275" cy="423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/>
          <p:nvPr/>
        </p:nvSpPr>
        <p:spPr>
          <a:xfrm>
            <a:off x="791316" y="4307168"/>
            <a:ext cx="461950" cy="356300"/>
          </a:xfrm>
          <a:custGeom>
            <a:rect b="b" l="l" r="r" t="t"/>
            <a:pathLst>
              <a:path extrusionOk="0" h="14252" w="18478">
                <a:moveTo>
                  <a:pt x="18471" y="12843"/>
                </a:moveTo>
                <a:cubicBezTo>
                  <a:pt x="14869" y="12843"/>
                  <a:pt x="10922" y="15314"/>
                  <a:pt x="7700" y="13705"/>
                </a:cubicBezTo>
                <a:cubicBezTo>
                  <a:pt x="3987" y="11850"/>
                  <a:pt x="-846" y="7822"/>
                  <a:pt x="160" y="3795"/>
                </a:cubicBezTo>
                <a:cubicBezTo>
                  <a:pt x="1609" y="-2003"/>
                  <a:pt x="16744" y="-746"/>
                  <a:pt x="18041" y="5087"/>
                </a:cubicBezTo>
                <a:cubicBezTo>
                  <a:pt x="18447" y="6915"/>
                  <a:pt x="18934" y="9365"/>
                  <a:pt x="17610" y="10689"/>
                </a:cubicBezTo>
                <a:cubicBezTo>
                  <a:pt x="15089" y="13210"/>
                  <a:pt x="10619" y="12412"/>
                  <a:pt x="7053" y="12412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Google Shape;111;p20"/>
          <p:cNvSpPr/>
          <p:nvPr/>
        </p:nvSpPr>
        <p:spPr>
          <a:xfrm>
            <a:off x="3509505" y="3064424"/>
            <a:ext cx="501175" cy="269650"/>
          </a:xfrm>
          <a:custGeom>
            <a:rect b="b" l="l" r="r" t="t"/>
            <a:pathLst>
              <a:path extrusionOk="0" h="10786" w="20047">
                <a:moveTo>
                  <a:pt x="20047" y="6756"/>
                </a:moveTo>
                <a:cubicBezTo>
                  <a:pt x="14551" y="9197"/>
                  <a:pt x="8252" y="11723"/>
                  <a:pt x="2381" y="10418"/>
                </a:cubicBezTo>
                <a:cubicBezTo>
                  <a:pt x="231" y="9940"/>
                  <a:pt x="-378" y="6288"/>
                  <a:pt x="227" y="4170"/>
                </a:cubicBezTo>
                <a:cubicBezTo>
                  <a:pt x="1772" y="-1237"/>
                  <a:pt x="12711" y="-939"/>
                  <a:pt x="17031" y="2662"/>
                </a:cubicBezTo>
                <a:cubicBezTo>
                  <a:pt x="18773" y="4114"/>
                  <a:pt x="19684" y="7527"/>
                  <a:pt x="18323" y="9341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Google Shape;112;p20"/>
          <p:cNvSpPr/>
          <p:nvPr/>
        </p:nvSpPr>
        <p:spPr>
          <a:xfrm>
            <a:off x="5215887" y="2353403"/>
            <a:ext cx="340550" cy="167975"/>
          </a:xfrm>
          <a:custGeom>
            <a:rect b="b" l="l" r="r" t="t"/>
            <a:pathLst>
              <a:path extrusionOk="0" h="6719" w="13622">
                <a:moveTo>
                  <a:pt x="13622" y="4389"/>
                </a:moveTo>
                <a:cubicBezTo>
                  <a:pt x="10444" y="6773"/>
                  <a:pt x="5327" y="7458"/>
                  <a:pt x="1773" y="5682"/>
                </a:cubicBezTo>
                <a:cubicBezTo>
                  <a:pt x="261" y="4926"/>
                  <a:pt x="-657" y="1741"/>
                  <a:pt x="696" y="727"/>
                </a:cubicBezTo>
                <a:cubicBezTo>
                  <a:pt x="3963" y="-1722"/>
                  <a:pt x="14785" y="2795"/>
                  <a:pt x="11898" y="5682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Google Shape;113;p20"/>
          <p:cNvSpPr/>
          <p:nvPr/>
        </p:nvSpPr>
        <p:spPr>
          <a:xfrm>
            <a:off x="6930950" y="1744673"/>
            <a:ext cx="330075" cy="299275"/>
          </a:xfrm>
          <a:custGeom>
            <a:rect b="b" l="l" r="r" t="t"/>
            <a:pathLst>
              <a:path extrusionOk="0" h="11971" w="13203">
                <a:moveTo>
                  <a:pt x="13096" y="6980"/>
                </a:moveTo>
                <a:cubicBezTo>
                  <a:pt x="13874" y="10879"/>
                  <a:pt x="5128" y="13384"/>
                  <a:pt x="1893" y="11073"/>
                </a:cubicBezTo>
                <a:cubicBezTo>
                  <a:pt x="-405" y="9432"/>
                  <a:pt x="-331" y="5251"/>
                  <a:pt x="816" y="2671"/>
                </a:cubicBezTo>
                <a:cubicBezTo>
                  <a:pt x="2365" y="-812"/>
                  <a:pt x="9537" y="-669"/>
                  <a:pt x="12234" y="2025"/>
                </a:cubicBezTo>
                <a:cubicBezTo>
                  <a:pt x="14012" y="3801"/>
                  <a:pt x="12845" y="7127"/>
                  <a:pt x="12234" y="956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Google Shape;114;p20"/>
          <p:cNvSpPr/>
          <p:nvPr/>
        </p:nvSpPr>
        <p:spPr>
          <a:xfrm>
            <a:off x="7826563" y="2230693"/>
            <a:ext cx="401225" cy="340625"/>
          </a:xfrm>
          <a:custGeom>
            <a:rect b="b" l="l" r="r" t="t"/>
            <a:pathLst>
              <a:path extrusionOk="0" h="13625" w="16049">
                <a:moveTo>
                  <a:pt x="16049" y="3696"/>
                </a:moveTo>
                <a:cubicBezTo>
                  <a:pt x="12396" y="8260"/>
                  <a:pt x="2638" y="17339"/>
                  <a:pt x="538" y="11883"/>
                </a:cubicBezTo>
                <a:cubicBezTo>
                  <a:pt x="-858" y="8256"/>
                  <a:pt x="606" y="2939"/>
                  <a:pt x="3769" y="680"/>
                </a:cubicBezTo>
                <a:cubicBezTo>
                  <a:pt x="7603" y="-2058"/>
                  <a:pt x="14972" y="4586"/>
                  <a:pt x="14972" y="929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62500" y="7936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“Our Course focus“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2277625" y="2683975"/>
            <a:ext cx="5030400" cy="17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CCCCCC"/>
                </a:solidFill>
              </a:rPr>
              <a:t>Buying and selling strategies</a:t>
            </a:r>
            <a:endParaRPr b="1" sz="2200">
              <a:solidFill>
                <a:srgbClr val="CCCCC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