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Cai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airo-bold.fntdata"/><Relationship Id="rId25" Type="http://schemas.openxmlformats.org/officeDocument/2006/relationships/font" Target="fonts/Cair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bf5c8ccb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bf5c8ccb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bf5c8ccb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bf5c8ccb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bf5c8ccb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bf5c8ccb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bf5c8ccb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bf5c8ccb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bf5c8ccb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bf5c8ccb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bf5c8ccb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bf5c8ccb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bf5c8ccb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bf5c8ccb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bf5c8ccb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bf5c8ccb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bf5c8ccb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bf5c8ccb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bf5c8ccb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bf5c8ccb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7290150" y="107875"/>
            <a:ext cx="1733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Sajad F. Maqrebi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17900" y="134050"/>
            <a:ext cx="9112500" cy="2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www.investopedia.com/articles/economics/09/1970s-great-inflation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686800" y="1184125"/>
            <a:ext cx="14301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/>
              <a:t>?</a:t>
            </a:r>
            <a:endParaRPr sz="2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>
            <p:ph type="title"/>
          </p:nvPr>
        </p:nvSpPr>
        <p:spPr>
          <a:xfrm>
            <a:off x="311700" y="13656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چی فهمیدیم؟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6" name="Google Shape;156;p34"/>
          <p:cNvSpPr txBox="1"/>
          <p:nvPr>
            <p:ph type="title"/>
          </p:nvPr>
        </p:nvSpPr>
        <p:spPr>
          <a:xfrm>
            <a:off x="220675" y="34340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iro"/>
                <a:ea typeface="Cairo"/>
                <a:cs typeface="Cairo"/>
                <a:sym typeface="Cairo"/>
              </a:rPr>
              <a:t>کتاب و جزوه‌ی مبانی اقتصاد دکتر مسعود نیلی در ساخت این درسنامه استفاده شده است.</a:t>
            </a:r>
            <a:endParaRPr sz="16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729450" y="1322450"/>
            <a:ext cx="76884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سکه  (طرح جدید)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انس طلای جهانی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دلار صرافی بانکی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-457200" lvl="0" marL="457200" rtl="1" algn="r">
              <a:spcBef>
                <a:spcPts val="0"/>
              </a:spcBef>
              <a:spcAft>
                <a:spcPts val="0"/>
              </a:spcAft>
              <a:buSzPts val="3600"/>
              <a:buFont typeface="Cairo"/>
              <a:buAutoNum type="arabicParenR"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شاخص کل بورس تهران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1139150" y="365425"/>
            <a:ext cx="6282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3337150" y="3702350"/>
            <a:ext cx="2865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 :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tgju.org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691125"/>
            <a:ext cx="8520600" cy="3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پول - </a:t>
            </a:r>
            <a:r>
              <a:rPr lang="en" sz="2000">
                <a:latin typeface="Cairo"/>
                <a:ea typeface="Cairo"/>
                <a:cs typeface="Cairo"/>
                <a:sym typeface="Cairo"/>
              </a:rPr>
              <a:t>ابزار مبادله، ارزشمند، قابل شمارش</a:t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نقدینگی - </a:t>
            </a:r>
            <a:r>
              <a:rPr lang="en" sz="2000">
                <a:latin typeface="Cairo"/>
                <a:ea typeface="Cairo"/>
                <a:cs typeface="Cairo"/>
                <a:sym typeface="Cairo"/>
              </a:rPr>
              <a:t>جمع اسکناس و سکه و سپرده های بانکی</a:t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پایه پولی - </a:t>
            </a:r>
            <a:r>
              <a:rPr lang="en" sz="2000">
                <a:latin typeface="Cairo"/>
                <a:ea typeface="Cairo"/>
                <a:cs typeface="Cairo"/>
                <a:sym typeface="Cairo"/>
              </a:rPr>
              <a:t>پول منتشر شده توسط بانک مرکزی(درازای دریافت چیزی)</a:t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تورم - </a:t>
            </a:r>
            <a:r>
              <a:rPr lang="en" sz="2000">
                <a:latin typeface="Cairo"/>
                <a:ea typeface="Cairo"/>
                <a:cs typeface="Cairo"/>
                <a:sym typeface="Cairo"/>
              </a:rPr>
              <a:t>افزایش میانگین قیمت کالاهای مصرفی</a:t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نرخ بهره - </a:t>
            </a:r>
            <a:r>
              <a:rPr lang="en" sz="2000">
                <a:latin typeface="Cairo"/>
                <a:ea typeface="Cairo"/>
                <a:cs typeface="Cairo"/>
                <a:sym typeface="Cairo"/>
              </a:rPr>
              <a:t>درصد بهره وام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 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691125"/>
            <a:ext cx="8520600" cy="36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airo"/>
                <a:ea typeface="Cairo"/>
                <a:cs typeface="Cairo"/>
                <a:sym typeface="Cairo"/>
              </a:rPr>
              <a:t>پول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 - </a:t>
            </a:r>
            <a:r>
              <a:rPr lang="en" sz="2000">
                <a:latin typeface="Cairo"/>
                <a:ea typeface="Cairo"/>
                <a:cs typeface="Cairo"/>
                <a:sym typeface="Cairo"/>
              </a:rPr>
              <a:t>ابزار مبادله، ارزشمند، قابل شمارش</a:t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airo"/>
                <a:ea typeface="Cairo"/>
                <a:cs typeface="Cairo"/>
                <a:sym typeface="Cairo"/>
              </a:rPr>
              <a:t>نقدینگی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 - </a:t>
            </a:r>
            <a:r>
              <a:rPr lang="en" sz="2000">
                <a:latin typeface="Cairo"/>
                <a:ea typeface="Cairo"/>
                <a:cs typeface="Cairo"/>
                <a:sym typeface="Cairo"/>
              </a:rPr>
              <a:t>جمع اسکناس و سکه و </a:t>
            </a:r>
            <a:r>
              <a:rPr b="1" lang="en" sz="2000">
                <a:latin typeface="Cairo"/>
                <a:ea typeface="Cairo"/>
                <a:cs typeface="Cairo"/>
                <a:sym typeface="Cairo"/>
              </a:rPr>
              <a:t>سپرده های بانکی</a:t>
            </a:r>
            <a:endParaRPr b="1"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airo"/>
                <a:ea typeface="Cairo"/>
                <a:cs typeface="Cairo"/>
                <a:sym typeface="Cairo"/>
              </a:rPr>
              <a:t>پایه پولی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 - </a:t>
            </a:r>
            <a:r>
              <a:rPr lang="en" sz="2000">
                <a:latin typeface="Cairo"/>
                <a:ea typeface="Cairo"/>
                <a:cs typeface="Cairo"/>
                <a:sym typeface="Cairo"/>
              </a:rPr>
              <a:t>پول منتشر شده توسط بانک مرکزی و همچنان در حال گردش(در ازای دریافت چیزی)</a:t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00"/>
                </a:highlight>
                <a:latin typeface="Cairo"/>
                <a:ea typeface="Cairo"/>
                <a:cs typeface="Cairo"/>
                <a:sym typeface="Cairo"/>
              </a:rPr>
              <a:t>تورم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 - </a:t>
            </a:r>
            <a:r>
              <a:rPr lang="en" sz="2000">
                <a:latin typeface="Cairo"/>
                <a:ea typeface="Cairo"/>
                <a:cs typeface="Cairo"/>
                <a:sym typeface="Cairo"/>
              </a:rPr>
              <a:t>افزایش میانگین قیمت کالاهای مصرفی</a:t>
            </a:r>
            <a:endParaRPr sz="20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  <a:latin typeface="Cairo"/>
                <a:ea typeface="Cairo"/>
                <a:cs typeface="Cairo"/>
                <a:sym typeface="Cairo"/>
              </a:rPr>
              <a:t>نرخ بهره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 - </a:t>
            </a:r>
            <a:r>
              <a:rPr lang="en" sz="2000">
                <a:latin typeface="Cairo"/>
                <a:ea typeface="Cairo"/>
                <a:cs typeface="Cairo"/>
                <a:sym typeface="Cairo"/>
              </a:rPr>
              <a:t>درصد بهره وام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 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509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سوالات 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4" name="Google Shape;124;p29"/>
          <p:cNvSpPr txBox="1"/>
          <p:nvPr>
            <p:ph type="title"/>
          </p:nvPr>
        </p:nvSpPr>
        <p:spPr>
          <a:xfrm>
            <a:off x="393425" y="1766850"/>
            <a:ext cx="8520600" cy="26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فرق نقدینگی و پایه پولی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عامل اصلی تورم چیست؟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تورم و نرخ بهره آیا به هم ارتباطی دارند؟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6509875" y="1028700"/>
            <a:ext cx="2322300" cy="3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iro"/>
                <a:ea typeface="Cairo"/>
                <a:cs typeface="Cairo"/>
                <a:sym typeface="Cairo"/>
              </a:rPr>
              <a:t>-صرافی</a:t>
            </a:r>
            <a:endParaRPr sz="24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iro"/>
                <a:ea typeface="Cairo"/>
                <a:cs typeface="Cairo"/>
                <a:sym typeface="Cairo"/>
              </a:rPr>
              <a:t>(مبادله ارز)</a:t>
            </a:r>
            <a:endParaRPr sz="24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iro"/>
                <a:ea typeface="Cairo"/>
                <a:cs typeface="Cairo"/>
                <a:sym typeface="Cairo"/>
              </a:rPr>
              <a:t>-بانک مرکزی</a:t>
            </a:r>
            <a:endParaRPr sz="2400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iro"/>
                <a:ea typeface="Cairo"/>
                <a:cs typeface="Cairo"/>
                <a:sym typeface="Cairo"/>
              </a:rPr>
              <a:t>(کنترل حجم پول) </a:t>
            </a:r>
            <a:endParaRPr sz="2400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30" name="Google Shape;1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25" y="238900"/>
            <a:ext cx="6286799" cy="48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00" y="439750"/>
            <a:ext cx="7613875" cy="47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366650" y="6510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iro"/>
                <a:ea typeface="Cairo"/>
                <a:cs typeface="Cairo"/>
                <a:sym typeface="Cairo"/>
              </a:rPr>
              <a:t>ضریب فزاینده پولی(</a:t>
            </a:r>
            <a:r>
              <a:rPr lang="en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Money multiplier</a:t>
            </a:r>
            <a:r>
              <a:rPr lang="en">
                <a:latin typeface="Cairo"/>
                <a:ea typeface="Cairo"/>
                <a:cs typeface="Cairo"/>
                <a:sym typeface="Cairo"/>
              </a:rPr>
              <a:t>)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42" name="Google Shape;1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75" y="1657700"/>
            <a:ext cx="7831601" cy="30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3"/>
          <p:cNvSpPr txBox="1"/>
          <p:nvPr/>
        </p:nvSpPr>
        <p:spPr>
          <a:xfrm>
            <a:off x="806500" y="903050"/>
            <a:ext cx="72639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افزایش حجم پول منجر به تورم می شود ولی آیا اصلی عامل است؟</a:t>
            </a:r>
            <a:endParaRPr sz="21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49" name="Google Shape;1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275" y="502575"/>
            <a:ext cx="7362626" cy="4554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3"/>
          <p:cNvSpPr txBox="1"/>
          <p:nvPr>
            <p:ph type="title"/>
          </p:nvPr>
        </p:nvSpPr>
        <p:spPr>
          <a:xfrm>
            <a:off x="1851075" y="1059325"/>
            <a:ext cx="5726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حتی کشورهای پیشرفته هم به تورم دچار بودند. </a:t>
            </a:r>
            <a:r>
              <a:rPr lang="en" u="sng">
                <a:solidFill>
                  <a:schemeClr val="hlink"/>
                </a:solidFill>
                <a:latin typeface="Cairo"/>
                <a:ea typeface="Cairo"/>
                <a:cs typeface="Cairo"/>
                <a:sym typeface="Cairo"/>
                <a:hlinkClick r:id="rId4"/>
              </a:rPr>
              <a:t>چرا؟</a:t>
            </a:r>
            <a:endParaRPr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